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charts/chart7.xml" ContentType="application/vnd.openxmlformats-officedocument.drawingml.chart+xml"/>
  <Override PartName="/ppt/slideMasters/slideMaster26.xml" ContentType="application/vnd.openxmlformats-officedocument.presentationml.slideMaster+xml"/>
  <Override PartName="/ppt/slides/slide26.xml" ContentType="application/vnd.openxmlformats-officedocument.presentationml.slide+xml"/>
  <Override PartName="/ppt/charts/chart8.xml" ContentType="application/vnd.openxmlformats-officedocument.drawingml.chart+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charts/chart9.xml" ContentType="application/vnd.openxmlformats-officedocument.drawingml.chart+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charts/chart10.xml" ContentType="application/vnd.openxmlformats-officedocument.drawingml.chart+xml"/>
  <Override PartName="/ppt/charts/chart11.xml" ContentType="application/vnd.openxmlformats-officedocument.drawingml.chart+xml"/>
  <Override PartName="/ppt/slideMasters/slideMaster32.xml" ContentType="application/vnd.openxmlformats-officedocument.presentationml.slideMaster+xml"/>
  <Override PartName="/ppt/slides/slide32.xml" ContentType="application/vnd.openxmlformats-officedocument.presentationml.slide+xml"/>
  <Override PartName="/ppt/charts/chart12.xml" ContentType="application/vnd.openxmlformats-officedocument.drawingml.chart+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Βαθμός απόδοσης εφαρμογής (%)</a:t>
            </a:r>
          </a:p>
        </c:rich>
      </c:tx>
      <c:layout/>
      <c:overlay val="0"/>
    </c:title>
    <c:autoTitleDeleted val="0"/>
    <c:plotArea>
      <c:layout/>
      <c:barChart>
        <c:barDir val="col"/>
        <c:grouping val="clustered"/>
        <c:varyColors val="0"/>
        <c:ser>
          <c:idx val="0"/>
          <c:order val="0"/>
          <c:tx>
            <c:strRef>
              <c:f>Sheet1!$B$1</c:f>
              <c:strCache>
                <c:ptCount val="1"/>
                <c:pt idx="0">
                  <c:v>Βαθμός απόδοσης εφαρμογής (%)</c:v>
                </c:pt>
              </c:strCache>
            </c:strRef>
          </c:tx>
          <c:spPr>
            <a:solidFill>
              <a:srgbClr val="0E7490"/>
            </a:solidFill>
            <a:effectLst/>
          </c:spPr>
          <c:invertIfNegative val="0"/>
          <c:dLbls>
            <c:numFmt formatCode="0&quot;%&quot;"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Επιφανειακή (αυλάκια, λεκάνες)</c:v>
                  </c:pt>
                  <c:pt idx="1">
                    <c:v>Καταιονισμός</c:v>
                  </c:pt>
                  <c:pt idx="2">
                    <c:v>Στάγδην</c:v>
                  </c:pt>
                </c:lvl>
              </c:multiLvlStrCache>
            </c:multiLvlStrRef>
          </c:cat>
          <c:val>
            <c:numRef>
              <c:f>Sheet1!$B$2:$B$4</c:f>
              <c:numCache>
                <c:formatCode>General</c:formatCode>
                <c:ptCount val="3"/>
                <c:pt idx="0">
                  <c:v>60</c:v>
                </c:pt>
                <c:pt idx="1">
                  <c:v>75</c:v>
                </c:pt>
                <c:pt idx="2">
                  <c:v>90</c:v>
                </c:pt>
              </c:numCache>
            </c:numRef>
          </c:val>
        </c:ser>
        <c:dLbls>
          <c:numFmt formatCode="0&quot;%&quot;"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FE6DC"/>
            </a:solidFill>
            <a:prstDash val="solid"/>
            <a:round/>
          </a:ln>
        </c:spPr>
        <c:txPr>
          <a:bodyPr/>
          <a:lstStyle/>
          <a:p>
            <a:pPr>
              <a:defRPr sz="104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100"/>
          <c:min val="0"/>
        </c:scaling>
        <c:delete val="1"/>
        <c:axPos val="l"/>
        <c:numFmt formatCode="General" sourceLinked="0"/>
        <c:majorTickMark val="out"/>
        <c:minorTickMark val="none"/>
        <c:tickLblPos val="nextTo"/>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Πληρότητα φράγματος Κοζάν (%)</a:t>
            </a:r>
          </a:p>
        </c:rich>
      </c:tx>
      <c:layout/>
      <c:overlay val="0"/>
    </c:title>
    <c:autoTitleDeleted val="0"/>
    <c:plotArea>
      <c:layout/>
      <c:barChart>
        <c:barDir val="col"/>
        <c:grouping val="clustered"/>
        <c:varyColors val="0"/>
        <c:ser>
          <c:idx val="0"/>
          <c:order val="0"/>
          <c:tx>
            <c:strRef>
              <c:f>Sheet1!$B$1</c:f>
              <c:strCache>
                <c:ptCount val="1"/>
                <c:pt idx="0">
                  <c:v>Πληρότητα φράγματος Κοζάν (%)</c:v>
                </c:pt>
              </c:strCache>
            </c:strRef>
          </c:tx>
          <c:spPr>
            <a:solidFill>
              <a:srgbClr val="0E7490"/>
            </a:solidFill>
            <a:effectLst/>
          </c:spPr>
          <c:invertIfNegative val="0"/>
          <c:dLbls>
            <c:numFmt formatCode="0&quot;%&quot;" sourceLinked="0"/>
            <c:txPr>
              <a:bodyPr/>
              <a:lstStyle/>
              <a:p>
                <a:pPr>
                  <a:defRPr b="1" i="0" strike="noStrike" sz="135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21 Αυγ. 2024</c:v>
                  </c:pt>
                  <c:pt idx="1">
                    <c:v>21 Αυγ. 2025</c:v>
                  </c:pt>
                  <c:pt idx="2">
                    <c:v>Μάρτ. 2026</c:v>
                  </c:pt>
                </c:lvl>
              </c:multiLvlStrCache>
            </c:multiLvlStrRef>
          </c:cat>
          <c:val>
            <c:numRef>
              <c:f>Sheet1!$B$2:$B$4</c:f>
              <c:numCache>
                <c:formatCode>General</c:formatCode>
                <c:ptCount val="3"/>
                <c:pt idx="0">
                  <c:v>20</c:v>
                </c:pt>
                <c:pt idx="1">
                  <c:v>10</c:v>
                </c:pt>
                <c:pt idx="2">
                  <c:v>60</c:v>
                </c:pt>
              </c:numCache>
            </c:numRef>
          </c:val>
        </c:ser>
        <c:dLbls>
          <c:numFmt formatCode="0&quot;%&quot;" sourceLinked="0"/>
          <c:txPr>
            <a:bodyPr/>
            <a:lstStyle/>
            <a:p>
              <a:pPr>
                <a:defRPr b="1" i="0" strike="noStrike" sz="1350" u="none">
                  <a:solidFill>
                    <a:srgbClr val="1B2420"/>
                  </a:solidFill>
                  <a:latin typeface="Calibri"/>
                </a:defRPr>
              </a:pPr>
            </a:p>
          </c:txPr>
          <c:showLegendKey val="0"/>
          <c:showVal val="1"/>
          <c:showCatName val="0"/>
          <c:showSerName val="0"/>
          <c:showPercent val="0"/>
          <c:showBubbleSize val="0"/>
          <c:showLeaderLines val="0"/>
        </c:dLbls>
        <c:gapWidth val="8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FE6DC"/>
            </a:solidFill>
            <a:prstDash val="solid"/>
            <a:round/>
          </a:ln>
        </c:spPr>
        <c:txPr>
          <a:bodyPr/>
          <a:lstStyle/>
          <a:p>
            <a:pPr>
              <a:defRPr sz="108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75"/>
          <c:min val="0"/>
        </c:scaling>
        <c:delete val="1"/>
        <c:axPos val="l"/>
        <c:numFmt formatCode="General" sourceLinked="0"/>
        <c:majorTickMark val="out"/>
        <c:minorTickMark val="none"/>
        <c:tickLblPos val="nextTo"/>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Πλευρική μετατόπιση (m): σταγόνα από ύψος 3 m, άνεμος 1,3 m/s</a:t>
            </a:r>
          </a:p>
        </c:rich>
      </c:tx>
      <c:layout/>
      <c:overlay val="0"/>
    </c:title>
    <c:autoTitleDeleted val="0"/>
    <c:plotArea>
      <c:layout/>
      <c:barChart>
        <c:barDir val="bar"/>
        <c:grouping val="clustered"/>
        <c:varyColors val="0"/>
        <c:ser>
          <c:idx val="0"/>
          <c:order val="0"/>
          <c:tx>
            <c:strRef>
              <c:f>Sheet1!$B$1</c:f>
              <c:strCache>
                <c:ptCount val="1"/>
                <c:pt idx="0">
                  <c:v>Πλευρική μετατόπιση (m): σταγόνα από ύψος 3 m, άνεμος 1,3 m/s</c:v>
                </c:pt>
              </c:strCache>
            </c:strRef>
          </c:tx>
          <c:spPr>
            <a:solidFill>
              <a:srgbClr val="A16207"/>
            </a:solidFill>
            <a:effectLst/>
          </c:spPr>
          <c:invertIfNegative val="0"/>
          <c:dLbls>
            <c:numFmt formatCode="#,##0" sourceLinked="0"/>
            <c:txPr>
              <a:bodyPr/>
              <a:lstStyle/>
              <a:p>
                <a:pPr>
                  <a:defRPr b="1" i="0" strike="noStrike" sz="1080" u="none">
                    <a:solidFill>
                      <a:srgbClr val="1B2420"/>
                    </a:solidFill>
                    <a:latin typeface="Calibri"/>
                  </a:defRPr>
                </a:pPr>
              </a:p>
            </c:txPr>
            <c:showLegendKey val="0"/>
            <c:showVal val="0"/>
            <c:showCatName val="0"/>
            <c:showSerName val="0"/>
            <c:showPercent val="0"/>
            <c:showBubbleSize val="0"/>
            <c:showLeaderLines val="0"/>
          </c:dLbls>
          <c:cat>
            <c:multiLvlStrRef>
              <c:f>Sheet1!$A$2:$A$6</c:f>
              <c:multiLvlStrCache>
                <c:ptCount val="5"/>
                <c:lvl>
                  <c:pt idx="0">
                    <c:v>20 µm (πολύ λεπτό): 335 m</c:v>
                  </c:pt>
                  <c:pt idx="1">
                    <c:v>100 µm (πολύ λεπτό): 13 m</c:v>
                  </c:pt>
                  <c:pt idx="2">
                    <c:v>240 µm (μεσαίο): 8,5 m</c:v>
                  </c:pt>
                  <c:pt idx="3">
                    <c:v>400 µm (χονδρό): 2,6 m</c:v>
                  </c:pt>
                  <c:pt idx="4">
                    <c:v>1.000 µm (πολύ χονδρό): 1,4 m</c:v>
                  </c:pt>
                </c:lvl>
              </c:multiLvlStrCache>
            </c:multiLvlStrRef>
          </c:cat>
          <c:val>
            <c:numRef>
              <c:f>Sheet1!$B$2:$B$6</c:f>
              <c:numCache>
                <c:formatCode>General</c:formatCode>
                <c:ptCount val="5"/>
                <c:pt idx="0">
                  <c:v>335</c:v>
                </c:pt>
                <c:pt idx="1">
                  <c:v>13</c:v>
                </c:pt>
                <c:pt idx="2">
                  <c:v>8.5</c:v>
                </c:pt>
                <c:pt idx="3">
                  <c:v>2.6</c:v>
                </c:pt>
                <c:pt idx="4">
                  <c:v>1.4</c:v>
                </c:pt>
              </c:numCache>
            </c:numRef>
          </c:val>
        </c:ser>
        <c:dLbls>
          <c:numFmt formatCode="#,##0" sourceLinked="0"/>
          <c:txPr>
            <a:bodyPr/>
            <a:lstStyle/>
            <a:p>
              <a:pPr>
                <a:defRPr b="1" i="0" strike="noStrike" sz="1080" u="none">
                  <a:solidFill>
                    <a:srgbClr val="1B2420"/>
                  </a:solidFill>
                  <a:latin typeface="Calibri"/>
                </a:defRPr>
              </a:pPr>
            </a:p>
          </c:txPr>
          <c:showLegendKey val="0"/>
          <c:showVal val="0"/>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FE6DC"/>
            </a:solidFill>
            <a:prstDash val="solid"/>
            <a:round/>
          </a:ln>
        </c:spPr>
        <c:txPr>
          <a:bodyPr/>
          <a:lstStyle/>
          <a:p>
            <a:pPr>
              <a:defRPr sz="113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350"/>
          <c:min val="0"/>
        </c:scaling>
        <c:delete val="1"/>
        <c:axPos val="b"/>
        <c:numFmt formatCode="General" sourceLinked="0"/>
        <c:majorTickMark val="out"/>
        <c:minorTickMark val="none"/>
        <c:tickLblPos val="low"/>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40" b="0" i="0" u="none" strike="noStrike">
                <a:solidFill>
                  <a:srgbClr val="1B2420"/>
                </a:solidFill>
                <a:latin typeface="Calibri"/>
              </a:defRPr>
            </a:pPr>
            <a:r>
              <a:rPr sz="1040" b="0" i="0" u="none" strike="noStrike">
                <a:solidFill>
                  <a:srgbClr val="1B2420"/>
                </a:solidFill>
                <a:latin typeface="Calibri"/>
              </a:rPr>
              <a:t>Έκταση κύριων καλλιεργειών (στρέμματα)</a:t>
            </a:r>
          </a:p>
        </c:rich>
      </c:tx>
      <c:layout/>
      <c:overlay val="0"/>
    </c:title>
    <c:autoTitleDeleted val="0"/>
    <c:plotArea>
      <c:layout/>
      <c:barChart>
        <c:barDir val="bar"/>
        <c:grouping val="clustered"/>
        <c:varyColors val="0"/>
        <c:ser>
          <c:idx val="0"/>
          <c:order val="0"/>
          <c:tx>
            <c:strRef>
              <c:f>Sheet1!$B$1</c:f>
              <c:strCache>
                <c:ptCount val="1"/>
                <c:pt idx="0">
                  <c:v>Έκταση κύριων καλλιεργειών (στρέμματα)</c:v>
                </c:pt>
              </c:strCache>
            </c:strRef>
          </c:tx>
          <c:spPr>
            <a:solidFill>
              <a:srgbClr val="A16207"/>
            </a:solidFill>
            <a:effectLst/>
          </c:spPr>
          <c:invertIfNegative val="0"/>
          <c:dLbls>
            <c:numFmt formatCode="0&quot;.&quot;000" sourceLinked="0"/>
            <c:txPr>
              <a:bodyPr/>
              <a:lstStyle/>
              <a:p>
                <a:pPr>
                  <a:defRPr b="1" i="0" strike="noStrike" sz="1040" u="none">
                    <a:solidFill>
                      <a:srgbClr val="1B2420"/>
                    </a:solidFill>
                    <a:latin typeface="Calibri"/>
                  </a:defRPr>
                </a:pPr>
              </a:p>
            </c:txPr>
            <c:showLegendKey val="0"/>
            <c:showVal val="1"/>
            <c:showCatName val="0"/>
            <c:showSerName val="0"/>
            <c:showPercent val="0"/>
            <c:showBubbleSize val="0"/>
            <c:showLeaderLines val="0"/>
          </c:dLbls>
          <c:cat>
            <c:multiLvlStrRef>
              <c:f>Sheet1!$A$2:$A$6</c:f>
              <c:multiLvlStrCache>
                <c:ptCount val="5"/>
                <c:lvl>
                  <c:pt idx="0">
                    <c:v>Σιτάρι</c:v>
                  </c:pt>
                  <c:pt idx="1">
                    <c:v>Εσπεριδοειδή</c:v>
                  </c:pt>
                  <c:pt idx="2">
                    <c:v>Ηλίανθος</c:v>
                  </c:pt>
                  <c:pt idx="3">
                    <c:v>Καλαμπόκι (κόκκος)</c:v>
                  </c:pt>
                  <c:pt idx="4">
                    <c:v>Λωτός (kaki)</c:v>
                  </c:pt>
                </c:lvl>
              </c:multiLvlStrCache>
            </c:multiLvlStrRef>
          </c:cat>
          <c:val>
            <c:numRef>
              <c:f>Sheet1!$B$2:$B$6</c:f>
              <c:numCache>
                <c:formatCode>General</c:formatCode>
                <c:ptCount val="5"/>
                <c:pt idx="0">
                  <c:v>193504</c:v>
                </c:pt>
                <c:pt idx="1">
                  <c:v>103200</c:v>
                </c:pt>
                <c:pt idx="2">
                  <c:v>94942</c:v>
                </c:pt>
                <c:pt idx="3">
                  <c:v>89311</c:v>
                </c:pt>
                <c:pt idx="4">
                  <c:v>16500</c:v>
                </c:pt>
              </c:numCache>
            </c:numRef>
          </c:val>
        </c:ser>
        <c:dLbls>
          <c:numFmt formatCode="0&quot;.&quot;000" sourceLinked="0"/>
          <c:txPr>
            <a:bodyPr/>
            <a:lstStyle/>
            <a:p>
              <a:pPr>
                <a:defRPr b="1" i="0" strike="noStrike" sz="1040" u="none">
                  <a:solidFill>
                    <a:srgbClr val="1B2420"/>
                  </a:solidFill>
                  <a:latin typeface="Calibri"/>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FE6DC"/>
            </a:solidFill>
            <a:prstDash val="solid"/>
            <a:round/>
          </a:ln>
        </c:spPr>
        <c:txPr>
          <a:bodyPr/>
          <a:lstStyle/>
          <a:p>
            <a:pPr>
              <a:defRPr sz="104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240000"/>
          <c:min val="0"/>
        </c:scaling>
        <c:delete val="1"/>
        <c:axPos val="b"/>
        <c:numFmt formatCode="General" sourceLinked="0"/>
        <c:majorTickMark val="out"/>
        <c:minorTickMark val="none"/>
        <c:tickLblPos val="low"/>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40" b="0" i="0" u="none" strike="noStrike">
                <a:solidFill>
                  <a:srgbClr val="1B2420"/>
                </a:solidFill>
                <a:latin typeface="Calibri"/>
              </a:defRPr>
            </a:pPr>
            <a:r>
              <a:rPr sz="1040" b="0" i="0" u="none" strike="noStrike">
                <a:solidFill>
                  <a:srgbClr val="1B2420"/>
                </a:solidFill>
                <a:latin typeface="Calibri"/>
              </a:rPr>
              <a:t>Έκταση κύριων καλλιεργειών (στρέμματα)</a:t>
            </a:r>
          </a:p>
        </c:rich>
      </c:tx>
      <c:layout/>
      <c:overlay val="0"/>
    </c:title>
    <c:autoTitleDeleted val="0"/>
    <c:plotArea>
      <c:layout/>
      <c:barChart>
        <c:barDir val="bar"/>
        <c:grouping val="clustered"/>
        <c:varyColors val="0"/>
        <c:ser>
          <c:idx val="0"/>
          <c:order val="0"/>
          <c:tx>
            <c:strRef>
              <c:f>Sheet1!$B$1</c:f>
              <c:strCache>
                <c:ptCount val="1"/>
                <c:pt idx="0">
                  <c:v>Έκταση κύριων καλλιεργειών (στρέμματα)</c:v>
                </c:pt>
              </c:strCache>
            </c:strRef>
          </c:tx>
          <c:spPr>
            <a:solidFill>
              <a:srgbClr val="0E7490"/>
            </a:solidFill>
            <a:effectLst/>
          </c:spPr>
          <c:invertIfNegative val="0"/>
          <c:dLbls>
            <c:numFmt formatCode="0&quot;.&quot;000" sourceLinked="0"/>
            <c:txPr>
              <a:bodyPr/>
              <a:lstStyle/>
              <a:p>
                <a:pPr>
                  <a:defRPr b="1" i="0" strike="noStrike" sz="1040" u="none">
                    <a:solidFill>
                      <a:srgbClr val="1B2420"/>
                    </a:solidFill>
                    <a:latin typeface="Calibri"/>
                  </a:defRPr>
                </a:pPr>
              </a:p>
            </c:txPr>
            <c:showLegendKey val="0"/>
            <c:showVal val="1"/>
            <c:showCatName val="0"/>
            <c:showSerName val="0"/>
            <c:showPercent val="0"/>
            <c:showBubbleSize val="0"/>
            <c:showLeaderLines val="0"/>
          </c:dLbls>
          <c:cat>
            <c:multiLvlStrRef>
              <c:f>Sheet1!$A$2:$A$6</c:f>
              <c:multiLvlStrCache>
                <c:ptCount val="5"/>
                <c:lvl>
                  <c:pt idx="0">
                    <c:v>Σκληρό σιτάρι</c:v>
                  </c:pt>
                  <c:pt idx="1">
                    <c:v>Βαμβάκι</c:v>
                  </c:pt>
                  <c:pt idx="2">
                    <c:v>Κριθάρι</c:v>
                  </c:pt>
                  <c:pt idx="3">
                    <c:v>Μηδική</c:v>
                  </c:pt>
                  <c:pt idx="4">
                    <c:v>Καλαμπόκι</c:v>
                  </c:pt>
                </c:lvl>
              </c:multiLvlStrCache>
            </c:multiLvlStrRef>
          </c:cat>
          <c:val>
            <c:numRef>
              <c:f>Sheet1!$B$2:$B$6</c:f>
              <c:numCache>
                <c:formatCode>General</c:formatCode>
                <c:ptCount val="5"/>
                <c:pt idx="0">
                  <c:v>569062</c:v>
                </c:pt>
                <c:pt idx="1">
                  <c:v>195138</c:v>
                </c:pt>
                <c:pt idx="2">
                  <c:v>175113</c:v>
                </c:pt>
                <c:pt idx="3">
                  <c:v>101102</c:v>
                </c:pt>
                <c:pt idx="4">
                  <c:v>77713</c:v>
                </c:pt>
              </c:numCache>
            </c:numRef>
          </c:val>
        </c:ser>
        <c:dLbls>
          <c:numFmt formatCode="0&quot;.&quot;000" sourceLinked="0"/>
          <c:txPr>
            <a:bodyPr/>
            <a:lstStyle/>
            <a:p>
              <a:pPr>
                <a:defRPr b="1" i="0" strike="noStrike" sz="1040" u="none">
                  <a:solidFill>
                    <a:srgbClr val="1B2420"/>
                  </a:solidFill>
                  <a:latin typeface="Calibri"/>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FE6DC"/>
            </a:solidFill>
            <a:prstDash val="solid"/>
            <a:round/>
          </a:ln>
        </c:spPr>
        <c:txPr>
          <a:bodyPr/>
          <a:lstStyle/>
          <a:p>
            <a:pPr>
              <a:defRPr sz="104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700000"/>
          <c:min val="0"/>
        </c:scaling>
        <c:delete val="1"/>
        <c:axPos val="b"/>
        <c:numFmt formatCode="General" sourceLinked="0"/>
        <c:majorTickMark val="out"/>
        <c:minorTickMark val="none"/>
        <c:tickLblPos val="low"/>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80" b="0" i="0" u="none" strike="noStrike">
                <a:solidFill>
                  <a:srgbClr val="1B2420"/>
                </a:solidFill>
                <a:latin typeface="Calibri"/>
              </a:defRPr>
            </a:pPr>
            <a:r>
              <a:rPr sz="1080" b="0" i="0" u="none" strike="noStrike">
                <a:solidFill>
                  <a:srgbClr val="1B2420"/>
                </a:solidFill>
                <a:latin typeface="Calibri"/>
              </a:rPr>
              <a:t>Συμφωνούν με τους στόχους της Πράσινης Συμφωνίας (άτομα)</a:t>
            </a:r>
          </a:p>
        </c:rich>
      </c:tx>
      <c:layout/>
      <c:overlay val="0"/>
    </c:title>
    <c:autoTitleDeleted val="0"/>
    <c:plotArea>
      <c:layout/>
      <c:barChart>
        <c:barDir val="bar"/>
        <c:grouping val="clustered"/>
        <c:varyColors val="0"/>
        <c:ser>
          <c:idx val="0"/>
          <c:order val="0"/>
          <c:tx>
            <c:strRef>
              <c:f>Sheet1!$B$1</c:f>
              <c:strCache>
                <c:ptCount val="1"/>
                <c:pt idx="0">
                  <c:v>Συμφωνούν με τους στόχους της Πράσινης Συμφωνίας (άτομα)</c:v>
                </c:pt>
              </c:strCache>
            </c:strRef>
          </c:tx>
          <c:spPr>
            <a:solidFill>
              <a:srgbClr val="1F7A3A"/>
            </a:solidFill>
            <a:effectLst/>
          </c:spPr>
          <c:invertIfNegative val="0"/>
          <c:dLbls>
            <c:numFmt formatCode="#,##0" sourceLinked="0"/>
            <c:txPr>
              <a:bodyPr/>
              <a:lstStyle/>
              <a:p>
                <a:pPr>
                  <a:defRPr b="1" i="0" strike="noStrike" sz="1170" u="none">
                    <a:solidFill>
                      <a:srgbClr val="1B2420"/>
                    </a:solidFill>
                    <a:latin typeface="Calibri"/>
                  </a:defRPr>
                </a:pPr>
              </a:p>
            </c:txPr>
            <c:showLegendKey val="0"/>
            <c:showVal val="1"/>
            <c:showCatName val="0"/>
            <c:showSerName val="0"/>
            <c:showPercent val="0"/>
            <c:showBubbleSize val="0"/>
            <c:showLeaderLines val="0"/>
          </c:dLbls>
          <c:cat>
            <c:multiLvlStrRef>
              <c:f>Sheet1!$A$2:$A$5</c:f>
              <c:multiLvlStrCache>
                <c:ptCount val="4"/>
                <c:lvl>
                  <c:pt idx="0">
                    <c:v>Βιώσιμη χρήση νερού</c:v>
                  </c:pt>
                  <c:pt idx="1">
                    <c:v>Περισσότερη βιολογική γεωργία</c:v>
                  </c:pt>
                  <c:pt idx="2">
                    <c:v>Λιγότερες εκπομπές άνθρακα</c:v>
                  </c:pt>
                  <c:pt idx="3">
                    <c:v>Λιγότερα φυτοφάρμακα</c:v>
                  </c:pt>
                </c:lvl>
              </c:multiLvlStrCache>
            </c:multiLvlStrRef>
          </c:cat>
          <c:val>
            <c:numRef>
              <c:f>Sheet1!$B$2:$B$5</c:f>
              <c:numCache>
                <c:formatCode>General</c:formatCode>
                <c:ptCount val="4"/>
                <c:pt idx="0">
                  <c:v>77</c:v>
                </c:pt>
                <c:pt idx="1">
                  <c:v>73</c:v>
                </c:pt>
                <c:pt idx="2">
                  <c:v>67</c:v>
                </c:pt>
                <c:pt idx="3">
                  <c:v>55</c:v>
                </c:pt>
              </c:numCache>
            </c:numRef>
          </c:val>
        </c:ser>
        <c:dLbls>
          <c:numFmt formatCode="#,##0" sourceLinked="0"/>
          <c:txPr>
            <a:bodyPr/>
            <a:lstStyle/>
            <a:p>
              <a:pPr>
                <a:defRPr b="1" i="0" strike="noStrike" sz="1170" u="none">
                  <a:solidFill>
                    <a:srgbClr val="1B2420"/>
                  </a:solidFill>
                  <a:latin typeface="Calibri"/>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FE6DC"/>
            </a:solidFill>
            <a:prstDash val="solid"/>
            <a:round/>
          </a:ln>
        </c:spPr>
        <c:txPr>
          <a:bodyPr/>
          <a:lstStyle/>
          <a:p>
            <a:pPr>
              <a:defRPr sz="108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103"/>
          <c:min val="0"/>
        </c:scaling>
        <c:delete val="1"/>
        <c:axPos val="b"/>
        <c:numFmt formatCode="General" sourceLinked="0"/>
        <c:majorTickMark val="out"/>
        <c:minorTickMark val="none"/>
        <c:tickLblPos val="low"/>
        <c:spPr>
          <a:ln w="12700" cap="flat">
            <a:noFill/>
            <a:prstDash val="solid"/>
            <a:round/>
          </a:ln>
        </c:spPr>
        <c:txPr>
          <a:bodyPr/>
          <a:lstStyle/>
          <a:p>
            <a:pPr>
              <a:defRPr sz="90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Ανοίγοντας τη συνεδρία, εξηγήστε ότι αυτή είναι η πρώτη ενότητα της Ακαδημίας Βιώσιμης Γεωργίας και θέτει τη βάση για τις άλλες τρεις. Η ενότητα έχει σχεδιαστεί για 3 ώρες και 7 λεπτά μάθησης: 29 λεπτά βίντεο, 63 λεπτά ανάγνωση, 75 λεπτά διαδραστικές δραστηριότητες και τεστ 20 λεπτών. Ζητήστε από τους συμμετέχοντες να πουν σύντομα τι καλλιεργούν και ποιες διαφορές παρατηρούν μέσα στο χωράφι τους.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συνεδρία αποτελείται από τέσσερα κεφάλαια και το τελικό τεστ· οι χρόνοι είναι το άθροισμα των χρόνων των μαθημάτων στην πλατφόρμα. Στο τέλος κάθε κεφαλαίου περνάμε στις δραστηριότητες της πλατφόρμας· οι συμμετέχοντες μπορούν να ανοίξουν το ίδιο μάθημα στη δική τους συσκευή. Όλες οι δραστηριότητες είναι υποχρεωτικές και μετρούν για το quest της ενότητας. Αν χρειαστεί διάλειμμα, το τέλος του δεύτερου κεφαλαίου είναι κατάλληλο σημείο.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Αντί να διαβάσετε ένα προς ένα τα αποτελέσματα, επισημάνετε τα ρήματα δράσης: ορίζει, εξηγεί, διαβάζει, διακρίνει, εκτιμά, καταρτίζει, προγραμματίζει. Κάθε αποτέλεσμα καλύπτεται σε ένα ή δύο μαθήματα και μετριέται σε τουλάχιστον μία δραστηριότητα της πλατφόρμας. Το κριτήριο ολοκλήρωσης έχει δύο σκέλη: τις υποχρεωτικές δραστηριότητες και το τεστ με βάση 70. Ρωτήστε τους συμμετέχοντες ποιο αποτέλεσμα είναι πιο επείγον για τη δική τους εκμετάλλευση.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πρώτο κεφάλαιο έχει τρία μαθήματα: ορισμός και κύκλος, τεχνολογίες, ανάλυση δεδομένων και υποστήριξη αποφάσεων. Εδώ χτίζουμε τις έννοιες που θα χρησιμοποιήσουμε σε όλη την ενότητα. Διαρκεί περίπου 50 λεπτά, από τα οποία τα 19 είναι δραστηριότητες στην πλατφόρμα.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Τονίστε τα δύο σημεία του ορισμού: η γεωργία ακριβείας δεν είναι συσκευή αλλά στρατηγική διαχείρισης, και στο κέντρο της βρίσκεται η μεταβλητότητα μέσα στο χωράφι. Χωρική μεταβλητότητα είναι η διαφορά ανάμεσα σε σημεία του ίδιου χωραφιού· χρονική είναι η διαφορά στο ίδιο σημείο από εβδομάδα σε εβδομάδα ή από χρόνο σε χρόνο. Δώστε παράδειγμα των τεσσάρων «σωστών» αρχών με μία απόφαση λίπανσης και μία απόφαση άρδευσης. Ρωτήστε τους συμμετέχοντες: από πού προέρχεται κυρίως η διαφοροποίηση στο δικό σας χωράφι;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Παρουσιάστε τον κύκλο δεξιόστροφα και αντιστοιχίστε κάθε βήμα με το παράδειγμα του οπωρώνα στα δεξιά. Εξηγήστε γιατί η καταγραφή θέσης είναι κρίσιμη: μια μέτρηση χωρίς θέση δεν γίνεται χάρτης. Στο βήμα της απόφασης μπαίνουν η εμπειρία του παραγωγού και η γνώση του συμβούλου· το σύστημα δεν αποφασίζει. Η δραστηριότητα ταξινόμησης στην πλατφόρμα ζητά ακριβώς αυτή τη σειρά.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GNSS είναι η κοινή ονομασία των GPS, GLONASS, Galileo και BeiDou. Ένας δέκτης μόνος του δίνει ακρίβεια μέτρου· αρκεί για να χαράξετε τα όρια ενός χωραφιού, όχι για να οδηγήσετε το τρακτέρ ανάμεσα στις γραμμές. Στο RTK ένας σταθμός με γνωστή θέση υπολογίζει το σφάλμα των δορυφορικών σημάτων και στέλνει τη διόρθωση μέσω ασυρμάτου ή κινητού διαδικτύου. Ο παραγωγός δεν χρειάζεται δικό του σταθμό: στη Λάρισα η διόρθωση λαμβάνεται με συνδρομή στο HEPOS, στο Κοζάν στο TUSAGA-Aktif. Ερώτηση: πόσο κοστίζει ένα λάθος ενός μέτρου στο χωράφι σας;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 χειροκίνητη οδήγηση κάθε πέρασμα επικαλύπτει λίγο το προηγούμενο ή αφήνει κενό· στη λωρίδα επικάλυψης η εισροή εφαρμόζεται δύο φορές, στο κενό καθόλου. Η αυτόματη καθοδήγηση μειώνει αυτή την απώλεια και επιτρέπει εργασία τη νύχτα και με χαμηλή ορατότητα. Ο έλεγχος τμημάτων βοηθά κυρίως σε χωράφια ακανόνιστου σχήματος και στις άκρες. Η εφαρμογή μεταβλητής δόσης (VRA) γίνεται είτε με έτοιμο χάρτη συνταγής είτε με αισθητήρα πάνω στο μηχάνημα. Στον κάμπο της Λάρισας η ελεγχόμενη κυκλοφορία περιορίζει τη συμπίεση του εδάφους στα ίδια ίχνη κάθε χρόνο.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περισσότεροι αισθητήρες στέλνουν τα δεδομένα ασύρματα στο νέφος· αυτή η δομή λέγεται διαδίκτυο των πραγμάτων (IoT). Η αξία της μέτρησης εξαρτάται από τη σωστή τοποθέτηση: μετεωρολογικός σταθμός στη σκιά δέντρου ή αισθητήρας μακριά από τη γραμμή στάγδην δίνει παραπλανητικά δεδομένα, ακόμη κι αν λειτουργεί σωστά. Το πίξελ των 10 m του Sentinel-2 είναι το ένα δέκατο του στρέμματος· δείχνει τις μεγάλες διαφορές, όχι το μεμονωμένο δέντρο. Το πρόβλημα σε ένα δέντρο το εντοπίζουν το drone, ο αισθητήρας υγρασίας ή η επιτόπια παρατήρηση. Η σωστή ερώτηση δεν είναι «ποια συσκευή να αγοράσω;» αλλά «ποια απόφαση θέλω να βελτιώσω;».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ομάδα εστίασης EIP-AGRI έγραφε το 2015 ότι τα δεδομένα είναι άφθονα, αλλά τα συστήματα που τα μετατρέπουν σε καθημερινή απόφαση είναι ανεπαρκή. Υπάρχουν τέσσερις ομάδες δεδομένων: έδαφος, φυτό, περιβάλλον και καταγραφές εκμετάλλευσης· οι καταγραφές ξεχνιούνται συχνά, αλλά είναι από τα πιο πολύτιμα δεδομένα. Δώστε παράδειγμα καθαρισμού: ένδειξη απόδοσης από θεριζοαλωνιστική που στρίβει στην άκρη του χωραφιού. Στην Ελλάδα, όπως σε όλη την ΕΕ, οι υπηρεσίες γεωργικών συμβούλων οφείλουν να προσφέρουν εργαλείο θρεπτικών τύπου FaST· η πρότασή του αξίζει όσο και η ανάλυση εδάφους που καταχωρίζεται.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υγιές φύλλο απορροφά το ορατό φως για τη φωτοσύνθεση και ανακλά έντονα το εγγύς υπέρυθρο· ο NDVI μετατρέπει αυτή τη διαφορά σε έναν αριθμό από −1 έως +1. Δείξτε τα εύρη τιμών στην κλίμακα, αλλά τονίστε ότι στο χωράφι μετρά κυρίως η διαφορά και η μεταβολή. Το βασικό μήνυμα είναι στο πλαίσιο δεξιά: ο χαμηλός NDVI δεν είναι αιτία αλλά διεύθυνση. Θα το εξασκήσουμε αμέσως στη δραστηριότητα NDVI της πλατφόρμας.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Μοιραστείτε την οθόνη σας, ανοίξτε τη δραστηριότητα NDVI και ζητήστε από τους συμμετέχοντες να σημειώσουν στη δική τους συσκευή τις τρεις περιοχές καταπόνησης. Μετά περάστε στον πίνακα δεδομένων: βρείτε μαζί ποια ημέρα η υγρασία στα 30 cm έπεσε για πρώτη φορά κάτω από το κατώφλι άρδευσης. Όταν διαβάζουν τον πίνακα, να θέτουν τρεις ερωτήσεις: πού είναι η τιμή σε σχέση με το όριο, ποιος είναι ο ρυθμός μεταβολής, επιβεβαιώνουν οι μετρήσεις η μία την άλλη; Οι υπόλοιπες δραστηριότητες του κεφαλαίου μπορούν να ολοκληρωθούν ατομικά. Περίπου 11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δεύτερο κεφάλαιο έχει δύο μαθήματα: την έννοια και τους στόχους της βιώσιμης γεωργίας, και το κόστος και το όφελος της παραδοσιακής γεωργίας σε σύγκριση με τη γεωργία ακριβείας. Θα δούμε ότι η γεωργία ακριβείας δεν είναι αυτοσκοπός, αλλά ένα από τα εργαλεία για τη βιωσιμότητα. Διαρκεί περίπου 39 λεπτά.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FAO ορίζει τη βιώσιμη γεωργία ως γεωργία που καλύπτει τις ανάγκες της σημερινής και των μελλοντικών γενεών, διασφαλίζοντας ταυτόχρονα κερδοφορία, υγεία του περιβάλλοντος και κοινωνική και οικονομική δικαιοσύνη. Ο FAO συγκεκριμενοποιεί τις διαστάσεις με πέντε αρχές· η πέμπτη είναι η διακυβέρνηση: χωρίς διαφανείς αποφάσεις, σαφείς ευθύνες και εφαρμογή κανόνων, οι άλλες διαστάσεις δεν διαρκούν. Οι διαστάσεις μερικές φορές συγκρούονται: η πιο κερδοφόρα πρακτική βραχυπρόθεσμα μπορεί να εξαντλήσει το έδαφος. Ζητήστε ένα παράδειγμα τέτοιας σύγκρουσης από τις εκμεταλλεύσεις των συμμετεχόντων.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Όταν το έδαφος χαθεί, χρειάζεται πολύς χρόνος για να αποκατασταθεί· η προστασία του εδάφους είναι προστασία της μελλοντικής παραγωγής. Στην Τουρκία το 74% του γλυκού νερού πηγαίνει στη γεωργία, άρα η αποδοτικότητα του νερού στη γεωργία καθορίζει και την υδατική ασφάλεια της χώρας. Οι στόχοι της ΕΕ συνδέονται με την ΚΓΠ: την περίοδο 2023-2027 το 25% των άμεσων ενισχύσεων πηγαίνει στα οικολογικά σχήματα, και η Επιτροπή αναφέρει τη γεωργία ακριβείας στις πρακτικές που μπορούν να στηριχθούν. Για τον παραγωγό της Λάρισας αυτό σημαίνει ότι μια βιώσιμη πρακτική μπορεί να στηρίξει και το εισόδημά του.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Αντί να διαβάσετε τον πίνακα γραμμή προς γραμμή, συγκρίνετε τα δύο ερωτήματα: τη μέση δόση και τη δόση ανά ζώνη. Αν στο χωράφι υπάρχουν παραγωγικές και μη παραγωγικές ζώνες, η μέση δόση περισσεύει στη μία και λείπει στην άλλη· η περίσσεια χάνεται και ρυπαίνει, η έλλειψη μειώνει την απόδοση. Η γεωργία ακριβείας δεν αποκλείει την εμπειρία: ο χάρτης δείχνει τη διαφορά, την αιτία συχνά την ξέρει ο παραγωγός που γνωρίζει το χωράφι χρόνια. Ζητήστε παραδείγματα τοπικής γνώσης, όπως «εκεί παλιά πλημμύριζε».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μεγαλύτερο μέρος του μετρημένου οφέλους προέρχεται από λιγότερες επικαλύψεις, αποφυγή περιττού ψεκασμού και νερό σύμφωνα με την ανάγκη· η αύξηση της απόδοσης διαφέρει πολύ ανά χωράφι, χρονιά και καλλιέργεια. Γι' αυτό μια επένδυση δεν πρέπει να στηρίζεται μόνο στην προσδοκία μεγαλύτερης απόδοσης. Στην Ελλάδα υπάρχουν περίπου 600.000 εκμεταλλεύσεις με μέσο μέγεθος 7 εκτάρια· στην Τουρκία το 80,7% των εκμεταλλεύσεων είναι κάτω από 100 στρέμματα (TÜİK, 2016). Σε αυτή την κλίμακα η κοινή χρήση εξοπλισμού ή η αγορά υπηρεσίας είναι ο πιο ρεαλιστικός δρόμος.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Ανοίξτε τον υπολογιστή με τις προεπιλεγμένες τιμές: 500 στρέμματα, επένδυση 20.000 € και επικάλυψη 8% δίνουν απόσβεση 13,6 ετών. Μετά δοκιμάστε μαζί το παράδειγμα του Κοζάν: έκταση 300 στρέμματα και 5 εκμεταλλεύσεις με κοινή χρήση. Ο υπολογιστής δίνει απλό χρόνο απόσβεσης· δεν περιλαμβάνει αύξηση απόδοσης, εξοικονόμηση εργασίας, τόκους και φόρους. Συζητήστε τους πρακτικούς όρους της κοινής χρήσης: πότε θα έχει ποιος το μηχάνημα, συντήρηση, ασφάλιση και σε ποιον ανήκουν τα δεδομένα, όλα γραπτώς εκ των προτέρων. Περίπου 17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τρίτο κεφάλαιο είναι το μεγαλύτερο της ενότητας: διαχείριση εδάφους και λίπανση μεταβλητής δόσης, διαχείριση νερού και προγραμματισμός άρδευσης, διαχείριση αποβλήτων και πρόληψη της ρύπανσης. Εδώ τα εργαλεία γίνονται συγκεκριμένες αποφάσεις: πόσο λίπασμα σε ποια ζώνη, πόσα χιλιοστά νερού ποια ημέρα. Σχεδόν το μισό κεφάλαιο είναι προσομοίωση και δραστηριότητες χάρτη.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Μάθετε στους συμμετέχοντες να διαβάζουν την ανάλυση εδάφους σαν εξέταση αίματος: μηχανική σύσταση, pH και ασβέστιο, οργανική ουσία, θρεπτικά και αλατότητα. Στην Τουρκία η οργανική ουσία είναι ο πιο αδύναμος κρίκος· στην ίδια μελέτη το 0-1% θεωρείται πολύ χαμηλό, το 1-2% χαμηλό και το 2-3% μέτριο. Στα Άδανα περίπου 110.000 εκτάρια έχουν πρόβλημα αλατότητας ή νατρίωσης, κυρίως λόγω υψηλού και αλμυρού υπόγειου νερού και εξάτμισης. Στη λεκάνη του Πηνειού το έργο FATIMA βρήκε επίσης χαμηλή οργανική ουσία και συχνά υψηλή περιεκτικότητα σε άργιλο.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Στην παραδοσιακή μέθοδο παίρνουμε ένα ανάμεικτο δείγμα από όλο το χωράφι· δίνει τον μέσο όρο αλλά όχι το πού υπάρχει έλλειψη ή περίσσεια. Η δειγματοληψία σε πλέγμα δίνει τον χάρτη θρεπτικών του χωραφιού· η δειγματοληψία ζώνης χρειάζεται λιγότερα δείγματα, αλλά εξαρτάται από τη σωστή χάραξη των ζωνών. Η θέση κάθε σημείου πρέπει να καταγράφεται, αλλιώς το αποτέλεσμα δεν μπαίνει σε χάρτη. Η δραστηριότητα βήμα προς βήμα στην πλατφόρμα εξασκεί τη σειρά της δειγματοληψίας σε πλέγμα.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Με τις κατηγορίες φωσφόρου Olsen του οδηγού του Oregon State δείξτε τη λογική της συνταγής: υψηλότερη δόση στη ζώνη με χαμηλή τιμή, στη ζώνη με υψηλή τιμή μόνο δόση συντήρησης, όση απομακρύνει η καλλιέργεια. Στην έρευνα του Κοζάν, 69 από τους 103 συμμετέχοντες είπαν ότι ξοδεύουν περισσότερο για λίπασμα· μόλις 3 ανέφεραν εξοπλισμό και 1 τον σπόρο. Άρα η λίπανση με βάση την ανάλυση εδάφους αγγίζει τη μεγαλύτερη δαπάνη τους. Οι τιμές του χάρτη είναι ενδεικτικές· υπενθυμίστε να μη συγκρίνουν αποτελέσματα διαφορετικών εργαστηρίων με τις ίδιες κατηγορίες.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γεωργία διατήρησης του FAO στηρίζεται σε τρεις αρχές: ελάχιστη κατεργασία, συνεχή εδαφοκάλυψη και ποικιλία καλλιεργειών. Η ενσωμάτωση των υπολειμμάτων συγκομιδής και των κλαδεμάτων ή η κομποστοποίησή τους είναι ο φθηνότερος τρόπος να αυξηθεί η οργανική ουσία. Θυμίστε τα ευρήματα του πιλοτικού FATIMA στη λεκάνη του Πηνειού: χαμηλή οργανική ουσία, συχνά υψηλή άργιλος και ίδια, υπερβολική δόση λιπάσματος παντού. Ρωτήστε αν το κάψιμο καλαμιάς είναι ακόμη συνηθισμένο στην περιοχή τους.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Παρουσιάστε το έδαφος σαν δεξαμενή: η υδατοϊκανότητα είναι η γεμάτη δεξαμενή, το σημείο μάρανσης το επίπεδο όπου το φυτό δεν παίρνει πια νερό. Το φυτό δεν παίρνει όλο αυτό το νερό με την ίδια ευκολία· το ποσοστό εύκολα διαθέσιμου νερού είναι 0,50 στα εσπεριδοειδή και 0,65 στο βαμβάκι. Στο παράδειγμα του σχήματος, από τα 84 mm της δεξαμενής τα 42 mm είναι εύκολα διαθέσιμα και το κατώφλι είναι 29%· τις ίδιες τιμές χρησιμοποιεί η προσομοίωση. Το αμμώδες τμήμα στεγνώνει πριν από το αργιλώδες· αυτή είναι η βασική ιδέα της άρδευσης ακριβείας.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Γράψτε στον πίνακα τον τύπο ETc = Kc × ET0. Σύμφωνα με τους χάρτες κανονικών τιμών 1981-2010 της Τουρκικής Μετεωρολογικής Υπηρεσίας, στην πεδιάδα των Αδάνων η ET0 τον Ιούλιο είναι περίπου 5,2-5,5 mm την ημέρα· με Kc 0,65-0,70 για τα εσπεριδοειδή, ο πορτοκαλεώνας καταναλώνει περίπου 3,7 mm, δηλαδή 3,7 m³ ανά στρέμμα την ημέρα. Οι συντελεστές του FAO-56 αφορούν ημίυγρο κλίμα· σε πολύ ξηρά και ανεμώδη καλοκαίρια χρειάζεται τοπική προσαρμογή. Μετά το γράφημα κάντε μαζί τον υπολογισμό του μικτού νερού και τονίστε τη συντήρηση: σε κακοσυντηρημένα κανάλια ο βαθμός απόδοσης μεταφοράς μπορεί να πέσει στο μισό.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 Κοζάν το αρδευτικό νερό έρχεται κυρίως από το φράγμα: σύμφωνα με το Anadolu Ajansı, στις 21 Αυγούστου 2025 η πληρότητα του φράγματος Κοζάν έπεσε στο 10%, από 20% την ίδια ημερομηνία ένα χρόνο πριν, και τον Μάρτιο του 2026 ανέβηκε στο 60% μετά τις βροχές. Στη Λάρισα η άρδευση βασίζεται σε μεγάλο βαθμό στο υπόγειο νερό· με την επέκταση της αρδευόμενης έκτασης η στάθμη στο κεντρικό τμήμα έπεσε κάτω από τα 10-15 μέτρα. Για τον παραγωγό που ποτίζει βαμβάκι από γεώτρηση, κάθε χιλιοστό που εξοικονομεί είναι οικονομία σε ενέργεια άντλησης και σε κοινό υδάτινο πόρο. Θυμίστε ότι στο πλαίσιο του έργου έγινε εκπαίδευση για έξυπνα συστήματα άρδευσης στο Κοζάν, στις 28-29 Απριλίου 2026.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Αντιστοιχίστε κάθε δρόμο με το μέτρο που τον κλείνει: για τα νιτρικά σωστή δόση και κλασματική εφαρμογή, για την απορροή εδαφοκάλυψη και ζώνες ανάσχεσης, για τη διασπορά μέγεθος σταγόνας και καιρικές συνθήκες. Ο τουρκικός κανονισμός του 2016 χρησιμοποιεί το ίδιο όριο των 50 mg/L με την Οδηγία της ΕΕ για τη νιτρορύπανση. Για τις κενές συσκευασίες περιγράψτε το τριπλό ξέπλυμα του οδηγού FAO και WHO: μετά το τρίτο ξέπλυμα μένει μόνο το 0,00035% του αρχικού υπολείμματος· η συσκευασία τρυπιέται και δεν καίγεται ούτε θάβεται. Στην Ελλάδα οι ευπρόσβλητες ζώνες καλύπτουν το 42,9% της χρησιμοποιούμενης γεωργικής έκτασης.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σημαντικότερος παράγοντας της διασποράς είναι το μέγεθος της σταγόνας· σταγονίδια κάτω από 100 μικρόμετρα, περίπου το πάχος μιας τρίχας, παρασύρονται εύκολα. Στο γράφημα η σταγόνα των 20 μικρομέτρων μετατοπίζεται 335 μέτρα, ενώ η σταγόνα των 400 μόνο 2,6 μέτρα. Και η πλήρης άπνοια είναι επικίνδυνη: τα ήρεμα πρωινά με θερμοκρασιακή αναστροφή τα λεπτά σταγονίδια μένουν στον αέρα και μεταφέρονται αργότερα προς κάθε κατεύθυνση. Τα όρια της ετικέτας του σκευάσματος ισχύουν πάντα. Ερώτηση: με ποιο κριτήριο διαλέγετε την ώρα ψεκασμού;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Ξεκινήστε την προσομοίωση στην οθόνη: πορτοκαλεώνας με στάγδην άρδευση στο Κοζάν, 21 ημέρες τον Ιούλιο. Κάθε μέρα διαβάζονται οι αισθητήρες υγρασίας και η πρόγνωση τριών ημερών και επιλέγεται 0, 10, 20 ή 30 mm· στόχος είναι το λιγότερο νερό χωρίς καταπόνηση. Παίξτε τις πρώτες μέρες μαζί με την ομάδα και μετά αφήστε τους συμμετέχοντες να συνεχίσουν μόνοι τους· για το quest χρειάζεται τουλάχιστον 70%. Στη δραστηριότητα χάρτη το πλέγμα φωσφόρου των 96 κελιών χρωματίζεται ανά κατηγορία δόσης, με τουλάχιστον 80% σωστά κελιά. Στον υπόλοιπο χρόνο ολοκληρώνονται η ταξινόμηση των δρόμων ρύπανσης και η φόρμα καταγραφής ψεκασμού. Περίπου 22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τελευταίο κεφάλαιο είναι ένα μάθημα που εφαρμόζει όσα μάθαμε στις πραγματικές συνθήκες των δύο περιοχών. Κοζάν και Λάρισα απέχουν περίπου 1.200 χιλιόμετρα σε ευθεία γραμμή, αλλά ζουν την ίδια πίεση του μεσογειακού κλίματος. Διαρκεί περίπου 17 λεπτά.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στρέμμα ισούται με ένα ντεκάρ, δηλαδή 1.000 m², άρα οι αριθμοί των δύο περιοχών συγκρίνονται απευθείας. Στο Κοζάν η μεγαλύτερη σε έκταση καλλιέργεια είναι το σιτάρι, αλλά το προϊόν με ονομασία προέλευσης είναι το πορτοκάλι· το βαμβάκι είναι πλέον μόλις 400 στρέμματα. Στη Λάρισα ξεχωρίζουν το σκληρό σιτάρι και το βαμβάκι, και πάνω από το μισό της γεωργικής έκτασης αρδεύεται. Η αρδευόμενη έκταση του φράγματος Κοζάν κατά τη DSİ είναι 10.220 εκτάρια· τα στοιχεία του δήμου δεν έχουν ημερομηνία και δείχνουν μόνο την τάση.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Εμπορικό Επιμελητήριο Κοζάν έκανε στο πλαίσιο του έργου έρευνα αναγκών με 103 αγρότες και εκπροσώπους ΜμΕ. Η στήριξη στους στόχους είναι ευρεία· την ισχυρότερη στήριξη πήρε η βιώσιμη χρήση του νερού. Τα εμπόδια αφορούν κυρίως γνώση, αγορά και χρηματοδότηση· αυτή η ακαδημία δημιουργήθηκε για να απαντήσει στο εμπόδιο της γνώσης. Οι εκμεταλλεύσεις είναι μικρές και οικογενειακές: 63 συμμετέχοντες καλλιεργούν με την οικογένειά τους και 79 πουλούν μόνο στην περιοχή τους. Αναφέρετε οπωσδήποτε ότι το δείγμα είναι περιορισμένο.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Σύμφωνα με το Copernicus, το κύμα καύσωνα του Ιουλίου 2024 κράτησε 13 ημέρες, η θερμοκρασία ξεπέρασε το κανονικό κατά 9,2 °C και επηρεάστηκε το 55% της περιοχής· η Λάρισα βρίσκεται μέσα σε αυτή την περιοχή. Κατά την MGM, το 2025 ήταν η πιο ξηρή χρονιά στην Τουρκία από το 1964 και στα νότια των Αδάνων η βροχόπτωση ήταν πάνω από 60% κάτω από το κανονικό. Στην κακοκαιρία Daniel η Ζαγορά δέχτηκε 754 mm σε μία ημέρα, πανελλήνιο ρεκόρ· η πλημμύρα κάλυψε το 30,5% των εκτάσεων βαμβακιού του κάμπου. Ρωτήστε ποιο ακραίο φαινόμενο επηρέασε περισσότερο τις εκμεταλλεύσεις τους τα τελευταία τρία χρόνια.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Και οι έξι λύσεις είναι εργαλεία που είδαμε στην ενότητα· εδώ συναντιούνται ως κοινός παρονομαστής των δύο περιοχών. Οι ομοιότητες δείχνουν κοινές λύσεις, οι διαφορές την ανάγκη προσαρμογής: στο Κοζάν, στον πολυετή οπωρώνα εσπεριδοειδών, προέχει η άρδευση σε επίπεδο δέντρου και γραμμής· στη Λάρισα, στις ετήσιες αροτραίες καλλιέργειες, η αμειψισπορά, ο χάρτης δόσης και η κυκλοφορία των μηχανημάτων. Στη Λάρισα οι προτεραιότητες είναι άρδευση ανά ζώνη, λίπανση με βάση την ανάλυση και παρακολούθηση ζημιών με δορυφόρο· η αυτόματη καθοδήγηση αποσβένεται μόνο σε αρκετή έκταση ή με κοινή χρήση. Κατά τον Δήμο Κοζάν, στην περιοχή λειτουργούν δύο συνεταιρισμοί Çukobirlik, ένας αγροτικός πιστωτικός συνεταιρισμός και μία μονάδα συσκευασίας εσπεριδοειδών.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σενάριο είναι υποθετικό, αλλά οι συνθήκες βασίζονται στα πραγματικά προβλήματα της περιοχής. Χωρίστε την ομάδα στα δύο: η μία διαχειρίζεται τον οπωρώνα στο Κοζάν, η άλλη το βαμβάκι στη Λάρισα· κάθε ομάδα συζητά και ψηφίζει τις δύο κρίσιμες αποφάσεις. Συγκρίνετε τα αποτελέσματα: ποια δεδομένα κοιτάξατε, ποιο εργαλείο χρησιμοποιήσατε; Μετά, στη δραστηριότητα του οδικού χάρτη, ταξινομήστε τα βήματα μετάβασης· η γεωργία ακριβείας ξεκινά με μικρά και μετρήσιμα βήματα. Περίπου 7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Συνοψίστε την ενότητα σε τέσσερις φράσεις: μετρήστε τη διαφορά, δώστε την εισροή όπου χρειάζεται, καταγράψτε το αποτέλεσμα, επαναλάβετε τον κύκλο. Η τεχνολογία απλώς εφαρμόζει μια λάθος απόφαση με μεγαλύτερη ακρίβεια· η σωστή απόφαση προκύπτει από τα δεδομένα μαζί με την τοπική γνώση. Ρωτήστε ποιο πρώτο βήμα μπορούν να κάνουν αύριο στην εκμετάλλευσή τους.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quest της ενότητας ζητά όλες τις υποχρεωτικές δραστηριότητες πάνω από το όριο επιτυχίας και τουλάχιστον 70 βαθμούς στο τεστ. Τα πιο απαιτητικά βήματα είναι η προσομοίωση άρδευσης, ο χάρτης λίπανσης και το σενάριο απόφασης· τα είδαμε μαζί στη συνεδρία. Το τεστ διαρκεί 20 λεπτά και έχει 15 ερωτήσεις· οι συμμετέχοντες μπορούν να το λύσουν και μετά τη συνεδρία, με τον δικό τους ρυθμό. Μη δίνετε στη συνεδρία τις απαντήσεις των ερωτήσεων· αντί γι' αυτό, υπενθυμίστε ότι μπορούν να επιστρέψουν στις σχετικές διαφάνειες και στα μαθήματα. Περίπου 20 λεπτά (μαζί με το τεστ).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πηγές των αριθμών και των πληροφοριών της παρουσίασης είναι ίδιες με τις βιβλιογραφίες των μαθημάτων· οι σύνδεσμοι είναι ενεργοί. Οι συμμετέχοντες βρίσκουν την ίδια βιβλιογραφία στο τέλος κάθε μαθήματος στην πλατφόρμα. Τα περιφερειακά στοιχεία προέρχονται από επίσημες πηγές, όπως TÜİK, ΕΛΣΤΑΤ, MGM, DSİ και η Ευρωπαϊκή Επιτροπή.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πηγές των αριθμών και των πληροφοριών της παρουσίασης είναι ίδιες με τις βιβλιογραφίες των μαθημάτων· οι σύνδεσμοι είναι ενεργοί. Οι συμμετέχοντες βρίσκουν την ίδια βιβλιογραφία στο τέλος κάθε μαθήματος στην πλατφόρμα. Τα περιφερειακά στοιχεία προέρχονται από επίσημες πηγές, όπως TÜİK, ΕΛΣΤΑΤ, MGM, DSİ και η Ευρωπαϊκή Επιτροπή.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Ευχαριστήστε τους συμμετέχοντες και υπενθυμίστε τη διεύθυνση της πλατφόρμας και τα στοιχεία επικοινωνίας. Η επόμενη ενότητα εξετάζει αναλυτικά τις τεχνολογίες έξυπνης γεωργίας. Αφιερώστε τον χρόνο που απομένει σε ερωτήσεις.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jp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jpg"/><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kozan-akilli-tarim/antet/revize-2026-09-30/img/ust-isbirligi-en.png">    </p:cNvPr>
          <p:cNvPicPr>
            <a:picLocks noChangeAspect="1"/>
          </p:cNvPicPr>
          <p:nvPr/>
        </p:nvPicPr>
        <p:blipFill>
          <a:blip r:embed="rId1"/>
          <a:stretch>
            <a:fillRect/>
          </a:stretch>
        </p:blipFill>
        <p:spPr>
          <a:xfrm>
            <a:off x="5474880" y="144000"/>
            <a:ext cx="1242000" cy="654120"/>
          </a:xfrm>
          <a:prstGeom prst="rect">
            <a:avLst/>
          </a:prstGeom>
        </p:spPr>
      </p:pic>
      <p:pic>
        <p:nvPicPr>
          <p:cNvPr id="3" name="Image 1" descr="/root/kozan-akilli-tarim/antet/revize-2026-09-30/img/ust-tebd2.png">    </p:cNvPr>
          <p:cNvPicPr>
            <a:picLocks noChangeAspect="1"/>
          </p:cNvPicPr>
          <p:nvPr/>
        </p:nvPicPr>
        <p:blipFill>
          <a:blip r:embed="rId2"/>
          <a:stretch>
            <a:fillRect/>
          </a:stretch>
        </p:blipFill>
        <p:spPr>
          <a:xfrm>
            <a:off x="10202760" y="798120"/>
            <a:ext cx="537840" cy="226440"/>
          </a:xfrm>
          <a:prstGeom prst="rect">
            <a:avLst/>
          </a:prstGeom>
        </p:spPr>
      </p:pic>
      <p:pic>
        <p:nvPicPr>
          <p:cNvPr id="4" name="Image 2" descr="/root/kozan-akilli-tarim/antet/revize-2026-09-30/img/alt-1-cfcu.png">    </p:cNvPr>
          <p:cNvPicPr>
            <a:picLocks noChangeAspect="1"/>
          </p:cNvPicPr>
          <p:nvPr/>
        </p:nvPicPr>
        <p:blipFill>
          <a:blip r:embed="rId3"/>
          <a:stretch>
            <a:fillRect/>
          </a:stretch>
        </p:blipFill>
        <p:spPr>
          <a:xfrm>
            <a:off x="1290600" y="6247440"/>
            <a:ext cx="437760" cy="439560"/>
          </a:xfrm>
          <a:prstGeom prst="rect">
            <a:avLst/>
          </a:prstGeom>
        </p:spPr>
      </p:pic>
      <p:pic>
        <p:nvPicPr>
          <p:cNvPr id="5" name="Image 3" descr="/root/kozan-akilli-tarim/antet/revize-2026-09-30/img/alt-2-eurochambres.png">    </p:cNvPr>
          <p:cNvPicPr>
            <a:picLocks noChangeAspect="1"/>
          </p:cNvPicPr>
          <p:nvPr/>
        </p:nvPicPr>
        <p:blipFill>
          <a:blip r:embed="rId4"/>
          <a:stretch>
            <a:fillRect/>
          </a:stretch>
        </p:blipFill>
        <p:spPr>
          <a:xfrm>
            <a:off x="3007440" y="6287040"/>
            <a:ext cx="855360" cy="356040"/>
          </a:xfrm>
          <a:prstGeom prst="rect">
            <a:avLst/>
          </a:prstGeom>
        </p:spPr>
      </p:pic>
      <p:pic>
        <p:nvPicPr>
          <p:cNvPr id="6" name="Image 4" descr="/root/kozan-akilli-tarim/antet/revize-2026-09-30/img/alt-3-kozto.jpg">    </p:cNvPr>
          <p:cNvPicPr>
            <a:picLocks noChangeAspect="1"/>
          </p:cNvPicPr>
          <p:nvPr/>
        </p:nvPicPr>
        <p:blipFill>
          <a:blip r:embed="rId5"/>
          <a:stretch>
            <a:fillRect/>
          </a:stretch>
        </p:blipFill>
        <p:spPr>
          <a:xfrm>
            <a:off x="5461560" y="6284160"/>
            <a:ext cx="356400" cy="356400"/>
          </a:xfrm>
          <a:prstGeom prst="rect">
            <a:avLst/>
          </a:prstGeom>
        </p:spPr>
      </p:pic>
      <p:pic>
        <p:nvPicPr>
          <p:cNvPr id="7" name="Image 5" descr="/root/kozan-akilli-tarim/antet/revize-2026-09-30/img/alt-4-larissa.png">    </p:cNvPr>
          <p:cNvPicPr>
            <a:picLocks noChangeAspect="1"/>
          </p:cNvPicPr>
          <p:nvPr/>
        </p:nvPicPr>
        <p:blipFill>
          <a:blip r:embed="rId6"/>
          <a:stretch>
            <a:fillRect/>
          </a:stretch>
        </p:blipFill>
        <p:spPr>
          <a:xfrm>
            <a:off x="6901200" y="6259680"/>
            <a:ext cx="448920" cy="380160"/>
          </a:xfrm>
          <a:prstGeom prst="rect">
            <a:avLst/>
          </a:prstGeom>
        </p:spPr>
      </p:pic>
      <p:pic>
        <p:nvPicPr>
          <p:cNvPr id="8" name="Image 6" descr="/root/kozan-akilli-tarim/antet/revize-2026-09-30/img/alt-5-tobb.png">    </p:cNvPr>
          <p:cNvPicPr>
            <a:picLocks noChangeAspect="1"/>
          </p:cNvPicPr>
          <p:nvPr/>
        </p:nvPicPr>
        <p:blipFill>
          <a:blip r:embed="rId7"/>
          <a:stretch>
            <a:fillRect/>
          </a:stretch>
        </p:blipFill>
        <p:spPr>
          <a:xfrm>
            <a:off x="9010440" y="6289560"/>
            <a:ext cx="362160" cy="362160"/>
          </a:xfrm>
          <a:prstGeom prst="rect">
            <a:avLst/>
          </a:prstGeom>
        </p:spPr>
      </p:pic>
      <p:pic>
        <p:nvPicPr>
          <p:cNvPr id="9" name="Image 7" descr="/root/kozan-akilli-tarim/antet/revize-2026-09-30/img/alt-6-ab-baskanligi.jpg">    </p:cNvPr>
          <p:cNvPicPr>
            <a:picLocks noChangeAspect="1"/>
          </p:cNvPicPr>
          <p:nvPr/>
        </p:nvPicPr>
        <p:blipFill>
          <a:blip r:embed="rId8"/>
          <a:stretch>
            <a:fillRect/>
          </a:stretch>
        </p:blipFill>
        <p:spPr>
          <a:xfrm>
            <a:off x="10587600" y="6291360"/>
            <a:ext cx="349560" cy="3801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image" Target="../media/image-29-2.jpg"/><Relationship Id="rId3" Type="http://schemas.openxmlformats.org/officeDocument/2006/relationships/slideLayout" Target="../slideLayouts/slideLayout2.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image" Target="../media/image-30-2.png"/><Relationship Id="rId3" Type="http://schemas.openxmlformats.org/officeDocument/2006/relationships/slideLayout" Target="../slideLayouts/slideLayout2.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chart" Target="/ppt/charts/chart11.xml"/><Relationship Id="rId3" Type="http://schemas.openxmlformats.org/officeDocument/2006/relationships/slideLayout" Target="../slideLayouts/slideLayout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chart" Target="/ppt/charts/chart12.xml"/><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www.ispag.org/resources/definition" TargetMode="External"/><Relationship Id="rId2" Type="http://schemas.openxmlformats.org/officeDocument/2006/relationships/hyperlink" Target="https://www.fao.org/3/cb9479en/cb9479en.pdf" TargetMode="External"/><Relationship Id="rId3" Type="http://schemas.openxmlformats.org/officeDocument/2006/relationships/hyperlink" Target="https://eu-cap-network.ec.europa.eu/sites/default/files/publication/2023-05/eip-agri_focus_group_on_precision_farming_final_report_2015.pdf" TargetMode="External"/><Relationship Id="rId4" Type="http://schemas.openxmlformats.org/officeDocument/2006/relationships/hyperlink" Target="https://ci.turkpatent.gov.tr/cografi-isaretler/detay/38677" TargetMode="External"/><Relationship Id="rId5" Type="http://schemas.openxmlformats.org/officeDocument/2006/relationships/hyperlink" Target="https://web.archive.org/web/20191117203214/http://fatima-h2020.eu/pilots/greece-thessaly/" TargetMode="External"/><Relationship Id="rId6" Type="http://schemas.openxmlformats.org/officeDocument/2006/relationships/hyperlink" Target="https://www.gps.gov/gps-accuracy" TargetMode="External"/><Relationship Id="rId7" Type="http://schemas.openxmlformats.org/officeDocument/2006/relationships/hyperlink" Target="https://www.euspa.europa.eu/sites/default/files/documents/Report_Agriculture_and_Forestry.pdf" TargetMode="External"/><Relationship Id="rId8" Type="http://schemas.openxmlformats.org/officeDocument/2006/relationships/hyperlink" Target="https://www.tusaga-aktif.gov.tr/" TargetMode="External"/><Relationship Id="rId9" Type="http://schemas.openxmlformats.org/officeDocument/2006/relationships/hyperlink" Target="https://web.archive.org/web/20260310003606/https://www.hepos.gr/en/about-english/" TargetMode="External"/><Relationship Id="rId10" Type="http://schemas.openxmlformats.org/officeDocument/2006/relationships/hyperlink" Target="https://sentiwiki.copernicus.eu/web/s2-mission" TargetMode="External"/><Relationship Id="rId11" Type="http://schemas.openxmlformats.org/officeDocument/2006/relationships/hyperlink" Target="https://science.nasa.gov/earth/earth-observatory/measuring-vegetation-ndvi-evi" TargetMode="External"/><Relationship Id="rId12" Type="http://schemas.openxmlformats.org/officeDocument/2006/relationships/hyperlink" Target="https://agriculture.ec.europa.eu/cap-my-country/sustainability/environmental-sustainability/low-input-farming/nutrients_en" TargetMode="External"/><Relationship Id="rId13" Type="http://schemas.openxmlformats.org/officeDocument/2006/relationships/hyperlink" Target="https://cema-agri.org/images/publications/brochures/EU_Code_2018.pdf" TargetMode="External"/><Relationship Id="rId14" Type="http://schemas.openxmlformats.org/officeDocument/2006/relationships/hyperlink" Target="https://tarim.mgm.gov.tr" TargetMode="External"/><Relationship Id="rId15" Type="http://schemas.openxmlformats.org/officeDocument/2006/relationships/hyperlink" Target="https://www.fao.org/sustainability/en/" TargetMode="External"/><Relationship Id="rId16" Type="http://schemas.openxmlformats.org/officeDocument/2006/relationships/hyperlink" Target="https://www.fao.org/newsroom/detail/agriculture-soils-degradation-fao-gffa-2022/en" TargetMode="External"/><Relationship Id="rId17" Type="http://schemas.openxmlformats.org/officeDocument/2006/relationships/hyperlink" Target="https://eur-lex.europa.eu/EN/legal-content/summary/farm-to-fork-strategy-for-a-fair-healthy-and-environmentally-friendly-food-system.html" TargetMode="External"/><Relationship Id="rId18" Type="http://schemas.openxmlformats.org/officeDocument/2006/relationships/hyperlink" Target="https://agriculture.ec.europa.eu/common-agricultural-policy/income-support/eco-schemes_en" TargetMode="External"/><Relationship Id="rId19" Type="http://schemas.openxmlformats.org/officeDocument/2006/relationships/hyperlink" Target="https://ticaret.gov.tr/data/60f1200013b876eb28421b23/MUTABAKAT%20YE%C5%9E%C4%B0L.pdf" TargetMode="External"/><Relationship Id="rId20" Type="http://schemas.openxmlformats.org/officeDocument/2006/relationships/hyperlink" Target="https://smartfarmingsolutions.org/storage/publications/01KQQA95BNNYA9PQK6X7H8RYGB.pdf" TargetMode="External"/><Relationship Id="rId21" Type="http://schemas.openxmlformats.org/officeDocument/2006/relationships/hyperlink" Target="https://www.europarl.europa.eu/RegData/etudes/note/join/2014/529049/IPOL-AGRI_NT(2014)529049_EN.pdf" TargetMode="External"/><Relationship Id="rId22" Type="http://schemas.openxmlformats.org/officeDocument/2006/relationships/hyperlink" Target="https://nydairyadmin.cce.cornell.edu/uploads/doc_410.pdf" TargetMode="External"/><Relationship Id="rId23" Type="http://schemas.openxmlformats.org/officeDocument/2006/relationships/hyperlink" Target="https://veriportali.tuik.gov.tr/Bulten/Index?p=Tarimsal-Isletme-Yapi-Arastirmasi-2016-24869" TargetMode="External"/><Relationship Id="rId24" Type="http://schemas.openxmlformats.org/officeDocument/2006/relationships/hyperlink" Target="https://agriculture.ec.europa.eu/cap-my-country/cap-strategic-plans/greece_en" TargetMode="External"/><Relationship Id="rId25" Type="http://schemas.openxmlformats.org/officeDocument/2006/relationships/hyperlink" Target="https://extensionpublications.unl.edu/assets/pdf/ec154.pdf" TargetMode="External"/><Relationship Id="rId26" Type="http://schemas.openxmlformats.org/officeDocument/2006/relationships/slideLayout" Target="../slideLayouts/slideLayout2.xml"/><Relationship Id="rId27"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hyperlink" Target="https://extension.oregonstate.edu/sites/default/files/catalog/auto/EC1478.pdf" TargetMode="External"/><Relationship Id="rId2" Type="http://schemas.openxmlformats.org/officeDocument/2006/relationships/hyperlink" Target="https://www.zmo.org.tr/yayinlar/2718/turkiyenin-toprak-kaynaklari" TargetMode="External"/><Relationship Id="rId3" Type="http://schemas.openxmlformats.org/officeDocument/2006/relationships/hyperlink" Target="https://www.fao.org/conservation-agriculture/en/" TargetMode="External"/><Relationship Id="rId4" Type="http://schemas.openxmlformats.org/officeDocument/2006/relationships/hyperlink" Target="https://www.fao.org/4/x0490e/x0490e00.htm" TargetMode="External"/><Relationship Id="rId5" Type="http://schemas.openxmlformats.org/officeDocument/2006/relationships/hyperlink" Target="https://www.fao.org/4/t7202e/t7202e00.htm" TargetMode="External"/><Relationship Id="rId6" Type="http://schemas.openxmlformats.org/officeDocument/2006/relationships/hyperlink" Target="https://www.mgm.gov.tr/tarim/referans-toplam-buharlasma.aspx" TargetMode="External"/><Relationship Id="rId7" Type="http://schemas.openxmlformats.org/officeDocument/2006/relationships/hyperlink" Target="https://www.aa.com.tr/tr/gundem/adanada-uc-barajin-doluluk-orani-kuraklik-nedeniyle-dustu-/3667509" TargetMode="External"/><Relationship Id="rId8" Type="http://schemas.openxmlformats.org/officeDocument/2006/relationships/hyperlink" Target="https://www.aa.com.tr/tr/gundem/adanada-yagislar-barajlarin-doluluk-oranini-artirdi/3878461" TargetMode="External"/><Relationship Id="rId9" Type="http://schemas.openxmlformats.org/officeDocument/2006/relationships/hyperlink" Target="https://water.jrc.ec.europa.eu/pdf/pinios-fs.pdf" TargetMode="External"/><Relationship Id="rId10" Type="http://schemas.openxmlformats.org/officeDocument/2006/relationships/hyperlink" Target="https://smartfarmingsolutions.org/faaliyetler/akilli-sulama-sistemleri-egitimi" TargetMode="External"/><Relationship Id="rId11" Type="http://schemas.openxmlformats.org/officeDocument/2006/relationships/hyperlink" Target="https://www.resmigazete.gov.tr/eskiler/2016/07/20160723-2.htm" TargetMode="External"/><Relationship Id="rId12" Type="http://schemas.openxmlformats.org/officeDocument/2006/relationships/hyperlink" Target="https://environment.ec.europa.eu/document/download/f313807f-57f0-4484-898a-af9d9462eec9_en?filename=SWD_2026_232_1_EN_document_travail_service_part9_v2.pdf" TargetMode="External"/><Relationship Id="rId13" Type="http://schemas.openxmlformats.org/officeDocument/2006/relationships/hyperlink" Target="https://extensionpublications.unl.edu/assets/pdf/g1773.pdf" TargetMode="External"/><Relationship Id="rId14" Type="http://schemas.openxmlformats.org/officeDocument/2006/relationships/hyperlink" Target="https://www.fao.org/fileadmin/templates/agphome/documents/Pests_Pesticides/Code/Containers08.pdf" TargetMode="External"/><Relationship Id="rId15" Type="http://schemas.openxmlformats.org/officeDocument/2006/relationships/hyperlink" Target="https://adana.tarimorman.gov.tr/Belgeler/Strateji_Adana_2025_Yili_Faaliyet_Raporu.pdf" TargetMode="External"/><Relationship Id="rId16" Type="http://schemas.openxmlformats.org/officeDocument/2006/relationships/hyperlink" Target="https://www.kozan.bel.tr/ekonomik-durum.html" TargetMode="External"/><Relationship Id="rId17" Type="http://schemas.openxmlformats.org/officeDocument/2006/relationships/hyperlink" Target="https://biruni.tuik.gov.tr/medas/?kn=92&amp;locale=tr" TargetMode="External"/><Relationship Id="rId18" Type="http://schemas.openxmlformats.org/officeDocument/2006/relationships/hyperlink" Target="https://www.adanatb.org.tr/tuik/web/tablo.php" TargetMode="External"/><Relationship Id="rId19" Type="http://schemas.openxmlformats.org/officeDocument/2006/relationships/hyperlink" Target="https://web.archive.org/web/20160304024211/http://www2.dsi.gov.tr/baraj/detayeng.cfm?BarajID=44" TargetMode="External"/><Relationship Id="rId20" Type="http://schemas.openxmlformats.org/officeDocument/2006/relationships/hyperlink" Target="https://www.statistics.gr/en/statistics/-/publication/SPG06/-" TargetMode="External"/><Relationship Id="rId21" Type="http://schemas.openxmlformats.org/officeDocument/2006/relationships/hyperlink" Target="https://climate.copernicus.eu/esotc/2024/heat-and-drought-southeastern-europe" TargetMode="External"/><Relationship Id="rId22" Type="http://schemas.openxmlformats.org/officeDocument/2006/relationships/hyperlink" Target="https://www.mgm.gov.tr/FILES/iklim/yillikiklim/2025-iklim-raporu.pdf" TargetMode="External"/><Relationship Id="rId23" Type="http://schemas.openxmlformats.org/officeDocument/2006/relationships/hyperlink" Target="https://www.ertnews.gr/eidiseis/ellada/meteo-kakokairia-daniel-katarrifthike-to-rekor-imerisiou-ypsous-vroxis-sti-xora/" TargetMode="External"/><Relationship Id="rId24" Type="http://schemas.openxmlformats.org/officeDocument/2006/relationships/hyperlink" Target="https://nhess.copernicus.org/articles/24/2375/2024/" TargetMode="External"/><Relationship Id="rId25" Type="http://schemas.openxmlformats.org/officeDocument/2006/relationships/slideLayout" Target="../slideLayouts/slideLayout2.xml"/><Relationship Id="rId26"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726680" y="1116000"/>
            <a:ext cx="4465015" cy="5040000"/>
          </a:xfrm>
          <a:prstGeom prst="rect">
            <a:avLst/>
          </a:prstGeom>
          <a:solidFill>
            <a:srgbClr val="8ED973"/>
          </a:solidFill>
          <a:ln w="6350">
            <a:solidFill>
              <a:srgbClr val="8ED973"/>
            </a:solidFill>
            <a:prstDash val="solid"/>
          </a:ln>
        </p:spPr>
      </p:sp>
      <p:sp>
        <p:nvSpPr>
          <p:cNvPr id="3" name="Text 1"/>
          <p:cNvSpPr txBox="1"/>
          <p:nvPr/>
        </p:nvSpPr>
        <p:spPr>
          <a:xfrm>
            <a:off x="548640" y="1298880"/>
            <a:ext cx="6903720" cy="329184"/>
          </a:xfrm>
          <a:prstGeom prst="rect">
            <a:avLst/>
          </a:prstGeom>
          <a:noFill/>
          <a:ln/>
        </p:spPr>
        <p:txBody>
          <a:bodyPr wrap="square" lIns="0" tIns="0" rIns="0" bIns="0" rtlCol="0" anchor="t">
            <a:normAutofit/>
          </a:bodyPr>
          <a:lstStyle/>
          <a:p>
            <a:pPr indent="0" marL="0">
              <a:buNone/>
            </a:pPr>
            <a:r>
              <a:rPr lang="el-GR" altLang="en-US" sz="1600" b="1" dirty="0">
                <a:solidFill>
                  <a:srgbClr val="1B2420"/>
                </a:solidFill>
                <a:latin typeface="Calibri" pitchFamily="34" charset="0"/>
                <a:ea typeface="Calibri" pitchFamily="34" charset="-122"/>
                <a:cs typeface="Calibri" pitchFamily="34" charset="-120"/>
              </a:rPr>
              <a:t>Ακαδημία Βιώσιμης Γεωργίας</a:t>
            </a:r>
            <a:endParaRPr lang="el-GR" sz="1600" dirty="0"/>
          </a:p>
        </p:txBody>
      </p:sp>
      <p:sp>
        <p:nvSpPr>
          <p:cNvPr id="4" name="Text 2"/>
          <p:cNvSpPr txBox="1"/>
          <p:nvPr/>
        </p:nvSpPr>
        <p:spPr>
          <a:xfrm>
            <a:off x="548640" y="1646352"/>
            <a:ext cx="6903720" cy="274320"/>
          </a:xfrm>
          <a:prstGeom prst="rect">
            <a:avLst/>
          </a:prstGeom>
          <a:noFill/>
          <a:ln/>
        </p:spPr>
        <p:txBody>
          <a:bodyPr wrap="square" lIns="0" tIns="0" rIns="0" bIns="0" rtlCol="0" anchor="t"/>
          <a:lstStyle/>
          <a:p>
            <a:pPr indent="0" marL="0">
              <a:buNone/>
            </a:pPr>
            <a:r>
              <a:rPr lang="el-GR" altLang="en-US" sz="1200" b="1" spc="200" kern="0" dirty="0">
                <a:solidFill>
                  <a:srgbClr val="A16207"/>
                </a:solidFill>
                <a:latin typeface="Calibri" pitchFamily="34" charset="0"/>
                <a:ea typeface="Calibri" pitchFamily="34" charset="-122"/>
                <a:cs typeface="Calibri" pitchFamily="34" charset="-120"/>
              </a:rPr>
              <a:t>ΕΝΟΤΗΤΑ 1 · ΠΑΡΟΥΣΙΑΣΗ ΕΚΠΑΙΔΕΥΤΗ</a:t>
            </a:r>
            <a:endParaRPr lang="el-GR" sz="1200" dirty="0"/>
          </a:p>
        </p:txBody>
      </p:sp>
      <p:sp>
        <p:nvSpPr>
          <p:cNvPr id="5" name="Shape 3"/>
          <p:cNvSpPr/>
          <p:nvPr/>
        </p:nvSpPr>
        <p:spPr>
          <a:xfrm>
            <a:off x="0" y="2076120"/>
            <a:ext cx="10881360" cy="1005840"/>
          </a:xfrm>
          <a:prstGeom prst="rect">
            <a:avLst/>
          </a:prstGeom>
          <a:solidFill>
            <a:srgbClr val="000000"/>
          </a:solidFill>
          <a:ln w="6350">
            <a:solidFill>
              <a:srgbClr val="000000"/>
            </a:solidFill>
            <a:prstDash val="solid"/>
          </a:ln>
        </p:spPr>
      </p:sp>
      <p:sp>
        <p:nvSpPr>
          <p:cNvPr id="6" name="Text 4"/>
          <p:cNvSpPr txBox="1"/>
          <p:nvPr/>
        </p:nvSpPr>
        <p:spPr>
          <a:xfrm>
            <a:off x="548640" y="2149272"/>
            <a:ext cx="10058400" cy="859536"/>
          </a:xfrm>
          <a:prstGeom prst="rect">
            <a:avLst/>
          </a:prstGeom>
          <a:noFill/>
          <a:ln/>
        </p:spPr>
        <p:txBody>
          <a:bodyPr wrap="square" lIns="0" tIns="0" rIns="0" bIns="0" rtlCol="0" anchor="ctr">
            <a:normAutofit/>
          </a:bodyPr>
          <a:lstStyle/>
          <a:p>
            <a:pPr algn="r" indent="0" marL="0">
              <a:buNone/>
            </a:pPr>
            <a:r>
              <a:rPr lang="el-GR" altLang="en-US" sz="3800" b="1" dirty="0">
                <a:solidFill>
                  <a:srgbClr val="FFFFFF"/>
                </a:solidFill>
                <a:latin typeface="Calibri" pitchFamily="34" charset="0"/>
                <a:ea typeface="Calibri" pitchFamily="34" charset="-122"/>
                <a:cs typeface="Calibri" pitchFamily="34" charset="-120"/>
              </a:rPr>
              <a:t>Γεωργία Ακριβείας</a:t>
            </a:r>
            <a:endParaRPr lang="el-GR" sz="3800" dirty="0"/>
          </a:p>
        </p:txBody>
      </p:sp>
      <p:pic>
        <p:nvPicPr>
          <p:cNvPr id="7" name="Image 0" descr="/root/kozan-akilli-tarim/sunum/build/cache/kapak-m1-87055bd3-1400-0.04.png">    </p:cNvPr>
          <p:cNvPicPr>
            <a:picLocks noChangeAspect="1"/>
          </p:cNvPicPr>
          <p:nvPr/>
        </p:nvPicPr>
        <p:blipFill>
          <a:blip r:embed="rId1"/>
          <a:stretch>
            <a:fillRect/>
          </a:stretch>
        </p:blipFill>
        <p:spPr>
          <a:xfrm>
            <a:off x="548640" y="3455978"/>
            <a:ext cx="4297680" cy="2417445"/>
          </a:xfrm>
          <a:prstGeom prst="rect">
            <a:avLst/>
          </a:prstGeom>
          <a:effectLst>
            <a:outerShdw sx="100000" sy="100000" kx="0" ky="0" algn="bl" rotWithShape="0" blurRad="101600" dist="38100" dir="5400000">
              <a:srgbClr val="1B2420">
                <a:alpha val="25000"/>
              </a:srgbClr>
            </a:outerShdw>
          </a:effectLst>
        </p:spPr>
      </p:pic>
      <p:sp>
        <p:nvSpPr>
          <p:cNvPr id="8" name="Text 5"/>
          <p:cNvSpPr txBox="1"/>
          <p:nvPr/>
        </p:nvSpPr>
        <p:spPr>
          <a:xfrm>
            <a:off x="5120640" y="3356280"/>
            <a:ext cx="2331720" cy="1234440"/>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Να μετρήσετε και να κατανοήσετε τη διαφοροποίηση στο χωράφι και να διαχειριστείτε τις εισροές ανάλογα</a:t>
            </a:r>
            <a:endParaRPr lang="el-GR" sz="1400" dirty="0"/>
          </a:p>
        </p:txBody>
      </p:sp>
      <p:sp>
        <p:nvSpPr>
          <p:cNvPr id="9" name="Shape 6"/>
          <p:cNvSpPr/>
          <p:nvPr/>
        </p:nvSpPr>
        <p:spPr>
          <a:xfrm>
            <a:off x="5120640" y="4636440"/>
            <a:ext cx="2331720" cy="310896"/>
          </a:xfrm>
          <a:prstGeom prst="roundRect">
            <a:avLst>
              <a:gd name="adj" fmla="val 50000"/>
            </a:avLst>
          </a:prstGeom>
          <a:solidFill>
            <a:srgbClr val="E6F3EA"/>
          </a:solidFill>
          <a:ln w="9525">
            <a:solidFill>
              <a:srgbClr val="CFE6D6"/>
            </a:solidFill>
            <a:prstDash val="solid"/>
          </a:ln>
        </p:spPr>
      </p:sp>
      <p:sp>
        <p:nvSpPr>
          <p:cNvPr id="10" name="Text 7"/>
          <p:cNvSpPr txBox="1"/>
          <p:nvPr/>
        </p:nvSpPr>
        <p:spPr>
          <a:xfrm>
            <a:off x="5248656" y="463644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3 ώρ. 7 λεπ.</a:t>
            </a:r>
            <a:endParaRPr lang="el-GR" sz="1150" dirty="0"/>
          </a:p>
        </p:txBody>
      </p:sp>
      <p:sp>
        <p:nvSpPr>
          <p:cNvPr id="11" name="Shape 8"/>
          <p:cNvSpPr/>
          <p:nvPr/>
        </p:nvSpPr>
        <p:spPr>
          <a:xfrm>
            <a:off x="5120640" y="5002200"/>
            <a:ext cx="2331720" cy="310896"/>
          </a:xfrm>
          <a:prstGeom prst="roundRect">
            <a:avLst>
              <a:gd name="adj" fmla="val 50000"/>
            </a:avLst>
          </a:prstGeom>
          <a:solidFill>
            <a:srgbClr val="E6F3EA"/>
          </a:solidFill>
          <a:ln w="9525">
            <a:solidFill>
              <a:srgbClr val="CFE6D6"/>
            </a:solidFill>
            <a:prstDash val="solid"/>
          </a:ln>
        </p:spPr>
      </p:sp>
      <p:sp>
        <p:nvSpPr>
          <p:cNvPr id="12" name="Text 9"/>
          <p:cNvSpPr txBox="1"/>
          <p:nvPr/>
        </p:nvSpPr>
        <p:spPr>
          <a:xfrm>
            <a:off x="5248656" y="500220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9 μαθήματα</a:t>
            </a:r>
            <a:endParaRPr lang="el-GR" sz="1150" dirty="0"/>
          </a:p>
        </p:txBody>
      </p:sp>
      <p:sp>
        <p:nvSpPr>
          <p:cNvPr id="13" name="Shape 10"/>
          <p:cNvSpPr/>
          <p:nvPr/>
        </p:nvSpPr>
        <p:spPr>
          <a:xfrm>
            <a:off x="5120640" y="5367960"/>
            <a:ext cx="2331720" cy="310896"/>
          </a:xfrm>
          <a:prstGeom prst="roundRect">
            <a:avLst>
              <a:gd name="adj" fmla="val 50000"/>
            </a:avLst>
          </a:prstGeom>
          <a:solidFill>
            <a:srgbClr val="E6F3EA"/>
          </a:solidFill>
          <a:ln w="9525">
            <a:solidFill>
              <a:srgbClr val="CFE6D6"/>
            </a:solidFill>
            <a:prstDash val="solid"/>
          </a:ln>
        </p:spPr>
      </p:sp>
      <p:sp>
        <p:nvSpPr>
          <p:cNvPr id="14" name="Text 11"/>
          <p:cNvSpPr txBox="1"/>
          <p:nvPr/>
        </p:nvSpPr>
        <p:spPr>
          <a:xfrm>
            <a:off x="5248656" y="536796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18 δραστηριότητες</a:t>
            </a:r>
            <a:endParaRPr lang="el-GR" sz="1150" dirty="0"/>
          </a:p>
        </p:txBody>
      </p:sp>
      <p:sp>
        <p:nvSpPr>
          <p:cNvPr id="15" name="Shape 12"/>
          <p:cNvSpPr/>
          <p:nvPr/>
        </p:nvSpPr>
        <p:spPr>
          <a:xfrm>
            <a:off x="5120640" y="5733720"/>
            <a:ext cx="2331720" cy="310896"/>
          </a:xfrm>
          <a:prstGeom prst="roundRect">
            <a:avLst>
              <a:gd name="adj" fmla="val 50000"/>
            </a:avLst>
          </a:prstGeom>
          <a:solidFill>
            <a:srgbClr val="E6F3EA"/>
          </a:solidFill>
          <a:ln w="9525">
            <a:solidFill>
              <a:srgbClr val="CFE6D6"/>
            </a:solidFill>
            <a:prstDash val="solid"/>
          </a:ln>
        </p:spPr>
      </p:sp>
      <p:sp>
        <p:nvSpPr>
          <p:cNvPr id="16" name="Text 13"/>
          <p:cNvSpPr txBox="1"/>
          <p:nvPr/>
        </p:nvSpPr>
        <p:spPr>
          <a:xfrm>
            <a:off x="5248656" y="573372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15 ερωτήσεις</a:t>
            </a:r>
            <a:endParaRPr lang="el-GR" sz="1150" dirty="0"/>
          </a:p>
        </p:txBody>
      </p:sp>
      <p:sp>
        <p:nvSpPr>
          <p:cNvPr id="17" name="Text 14"/>
          <p:cNvSpPr txBox="1"/>
          <p:nvPr/>
        </p:nvSpPr>
        <p:spPr>
          <a:xfrm>
            <a:off x="8001000" y="3310560"/>
            <a:ext cx="3962095" cy="2635128"/>
          </a:xfrm>
          <a:prstGeom prst="rect">
            <a:avLst/>
          </a:prstGeom>
          <a:noFill/>
          <a:ln/>
        </p:spPr>
        <p:txBody>
          <a:bodyPr wrap="square" lIns="0" tIns="0" rIns="0" bIns="0" rtlCol="0" anchor="b">
            <a:normAutofit/>
          </a:bodyPr>
          <a:lstStyle/>
          <a:p>
            <a:pPr indent="0" marL="0">
              <a:spcAft>
                <a:spcPts val="400"/>
              </a:spcAft>
              <a:buNone/>
            </a:pPr>
            <a:r>
              <a:rPr lang="el-GR" altLang="en-US" sz="1500" b="1" dirty="0">
                <a:solidFill>
                  <a:srgbClr val="FFFFFF"/>
                </a:solidFill>
                <a:latin typeface="Calibri" pitchFamily="34" charset="0"/>
                <a:ea typeface="Calibri" pitchFamily="34" charset="-122"/>
                <a:cs typeface="Calibri" pitchFamily="34" charset="-120"/>
              </a:rPr>
              <a:t>Έξυπνη Γεωργία για την Περιβαλλοντική Βιωσιμότητα και τον Διασυνοριακό Επιχειρηματικό Διάλογο</a:t>
            </a:r>
            <a:endParaRPr lang="el-GR" sz="1500" dirty="0"/>
          </a:p>
          <a:p>
            <a:pPr indent="0" marL="0">
              <a:spcAft>
                <a:spcPts val="400"/>
              </a:spcAft>
              <a:buNone/>
            </a:pPr>
            <a:r>
              <a:rPr lang="el-GR" altLang="en-US" sz="1150" dirty="0">
                <a:solidFill>
                  <a:srgbClr val="FFFFFF"/>
                </a:solidFill>
                <a:latin typeface="Calibri" pitchFamily="34" charset="0"/>
                <a:ea typeface="Calibri" pitchFamily="34" charset="-122"/>
                <a:cs typeface="Calibri" pitchFamily="34" charset="-120"/>
              </a:rPr>
              <a:t>Αρ. Σύμβασης TR2021/W1T7/A02/OT02-2/041 (TEBD II)</a:t>
            </a:r>
            <a:endParaRPr lang="el-GR" sz="1500" dirty="0"/>
          </a:p>
          <a:p>
            <a:pPr indent="0" marL="0">
              <a:spcAft>
                <a:spcPts val="400"/>
              </a:spcAft>
              <a:buNone/>
            </a:pPr>
            <a:r>
              <a:rPr lang="el-GR" altLang="en-US" sz="1050" dirty="0">
                <a:solidFill>
                  <a:srgbClr val="FFFFFF"/>
                </a:solidFill>
                <a:latin typeface="Calibri" pitchFamily="34" charset="0"/>
                <a:ea typeface="Calibri" pitchFamily="34" charset="-122"/>
                <a:cs typeface="Calibri" pitchFamily="34" charset="-120"/>
              </a:rPr>
              <a:t>Εμπορικό Επιμελητήριο Κοζάν (KOZTO) · Επιμελητήριο Λάρισας (LACCO)</a:t>
            </a:r>
            <a:endParaRPr lang="el-GR" sz="1500" dirty="0"/>
          </a:p>
          <a:p>
            <a:pPr indent="0" marL="0">
              <a:spcAft>
                <a:spcPts val="400"/>
              </a:spcAft>
              <a:buNone/>
            </a:pPr>
            <a:r>
              <a:rPr lang="el-GR" altLang="en-US" sz="1150" b="1" dirty="0">
                <a:solidFill>
                  <a:srgbClr val="FFFFFF"/>
                </a:solidFill>
                <a:latin typeface="Calibri" pitchFamily="34" charset="0"/>
                <a:ea typeface="Calibri" pitchFamily="34" charset="-122"/>
                <a:cs typeface="Calibri" pitchFamily="34" charset="-120"/>
              </a:rPr>
              <a:t>Σεπτέμβριος 2026</a:t>
            </a:r>
            <a:endParaRPr lang="el-GR"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ΡΟΗ ΣΥΝΕΔΡΙΑΣ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Τι θα κάνουμε σήμερα;</a:t>
            </a:r>
            <a:endParaRPr lang="el-GR" sz="2700" dirty="0"/>
          </a:p>
        </p:txBody>
      </p:sp>
      <p:sp>
        <p:nvSpPr>
          <p:cNvPr id="4" name="Shape 2"/>
          <p:cNvSpPr/>
          <p:nvPr/>
        </p:nvSpPr>
        <p:spPr>
          <a:xfrm>
            <a:off x="548640" y="2268864"/>
            <a:ext cx="3515258" cy="1170752"/>
          </a:xfrm>
          <a:prstGeom prst="roundRect">
            <a:avLst>
              <a:gd name="adj" fmla="val 9372"/>
            </a:avLst>
          </a:prstGeom>
          <a:solidFill>
            <a:srgbClr val="E6F3EA"/>
          </a:solidFill>
          <a:ln w="9525">
            <a:solidFill>
              <a:srgbClr val="CFE6D6"/>
            </a:solidFill>
            <a:prstDash val="solid"/>
          </a:ln>
        </p:spPr>
      </p:sp>
      <p:sp>
        <p:nvSpPr>
          <p:cNvPr id="5" name="Text 3"/>
          <p:cNvSpPr txBox="1"/>
          <p:nvPr/>
        </p:nvSpPr>
        <p:spPr>
          <a:xfrm>
            <a:off x="777240"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01</a:t>
            </a:r>
            <a:endParaRPr lang="el-GR" sz="2700" dirty="0"/>
          </a:p>
        </p:txBody>
      </p:sp>
      <p:sp>
        <p:nvSpPr>
          <p:cNvPr id="6" name="Text 4"/>
          <p:cNvSpPr txBox="1"/>
          <p:nvPr/>
        </p:nvSpPr>
        <p:spPr>
          <a:xfrm>
            <a:off x="1600200" y="2419929"/>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Βασικές αρχές</a:t>
            </a:r>
            <a:endParaRPr lang="el-GR" sz="1530" dirty="0"/>
          </a:p>
        </p:txBody>
      </p:sp>
      <p:sp>
        <p:nvSpPr>
          <p:cNvPr id="7" name="Text 5"/>
          <p:cNvSpPr txBox="1"/>
          <p:nvPr/>
        </p:nvSpPr>
        <p:spPr>
          <a:xfrm>
            <a:off x="1600200" y="2767378"/>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Έννοια και αρχές, GNSS/RTK, αισθητήρες, NDVI, αποφάσεις με δεδομένα</a:t>
            </a:r>
            <a:endParaRPr lang="el-GR" sz="1130" dirty="0"/>
          </a:p>
        </p:txBody>
      </p:sp>
      <p:sp>
        <p:nvSpPr>
          <p:cNvPr id="8" name="Text 6"/>
          <p:cNvSpPr txBox="1"/>
          <p:nvPr/>
        </p:nvSpPr>
        <p:spPr>
          <a:xfrm>
            <a:off x="777240"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50 λεπ.</a:t>
            </a:r>
            <a:endParaRPr lang="el-GR" sz="990" dirty="0"/>
          </a:p>
        </p:txBody>
      </p:sp>
      <p:sp>
        <p:nvSpPr>
          <p:cNvPr id="9" name="Shape 7"/>
          <p:cNvSpPr/>
          <p:nvPr/>
        </p:nvSpPr>
        <p:spPr>
          <a:xfrm>
            <a:off x="4338218" y="2268864"/>
            <a:ext cx="3515258" cy="1170752"/>
          </a:xfrm>
          <a:prstGeom prst="roundRect">
            <a:avLst>
              <a:gd name="adj" fmla="val 9372"/>
            </a:avLst>
          </a:prstGeom>
          <a:solidFill>
            <a:srgbClr val="F5F6F1"/>
          </a:solidFill>
          <a:ln w="9525">
            <a:solidFill>
              <a:srgbClr val="DFE6DC"/>
            </a:solidFill>
            <a:prstDash val="solid"/>
          </a:ln>
        </p:spPr>
      </p:sp>
      <p:sp>
        <p:nvSpPr>
          <p:cNvPr id="10" name="Text 8"/>
          <p:cNvSpPr txBox="1"/>
          <p:nvPr/>
        </p:nvSpPr>
        <p:spPr>
          <a:xfrm>
            <a:off x="4566818"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02</a:t>
            </a:r>
            <a:endParaRPr lang="el-GR" sz="2700" dirty="0"/>
          </a:p>
        </p:txBody>
      </p:sp>
      <p:sp>
        <p:nvSpPr>
          <p:cNvPr id="11" name="Text 9"/>
          <p:cNvSpPr txBox="1"/>
          <p:nvPr/>
        </p:nvSpPr>
        <p:spPr>
          <a:xfrm>
            <a:off x="5389778" y="2419929"/>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Βιωσιμότητα</a:t>
            </a:r>
            <a:endParaRPr lang="el-GR" sz="1530" dirty="0"/>
          </a:p>
        </p:txBody>
      </p:sp>
      <p:sp>
        <p:nvSpPr>
          <p:cNvPr id="12" name="Text 10"/>
          <p:cNvSpPr txBox="1"/>
          <p:nvPr/>
        </p:nvSpPr>
        <p:spPr>
          <a:xfrm>
            <a:off x="5389778" y="2767378"/>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Τρεις διαστάσεις, στόχοι πολιτικής, κόστος, όφελος, απόσβεση</a:t>
            </a:r>
            <a:endParaRPr lang="el-GR" sz="1130" dirty="0"/>
          </a:p>
        </p:txBody>
      </p:sp>
      <p:sp>
        <p:nvSpPr>
          <p:cNvPr id="13" name="Text 11"/>
          <p:cNvSpPr txBox="1"/>
          <p:nvPr/>
        </p:nvSpPr>
        <p:spPr>
          <a:xfrm>
            <a:off x="4566818"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39 λεπ.</a:t>
            </a:r>
            <a:endParaRPr lang="el-GR" sz="990" dirty="0"/>
          </a:p>
        </p:txBody>
      </p:sp>
      <p:sp>
        <p:nvSpPr>
          <p:cNvPr id="14" name="Shape 12"/>
          <p:cNvSpPr/>
          <p:nvPr/>
        </p:nvSpPr>
        <p:spPr>
          <a:xfrm>
            <a:off x="8127797" y="2268864"/>
            <a:ext cx="3515258" cy="1170752"/>
          </a:xfrm>
          <a:prstGeom prst="roundRect">
            <a:avLst>
              <a:gd name="adj" fmla="val 9372"/>
            </a:avLst>
          </a:prstGeom>
          <a:solidFill>
            <a:srgbClr val="E6F3EA"/>
          </a:solidFill>
          <a:ln w="9525">
            <a:solidFill>
              <a:srgbClr val="CFE6D6"/>
            </a:solidFill>
            <a:prstDash val="solid"/>
          </a:ln>
        </p:spPr>
      </p:sp>
      <p:sp>
        <p:nvSpPr>
          <p:cNvPr id="15" name="Text 13"/>
          <p:cNvSpPr txBox="1"/>
          <p:nvPr/>
        </p:nvSpPr>
        <p:spPr>
          <a:xfrm>
            <a:off x="8356397"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03</a:t>
            </a:r>
            <a:endParaRPr lang="el-GR" sz="2700" dirty="0"/>
          </a:p>
        </p:txBody>
      </p:sp>
      <p:sp>
        <p:nvSpPr>
          <p:cNvPr id="16" name="Text 14"/>
          <p:cNvSpPr txBox="1"/>
          <p:nvPr/>
        </p:nvSpPr>
        <p:spPr>
          <a:xfrm>
            <a:off x="9179357" y="2419929"/>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Διαχείριση πόρων</a:t>
            </a:r>
            <a:endParaRPr lang="el-GR" sz="1530" dirty="0"/>
          </a:p>
        </p:txBody>
      </p:sp>
      <p:sp>
        <p:nvSpPr>
          <p:cNvPr id="17" name="Text 15"/>
          <p:cNvSpPr txBox="1"/>
          <p:nvPr/>
        </p:nvSpPr>
        <p:spPr>
          <a:xfrm>
            <a:off x="9179357" y="2767378"/>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Έδαφος και λίπανση μεταβλητής δόσης, άρδευση, ρύπανση</a:t>
            </a:r>
            <a:endParaRPr lang="el-GR" sz="1130" dirty="0"/>
          </a:p>
        </p:txBody>
      </p:sp>
      <p:sp>
        <p:nvSpPr>
          <p:cNvPr id="18" name="Text 16"/>
          <p:cNvSpPr txBox="1"/>
          <p:nvPr/>
        </p:nvSpPr>
        <p:spPr>
          <a:xfrm>
            <a:off x="8356397"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61 λεπ.</a:t>
            </a:r>
            <a:endParaRPr lang="el-GR" sz="990" dirty="0"/>
          </a:p>
        </p:txBody>
      </p:sp>
      <p:sp>
        <p:nvSpPr>
          <p:cNvPr id="19" name="Shape 17"/>
          <p:cNvSpPr/>
          <p:nvPr/>
        </p:nvSpPr>
        <p:spPr>
          <a:xfrm>
            <a:off x="548640" y="3628447"/>
            <a:ext cx="3515258" cy="1170752"/>
          </a:xfrm>
          <a:prstGeom prst="roundRect">
            <a:avLst>
              <a:gd name="adj" fmla="val 9372"/>
            </a:avLst>
          </a:prstGeom>
          <a:solidFill>
            <a:srgbClr val="F5F6F1"/>
          </a:solidFill>
          <a:ln w="9525">
            <a:solidFill>
              <a:srgbClr val="DFE6DC"/>
            </a:solidFill>
            <a:prstDash val="solid"/>
          </a:ln>
        </p:spPr>
      </p:sp>
      <p:sp>
        <p:nvSpPr>
          <p:cNvPr id="20" name="Text 18"/>
          <p:cNvSpPr txBox="1"/>
          <p:nvPr/>
        </p:nvSpPr>
        <p:spPr>
          <a:xfrm>
            <a:off x="777240" y="3779511"/>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04</a:t>
            </a:r>
            <a:endParaRPr lang="el-GR" sz="2700" dirty="0"/>
          </a:p>
        </p:txBody>
      </p:sp>
      <p:sp>
        <p:nvSpPr>
          <p:cNvPr id="21" name="Text 19"/>
          <p:cNvSpPr txBox="1"/>
          <p:nvPr/>
        </p:nvSpPr>
        <p:spPr>
          <a:xfrm>
            <a:off x="1600200" y="3779511"/>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Κοζάν και Λάρισα</a:t>
            </a:r>
            <a:endParaRPr lang="el-GR" sz="1530" dirty="0"/>
          </a:p>
        </p:txBody>
      </p:sp>
      <p:sp>
        <p:nvSpPr>
          <p:cNvPr id="22" name="Text 20"/>
          <p:cNvSpPr txBox="1"/>
          <p:nvPr/>
        </p:nvSpPr>
        <p:spPr>
          <a:xfrm>
            <a:off x="1600200" y="4126960"/>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Κοινοί κίνδυνοι, κοινές λύσεις, σενάριο απόφασης</a:t>
            </a:r>
            <a:endParaRPr lang="el-GR" sz="1130" dirty="0"/>
          </a:p>
        </p:txBody>
      </p:sp>
      <p:sp>
        <p:nvSpPr>
          <p:cNvPr id="23" name="Text 21"/>
          <p:cNvSpPr txBox="1"/>
          <p:nvPr/>
        </p:nvSpPr>
        <p:spPr>
          <a:xfrm>
            <a:off x="777240" y="4459303"/>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17 λεπ.</a:t>
            </a:r>
            <a:endParaRPr lang="el-GR" sz="990" dirty="0"/>
          </a:p>
        </p:txBody>
      </p:sp>
      <p:sp>
        <p:nvSpPr>
          <p:cNvPr id="24" name="Shape 22"/>
          <p:cNvSpPr/>
          <p:nvPr/>
        </p:nvSpPr>
        <p:spPr>
          <a:xfrm>
            <a:off x="4338218" y="3628447"/>
            <a:ext cx="3515258" cy="1170752"/>
          </a:xfrm>
          <a:prstGeom prst="roundRect">
            <a:avLst>
              <a:gd name="adj" fmla="val 9372"/>
            </a:avLst>
          </a:prstGeom>
          <a:solidFill>
            <a:srgbClr val="E6F3EA"/>
          </a:solidFill>
          <a:ln w="9525">
            <a:solidFill>
              <a:srgbClr val="CFE6D6"/>
            </a:solidFill>
            <a:prstDash val="solid"/>
          </a:ln>
        </p:spPr>
      </p:sp>
      <p:sp>
        <p:nvSpPr>
          <p:cNvPr id="25" name="Text 23"/>
          <p:cNvSpPr txBox="1"/>
          <p:nvPr/>
        </p:nvSpPr>
        <p:spPr>
          <a:xfrm>
            <a:off x="4566818" y="3779511"/>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05</a:t>
            </a:r>
            <a:endParaRPr lang="el-GR" sz="2700" dirty="0"/>
          </a:p>
        </p:txBody>
      </p:sp>
      <p:sp>
        <p:nvSpPr>
          <p:cNvPr id="26" name="Text 24"/>
          <p:cNvSpPr txBox="1"/>
          <p:nvPr/>
        </p:nvSpPr>
        <p:spPr>
          <a:xfrm>
            <a:off x="5389778" y="3779511"/>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Τελικό τεστ</a:t>
            </a:r>
            <a:endParaRPr lang="el-GR" sz="1530" dirty="0"/>
          </a:p>
        </p:txBody>
      </p:sp>
      <p:sp>
        <p:nvSpPr>
          <p:cNvPr id="27" name="Text 25"/>
          <p:cNvSpPr txBox="1"/>
          <p:nvPr/>
        </p:nvSpPr>
        <p:spPr>
          <a:xfrm>
            <a:off x="5389778" y="4126960"/>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15 ερωτήσεις, 20 λεπτά, βάση 70· μετά το quest της ενότητας</a:t>
            </a:r>
            <a:endParaRPr lang="el-GR" sz="1130" dirty="0"/>
          </a:p>
        </p:txBody>
      </p:sp>
      <p:sp>
        <p:nvSpPr>
          <p:cNvPr id="28" name="Text 26"/>
          <p:cNvSpPr txBox="1"/>
          <p:nvPr/>
        </p:nvSpPr>
        <p:spPr>
          <a:xfrm>
            <a:off x="4566818" y="4459303"/>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20 λεπ.</a:t>
            </a:r>
            <a:endParaRPr lang="el-GR" sz="990" dirty="0"/>
          </a:p>
        </p:txBody>
      </p:sp>
      <p:sp>
        <p:nvSpPr>
          <p:cNvPr id="29" name="Shape 27"/>
          <p:cNvSpPr/>
          <p:nvPr/>
        </p:nvSpPr>
        <p:spPr>
          <a:xfrm>
            <a:off x="8127797" y="3628447"/>
            <a:ext cx="3515258" cy="1170752"/>
          </a:xfrm>
          <a:prstGeom prst="roundRect">
            <a:avLst>
              <a:gd name="adj" fmla="val 9372"/>
            </a:avLst>
          </a:prstGeom>
          <a:solidFill>
            <a:srgbClr val="F5F6F1"/>
          </a:solidFill>
          <a:ln w="9525">
            <a:solidFill>
              <a:srgbClr val="DFE6DC"/>
            </a:solidFill>
            <a:prstDash val="solid"/>
          </a:ln>
        </p:spPr>
      </p:sp>
      <p:sp>
        <p:nvSpPr>
          <p:cNvPr id="30" name="Text 28"/>
          <p:cNvSpPr txBox="1"/>
          <p:nvPr/>
        </p:nvSpPr>
        <p:spPr>
          <a:xfrm>
            <a:off x="8356397" y="3779511"/>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06</a:t>
            </a:r>
            <a:endParaRPr lang="el-GR" sz="2700" dirty="0"/>
          </a:p>
        </p:txBody>
      </p:sp>
      <p:sp>
        <p:nvSpPr>
          <p:cNvPr id="31" name="Text 29"/>
          <p:cNvSpPr txBox="1"/>
          <p:nvPr/>
        </p:nvSpPr>
        <p:spPr>
          <a:xfrm>
            <a:off x="9179357" y="3779511"/>
            <a:ext cx="228081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Κατανομή χρόνου</a:t>
            </a:r>
            <a:endParaRPr lang="el-GR" sz="1530" dirty="0"/>
          </a:p>
        </p:txBody>
      </p:sp>
      <p:sp>
        <p:nvSpPr>
          <p:cNvPr id="32" name="Text 30"/>
          <p:cNvSpPr txBox="1"/>
          <p:nvPr/>
        </p:nvSpPr>
        <p:spPr>
          <a:xfrm>
            <a:off x="9179357" y="4126960"/>
            <a:ext cx="228081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Βίντεο 29, ανάγνωση 63, δραστηριότητες 75, τεστ 20 λεπτά</a:t>
            </a:r>
            <a:endParaRPr lang="el-GR" sz="1130" dirty="0"/>
          </a:p>
        </p:txBody>
      </p:sp>
      <p:sp>
        <p:nvSpPr>
          <p:cNvPr id="33" name="Text 31"/>
          <p:cNvSpPr txBox="1"/>
          <p:nvPr/>
        </p:nvSpPr>
        <p:spPr>
          <a:xfrm>
            <a:off x="8356397" y="4459303"/>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187 λεπ.</a:t>
            </a:r>
            <a:endParaRPr lang="el-GR" sz="99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a:t>
            </a:r>
            <a:endParaRPr lang="el-GR"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ΤΑΥΤΟΤΗΤΑ ΕΝΟΤΗΤΑΣ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Σκοπός και μαθησιακά αποτελέσματα</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a:t>
            </a:r>
            <a:endParaRPr lang="el-GR" sz="900" dirty="0"/>
          </a:p>
        </p:txBody>
      </p:sp>
      <p:sp>
        <p:nvSpPr>
          <p:cNvPr id="6" name="Text 3"/>
          <p:cNvSpPr txBox="1"/>
          <p:nvPr/>
        </p:nvSpPr>
        <p:spPr>
          <a:xfrm>
            <a:off x="548640" y="2231098"/>
            <a:ext cx="6400800" cy="211491"/>
          </a:xfrm>
          <a:prstGeom prst="rect">
            <a:avLst/>
          </a:prstGeom>
          <a:noFill/>
          <a:ln/>
        </p:spPr>
        <p:txBody>
          <a:bodyPr wrap="square" lIns="0" tIns="0" rIns="0" bIns="0" rtlCol="0" anchor="t"/>
          <a:lstStyle/>
          <a:p>
            <a:pPr indent="0" marL="0">
              <a:buNone/>
            </a:pPr>
            <a:r>
              <a:rPr lang="el-GR" altLang="en-US" sz="1040" b="1" spc="200" kern="0" dirty="0">
                <a:solidFill>
                  <a:srgbClr val="1F7A3A"/>
                </a:solidFill>
                <a:latin typeface="Calibri" pitchFamily="34" charset="0"/>
                <a:ea typeface="Calibri" pitchFamily="34" charset="-122"/>
                <a:cs typeface="Calibri" pitchFamily="34" charset="-120"/>
              </a:rPr>
              <a:t>ΜΑΘΗΣΙΑΚΑ ΑΠΟΤΕΛΕΣΜΑΤΑ</a:t>
            </a:r>
            <a:endParaRPr lang="el-GR" sz="1040" dirty="0"/>
          </a:p>
        </p:txBody>
      </p:sp>
      <p:sp>
        <p:nvSpPr>
          <p:cNvPr id="7" name="Shape 4"/>
          <p:cNvSpPr/>
          <p:nvPr/>
        </p:nvSpPr>
        <p:spPr>
          <a:xfrm>
            <a:off x="580455" y="2563440"/>
            <a:ext cx="302129" cy="302129"/>
          </a:xfrm>
          <a:prstGeom prst="ellipse">
            <a:avLst/>
          </a:prstGeom>
          <a:solidFill>
            <a:srgbClr val="E6F3EA"/>
          </a:solidFill>
          <a:ln w="12700">
            <a:solidFill>
              <a:srgbClr val="E6F3EA"/>
            </a:solidFill>
            <a:prstDash val="solid"/>
          </a:ln>
        </p:spPr>
      </p:sp>
      <p:sp>
        <p:nvSpPr>
          <p:cNvPr id="8" name="Text 5"/>
          <p:cNvSpPr txBox="1"/>
          <p:nvPr/>
        </p:nvSpPr>
        <p:spPr>
          <a:xfrm>
            <a:off x="580455" y="2563440"/>
            <a:ext cx="302129" cy="302129"/>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1</a:t>
            </a:r>
            <a:endParaRPr lang="el-GR" sz="990" dirty="0"/>
          </a:p>
        </p:txBody>
      </p:sp>
      <p:sp>
        <p:nvSpPr>
          <p:cNvPr id="9" name="Text 6"/>
          <p:cNvSpPr txBox="1"/>
          <p:nvPr/>
        </p:nvSpPr>
        <p:spPr>
          <a:xfrm>
            <a:off x="1051560" y="2533227"/>
            <a:ext cx="6263640" cy="468301"/>
          </a:xfrm>
          <a:prstGeom prst="rect">
            <a:avLst/>
          </a:prstGeom>
          <a:noFill/>
          <a:ln/>
        </p:spPr>
        <p:txBody>
          <a:bodyPr wrap="square" lIns="0" tIns="0" rIns="0" bIns="0" rtlCol="0" anchor="t"/>
          <a:lstStyle/>
          <a:p>
            <a:pPr indent="0" marL="0">
              <a:buNone/>
            </a:pPr>
            <a:r>
              <a:rPr lang="el-GR" altLang="en-US" sz="1220" dirty="0">
                <a:solidFill>
                  <a:srgbClr val="1B2420"/>
                </a:solidFill>
                <a:latin typeface="Calibri" pitchFamily="34" charset="0"/>
                <a:ea typeface="Calibri" pitchFamily="34" charset="-122"/>
                <a:cs typeface="Calibri" pitchFamily="34" charset="-120"/>
              </a:rPr>
              <a:t>Ορίζει τη γεωργία ακριβείας και απαριθμεί τα βήματα του κύκλου διαχείρισης.</a:t>
            </a:r>
            <a:endParaRPr lang="el-GR" sz="1220" dirty="0"/>
          </a:p>
        </p:txBody>
      </p:sp>
      <p:sp>
        <p:nvSpPr>
          <p:cNvPr id="10" name="Shape 7"/>
          <p:cNvSpPr/>
          <p:nvPr/>
        </p:nvSpPr>
        <p:spPr>
          <a:xfrm>
            <a:off x="580455" y="3061954"/>
            <a:ext cx="302129" cy="302129"/>
          </a:xfrm>
          <a:prstGeom prst="ellipse">
            <a:avLst/>
          </a:prstGeom>
          <a:solidFill>
            <a:srgbClr val="FBF1DC"/>
          </a:solidFill>
          <a:ln w="12700">
            <a:solidFill>
              <a:srgbClr val="FBF1DC"/>
            </a:solidFill>
            <a:prstDash val="solid"/>
          </a:ln>
        </p:spPr>
      </p:sp>
      <p:sp>
        <p:nvSpPr>
          <p:cNvPr id="11" name="Text 8"/>
          <p:cNvSpPr txBox="1"/>
          <p:nvPr/>
        </p:nvSpPr>
        <p:spPr>
          <a:xfrm>
            <a:off x="580455" y="3061954"/>
            <a:ext cx="302129" cy="302129"/>
          </a:xfrm>
          <a:prstGeom prst="rect">
            <a:avLst/>
          </a:prstGeom>
          <a:noFill/>
          <a:ln/>
        </p:spPr>
        <p:txBody>
          <a:bodyPr wrap="square" lIns="0" tIns="0" rIns="0" bIns="0" rtlCol="0" anchor="ctr"/>
          <a:lstStyle/>
          <a:p>
            <a:pPr algn="ctr" indent="0" marL="0">
              <a:buNone/>
            </a:pPr>
            <a:r>
              <a:rPr lang="el-GR" altLang="en-US" sz="990" b="1" dirty="0">
                <a:solidFill>
                  <a:srgbClr val="854D0E"/>
                </a:solidFill>
                <a:latin typeface="Calibri" pitchFamily="34" charset="0"/>
                <a:ea typeface="Calibri" pitchFamily="34" charset="-122"/>
                <a:cs typeface="Calibri" pitchFamily="34" charset="-120"/>
              </a:rPr>
              <a:t>2</a:t>
            </a:r>
            <a:endParaRPr lang="el-GR" sz="990" dirty="0"/>
          </a:p>
        </p:txBody>
      </p:sp>
      <p:sp>
        <p:nvSpPr>
          <p:cNvPr id="12" name="Text 9"/>
          <p:cNvSpPr txBox="1"/>
          <p:nvPr/>
        </p:nvSpPr>
        <p:spPr>
          <a:xfrm>
            <a:off x="1051560" y="3031741"/>
            <a:ext cx="6263640" cy="468301"/>
          </a:xfrm>
          <a:prstGeom prst="rect">
            <a:avLst/>
          </a:prstGeom>
          <a:noFill/>
          <a:ln/>
        </p:spPr>
        <p:txBody>
          <a:bodyPr wrap="square" lIns="0" tIns="0" rIns="0" bIns="0" rtlCol="0" anchor="t"/>
          <a:lstStyle/>
          <a:p>
            <a:pPr indent="0" marL="0">
              <a:buNone/>
            </a:pPr>
            <a:r>
              <a:rPr lang="el-GR" altLang="en-US" sz="1220" dirty="0">
                <a:solidFill>
                  <a:srgbClr val="1B2420"/>
                </a:solidFill>
                <a:latin typeface="Calibri" pitchFamily="34" charset="0"/>
                <a:ea typeface="Calibri" pitchFamily="34" charset="-122"/>
                <a:cs typeface="Calibri" pitchFamily="34" charset="-120"/>
              </a:rPr>
              <a:t>Εξηγεί τις λειτουργίες του GNSS/RTK, της αυτόματης καθοδήγησης, της εφαρμογής μεταβλητής δόσης (VRA/VRT), των αισθητήρων και της τηλεπισκόπησης.</a:t>
            </a:r>
            <a:endParaRPr lang="el-GR" sz="1220" dirty="0"/>
          </a:p>
        </p:txBody>
      </p:sp>
      <p:sp>
        <p:nvSpPr>
          <p:cNvPr id="13" name="Shape 10"/>
          <p:cNvSpPr/>
          <p:nvPr/>
        </p:nvSpPr>
        <p:spPr>
          <a:xfrm>
            <a:off x="580455" y="3560468"/>
            <a:ext cx="302129" cy="302129"/>
          </a:xfrm>
          <a:prstGeom prst="ellipse">
            <a:avLst/>
          </a:prstGeom>
          <a:solidFill>
            <a:srgbClr val="E6F3EA"/>
          </a:solidFill>
          <a:ln w="12700">
            <a:solidFill>
              <a:srgbClr val="E6F3EA"/>
            </a:solidFill>
            <a:prstDash val="solid"/>
          </a:ln>
        </p:spPr>
      </p:sp>
      <p:sp>
        <p:nvSpPr>
          <p:cNvPr id="14" name="Text 11"/>
          <p:cNvSpPr txBox="1"/>
          <p:nvPr/>
        </p:nvSpPr>
        <p:spPr>
          <a:xfrm>
            <a:off x="580455" y="3560468"/>
            <a:ext cx="302129" cy="302129"/>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3</a:t>
            </a:r>
            <a:endParaRPr lang="el-GR" sz="990" dirty="0"/>
          </a:p>
        </p:txBody>
      </p:sp>
      <p:sp>
        <p:nvSpPr>
          <p:cNvPr id="15" name="Text 12"/>
          <p:cNvSpPr txBox="1"/>
          <p:nvPr/>
        </p:nvSpPr>
        <p:spPr>
          <a:xfrm>
            <a:off x="1051560" y="3530255"/>
            <a:ext cx="6263640" cy="468301"/>
          </a:xfrm>
          <a:prstGeom prst="rect">
            <a:avLst/>
          </a:prstGeom>
          <a:noFill/>
          <a:ln/>
        </p:spPr>
        <p:txBody>
          <a:bodyPr wrap="square" lIns="0" tIns="0" rIns="0" bIns="0" rtlCol="0" anchor="t"/>
          <a:lstStyle/>
          <a:p>
            <a:pPr indent="0" marL="0">
              <a:buNone/>
            </a:pPr>
            <a:r>
              <a:rPr lang="el-GR" altLang="en-US" sz="1220" dirty="0">
                <a:solidFill>
                  <a:srgbClr val="1B2420"/>
                </a:solidFill>
                <a:latin typeface="Calibri" pitchFamily="34" charset="0"/>
                <a:ea typeface="Calibri" pitchFamily="34" charset="-122"/>
                <a:cs typeface="Calibri" pitchFamily="34" charset="-120"/>
              </a:rPr>
              <a:t>Διαβάζει έναν πίνακα δεδομένων και έναν χάρτη NDVI, ώστε να αποφασίσει για επιτόπιο έλεγχο και άρδευση.</a:t>
            </a:r>
            <a:endParaRPr lang="el-GR" sz="1220" dirty="0"/>
          </a:p>
        </p:txBody>
      </p:sp>
      <p:sp>
        <p:nvSpPr>
          <p:cNvPr id="16" name="Shape 13"/>
          <p:cNvSpPr/>
          <p:nvPr/>
        </p:nvSpPr>
        <p:spPr>
          <a:xfrm>
            <a:off x="580455" y="4058981"/>
            <a:ext cx="302129" cy="302129"/>
          </a:xfrm>
          <a:prstGeom prst="ellipse">
            <a:avLst/>
          </a:prstGeom>
          <a:solidFill>
            <a:srgbClr val="FBF1DC"/>
          </a:solidFill>
          <a:ln w="12700">
            <a:solidFill>
              <a:srgbClr val="FBF1DC"/>
            </a:solidFill>
            <a:prstDash val="solid"/>
          </a:ln>
        </p:spPr>
      </p:sp>
      <p:sp>
        <p:nvSpPr>
          <p:cNvPr id="17" name="Text 14"/>
          <p:cNvSpPr txBox="1"/>
          <p:nvPr/>
        </p:nvSpPr>
        <p:spPr>
          <a:xfrm>
            <a:off x="580455" y="4058981"/>
            <a:ext cx="302129" cy="302129"/>
          </a:xfrm>
          <a:prstGeom prst="rect">
            <a:avLst/>
          </a:prstGeom>
          <a:noFill/>
          <a:ln/>
        </p:spPr>
        <p:txBody>
          <a:bodyPr wrap="square" lIns="0" tIns="0" rIns="0" bIns="0" rtlCol="0" anchor="ctr"/>
          <a:lstStyle/>
          <a:p>
            <a:pPr algn="ctr" indent="0" marL="0">
              <a:buNone/>
            </a:pPr>
            <a:r>
              <a:rPr lang="el-GR" altLang="en-US" sz="990" b="1" dirty="0">
                <a:solidFill>
                  <a:srgbClr val="854D0E"/>
                </a:solidFill>
                <a:latin typeface="Calibri" pitchFamily="34" charset="0"/>
                <a:ea typeface="Calibri" pitchFamily="34" charset="-122"/>
                <a:cs typeface="Calibri" pitchFamily="34" charset="-120"/>
              </a:rPr>
              <a:t>4</a:t>
            </a:r>
            <a:endParaRPr lang="el-GR" sz="990" dirty="0"/>
          </a:p>
        </p:txBody>
      </p:sp>
      <p:sp>
        <p:nvSpPr>
          <p:cNvPr id="18" name="Text 15"/>
          <p:cNvSpPr txBox="1"/>
          <p:nvPr/>
        </p:nvSpPr>
        <p:spPr>
          <a:xfrm>
            <a:off x="1051560" y="4028768"/>
            <a:ext cx="6263640" cy="468301"/>
          </a:xfrm>
          <a:prstGeom prst="rect">
            <a:avLst/>
          </a:prstGeom>
          <a:noFill/>
          <a:ln/>
        </p:spPr>
        <p:txBody>
          <a:bodyPr wrap="square" lIns="0" tIns="0" rIns="0" bIns="0" rtlCol="0" anchor="t"/>
          <a:lstStyle/>
          <a:p>
            <a:pPr indent="0" marL="0">
              <a:buNone/>
            </a:pPr>
            <a:r>
              <a:rPr lang="el-GR" altLang="en-US" sz="1220" dirty="0">
                <a:solidFill>
                  <a:srgbClr val="1B2420"/>
                </a:solidFill>
                <a:latin typeface="Calibri" pitchFamily="34" charset="0"/>
                <a:ea typeface="Calibri" pitchFamily="34" charset="-122"/>
                <a:cs typeface="Calibri" pitchFamily="34" charset="-120"/>
              </a:rPr>
              <a:t>Διακρίνει τις περιβαλλοντικές, οικονομικές και κοινωνικές διαστάσεις της βιώσιμης γεωργίας με παραδείγματα.</a:t>
            </a:r>
            <a:endParaRPr lang="el-GR" sz="1220" dirty="0"/>
          </a:p>
        </p:txBody>
      </p:sp>
      <p:sp>
        <p:nvSpPr>
          <p:cNvPr id="19" name="Shape 16"/>
          <p:cNvSpPr/>
          <p:nvPr/>
        </p:nvSpPr>
        <p:spPr>
          <a:xfrm>
            <a:off x="580455" y="4557495"/>
            <a:ext cx="302129" cy="302129"/>
          </a:xfrm>
          <a:prstGeom prst="ellipse">
            <a:avLst/>
          </a:prstGeom>
          <a:solidFill>
            <a:srgbClr val="E6F3EA"/>
          </a:solidFill>
          <a:ln w="12700">
            <a:solidFill>
              <a:srgbClr val="E6F3EA"/>
            </a:solidFill>
            <a:prstDash val="solid"/>
          </a:ln>
        </p:spPr>
      </p:sp>
      <p:sp>
        <p:nvSpPr>
          <p:cNvPr id="20" name="Text 17"/>
          <p:cNvSpPr txBox="1"/>
          <p:nvPr/>
        </p:nvSpPr>
        <p:spPr>
          <a:xfrm>
            <a:off x="580455" y="4557495"/>
            <a:ext cx="302129" cy="302129"/>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5</a:t>
            </a:r>
            <a:endParaRPr lang="el-GR" sz="990" dirty="0"/>
          </a:p>
        </p:txBody>
      </p:sp>
      <p:sp>
        <p:nvSpPr>
          <p:cNvPr id="21" name="Text 18"/>
          <p:cNvSpPr txBox="1"/>
          <p:nvPr/>
        </p:nvSpPr>
        <p:spPr>
          <a:xfrm>
            <a:off x="1051560" y="4527282"/>
            <a:ext cx="6263640" cy="468301"/>
          </a:xfrm>
          <a:prstGeom prst="rect">
            <a:avLst/>
          </a:prstGeom>
          <a:noFill/>
          <a:ln/>
        </p:spPr>
        <p:txBody>
          <a:bodyPr wrap="square" lIns="0" tIns="0" rIns="0" bIns="0" rtlCol="0" anchor="t"/>
          <a:lstStyle/>
          <a:p>
            <a:pPr indent="0" marL="0">
              <a:buNone/>
            </a:pPr>
            <a:r>
              <a:rPr lang="el-GR" altLang="en-US" sz="1220" dirty="0">
                <a:solidFill>
                  <a:srgbClr val="1B2420"/>
                </a:solidFill>
                <a:latin typeface="Calibri" pitchFamily="34" charset="0"/>
                <a:ea typeface="Calibri" pitchFamily="34" charset="-122"/>
                <a:cs typeface="Calibri" pitchFamily="34" charset="-120"/>
              </a:rPr>
              <a:t>Εκτιμά τον χρόνο απόσβεσης μιας επένδυσης σε γεωργία ακριβείας με έναν απλό υπολογισμό κόστους-οφέλους.</a:t>
            </a:r>
            <a:endParaRPr lang="el-GR" sz="1220" dirty="0"/>
          </a:p>
        </p:txBody>
      </p:sp>
      <p:sp>
        <p:nvSpPr>
          <p:cNvPr id="22" name="Shape 19"/>
          <p:cNvSpPr/>
          <p:nvPr/>
        </p:nvSpPr>
        <p:spPr>
          <a:xfrm>
            <a:off x="580455" y="5056008"/>
            <a:ext cx="302129" cy="302129"/>
          </a:xfrm>
          <a:prstGeom prst="ellipse">
            <a:avLst/>
          </a:prstGeom>
          <a:solidFill>
            <a:srgbClr val="FBF1DC"/>
          </a:solidFill>
          <a:ln w="12700">
            <a:solidFill>
              <a:srgbClr val="FBF1DC"/>
            </a:solidFill>
            <a:prstDash val="solid"/>
          </a:ln>
        </p:spPr>
      </p:sp>
      <p:sp>
        <p:nvSpPr>
          <p:cNvPr id="23" name="Text 20"/>
          <p:cNvSpPr txBox="1"/>
          <p:nvPr/>
        </p:nvSpPr>
        <p:spPr>
          <a:xfrm>
            <a:off x="580455" y="5056008"/>
            <a:ext cx="302129" cy="302129"/>
          </a:xfrm>
          <a:prstGeom prst="rect">
            <a:avLst/>
          </a:prstGeom>
          <a:noFill/>
          <a:ln/>
        </p:spPr>
        <p:txBody>
          <a:bodyPr wrap="square" lIns="0" tIns="0" rIns="0" bIns="0" rtlCol="0" anchor="ctr"/>
          <a:lstStyle/>
          <a:p>
            <a:pPr algn="ctr" indent="0" marL="0">
              <a:buNone/>
            </a:pPr>
            <a:r>
              <a:rPr lang="el-GR" altLang="en-US" sz="990" b="1" dirty="0">
                <a:solidFill>
                  <a:srgbClr val="854D0E"/>
                </a:solidFill>
                <a:latin typeface="Calibri" pitchFamily="34" charset="0"/>
                <a:ea typeface="Calibri" pitchFamily="34" charset="-122"/>
                <a:cs typeface="Calibri" pitchFamily="34" charset="-120"/>
              </a:rPr>
              <a:t>6</a:t>
            </a:r>
            <a:endParaRPr lang="el-GR" sz="990" dirty="0"/>
          </a:p>
        </p:txBody>
      </p:sp>
      <p:sp>
        <p:nvSpPr>
          <p:cNvPr id="24" name="Text 21"/>
          <p:cNvSpPr txBox="1"/>
          <p:nvPr/>
        </p:nvSpPr>
        <p:spPr>
          <a:xfrm>
            <a:off x="1051560" y="5025795"/>
            <a:ext cx="6263640" cy="468301"/>
          </a:xfrm>
          <a:prstGeom prst="rect">
            <a:avLst/>
          </a:prstGeom>
          <a:noFill/>
          <a:ln/>
        </p:spPr>
        <p:txBody>
          <a:bodyPr wrap="square" lIns="0" tIns="0" rIns="0" bIns="0" rtlCol="0" anchor="t"/>
          <a:lstStyle/>
          <a:p>
            <a:pPr indent="0" marL="0">
              <a:buNone/>
            </a:pPr>
            <a:r>
              <a:rPr lang="el-GR" altLang="en-US" sz="1220" dirty="0">
                <a:solidFill>
                  <a:srgbClr val="1B2420"/>
                </a:solidFill>
                <a:latin typeface="Calibri" pitchFamily="34" charset="0"/>
                <a:ea typeface="Calibri" pitchFamily="34" charset="-122"/>
                <a:cs typeface="Calibri" pitchFamily="34" charset="-120"/>
              </a:rPr>
              <a:t>Καταρτίζει χάρτη λίπανσης μεταβλητής δόσης από δειγματοληψία εδάφους σε πλέγμα.</a:t>
            </a:r>
            <a:endParaRPr lang="el-GR" sz="1220" dirty="0"/>
          </a:p>
        </p:txBody>
      </p:sp>
      <p:sp>
        <p:nvSpPr>
          <p:cNvPr id="25" name="Shape 22"/>
          <p:cNvSpPr/>
          <p:nvPr/>
        </p:nvSpPr>
        <p:spPr>
          <a:xfrm>
            <a:off x="580455" y="5554522"/>
            <a:ext cx="302129" cy="302129"/>
          </a:xfrm>
          <a:prstGeom prst="ellipse">
            <a:avLst/>
          </a:prstGeom>
          <a:solidFill>
            <a:srgbClr val="E6F3EA"/>
          </a:solidFill>
          <a:ln w="12700">
            <a:solidFill>
              <a:srgbClr val="E6F3EA"/>
            </a:solidFill>
            <a:prstDash val="solid"/>
          </a:ln>
        </p:spPr>
      </p:sp>
      <p:sp>
        <p:nvSpPr>
          <p:cNvPr id="26" name="Text 23"/>
          <p:cNvSpPr txBox="1"/>
          <p:nvPr/>
        </p:nvSpPr>
        <p:spPr>
          <a:xfrm>
            <a:off x="580455" y="5554522"/>
            <a:ext cx="302129" cy="302129"/>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7</a:t>
            </a:r>
            <a:endParaRPr lang="el-GR" sz="990" dirty="0"/>
          </a:p>
        </p:txBody>
      </p:sp>
      <p:sp>
        <p:nvSpPr>
          <p:cNvPr id="27" name="Text 24"/>
          <p:cNvSpPr txBox="1"/>
          <p:nvPr/>
        </p:nvSpPr>
        <p:spPr>
          <a:xfrm>
            <a:off x="1051560" y="5524309"/>
            <a:ext cx="6263640" cy="468301"/>
          </a:xfrm>
          <a:prstGeom prst="rect">
            <a:avLst/>
          </a:prstGeom>
          <a:noFill/>
          <a:ln/>
        </p:spPr>
        <p:txBody>
          <a:bodyPr wrap="square" lIns="0" tIns="0" rIns="0" bIns="0" rtlCol="0" anchor="t"/>
          <a:lstStyle/>
          <a:p>
            <a:pPr indent="0" marL="0">
              <a:buNone/>
            </a:pPr>
            <a:r>
              <a:rPr lang="el-GR" altLang="en-US" sz="1220" dirty="0">
                <a:solidFill>
                  <a:srgbClr val="1B2420"/>
                </a:solidFill>
                <a:latin typeface="Calibri" pitchFamily="34" charset="0"/>
                <a:ea typeface="Calibri" pitchFamily="34" charset="-122"/>
                <a:cs typeface="Calibri" pitchFamily="34" charset="-120"/>
              </a:rPr>
              <a:t>Προγραμματίζει την άρδευση με δεδομένα υγρασίας εδάφους και ET0, και επιλέγει μέτρα που μειώνουν τη γεωργική ρύπανση.</a:t>
            </a:r>
            <a:endParaRPr lang="el-GR" sz="1220" dirty="0"/>
          </a:p>
        </p:txBody>
      </p:sp>
      <p:sp>
        <p:nvSpPr>
          <p:cNvPr id="28" name="Shape 25"/>
          <p:cNvSpPr/>
          <p:nvPr/>
        </p:nvSpPr>
        <p:spPr>
          <a:xfrm>
            <a:off x="7589520" y="2231098"/>
            <a:ext cx="4053535" cy="853516"/>
          </a:xfrm>
          <a:prstGeom prst="roundRect">
            <a:avLst>
              <a:gd name="adj" fmla="val 10713"/>
            </a:avLst>
          </a:prstGeom>
          <a:solidFill>
            <a:srgbClr val="F5F6F1"/>
          </a:solidFill>
          <a:ln w="9525">
            <a:solidFill>
              <a:srgbClr val="DFE6DC"/>
            </a:solidFill>
            <a:prstDash val="solid"/>
          </a:ln>
        </p:spPr>
      </p:sp>
      <p:sp>
        <p:nvSpPr>
          <p:cNvPr id="29" name="Text 26"/>
          <p:cNvSpPr txBox="1"/>
          <p:nvPr/>
        </p:nvSpPr>
        <p:spPr>
          <a:xfrm>
            <a:off x="7790688" y="2329290"/>
            <a:ext cx="3651199" cy="211491"/>
          </a:xfrm>
          <a:prstGeom prst="rect">
            <a:avLst/>
          </a:prstGeom>
          <a:noFill/>
          <a:ln/>
        </p:spPr>
        <p:txBody>
          <a:bodyPr wrap="square" lIns="0" tIns="0" rIns="0" bIns="0" rtlCol="0" anchor="t"/>
          <a:lstStyle/>
          <a:p>
            <a:pPr indent="0" marL="0">
              <a:buNone/>
            </a:pPr>
            <a:r>
              <a:rPr lang="el-GR" altLang="en-US" sz="1040" b="1" spc="200" kern="0" dirty="0">
                <a:solidFill>
                  <a:srgbClr val="A16207"/>
                </a:solidFill>
                <a:latin typeface="Calibri" pitchFamily="34" charset="0"/>
                <a:ea typeface="Calibri" pitchFamily="34" charset="-122"/>
                <a:cs typeface="Calibri" pitchFamily="34" charset="-120"/>
              </a:rPr>
              <a:t>ΣΚΟΠΟΣ</a:t>
            </a:r>
            <a:endParaRPr lang="el-GR" sz="1040" dirty="0"/>
          </a:p>
        </p:txBody>
      </p:sp>
      <p:sp>
        <p:nvSpPr>
          <p:cNvPr id="30" name="Text 27"/>
          <p:cNvSpPr txBox="1"/>
          <p:nvPr/>
        </p:nvSpPr>
        <p:spPr>
          <a:xfrm>
            <a:off x="7790688" y="2548334"/>
            <a:ext cx="3651199" cy="539862"/>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Μέτρηση της διαφοροποίησης στο χωράφι, αποφάσεις με δεδομένα και εισροές όπου χρειάζονται, με παραδείγματα από το Κοζάν και τη Λάρισα.</a:t>
            </a:r>
            <a:endParaRPr lang="el-GR" sz="1130" dirty="0"/>
          </a:p>
        </p:txBody>
      </p:sp>
      <p:sp>
        <p:nvSpPr>
          <p:cNvPr id="31" name="Shape 28"/>
          <p:cNvSpPr/>
          <p:nvPr/>
        </p:nvSpPr>
        <p:spPr>
          <a:xfrm>
            <a:off x="7589520" y="3175253"/>
            <a:ext cx="4053535" cy="853516"/>
          </a:xfrm>
          <a:prstGeom prst="roundRect">
            <a:avLst>
              <a:gd name="adj" fmla="val 10713"/>
            </a:avLst>
          </a:prstGeom>
          <a:solidFill>
            <a:srgbClr val="F5F6F1"/>
          </a:solidFill>
          <a:ln w="9525">
            <a:solidFill>
              <a:srgbClr val="DFE6DC"/>
            </a:solidFill>
            <a:prstDash val="solid"/>
          </a:ln>
        </p:spPr>
      </p:sp>
      <p:sp>
        <p:nvSpPr>
          <p:cNvPr id="32" name="Text 29"/>
          <p:cNvSpPr txBox="1"/>
          <p:nvPr/>
        </p:nvSpPr>
        <p:spPr>
          <a:xfrm>
            <a:off x="7790688" y="3273445"/>
            <a:ext cx="3651199" cy="211491"/>
          </a:xfrm>
          <a:prstGeom prst="rect">
            <a:avLst/>
          </a:prstGeom>
          <a:noFill/>
          <a:ln/>
        </p:spPr>
        <p:txBody>
          <a:bodyPr wrap="square" lIns="0" tIns="0" rIns="0" bIns="0" rtlCol="0" anchor="t"/>
          <a:lstStyle/>
          <a:p>
            <a:pPr indent="0" marL="0">
              <a:buNone/>
            </a:pPr>
            <a:r>
              <a:rPr lang="el-GR" altLang="en-US" sz="1040" b="1" spc="200" kern="0" dirty="0">
                <a:solidFill>
                  <a:srgbClr val="A16207"/>
                </a:solidFill>
                <a:latin typeface="Calibri" pitchFamily="34" charset="0"/>
                <a:ea typeface="Calibri" pitchFamily="34" charset="-122"/>
                <a:cs typeface="Calibri" pitchFamily="34" charset="-120"/>
              </a:rPr>
              <a:t>ΣΕ ΠΟΙΟΥΣ ΑΠΕΥΘΥΝΕΤΑΙ</a:t>
            </a:r>
            <a:endParaRPr lang="el-GR" sz="1040" dirty="0"/>
          </a:p>
        </p:txBody>
      </p:sp>
      <p:sp>
        <p:nvSpPr>
          <p:cNvPr id="33" name="Text 30"/>
          <p:cNvSpPr txBox="1"/>
          <p:nvPr/>
        </p:nvSpPr>
        <p:spPr>
          <a:xfrm>
            <a:off x="7790688" y="3492489"/>
            <a:ext cx="3651199" cy="475854"/>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Αγρότες και νέοι παραγωγοί, συνεταιρισμοί και αγροτικές ΜμΕ, γεωπόνοι, σύμβουλοι και φοιτητές.</a:t>
            </a:r>
            <a:endParaRPr lang="el-GR" sz="1130" dirty="0"/>
          </a:p>
        </p:txBody>
      </p:sp>
      <p:sp>
        <p:nvSpPr>
          <p:cNvPr id="34" name="Shape 31"/>
          <p:cNvSpPr/>
          <p:nvPr/>
        </p:nvSpPr>
        <p:spPr>
          <a:xfrm>
            <a:off x="7589520" y="4119407"/>
            <a:ext cx="4053535" cy="853516"/>
          </a:xfrm>
          <a:prstGeom prst="roundRect">
            <a:avLst>
              <a:gd name="adj" fmla="val 10713"/>
            </a:avLst>
          </a:prstGeom>
          <a:solidFill>
            <a:srgbClr val="F5F6F1"/>
          </a:solidFill>
          <a:ln w="9525">
            <a:solidFill>
              <a:srgbClr val="DFE6DC"/>
            </a:solidFill>
            <a:prstDash val="solid"/>
          </a:ln>
        </p:spPr>
      </p:sp>
      <p:sp>
        <p:nvSpPr>
          <p:cNvPr id="35" name="Text 32"/>
          <p:cNvSpPr txBox="1"/>
          <p:nvPr/>
        </p:nvSpPr>
        <p:spPr>
          <a:xfrm>
            <a:off x="7790688" y="4217599"/>
            <a:ext cx="3651199" cy="211491"/>
          </a:xfrm>
          <a:prstGeom prst="rect">
            <a:avLst/>
          </a:prstGeom>
          <a:noFill/>
          <a:ln/>
        </p:spPr>
        <p:txBody>
          <a:bodyPr wrap="square" lIns="0" tIns="0" rIns="0" bIns="0" rtlCol="0" anchor="t"/>
          <a:lstStyle/>
          <a:p>
            <a:pPr indent="0" marL="0">
              <a:buNone/>
            </a:pPr>
            <a:r>
              <a:rPr lang="el-GR" altLang="en-US" sz="1040" b="1" spc="200" kern="0" dirty="0">
                <a:solidFill>
                  <a:srgbClr val="A16207"/>
                </a:solidFill>
                <a:latin typeface="Calibri" pitchFamily="34" charset="0"/>
                <a:ea typeface="Calibri" pitchFamily="34" charset="-122"/>
                <a:cs typeface="Calibri" pitchFamily="34" charset="-120"/>
              </a:rPr>
              <a:t>ΠΡΟΑΠΑΙΤΟΥΜΕΝΑ</a:t>
            </a:r>
            <a:endParaRPr lang="el-GR" sz="1040" dirty="0"/>
          </a:p>
        </p:txBody>
      </p:sp>
      <p:sp>
        <p:nvSpPr>
          <p:cNvPr id="36" name="Text 33"/>
          <p:cNvSpPr txBox="1"/>
          <p:nvPr/>
        </p:nvSpPr>
        <p:spPr>
          <a:xfrm>
            <a:off x="7790688" y="4436643"/>
            <a:ext cx="3651199" cy="539862"/>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Δεν απαιτούνται προηγούμενες γνώσεις· η εμπειρία στη γεωργία βοηθά. Αρκεί η χρήση προγράμματος περιήγησης σε κινητό, tablet ή υπολογιστή.</a:t>
            </a:r>
            <a:endParaRPr lang="el-GR" sz="1130" dirty="0"/>
          </a:p>
        </p:txBody>
      </p:sp>
      <p:sp>
        <p:nvSpPr>
          <p:cNvPr id="37" name="Shape 34"/>
          <p:cNvSpPr/>
          <p:nvPr/>
        </p:nvSpPr>
        <p:spPr>
          <a:xfrm>
            <a:off x="7589520" y="5063562"/>
            <a:ext cx="4053535" cy="853516"/>
          </a:xfrm>
          <a:prstGeom prst="roundRect">
            <a:avLst>
              <a:gd name="adj" fmla="val 10713"/>
            </a:avLst>
          </a:prstGeom>
          <a:solidFill>
            <a:srgbClr val="E6F3EA"/>
          </a:solidFill>
          <a:ln w="9525">
            <a:solidFill>
              <a:srgbClr val="BFE0C8"/>
            </a:solidFill>
            <a:prstDash val="solid"/>
          </a:ln>
        </p:spPr>
      </p:sp>
      <p:sp>
        <p:nvSpPr>
          <p:cNvPr id="38" name="Text 35"/>
          <p:cNvSpPr txBox="1"/>
          <p:nvPr/>
        </p:nvSpPr>
        <p:spPr>
          <a:xfrm>
            <a:off x="7790688" y="5161754"/>
            <a:ext cx="3651199" cy="211491"/>
          </a:xfrm>
          <a:prstGeom prst="rect">
            <a:avLst/>
          </a:prstGeom>
          <a:noFill/>
          <a:ln/>
        </p:spPr>
        <p:txBody>
          <a:bodyPr wrap="square" lIns="0" tIns="0" rIns="0" bIns="0" rtlCol="0" anchor="t"/>
          <a:lstStyle/>
          <a:p>
            <a:pPr indent="0" marL="0">
              <a:buNone/>
            </a:pPr>
            <a:r>
              <a:rPr lang="el-GR" altLang="en-US" sz="1040" b="1" spc="200" kern="0" dirty="0">
                <a:solidFill>
                  <a:srgbClr val="16602D"/>
                </a:solidFill>
                <a:latin typeface="Calibri" pitchFamily="34" charset="0"/>
                <a:ea typeface="Calibri" pitchFamily="34" charset="-122"/>
                <a:cs typeface="Calibri" pitchFamily="34" charset="-120"/>
              </a:rPr>
              <a:t>ΚΡΙΤΗΡΙΟ ΟΛΟΚΛΗΡΩΣΗΣ</a:t>
            </a:r>
            <a:endParaRPr lang="el-GR" sz="1040" dirty="0"/>
          </a:p>
        </p:txBody>
      </p:sp>
      <p:sp>
        <p:nvSpPr>
          <p:cNvPr id="39" name="Text 36"/>
          <p:cNvSpPr txBox="1"/>
          <p:nvPr/>
        </p:nvSpPr>
        <p:spPr>
          <a:xfrm>
            <a:off x="7790688" y="5380798"/>
            <a:ext cx="3651199" cy="475854"/>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Ολοκλήρωση των υποχρεωτικών δραστηριοτήτων και τουλάχιστον 70 βαθμοί στο τεστ της ενότητας.</a:t>
            </a:r>
            <a:endParaRPr lang="el-GR" sz="11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01</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1</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Βασικές αρχές της γεωργίας ακριβείας</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Μετράμε τη διαφοροποίηση στο χωράφι, την καταγράφουμε με θέση και μετατρέπουμε τα δεδομένα σε απόφαση</a:t>
            </a:r>
            <a:endParaRPr lang="el-GR" sz="1530" dirty="0"/>
          </a:p>
        </p:txBody>
      </p:sp>
      <p:sp>
        <p:nvSpPr>
          <p:cNvPr id="7" name="Shape 4"/>
          <p:cNvSpPr/>
          <p:nvPr/>
        </p:nvSpPr>
        <p:spPr>
          <a:xfrm>
            <a:off x="548640"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Έννοια και αρχές</a:t>
            </a:r>
            <a:endParaRPr lang="el-GR" sz="1040" dirty="0"/>
          </a:p>
        </p:txBody>
      </p:sp>
      <p:sp>
        <p:nvSpPr>
          <p:cNvPr id="9" name="Shape 6"/>
          <p:cNvSpPr/>
          <p:nvPr/>
        </p:nvSpPr>
        <p:spPr>
          <a:xfrm>
            <a:off x="2258202"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2258202"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GPS/GNSS</a:t>
            </a:r>
            <a:endParaRPr lang="el-GR" sz="1040" dirty="0"/>
          </a:p>
        </p:txBody>
      </p:sp>
      <p:sp>
        <p:nvSpPr>
          <p:cNvPr id="11" name="Shape 8"/>
          <p:cNvSpPr/>
          <p:nvPr/>
        </p:nvSpPr>
        <p:spPr>
          <a:xfrm>
            <a:off x="3378159" y="5244839"/>
            <a:ext cx="1820936"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378159" y="5244839"/>
            <a:ext cx="1820936"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Παρακολούθηση αγρού</a:t>
            </a:r>
            <a:endParaRPr lang="el-GR" sz="1040" dirty="0"/>
          </a:p>
        </p:txBody>
      </p:sp>
      <p:sp>
        <p:nvSpPr>
          <p:cNvPr id="13" name="Shape 10"/>
          <p:cNvSpPr/>
          <p:nvPr/>
        </p:nvSpPr>
        <p:spPr>
          <a:xfrm>
            <a:off x="5308824" y="5244839"/>
            <a:ext cx="1452433"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5308824" y="5244839"/>
            <a:ext cx="1452433"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Μεταβλητή δόση</a:t>
            </a:r>
            <a:endParaRPr lang="el-GR" sz="1040" dirty="0"/>
          </a:p>
        </p:txBody>
      </p:sp>
      <p:sp>
        <p:nvSpPr>
          <p:cNvPr id="15" name="Shape 12"/>
          <p:cNvSpPr/>
          <p:nvPr/>
        </p:nvSpPr>
        <p:spPr>
          <a:xfrm>
            <a:off x="6870984" y="5244839"/>
            <a:ext cx="196833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6" name="Text 13"/>
          <p:cNvSpPr txBox="1"/>
          <p:nvPr/>
        </p:nvSpPr>
        <p:spPr>
          <a:xfrm>
            <a:off x="6870984" y="5244839"/>
            <a:ext cx="1968337"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Αποφάσεις με δεδομένα</a:t>
            </a:r>
            <a:endParaRPr lang="el-GR" sz="1040" dirty="0"/>
          </a:p>
        </p:txBody>
      </p:sp>
      <p:pic>
        <p:nvPicPr>
          <p:cNvPr id="17" name="Image 1" descr="/root/kozan-akilli-tarim/sunum/build/cache/m1-el-mob-l01-c-bdf7022a-1400-0.03.png">    </p:cNvPr>
          <p:cNvPicPr>
            <a:picLocks noChangeAspect="1"/>
          </p:cNvPicPr>
          <p:nvPr/>
        </p:nvPicPr>
        <p:blipFill>
          <a:blip r:embed="rId2"/>
          <a:stretch>
            <a:fillRect/>
          </a:stretch>
        </p:blipFill>
        <p:spPr>
          <a:xfrm>
            <a:off x="8801337" y="1808117"/>
            <a:ext cx="2559846" cy="3323424"/>
          </a:xfrm>
          <a:prstGeom prst="rect">
            <a:avLst/>
          </a:prstGeom>
        </p:spPr>
      </p:pic>
      <p:sp>
        <p:nvSpPr>
          <p:cNvPr id="18"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4</a:t>
            </a:r>
            <a:endParaRPr lang="el-GR"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 · ΕΝΝΟΙΑ ΚΑΙ ΑΡΧΕΣ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Η γεωργία ακριβείας είναι στρατηγική διαχείρισης</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ISPA (2024); FAO (2022)</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5</a:t>
            </a:r>
            <a:endParaRPr lang="el-GR" sz="900" dirty="0"/>
          </a:p>
        </p:txBody>
      </p:sp>
      <p:sp>
        <p:nvSpPr>
          <p:cNvPr id="7" name="Shape 4"/>
          <p:cNvSpPr/>
          <p:nvPr/>
        </p:nvSpPr>
        <p:spPr>
          <a:xfrm>
            <a:off x="548640" y="2231098"/>
            <a:ext cx="11094415" cy="845962"/>
          </a:xfrm>
          <a:prstGeom prst="roundRect">
            <a:avLst>
              <a:gd name="adj" fmla="val 12971"/>
            </a:avLst>
          </a:prstGeom>
          <a:solidFill>
            <a:srgbClr val="E6F3EA"/>
          </a:solidFill>
          <a:ln w="9525">
            <a:solidFill>
              <a:srgbClr val="E6F3EA"/>
            </a:solidFill>
            <a:prstDash val="solid"/>
          </a:ln>
        </p:spPr>
      </p:sp>
      <p:sp>
        <p:nvSpPr>
          <p:cNvPr id="8" name="Text 5"/>
          <p:cNvSpPr txBox="1"/>
          <p:nvPr/>
        </p:nvSpPr>
        <p:spPr>
          <a:xfrm>
            <a:off x="822960" y="2299077"/>
            <a:ext cx="10545775" cy="498514"/>
          </a:xfrm>
          <a:prstGeom prst="rect">
            <a:avLst/>
          </a:prstGeom>
          <a:noFill/>
          <a:ln/>
        </p:spPr>
        <p:txBody>
          <a:bodyPr wrap="square" lIns="0" tIns="0" rIns="0" bIns="0" rtlCol="0" anchor="t"/>
          <a:lstStyle/>
          <a:p>
            <a:pPr indent="0" marL="0">
              <a:buNone/>
            </a:pPr>
            <a:r>
              <a:rPr lang="el-GR" altLang="en-US" sz="1400" i="1" dirty="0">
                <a:solidFill>
                  <a:srgbClr val="0E3D1E"/>
                </a:solidFill>
                <a:latin typeface="Calibri" pitchFamily="34" charset="0"/>
                <a:ea typeface="Calibri" pitchFamily="34" charset="-122"/>
                <a:cs typeface="Calibri" pitchFamily="34" charset="-120"/>
              </a:rPr>
              <a:t>«Στρατηγική διαχείρισης που συλλέγει, επεξεργάζεται και αναλύει χρονικά, χωρικά δεδομένα και δεδομένα μεμονωμένων φυτών και ζώων, τα συνδυάζει με άλλες πληροφορίες και υποστηρίζει τις αποφάσεις διαχείρισης.»</a:t>
            </a:r>
            <a:endParaRPr lang="el-GR" sz="1400" dirty="0"/>
          </a:p>
        </p:txBody>
      </p:sp>
      <p:sp>
        <p:nvSpPr>
          <p:cNvPr id="9" name="Text 6"/>
          <p:cNvSpPr txBox="1"/>
          <p:nvPr/>
        </p:nvSpPr>
        <p:spPr>
          <a:xfrm>
            <a:off x="822960" y="2797591"/>
            <a:ext cx="10545775" cy="226597"/>
          </a:xfrm>
          <a:prstGeom prst="rect">
            <a:avLst/>
          </a:prstGeom>
          <a:noFill/>
          <a:ln/>
        </p:spPr>
        <p:txBody>
          <a:bodyPr wrap="square" lIns="0" tIns="0" rIns="0" bIns="0" rtlCol="0" anchor="t"/>
          <a:lstStyle/>
          <a:p>
            <a:pPr indent="0" marL="0">
              <a:buNone/>
            </a:pPr>
            <a:r>
              <a:rPr lang="el-GR" altLang="en-US" sz="1040" b="1" dirty="0">
                <a:solidFill>
                  <a:srgbClr val="16602D"/>
                </a:solidFill>
                <a:latin typeface="Calibri" pitchFamily="34" charset="0"/>
                <a:ea typeface="Calibri" pitchFamily="34" charset="-122"/>
                <a:cs typeface="Calibri" pitchFamily="34" charset="-120"/>
              </a:rPr>
              <a:t>Ορισμός ISPA, 2024. Τον ίδιο ορισμό χρησιμοποιεί και ο FAO στην έκθεση του 2022.</a:t>
            </a:r>
            <a:endParaRPr lang="el-GR" sz="1040" dirty="0"/>
          </a:p>
        </p:txBody>
      </p:sp>
      <p:sp>
        <p:nvSpPr>
          <p:cNvPr id="10" name="Text 7"/>
          <p:cNvSpPr txBox="1"/>
          <p:nvPr/>
        </p:nvSpPr>
        <p:spPr>
          <a:xfrm>
            <a:off x="548640" y="3243232"/>
            <a:ext cx="7315200" cy="211491"/>
          </a:xfrm>
          <a:prstGeom prst="rect">
            <a:avLst/>
          </a:prstGeom>
          <a:noFill/>
          <a:ln/>
        </p:spPr>
        <p:txBody>
          <a:bodyPr wrap="square" lIns="0" tIns="0" rIns="0" bIns="0" rtlCol="0" anchor="t"/>
          <a:lstStyle/>
          <a:p>
            <a:pPr indent="0" marL="0">
              <a:buNone/>
            </a:pPr>
            <a:r>
              <a:rPr lang="el-GR" altLang="en-US" sz="1040" b="1" spc="200" kern="0" dirty="0">
                <a:solidFill>
                  <a:srgbClr val="1F7A3A"/>
                </a:solidFill>
                <a:latin typeface="Calibri" pitchFamily="34" charset="0"/>
                <a:ea typeface="Calibri" pitchFamily="34" charset="-122"/>
                <a:cs typeface="Calibri" pitchFamily="34" charset="-120"/>
              </a:rPr>
              <a:t>ΟΙ ΤΕΣΣΕΡΙΣ «ΣΩΣΤΕΣ» ΑΡΧΕΣ</a:t>
            </a:r>
            <a:endParaRPr lang="el-GR" sz="1040" dirty="0"/>
          </a:p>
        </p:txBody>
      </p:sp>
      <p:sp>
        <p:nvSpPr>
          <p:cNvPr id="11" name="Shape 8"/>
          <p:cNvSpPr/>
          <p:nvPr/>
        </p:nvSpPr>
        <p:spPr>
          <a:xfrm>
            <a:off x="548640" y="3484935"/>
            <a:ext cx="2602154" cy="891282"/>
          </a:xfrm>
          <a:prstGeom prst="roundRect">
            <a:avLst>
              <a:gd name="adj" fmla="val 10259"/>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2" name="Shape 9"/>
          <p:cNvSpPr/>
          <p:nvPr/>
        </p:nvSpPr>
        <p:spPr>
          <a:xfrm>
            <a:off x="766517" y="3636000"/>
            <a:ext cx="332342" cy="332342"/>
          </a:xfrm>
          <a:prstGeom prst="ellipse">
            <a:avLst/>
          </a:prstGeom>
          <a:solidFill>
            <a:srgbClr val="E8B54A"/>
          </a:solidFill>
          <a:ln w="12700">
            <a:solidFill>
              <a:srgbClr val="E8B54A"/>
            </a:solidFill>
            <a:prstDash val="solid"/>
          </a:ln>
        </p:spPr>
      </p:sp>
      <p:sp>
        <p:nvSpPr>
          <p:cNvPr id="13" name="Text 10"/>
          <p:cNvSpPr txBox="1"/>
          <p:nvPr/>
        </p:nvSpPr>
        <p:spPr>
          <a:xfrm>
            <a:off x="766517" y="3636000"/>
            <a:ext cx="332342" cy="332342"/>
          </a:xfrm>
          <a:prstGeom prst="rect">
            <a:avLst/>
          </a:prstGeom>
          <a:noFill/>
          <a:ln/>
        </p:spPr>
        <p:txBody>
          <a:bodyPr wrap="square" lIns="0" tIns="0" rIns="0" bIns="0" rtlCol="0" anchor="ctr"/>
          <a:lstStyle/>
          <a:p>
            <a:pPr algn="ctr" indent="0" marL="0">
              <a:buNone/>
            </a:pPr>
            <a:r>
              <a:rPr lang="el-GR" altLang="en-US" sz="1070" b="1" dirty="0">
                <a:solidFill>
                  <a:srgbClr val="0E3D1E"/>
                </a:solidFill>
                <a:latin typeface="Calibri" pitchFamily="34" charset="0"/>
                <a:ea typeface="Calibri" pitchFamily="34" charset="-122"/>
                <a:cs typeface="Calibri" pitchFamily="34" charset="-120"/>
              </a:rPr>
              <a:t>1</a:t>
            </a:r>
            <a:endParaRPr lang="el-GR" sz="1070" dirty="0"/>
          </a:p>
        </p:txBody>
      </p:sp>
      <p:sp>
        <p:nvSpPr>
          <p:cNvPr id="14" name="Text 11"/>
          <p:cNvSpPr txBox="1"/>
          <p:nvPr/>
        </p:nvSpPr>
        <p:spPr>
          <a:xfrm>
            <a:off x="1234440" y="3620894"/>
            <a:ext cx="1779194" cy="362555"/>
          </a:xfrm>
          <a:prstGeom prst="rect">
            <a:avLst/>
          </a:prstGeom>
          <a:noFill/>
          <a:ln/>
        </p:spPr>
        <p:txBody>
          <a:bodyPr wrap="square" lIns="0" tIns="0" rIns="0" bIns="0" rtlCol="0" anchor="ctr"/>
          <a:lstStyle/>
          <a:p>
            <a:pPr indent="0" marL="0">
              <a:buNone/>
            </a:pPr>
            <a:r>
              <a:rPr lang="el-GR" altLang="en-US" sz="1530" b="1" dirty="0">
                <a:solidFill>
                  <a:srgbClr val="1B2420"/>
                </a:solidFill>
                <a:latin typeface="Calibri" pitchFamily="34" charset="0"/>
                <a:ea typeface="Calibri" pitchFamily="34" charset="-122"/>
                <a:cs typeface="Calibri" pitchFamily="34" charset="-120"/>
              </a:rPr>
              <a:t>Σωστή εισροή</a:t>
            </a:r>
            <a:endParaRPr lang="el-GR" sz="1530" dirty="0"/>
          </a:p>
        </p:txBody>
      </p:sp>
      <p:sp>
        <p:nvSpPr>
          <p:cNvPr id="15" name="Text 12"/>
          <p:cNvSpPr txBox="1"/>
          <p:nvPr/>
        </p:nvSpPr>
        <p:spPr>
          <a:xfrm>
            <a:off x="731520" y="4013662"/>
            <a:ext cx="2236394" cy="339896"/>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Ποιο θρεπτικό, σπόρος, φάρμακο ή νερό;</a:t>
            </a:r>
            <a:endParaRPr lang="el-GR" sz="1130" dirty="0"/>
          </a:p>
        </p:txBody>
      </p:sp>
      <p:sp>
        <p:nvSpPr>
          <p:cNvPr id="16" name="Shape 13"/>
          <p:cNvSpPr/>
          <p:nvPr/>
        </p:nvSpPr>
        <p:spPr>
          <a:xfrm>
            <a:off x="3379394" y="3484935"/>
            <a:ext cx="2602154" cy="891282"/>
          </a:xfrm>
          <a:prstGeom prst="roundRect">
            <a:avLst>
              <a:gd name="adj" fmla="val 10259"/>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7" name="Shape 14"/>
          <p:cNvSpPr/>
          <p:nvPr/>
        </p:nvSpPr>
        <p:spPr>
          <a:xfrm>
            <a:off x="3597271" y="3636000"/>
            <a:ext cx="332342" cy="332342"/>
          </a:xfrm>
          <a:prstGeom prst="ellipse">
            <a:avLst/>
          </a:prstGeom>
          <a:solidFill>
            <a:srgbClr val="E8B54A"/>
          </a:solidFill>
          <a:ln w="12700">
            <a:solidFill>
              <a:srgbClr val="E8B54A"/>
            </a:solidFill>
            <a:prstDash val="solid"/>
          </a:ln>
        </p:spPr>
      </p:sp>
      <p:sp>
        <p:nvSpPr>
          <p:cNvPr id="18" name="Text 15"/>
          <p:cNvSpPr txBox="1"/>
          <p:nvPr/>
        </p:nvSpPr>
        <p:spPr>
          <a:xfrm>
            <a:off x="3597271" y="3636000"/>
            <a:ext cx="332342" cy="332342"/>
          </a:xfrm>
          <a:prstGeom prst="rect">
            <a:avLst/>
          </a:prstGeom>
          <a:noFill/>
          <a:ln/>
        </p:spPr>
        <p:txBody>
          <a:bodyPr wrap="square" lIns="0" tIns="0" rIns="0" bIns="0" rtlCol="0" anchor="ctr"/>
          <a:lstStyle/>
          <a:p>
            <a:pPr algn="ctr" indent="0" marL="0">
              <a:buNone/>
            </a:pPr>
            <a:r>
              <a:rPr lang="el-GR" altLang="en-US" sz="1070" b="1" dirty="0">
                <a:solidFill>
                  <a:srgbClr val="0E3D1E"/>
                </a:solidFill>
                <a:latin typeface="Calibri" pitchFamily="34" charset="0"/>
                <a:ea typeface="Calibri" pitchFamily="34" charset="-122"/>
                <a:cs typeface="Calibri" pitchFamily="34" charset="-120"/>
              </a:rPr>
              <a:t>2</a:t>
            </a:r>
            <a:endParaRPr lang="el-GR" sz="1070" dirty="0"/>
          </a:p>
        </p:txBody>
      </p:sp>
      <p:sp>
        <p:nvSpPr>
          <p:cNvPr id="19" name="Text 16"/>
          <p:cNvSpPr txBox="1"/>
          <p:nvPr/>
        </p:nvSpPr>
        <p:spPr>
          <a:xfrm>
            <a:off x="4065194" y="3620894"/>
            <a:ext cx="1779194" cy="362555"/>
          </a:xfrm>
          <a:prstGeom prst="rect">
            <a:avLst/>
          </a:prstGeom>
          <a:noFill/>
          <a:ln/>
        </p:spPr>
        <p:txBody>
          <a:bodyPr wrap="square" lIns="0" tIns="0" rIns="0" bIns="0" rtlCol="0" anchor="ctr"/>
          <a:lstStyle/>
          <a:p>
            <a:pPr indent="0" marL="0">
              <a:buNone/>
            </a:pPr>
            <a:r>
              <a:rPr lang="el-GR" altLang="en-US" sz="1530" b="1" dirty="0">
                <a:solidFill>
                  <a:srgbClr val="1B2420"/>
                </a:solidFill>
                <a:latin typeface="Calibri" pitchFamily="34" charset="0"/>
                <a:ea typeface="Calibri" pitchFamily="34" charset="-122"/>
                <a:cs typeface="Calibri" pitchFamily="34" charset="-120"/>
              </a:rPr>
              <a:t>Σωστό σημείο</a:t>
            </a:r>
            <a:endParaRPr lang="el-GR" sz="1530" dirty="0"/>
          </a:p>
        </p:txBody>
      </p:sp>
      <p:sp>
        <p:nvSpPr>
          <p:cNvPr id="20" name="Text 17"/>
          <p:cNvSpPr txBox="1"/>
          <p:nvPr/>
        </p:nvSpPr>
        <p:spPr>
          <a:xfrm>
            <a:off x="3562274" y="4013662"/>
            <a:ext cx="2236394" cy="339896"/>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Σε ποιο τμήμα του χωραφιού, ποιο αγροτεμάχιο;</a:t>
            </a:r>
            <a:endParaRPr lang="el-GR" sz="1130" dirty="0"/>
          </a:p>
        </p:txBody>
      </p:sp>
      <p:sp>
        <p:nvSpPr>
          <p:cNvPr id="21" name="Shape 18"/>
          <p:cNvSpPr/>
          <p:nvPr/>
        </p:nvSpPr>
        <p:spPr>
          <a:xfrm>
            <a:off x="6210148" y="3484935"/>
            <a:ext cx="2602154" cy="891282"/>
          </a:xfrm>
          <a:prstGeom prst="roundRect">
            <a:avLst>
              <a:gd name="adj" fmla="val 10259"/>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2" name="Shape 19"/>
          <p:cNvSpPr/>
          <p:nvPr/>
        </p:nvSpPr>
        <p:spPr>
          <a:xfrm>
            <a:off x="6428024" y="3636000"/>
            <a:ext cx="332342" cy="332342"/>
          </a:xfrm>
          <a:prstGeom prst="ellipse">
            <a:avLst/>
          </a:prstGeom>
          <a:solidFill>
            <a:srgbClr val="E8B54A"/>
          </a:solidFill>
          <a:ln w="12700">
            <a:solidFill>
              <a:srgbClr val="E8B54A"/>
            </a:solidFill>
            <a:prstDash val="solid"/>
          </a:ln>
        </p:spPr>
      </p:sp>
      <p:sp>
        <p:nvSpPr>
          <p:cNvPr id="23" name="Text 20"/>
          <p:cNvSpPr txBox="1"/>
          <p:nvPr/>
        </p:nvSpPr>
        <p:spPr>
          <a:xfrm>
            <a:off x="6428024" y="3636000"/>
            <a:ext cx="332342" cy="332342"/>
          </a:xfrm>
          <a:prstGeom prst="rect">
            <a:avLst/>
          </a:prstGeom>
          <a:noFill/>
          <a:ln/>
        </p:spPr>
        <p:txBody>
          <a:bodyPr wrap="square" lIns="0" tIns="0" rIns="0" bIns="0" rtlCol="0" anchor="ctr"/>
          <a:lstStyle/>
          <a:p>
            <a:pPr algn="ctr" indent="0" marL="0">
              <a:buNone/>
            </a:pPr>
            <a:r>
              <a:rPr lang="el-GR" altLang="en-US" sz="1070" b="1" dirty="0">
                <a:solidFill>
                  <a:srgbClr val="0E3D1E"/>
                </a:solidFill>
                <a:latin typeface="Calibri" pitchFamily="34" charset="0"/>
                <a:ea typeface="Calibri" pitchFamily="34" charset="-122"/>
                <a:cs typeface="Calibri" pitchFamily="34" charset="-120"/>
              </a:rPr>
              <a:t>3</a:t>
            </a:r>
            <a:endParaRPr lang="el-GR" sz="1070" dirty="0"/>
          </a:p>
        </p:txBody>
      </p:sp>
      <p:sp>
        <p:nvSpPr>
          <p:cNvPr id="24" name="Text 21"/>
          <p:cNvSpPr txBox="1"/>
          <p:nvPr/>
        </p:nvSpPr>
        <p:spPr>
          <a:xfrm>
            <a:off x="6895948" y="3620894"/>
            <a:ext cx="1779194" cy="362555"/>
          </a:xfrm>
          <a:prstGeom prst="rect">
            <a:avLst/>
          </a:prstGeom>
          <a:noFill/>
          <a:ln/>
        </p:spPr>
        <p:txBody>
          <a:bodyPr wrap="square" lIns="0" tIns="0" rIns="0" bIns="0" rtlCol="0" anchor="ctr"/>
          <a:lstStyle/>
          <a:p>
            <a:pPr indent="0" marL="0">
              <a:buNone/>
            </a:pPr>
            <a:r>
              <a:rPr lang="el-GR" altLang="en-US" sz="1530" b="1" dirty="0">
                <a:solidFill>
                  <a:srgbClr val="1B2420"/>
                </a:solidFill>
                <a:latin typeface="Calibri" pitchFamily="34" charset="0"/>
                <a:ea typeface="Calibri" pitchFamily="34" charset="-122"/>
                <a:cs typeface="Calibri" pitchFamily="34" charset="-120"/>
              </a:rPr>
              <a:t>Σωστός χρόνος</a:t>
            </a:r>
            <a:endParaRPr lang="el-GR" sz="1530" dirty="0"/>
          </a:p>
        </p:txBody>
      </p:sp>
      <p:sp>
        <p:nvSpPr>
          <p:cNvPr id="25" name="Text 22"/>
          <p:cNvSpPr txBox="1"/>
          <p:nvPr/>
        </p:nvSpPr>
        <p:spPr>
          <a:xfrm>
            <a:off x="6393028" y="4013662"/>
            <a:ext cx="2236394" cy="339896"/>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Σε ποιο στάδιο ανάπτυξης, ποια ημέρα;</a:t>
            </a:r>
            <a:endParaRPr lang="el-GR" sz="1130" dirty="0"/>
          </a:p>
        </p:txBody>
      </p:sp>
      <p:sp>
        <p:nvSpPr>
          <p:cNvPr id="26" name="Shape 23"/>
          <p:cNvSpPr/>
          <p:nvPr/>
        </p:nvSpPr>
        <p:spPr>
          <a:xfrm>
            <a:off x="9040901" y="3484935"/>
            <a:ext cx="2602154" cy="891282"/>
          </a:xfrm>
          <a:prstGeom prst="roundRect">
            <a:avLst>
              <a:gd name="adj" fmla="val 10259"/>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7" name="Shape 24"/>
          <p:cNvSpPr/>
          <p:nvPr/>
        </p:nvSpPr>
        <p:spPr>
          <a:xfrm>
            <a:off x="9258778" y="3636000"/>
            <a:ext cx="332342" cy="332342"/>
          </a:xfrm>
          <a:prstGeom prst="ellipse">
            <a:avLst/>
          </a:prstGeom>
          <a:solidFill>
            <a:srgbClr val="E8B54A"/>
          </a:solidFill>
          <a:ln w="12700">
            <a:solidFill>
              <a:srgbClr val="E8B54A"/>
            </a:solidFill>
            <a:prstDash val="solid"/>
          </a:ln>
        </p:spPr>
      </p:sp>
      <p:sp>
        <p:nvSpPr>
          <p:cNvPr id="28" name="Text 25"/>
          <p:cNvSpPr txBox="1"/>
          <p:nvPr/>
        </p:nvSpPr>
        <p:spPr>
          <a:xfrm>
            <a:off x="9258778" y="3636000"/>
            <a:ext cx="332342" cy="332342"/>
          </a:xfrm>
          <a:prstGeom prst="rect">
            <a:avLst/>
          </a:prstGeom>
          <a:noFill/>
          <a:ln/>
        </p:spPr>
        <p:txBody>
          <a:bodyPr wrap="square" lIns="0" tIns="0" rIns="0" bIns="0" rtlCol="0" anchor="ctr"/>
          <a:lstStyle/>
          <a:p>
            <a:pPr algn="ctr" indent="0" marL="0">
              <a:buNone/>
            </a:pPr>
            <a:r>
              <a:rPr lang="el-GR" altLang="en-US" sz="1070" b="1" dirty="0">
                <a:solidFill>
                  <a:srgbClr val="0E3D1E"/>
                </a:solidFill>
                <a:latin typeface="Calibri" pitchFamily="34" charset="0"/>
                <a:ea typeface="Calibri" pitchFamily="34" charset="-122"/>
                <a:cs typeface="Calibri" pitchFamily="34" charset="-120"/>
              </a:rPr>
              <a:t>4</a:t>
            </a:r>
            <a:endParaRPr lang="el-GR" sz="1070" dirty="0"/>
          </a:p>
        </p:txBody>
      </p:sp>
      <p:sp>
        <p:nvSpPr>
          <p:cNvPr id="29" name="Text 26"/>
          <p:cNvSpPr txBox="1"/>
          <p:nvPr/>
        </p:nvSpPr>
        <p:spPr>
          <a:xfrm>
            <a:off x="9726701" y="3620894"/>
            <a:ext cx="1779194" cy="362555"/>
          </a:xfrm>
          <a:prstGeom prst="rect">
            <a:avLst/>
          </a:prstGeom>
          <a:noFill/>
          <a:ln/>
        </p:spPr>
        <p:txBody>
          <a:bodyPr wrap="square" lIns="0" tIns="0" rIns="0" bIns="0" rtlCol="0" anchor="ctr"/>
          <a:lstStyle/>
          <a:p>
            <a:pPr indent="0" marL="0">
              <a:buNone/>
            </a:pPr>
            <a:r>
              <a:rPr lang="el-GR" altLang="en-US" sz="1530" b="1" dirty="0">
                <a:solidFill>
                  <a:srgbClr val="1B2420"/>
                </a:solidFill>
                <a:latin typeface="Calibri" pitchFamily="34" charset="0"/>
                <a:ea typeface="Calibri" pitchFamily="34" charset="-122"/>
                <a:cs typeface="Calibri" pitchFamily="34" charset="-120"/>
              </a:rPr>
              <a:t>Σωστή ποσότητα</a:t>
            </a:r>
            <a:endParaRPr lang="el-GR" sz="1530" dirty="0"/>
          </a:p>
        </p:txBody>
      </p:sp>
      <p:sp>
        <p:nvSpPr>
          <p:cNvPr id="30" name="Text 27"/>
          <p:cNvSpPr txBox="1"/>
          <p:nvPr/>
        </p:nvSpPr>
        <p:spPr>
          <a:xfrm>
            <a:off x="9223781" y="4013662"/>
            <a:ext cx="2236394" cy="339896"/>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Πόσα κιλά, πόσα χιλιοστά;</a:t>
            </a:r>
            <a:endParaRPr lang="el-GR" sz="1130" dirty="0"/>
          </a:p>
        </p:txBody>
      </p:sp>
      <p:sp>
        <p:nvSpPr>
          <p:cNvPr id="31" name="Text 28"/>
          <p:cNvSpPr txBox="1"/>
          <p:nvPr/>
        </p:nvSpPr>
        <p:spPr>
          <a:xfrm>
            <a:off x="548640" y="4549942"/>
            <a:ext cx="7315200" cy="211491"/>
          </a:xfrm>
          <a:prstGeom prst="rect">
            <a:avLst/>
          </a:prstGeom>
          <a:noFill/>
          <a:ln/>
        </p:spPr>
        <p:txBody>
          <a:bodyPr wrap="square" lIns="0" tIns="0" rIns="0" bIns="0" rtlCol="0" anchor="t"/>
          <a:lstStyle/>
          <a:p>
            <a:pPr indent="0" marL="0">
              <a:buNone/>
            </a:pPr>
            <a:r>
              <a:rPr lang="el-GR" altLang="en-US" sz="1040" b="1" spc="200" kern="0" dirty="0">
                <a:solidFill>
                  <a:srgbClr val="1F7A3A"/>
                </a:solidFill>
                <a:latin typeface="Calibri" pitchFamily="34" charset="0"/>
                <a:ea typeface="Calibri" pitchFamily="34" charset="-122"/>
                <a:cs typeface="Calibri" pitchFamily="34" charset="-120"/>
              </a:rPr>
              <a:t>ΑΠΟ ΠΟΥ ΠΡΟΕΡΧΕΤΑΙ Η ΔΙΑΦΟΡΟΠΟΙΗΣΗ;</a:t>
            </a:r>
            <a:endParaRPr lang="el-GR" sz="1040" dirty="0"/>
          </a:p>
        </p:txBody>
      </p:sp>
      <p:sp>
        <p:nvSpPr>
          <p:cNvPr id="32" name="Shape 29"/>
          <p:cNvSpPr/>
          <p:nvPr/>
        </p:nvSpPr>
        <p:spPr>
          <a:xfrm>
            <a:off x="548640" y="4791645"/>
            <a:ext cx="2072579" cy="740217"/>
          </a:xfrm>
          <a:prstGeom prst="roundRect">
            <a:avLst>
              <a:gd name="adj" fmla="val 12353"/>
            </a:avLst>
          </a:prstGeom>
          <a:solidFill>
            <a:srgbClr val="F5F6F1"/>
          </a:solidFill>
          <a:ln w="9525">
            <a:solidFill>
              <a:srgbClr val="DFE6DC"/>
            </a:solidFill>
            <a:prstDash val="solid"/>
          </a:ln>
        </p:spPr>
      </p:sp>
      <p:sp>
        <p:nvSpPr>
          <p:cNvPr id="33" name="Text 30"/>
          <p:cNvSpPr txBox="1"/>
          <p:nvPr/>
        </p:nvSpPr>
        <p:spPr>
          <a:xfrm>
            <a:off x="713232" y="4867178"/>
            <a:ext cx="1743395" cy="271917"/>
          </a:xfrm>
          <a:prstGeom prst="rect">
            <a:avLst/>
          </a:prstGeom>
          <a:noFill/>
          <a:ln/>
        </p:spPr>
        <p:txBody>
          <a:bodyPr wrap="square" lIns="0" tIns="0" rIns="0" bIns="0" rtlCol="0" anchor="t"/>
          <a:lstStyle/>
          <a:p>
            <a:pPr indent="0" marL="0">
              <a:buNone/>
            </a:pPr>
            <a:r>
              <a:rPr lang="el-GR" altLang="en-US" sz="1260" b="1" dirty="0">
                <a:solidFill>
                  <a:srgbClr val="854D0E"/>
                </a:solidFill>
                <a:latin typeface="Calibri" pitchFamily="34" charset="0"/>
                <a:ea typeface="Calibri" pitchFamily="34" charset="-122"/>
                <a:cs typeface="Calibri" pitchFamily="34" charset="-120"/>
              </a:rPr>
              <a:t>Έδαφος</a:t>
            </a:r>
            <a:endParaRPr lang="el-GR" sz="1260" dirty="0"/>
          </a:p>
        </p:txBody>
      </p:sp>
      <p:sp>
        <p:nvSpPr>
          <p:cNvPr id="34" name="Text 31"/>
          <p:cNvSpPr txBox="1"/>
          <p:nvPr/>
        </p:nvSpPr>
        <p:spPr>
          <a:xfrm>
            <a:off x="713232" y="5146647"/>
            <a:ext cx="1743395" cy="347449"/>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άργιλος, άμμος, οργανική ουσία, άλατα</a:t>
            </a:r>
            <a:endParaRPr lang="el-GR" sz="1040" dirty="0"/>
          </a:p>
        </p:txBody>
      </p:sp>
      <p:sp>
        <p:nvSpPr>
          <p:cNvPr id="35" name="Shape 32"/>
          <p:cNvSpPr/>
          <p:nvPr/>
        </p:nvSpPr>
        <p:spPr>
          <a:xfrm>
            <a:off x="2804099" y="4791645"/>
            <a:ext cx="2072579" cy="740217"/>
          </a:xfrm>
          <a:prstGeom prst="roundRect">
            <a:avLst>
              <a:gd name="adj" fmla="val 12353"/>
            </a:avLst>
          </a:prstGeom>
          <a:solidFill>
            <a:srgbClr val="F5F6F1"/>
          </a:solidFill>
          <a:ln w="9525">
            <a:solidFill>
              <a:srgbClr val="DFE6DC"/>
            </a:solidFill>
            <a:prstDash val="solid"/>
          </a:ln>
        </p:spPr>
      </p:sp>
      <p:sp>
        <p:nvSpPr>
          <p:cNvPr id="36" name="Text 33"/>
          <p:cNvSpPr txBox="1"/>
          <p:nvPr/>
        </p:nvSpPr>
        <p:spPr>
          <a:xfrm>
            <a:off x="2968691" y="4867178"/>
            <a:ext cx="1743395" cy="271917"/>
          </a:xfrm>
          <a:prstGeom prst="rect">
            <a:avLst/>
          </a:prstGeom>
          <a:noFill/>
          <a:ln/>
        </p:spPr>
        <p:txBody>
          <a:bodyPr wrap="square" lIns="0" tIns="0" rIns="0" bIns="0" rtlCol="0" anchor="t"/>
          <a:lstStyle/>
          <a:p>
            <a:pPr indent="0" marL="0">
              <a:buNone/>
            </a:pPr>
            <a:r>
              <a:rPr lang="el-GR" altLang="en-US" sz="1260" b="1" dirty="0">
                <a:solidFill>
                  <a:srgbClr val="854D0E"/>
                </a:solidFill>
                <a:latin typeface="Calibri" pitchFamily="34" charset="0"/>
                <a:ea typeface="Calibri" pitchFamily="34" charset="-122"/>
                <a:cs typeface="Calibri" pitchFamily="34" charset="-120"/>
              </a:rPr>
              <a:t>Ανάγλυφο</a:t>
            </a:r>
            <a:endParaRPr lang="el-GR" sz="1260" dirty="0"/>
          </a:p>
        </p:txBody>
      </p:sp>
      <p:sp>
        <p:nvSpPr>
          <p:cNvPr id="37" name="Text 34"/>
          <p:cNvSpPr txBox="1"/>
          <p:nvPr/>
        </p:nvSpPr>
        <p:spPr>
          <a:xfrm>
            <a:off x="2968691" y="5146647"/>
            <a:ext cx="1743395" cy="347449"/>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κλίση, βαθουλώματα, στράγγιση</a:t>
            </a:r>
            <a:endParaRPr lang="el-GR" sz="1040" dirty="0"/>
          </a:p>
        </p:txBody>
      </p:sp>
      <p:sp>
        <p:nvSpPr>
          <p:cNvPr id="38" name="Shape 35"/>
          <p:cNvSpPr/>
          <p:nvPr/>
        </p:nvSpPr>
        <p:spPr>
          <a:xfrm>
            <a:off x="5059558" y="4791645"/>
            <a:ext cx="2072579" cy="740217"/>
          </a:xfrm>
          <a:prstGeom prst="roundRect">
            <a:avLst>
              <a:gd name="adj" fmla="val 12353"/>
            </a:avLst>
          </a:prstGeom>
          <a:solidFill>
            <a:srgbClr val="F5F6F1"/>
          </a:solidFill>
          <a:ln w="9525">
            <a:solidFill>
              <a:srgbClr val="DFE6DC"/>
            </a:solidFill>
            <a:prstDash val="solid"/>
          </a:ln>
        </p:spPr>
      </p:sp>
      <p:sp>
        <p:nvSpPr>
          <p:cNvPr id="39" name="Text 36"/>
          <p:cNvSpPr txBox="1"/>
          <p:nvPr/>
        </p:nvSpPr>
        <p:spPr>
          <a:xfrm>
            <a:off x="5224150" y="4867178"/>
            <a:ext cx="1743395" cy="271917"/>
          </a:xfrm>
          <a:prstGeom prst="rect">
            <a:avLst/>
          </a:prstGeom>
          <a:noFill/>
          <a:ln/>
        </p:spPr>
        <p:txBody>
          <a:bodyPr wrap="square" lIns="0" tIns="0" rIns="0" bIns="0" rtlCol="0" anchor="t"/>
          <a:lstStyle/>
          <a:p>
            <a:pPr indent="0" marL="0">
              <a:buNone/>
            </a:pPr>
            <a:r>
              <a:rPr lang="el-GR" altLang="en-US" sz="1260" b="1" dirty="0">
                <a:solidFill>
                  <a:srgbClr val="854D0E"/>
                </a:solidFill>
                <a:latin typeface="Calibri" pitchFamily="34" charset="0"/>
                <a:ea typeface="Calibri" pitchFamily="34" charset="-122"/>
                <a:cs typeface="Calibri" pitchFamily="34" charset="-120"/>
              </a:rPr>
              <a:t>Ιστορικό χρήσης</a:t>
            </a:r>
            <a:endParaRPr lang="el-GR" sz="1260" dirty="0"/>
          </a:p>
        </p:txBody>
      </p:sp>
      <p:sp>
        <p:nvSpPr>
          <p:cNvPr id="40" name="Text 37"/>
          <p:cNvSpPr txBox="1"/>
          <p:nvPr/>
        </p:nvSpPr>
        <p:spPr>
          <a:xfrm>
            <a:off x="5224150" y="5146647"/>
            <a:ext cx="1743395" cy="347449"/>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παλιό αλώνι, ενωμένα αγροτεμάχια</a:t>
            </a:r>
            <a:endParaRPr lang="el-GR" sz="1040" dirty="0"/>
          </a:p>
        </p:txBody>
      </p:sp>
      <p:sp>
        <p:nvSpPr>
          <p:cNvPr id="41" name="Shape 38"/>
          <p:cNvSpPr/>
          <p:nvPr/>
        </p:nvSpPr>
        <p:spPr>
          <a:xfrm>
            <a:off x="7315017" y="4791645"/>
            <a:ext cx="2072579" cy="740217"/>
          </a:xfrm>
          <a:prstGeom prst="roundRect">
            <a:avLst>
              <a:gd name="adj" fmla="val 12353"/>
            </a:avLst>
          </a:prstGeom>
          <a:solidFill>
            <a:srgbClr val="F5F6F1"/>
          </a:solidFill>
          <a:ln w="9525">
            <a:solidFill>
              <a:srgbClr val="DFE6DC"/>
            </a:solidFill>
            <a:prstDash val="solid"/>
          </a:ln>
        </p:spPr>
      </p:sp>
      <p:sp>
        <p:nvSpPr>
          <p:cNvPr id="42" name="Text 39"/>
          <p:cNvSpPr txBox="1"/>
          <p:nvPr/>
        </p:nvSpPr>
        <p:spPr>
          <a:xfrm>
            <a:off x="7479609" y="4867178"/>
            <a:ext cx="1743395" cy="271917"/>
          </a:xfrm>
          <a:prstGeom prst="rect">
            <a:avLst/>
          </a:prstGeom>
          <a:noFill/>
          <a:ln/>
        </p:spPr>
        <p:txBody>
          <a:bodyPr wrap="square" lIns="0" tIns="0" rIns="0" bIns="0" rtlCol="0" anchor="t"/>
          <a:lstStyle/>
          <a:p>
            <a:pPr indent="0" marL="0">
              <a:buNone/>
            </a:pPr>
            <a:r>
              <a:rPr lang="el-GR" altLang="en-US" sz="1260" b="1" dirty="0">
                <a:solidFill>
                  <a:srgbClr val="854D0E"/>
                </a:solidFill>
                <a:latin typeface="Calibri" pitchFamily="34" charset="0"/>
                <a:ea typeface="Calibri" pitchFamily="34" charset="-122"/>
                <a:cs typeface="Calibri" pitchFamily="34" charset="-120"/>
              </a:rPr>
              <a:t>Διαχείριση</a:t>
            </a:r>
            <a:endParaRPr lang="el-GR" sz="1260" dirty="0"/>
          </a:p>
        </p:txBody>
      </p:sp>
      <p:sp>
        <p:nvSpPr>
          <p:cNvPr id="43" name="Text 40"/>
          <p:cNvSpPr txBox="1"/>
          <p:nvPr/>
        </p:nvSpPr>
        <p:spPr>
          <a:xfrm>
            <a:off x="7479609" y="5146647"/>
            <a:ext cx="1743395" cy="347449"/>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φραγμένοι σταλάκτες, επικαλύψεις</a:t>
            </a:r>
            <a:endParaRPr lang="el-GR" sz="1040" dirty="0"/>
          </a:p>
        </p:txBody>
      </p:sp>
      <p:sp>
        <p:nvSpPr>
          <p:cNvPr id="44" name="Shape 41"/>
          <p:cNvSpPr/>
          <p:nvPr/>
        </p:nvSpPr>
        <p:spPr>
          <a:xfrm>
            <a:off x="9570476" y="4791645"/>
            <a:ext cx="2072579" cy="740217"/>
          </a:xfrm>
          <a:prstGeom prst="roundRect">
            <a:avLst>
              <a:gd name="adj" fmla="val 12353"/>
            </a:avLst>
          </a:prstGeom>
          <a:solidFill>
            <a:srgbClr val="F5F6F1"/>
          </a:solidFill>
          <a:ln w="9525">
            <a:solidFill>
              <a:srgbClr val="DFE6DC"/>
            </a:solidFill>
            <a:prstDash val="solid"/>
          </a:ln>
        </p:spPr>
      </p:sp>
      <p:sp>
        <p:nvSpPr>
          <p:cNvPr id="45" name="Text 42"/>
          <p:cNvSpPr txBox="1"/>
          <p:nvPr/>
        </p:nvSpPr>
        <p:spPr>
          <a:xfrm>
            <a:off x="9735068" y="4867178"/>
            <a:ext cx="1743395" cy="271917"/>
          </a:xfrm>
          <a:prstGeom prst="rect">
            <a:avLst/>
          </a:prstGeom>
          <a:noFill/>
          <a:ln/>
        </p:spPr>
        <p:txBody>
          <a:bodyPr wrap="square" lIns="0" tIns="0" rIns="0" bIns="0" rtlCol="0" anchor="t"/>
          <a:lstStyle/>
          <a:p>
            <a:pPr indent="0" marL="0">
              <a:buNone/>
            </a:pPr>
            <a:r>
              <a:rPr lang="el-GR" altLang="en-US" sz="1260" b="1" dirty="0">
                <a:solidFill>
                  <a:srgbClr val="854D0E"/>
                </a:solidFill>
                <a:latin typeface="Calibri" pitchFamily="34" charset="0"/>
                <a:ea typeface="Calibri" pitchFamily="34" charset="-122"/>
                <a:cs typeface="Calibri" pitchFamily="34" charset="-120"/>
              </a:rPr>
              <a:t>Βιολογικοί</a:t>
            </a:r>
            <a:endParaRPr lang="el-GR" sz="1260" dirty="0"/>
          </a:p>
        </p:txBody>
      </p:sp>
      <p:sp>
        <p:nvSpPr>
          <p:cNvPr id="46" name="Text 43"/>
          <p:cNvSpPr txBox="1"/>
          <p:nvPr/>
        </p:nvSpPr>
        <p:spPr>
          <a:xfrm>
            <a:off x="9735068" y="5146647"/>
            <a:ext cx="1743395" cy="347449"/>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εχθροί, ασθένειες, ζιζάνια</a:t>
            </a:r>
            <a:endParaRPr lang="el-GR" sz="104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 · Ο ΚΥΚΛΟΣ ΤΗΣ ΓΕΩΡΓΙΑΣ ΑΚΡΙΒΕΙΑΣ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Ένας κύκλος έξι βημάτων που επαναλαμβάνεται</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6</a:t>
            </a:r>
            <a:endParaRPr lang="el-GR" sz="900" dirty="0"/>
          </a:p>
        </p:txBody>
      </p:sp>
      <p:sp>
        <p:nvSpPr>
          <p:cNvPr id="6" name="Shape 3"/>
          <p:cNvSpPr/>
          <p:nvPr/>
        </p:nvSpPr>
        <p:spPr>
          <a:xfrm>
            <a:off x="1855523" y="2714505"/>
            <a:ext cx="2598313" cy="2598313"/>
          </a:xfrm>
          <a:prstGeom prst="ellipse">
            <a:avLst/>
          </a:prstGeom>
          <a:solidFill>
            <a:srgbClr val="FFFFFF">
              <a:alpha val="0"/>
            </a:srgbClr>
          </a:solidFill>
          <a:ln w="31750">
            <a:solidFill>
              <a:srgbClr val="BFE0C8"/>
            </a:solidFill>
            <a:prstDash val="solid"/>
          </a:ln>
        </p:spPr>
      </p:sp>
      <p:sp>
        <p:nvSpPr>
          <p:cNvPr id="7" name="Shape 4"/>
          <p:cNvSpPr/>
          <p:nvPr/>
        </p:nvSpPr>
        <p:spPr>
          <a:xfrm>
            <a:off x="2414463" y="3273445"/>
            <a:ext cx="1480434" cy="1480434"/>
          </a:xfrm>
          <a:prstGeom prst="ellipse">
            <a:avLst/>
          </a:prstGeom>
          <a:solidFill>
            <a:srgbClr val="E6F3EA"/>
          </a:solidFill>
          <a:ln w="9525">
            <a:solidFill>
              <a:srgbClr val="E6F3EA"/>
            </a:solidFill>
            <a:prstDash val="solid"/>
          </a:ln>
        </p:spPr>
      </p:sp>
      <p:sp>
        <p:nvSpPr>
          <p:cNvPr id="8" name="Text 5"/>
          <p:cNvSpPr txBox="1"/>
          <p:nvPr/>
        </p:nvSpPr>
        <p:spPr>
          <a:xfrm>
            <a:off x="2535315" y="3560468"/>
            <a:ext cx="1238731" cy="906388"/>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Κάθε γύρος τροφοδοτείται από τα δεδομένα του προηγούμενου</a:t>
            </a:r>
            <a:endParaRPr lang="el-GR" sz="990" dirty="0"/>
          </a:p>
        </p:txBody>
      </p:sp>
      <p:sp>
        <p:nvSpPr>
          <p:cNvPr id="9" name="Shape 6"/>
          <p:cNvSpPr/>
          <p:nvPr/>
        </p:nvSpPr>
        <p:spPr>
          <a:xfrm rot="7200000">
            <a:off x="3728726" y="2767707"/>
            <a:ext cx="151065" cy="241704"/>
          </a:xfrm>
          <a:prstGeom prst="triangle">
            <a:avLst/>
          </a:prstGeom>
          <a:solidFill>
            <a:srgbClr val="A16207"/>
          </a:solidFill>
          <a:ln w="12700">
            <a:solidFill>
              <a:srgbClr val="A16207"/>
            </a:solidFill>
            <a:prstDash val="solid"/>
          </a:ln>
        </p:spPr>
      </p:sp>
      <p:sp>
        <p:nvSpPr>
          <p:cNvPr id="10" name="Shape 7"/>
          <p:cNvSpPr/>
          <p:nvPr/>
        </p:nvSpPr>
        <p:spPr>
          <a:xfrm rot="10800000">
            <a:off x="4378304" y="3892810"/>
            <a:ext cx="151065" cy="241704"/>
          </a:xfrm>
          <a:prstGeom prst="triangle">
            <a:avLst/>
          </a:prstGeom>
          <a:solidFill>
            <a:srgbClr val="A16207"/>
          </a:solidFill>
          <a:ln w="12700">
            <a:solidFill>
              <a:srgbClr val="A16207"/>
            </a:solidFill>
            <a:prstDash val="solid"/>
          </a:ln>
        </p:spPr>
      </p:sp>
      <p:sp>
        <p:nvSpPr>
          <p:cNvPr id="11" name="Shape 8"/>
          <p:cNvSpPr/>
          <p:nvPr/>
        </p:nvSpPr>
        <p:spPr>
          <a:xfrm rot="14400000">
            <a:off x="3728726" y="5017913"/>
            <a:ext cx="151065" cy="241704"/>
          </a:xfrm>
          <a:prstGeom prst="triangle">
            <a:avLst/>
          </a:prstGeom>
          <a:solidFill>
            <a:srgbClr val="A16207"/>
          </a:solidFill>
          <a:ln w="12700">
            <a:solidFill>
              <a:srgbClr val="A16207"/>
            </a:solidFill>
            <a:prstDash val="solid"/>
          </a:ln>
        </p:spPr>
      </p:sp>
      <p:sp>
        <p:nvSpPr>
          <p:cNvPr id="12" name="Shape 9"/>
          <p:cNvSpPr/>
          <p:nvPr/>
        </p:nvSpPr>
        <p:spPr>
          <a:xfrm rot="18000000">
            <a:off x="2429569" y="5017913"/>
            <a:ext cx="151065" cy="241704"/>
          </a:xfrm>
          <a:prstGeom prst="triangle">
            <a:avLst/>
          </a:prstGeom>
          <a:solidFill>
            <a:srgbClr val="A16207"/>
          </a:solidFill>
          <a:ln w="12700">
            <a:solidFill>
              <a:srgbClr val="A16207"/>
            </a:solidFill>
            <a:prstDash val="solid"/>
          </a:ln>
        </p:spPr>
      </p:sp>
      <p:sp>
        <p:nvSpPr>
          <p:cNvPr id="13" name="Shape 10"/>
          <p:cNvSpPr/>
          <p:nvPr/>
        </p:nvSpPr>
        <p:spPr>
          <a:xfrm>
            <a:off x="1779991" y="3892810"/>
            <a:ext cx="151065" cy="241704"/>
          </a:xfrm>
          <a:prstGeom prst="triangle">
            <a:avLst/>
          </a:prstGeom>
          <a:solidFill>
            <a:srgbClr val="A16207"/>
          </a:solidFill>
          <a:ln w="12700">
            <a:solidFill>
              <a:srgbClr val="A16207"/>
            </a:solidFill>
            <a:prstDash val="solid"/>
          </a:ln>
        </p:spPr>
      </p:sp>
      <p:sp>
        <p:nvSpPr>
          <p:cNvPr id="14" name="Shape 11"/>
          <p:cNvSpPr/>
          <p:nvPr/>
        </p:nvSpPr>
        <p:spPr>
          <a:xfrm rot="3600000">
            <a:off x="2429569" y="2767707"/>
            <a:ext cx="151065" cy="241704"/>
          </a:xfrm>
          <a:prstGeom prst="triangle">
            <a:avLst/>
          </a:prstGeom>
          <a:solidFill>
            <a:srgbClr val="A16207"/>
          </a:solidFill>
          <a:ln w="12700">
            <a:solidFill>
              <a:srgbClr val="A16207"/>
            </a:solidFill>
            <a:prstDash val="solid"/>
          </a:ln>
        </p:spPr>
      </p:sp>
      <p:sp>
        <p:nvSpPr>
          <p:cNvPr id="15" name="Shape 12"/>
          <p:cNvSpPr/>
          <p:nvPr/>
        </p:nvSpPr>
        <p:spPr>
          <a:xfrm>
            <a:off x="2701486" y="2261311"/>
            <a:ext cx="906388" cy="906388"/>
          </a:xfrm>
          <a:prstGeom prst="ellipse">
            <a:avLst/>
          </a:prstGeom>
          <a:solidFill>
            <a:srgbClr val="1F7A3A"/>
          </a:solidFill>
          <a:ln w="25400">
            <a:solidFill>
              <a:srgbClr val="FFFFFF"/>
            </a:solidFill>
            <a:prstDash val="solid"/>
          </a:ln>
        </p:spPr>
      </p:sp>
      <p:sp>
        <p:nvSpPr>
          <p:cNvPr id="16" name="Text 13"/>
          <p:cNvSpPr txBox="1"/>
          <p:nvPr/>
        </p:nvSpPr>
        <p:spPr>
          <a:xfrm>
            <a:off x="2746805" y="2321737"/>
            <a:ext cx="815750" cy="785537"/>
          </a:xfrm>
          <a:prstGeom prst="rect">
            <a:avLst/>
          </a:prstGeom>
          <a:noFill/>
          <a:ln/>
        </p:spPr>
        <p:txBody>
          <a:bodyPr wrap="square" lIns="0" tIns="0" rIns="0" bIns="0" rtlCol="0" anchor="ctr"/>
          <a:lstStyle/>
          <a:p>
            <a:pPr algn="ctr" indent="0" marL="0">
              <a:buNone/>
            </a:pPr>
            <a:r>
              <a:rPr lang="el-GR" altLang="en-US" sz="910" b="1" dirty="0">
                <a:solidFill>
                  <a:srgbClr val="E8B54A"/>
                </a:solidFill>
                <a:latin typeface="Calibri" pitchFamily="34" charset="0"/>
                <a:ea typeface="Calibri" pitchFamily="34" charset="-122"/>
                <a:cs typeface="Calibri" pitchFamily="34" charset="-120"/>
              </a:rPr>
              <a:t>1</a:t>
            </a:r>
            <a:endParaRPr lang="el-GR" sz="1490" dirty="0"/>
          </a:p>
          <a:p>
            <a:pPr algn="ctr" indent="0" marL="0">
              <a:buNone/>
            </a:pPr>
            <a:r>
              <a:rPr lang="el-GR" altLang="en-US" sz="990" b="1" dirty="0">
                <a:solidFill>
                  <a:srgbClr val="FFFFFF"/>
                </a:solidFill>
                <a:latin typeface="Calibri" pitchFamily="34" charset="0"/>
                <a:ea typeface="Calibri" pitchFamily="34" charset="-122"/>
                <a:cs typeface="Calibri" pitchFamily="34" charset="-120"/>
              </a:rPr>
              <a:t>Μέτρηση</a:t>
            </a:r>
            <a:endParaRPr lang="el-GR" sz="1490" dirty="0"/>
          </a:p>
        </p:txBody>
      </p:sp>
      <p:sp>
        <p:nvSpPr>
          <p:cNvPr id="17" name="Shape 14"/>
          <p:cNvSpPr/>
          <p:nvPr/>
        </p:nvSpPr>
        <p:spPr>
          <a:xfrm>
            <a:off x="3826588" y="2910889"/>
            <a:ext cx="906388" cy="906388"/>
          </a:xfrm>
          <a:prstGeom prst="ellipse">
            <a:avLst/>
          </a:prstGeom>
          <a:solidFill>
            <a:srgbClr val="16602D"/>
          </a:solidFill>
          <a:ln w="25400">
            <a:solidFill>
              <a:srgbClr val="FFFFFF"/>
            </a:solidFill>
            <a:prstDash val="solid"/>
          </a:ln>
        </p:spPr>
      </p:sp>
      <p:sp>
        <p:nvSpPr>
          <p:cNvPr id="18" name="Text 15"/>
          <p:cNvSpPr txBox="1"/>
          <p:nvPr/>
        </p:nvSpPr>
        <p:spPr>
          <a:xfrm>
            <a:off x="3871908" y="2971315"/>
            <a:ext cx="815750" cy="785537"/>
          </a:xfrm>
          <a:prstGeom prst="rect">
            <a:avLst/>
          </a:prstGeom>
          <a:noFill/>
          <a:ln/>
        </p:spPr>
        <p:txBody>
          <a:bodyPr wrap="square" lIns="0" tIns="0" rIns="0" bIns="0" rtlCol="0" anchor="ctr"/>
          <a:lstStyle/>
          <a:p>
            <a:pPr algn="ctr" indent="0" marL="0">
              <a:buNone/>
            </a:pPr>
            <a:r>
              <a:rPr lang="el-GR" altLang="en-US" sz="910" b="1" dirty="0">
                <a:solidFill>
                  <a:srgbClr val="E8B54A"/>
                </a:solidFill>
                <a:latin typeface="Calibri" pitchFamily="34" charset="0"/>
                <a:ea typeface="Calibri" pitchFamily="34" charset="-122"/>
                <a:cs typeface="Calibri" pitchFamily="34" charset="-120"/>
              </a:rPr>
              <a:t>2</a:t>
            </a:r>
            <a:endParaRPr lang="el-GR" sz="1490" dirty="0"/>
          </a:p>
          <a:p>
            <a:pPr algn="ctr" indent="0" marL="0">
              <a:buNone/>
            </a:pPr>
            <a:r>
              <a:rPr lang="el-GR" altLang="en-US" sz="990" b="1" dirty="0">
                <a:solidFill>
                  <a:srgbClr val="FFFFFF"/>
                </a:solidFill>
                <a:latin typeface="Calibri" pitchFamily="34" charset="0"/>
                <a:ea typeface="Calibri" pitchFamily="34" charset="-122"/>
                <a:cs typeface="Calibri" pitchFamily="34" charset="-120"/>
              </a:rPr>
              <a:t>Καταγραφή θέσης</a:t>
            </a:r>
            <a:endParaRPr lang="el-GR" sz="1490" dirty="0"/>
          </a:p>
        </p:txBody>
      </p:sp>
      <p:sp>
        <p:nvSpPr>
          <p:cNvPr id="19" name="Shape 16"/>
          <p:cNvSpPr/>
          <p:nvPr/>
        </p:nvSpPr>
        <p:spPr>
          <a:xfrm>
            <a:off x="3826588" y="4210046"/>
            <a:ext cx="906388" cy="906388"/>
          </a:xfrm>
          <a:prstGeom prst="ellipse">
            <a:avLst/>
          </a:prstGeom>
          <a:solidFill>
            <a:srgbClr val="1F7A3A"/>
          </a:solidFill>
          <a:ln w="25400">
            <a:solidFill>
              <a:srgbClr val="FFFFFF"/>
            </a:solidFill>
            <a:prstDash val="solid"/>
          </a:ln>
        </p:spPr>
      </p:sp>
      <p:sp>
        <p:nvSpPr>
          <p:cNvPr id="20" name="Text 17"/>
          <p:cNvSpPr txBox="1"/>
          <p:nvPr/>
        </p:nvSpPr>
        <p:spPr>
          <a:xfrm>
            <a:off x="3871908" y="4270472"/>
            <a:ext cx="815750" cy="785537"/>
          </a:xfrm>
          <a:prstGeom prst="rect">
            <a:avLst/>
          </a:prstGeom>
          <a:noFill/>
          <a:ln/>
        </p:spPr>
        <p:txBody>
          <a:bodyPr wrap="square" lIns="0" tIns="0" rIns="0" bIns="0" rtlCol="0" anchor="ctr"/>
          <a:lstStyle/>
          <a:p>
            <a:pPr algn="ctr" indent="0" marL="0">
              <a:buNone/>
            </a:pPr>
            <a:r>
              <a:rPr lang="el-GR" altLang="en-US" sz="910" b="1" dirty="0">
                <a:solidFill>
                  <a:srgbClr val="E8B54A"/>
                </a:solidFill>
                <a:latin typeface="Calibri" pitchFamily="34" charset="0"/>
                <a:ea typeface="Calibri" pitchFamily="34" charset="-122"/>
                <a:cs typeface="Calibri" pitchFamily="34" charset="-120"/>
              </a:rPr>
              <a:t>3</a:t>
            </a:r>
            <a:endParaRPr lang="el-GR" sz="1490" dirty="0"/>
          </a:p>
          <a:p>
            <a:pPr algn="ctr" indent="0" marL="0">
              <a:buNone/>
            </a:pPr>
            <a:r>
              <a:rPr lang="el-GR" altLang="en-US" sz="990" b="1" dirty="0">
                <a:solidFill>
                  <a:srgbClr val="FFFFFF"/>
                </a:solidFill>
                <a:latin typeface="Calibri" pitchFamily="34" charset="0"/>
                <a:ea typeface="Calibri" pitchFamily="34" charset="-122"/>
                <a:cs typeface="Calibri" pitchFamily="34" charset="-120"/>
              </a:rPr>
              <a:t>Ανάλυση</a:t>
            </a:r>
            <a:endParaRPr lang="el-GR" sz="1490" dirty="0"/>
          </a:p>
        </p:txBody>
      </p:sp>
      <p:sp>
        <p:nvSpPr>
          <p:cNvPr id="21" name="Shape 18"/>
          <p:cNvSpPr/>
          <p:nvPr/>
        </p:nvSpPr>
        <p:spPr>
          <a:xfrm>
            <a:off x="2701486" y="4859624"/>
            <a:ext cx="906388" cy="906388"/>
          </a:xfrm>
          <a:prstGeom prst="ellipse">
            <a:avLst/>
          </a:prstGeom>
          <a:solidFill>
            <a:srgbClr val="16602D"/>
          </a:solidFill>
          <a:ln w="25400">
            <a:solidFill>
              <a:srgbClr val="FFFFFF"/>
            </a:solidFill>
            <a:prstDash val="solid"/>
          </a:ln>
        </p:spPr>
      </p:sp>
      <p:sp>
        <p:nvSpPr>
          <p:cNvPr id="22" name="Text 19"/>
          <p:cNvSpPr txBox="1"/>
          <p:nvPr/>
        </p:nvSpPr>
        <p:spPr>
          <a:xfrm>
            <a:off x="2746805" y="4920050"/>
            <a:ext cx="815750" cy="785537"/>
          </a:xfrm>
          <a:prstGeom prst="rect">
            <a:avLst/>
          </a:prstGeom>
          <a:noFill/>
          <a:ln/>
        </p:spPr>
        <p:txBody>
          <a:bodyPr wrap="square" lIns="0" tIns="0" rIns="0" bIns="0" rtlCol="0" anchor="ctr"/>
          <a:lstStyle/>
          <a:p>
            <a:pPr algn="ctr" indent="0" marL="0">
              <a:buNone/>
            </a:pPr>
            <a:r>
              <a:rPr lang="el-GR" altLang="en-US" sz="910" b="1" dirty="0">
                <a:solidFill>
                  <a:srgbClr val="E8B54A"/>
                </a:solidFill>
                <a:latin typeface="Calibri" pitchFamily="34" charset="0"/>
                <a:ea typeface="Calibri" pitchFamily="34" charset="-122"/>
                <a:cs typeface="Calibri" pitchFamily="34" charset="-120"/>
              </a:rPr>
              <a:t>4</a:t>
            </a:r>
            <a:endParaRPr lang="el-GR" sz="1490" dirty="0"/>
          </a:p>
          <a:p>
            <a:pPr algn="ctr" indent="0" marL="0">
              <a:buNone/>
            </a:pPr>
            <a:r>
              <a:rPr lang="el-GR" altLang="en-US" sz="990" b="1" dirty="0">
                <a:solidFill>
                  <a:srgbClr val="FFFFFF"/>
                </a:solidFill>
                <a:latin typeface="Calibri" pitchFamily="34" charset="0"/>
                <a:ea typeface="Calibri" pitchFamily="34" charset="-122"/>
                <a:cs typeface="Calibri" pitchFamily="34" charset="-120"/>
              </a:rPr>
              <a:t>Απόφαση</a:t>
            </a:r>
            <a:endParaRPr lang="el-GR" sz="1490" dirty="0"/>
          </a:p>
        </p:txBody>
      </p:sp>
      <p:sp>
        <p:nvSpPr>
          <p:cNvPr id="23" name="Shape 20"/>
          <p:cNvSpPr/>
          <p:nvPr/>
        </p:nvSpPr>
        <p:spPr>
          <a:xfrm>
            <a:off x="1576383" y="4210046"/>
            <a:ext cx="906388" cy="906388"/>
          </a:xfrm>
          <a:prstGeom prst="ellipse">
            <a:avLst/>
          </a:prstGeom>
          <a:solidFill>
            <a:srgbClr val="1F7A3A"/>
          </a:solidFill>
          <a:ln w="25400">
            <a:solidFill>
              <a:srgbClr val="FFFFFF"/>
            </a:solidFill>
            <a:prstDash val="solid"/>
          </a:ln>
        </p:spPr>
      </p:sp>
      <p:sp>
        <p:nvSpPr>
          <p:cNvPr id="24" name="Text 21"/>
          <p:cNvSpPr txBox="1"/>
          <p:nvPr/>
        </p:nvSpPr>
        <p:spPr>
          <a:xfrm>
            <a:off x="1621703" y="4270472"/>
            <a:ext cx="815750" cy="785537"/>
          </a:xfrm>
          <a:prstGeom prst="rect">
            <a:avLst/>
          </a:prstGeom>
          <a:noFill/>
          <a:ln/>
        </p:spPr>
        <p:txBody>
          <a:bodyPr wrap="square" lIns="0" tIns="0" rIns="0" bIns="0" rtlCol="0" anchor="ctr"/>
          <a:lstStyle/>
          <a:p>
            <a:pPr algn="ctr" indent="0" marL="0">
              <a:buNone/>
            </a:pPr>
            <a:r>
              <a:rPr lang="el-GR" altLang="en-US" sz="910" b="1" dirty="0">
                <a:solidFill>
                  <a:srgbClr val="E8B54A"/>
                </a:solidFill>
                <a:latin typeface="Calibri" pitchFamily="34" charset="0"/>
                <a:ea typeface="Calibri" pitchFamily="34" charset="-122"/>
                <a:cs typeface="Calibri" pitchFamily="34" charset="-120"/>
              </a:rPr>
              <a:t>5</a:t>
            </a:r>
            <a:endParaRPr lang="el-GR" sz="1490" dirty="0"/>
          </a:p>
          <a:p>
            <a:pPr algn="ctr" indent="0" marL="0">
              <a:buNone/>
            </a:pPr>
            <a:r>
              <a:rPr lang="el-GR" altLang="en-US" sz="990" b="1" dirty="0">
                <a:solidFill>
                  <a:srgbClr val="FFFFFF"/>
                </a:solidFill>
                <a:latin typeface="Calibri" pitchFamily="34" charset="0"/>
                <a:ea typeface="Calibri" pitchFamily="34" charset="-122"/>
                <a:cs typeface="Calibri" pitchFamily="34" charset="-120"/>
              </a:rPr>
              <a:t>Εφαρμογή</a:t>
            </a:r>
            <a:endParaRPr lang="el-GR" sz="1490" dirty="0"/>
          </a:p>
        </p:txBody>
      </p:sp>
      <p:sp>
        <p:nvSpPr>
          <p:cNvPr id="25" name="Shape 22"/>
          <p:cNvSpPr/>
          <p:nvPr/>
        </p:nvSpPr>
        <p:spPr>
          <a:xfrm>
            <a:off x="1576383" y="2910889"/>
            <a:ext cx="906388" cy="906388"/>
          </a:xfrm>
          <a:prstGeom prst="ellipse">
            <a:avLst/>
          </a:prstGeom>
          <a:solidFill>
            <a:srgbClr val="16602D"/>
          </a:solidFill>
          <a:ln w="25400">
            <a:solidFill>
              <a:srgbClr val="FFFFFF"/>
            </a:solidFill>
            <a:prstDash val="solid"/>
          </a:ln>
        </p:spPr>
      </p:sp>
      <p:sp>
        <p:nvSpPr>
          <p:cNvPr id="26" name="Text 23"/>
          <p:cNvSpPr txBox="1"/>
          <p:nvPr/>
        </p:nvSpPr>
        <p:spPr>
          <a:xfrm>
            <a:off x="1621703" y="2971315"/>
            <a:ext cx="815750" cy="785537"/>
          </a:xfrm>
          <a:prstGeom prst="rect">
            <a:avLst/>
          </a:prstGeom>
          <a:noFill/>
          <a:ln/>
        </p:spPr>
        <p:txBody>
          <a:bodyPr wrap="square" lIns="0" tIns="0" rIns="0" bIns="0" rtlCol="0" anchor="ctr"/>
          <a:lstStyle/>
          <a:p>
            <a:pPr algn="ctr" indent="0" marL="0">
              <a:buNone/>
            </a:pPr>
            <a:r>
              <a:rPr lang="el-GR" altLang="en-US" sz="910" b="1" dirty="0">
                <a:solidFill>
                  <a:srgbClr val="E8B54A"/>
                </a:solidFill>
                <a:latin typeface="Calibri" pitchFamily="34" charset="0"/>
                <a:ea typeface="Calibri" pitchFamily="34" charset="-122"/>
                <a:cs typeface="Calibri" pitchFamily="34" charset="-120"/>
              </a:rPr>
              <a:t>6</a:t>
            </a:r>
            <a:endParaRPr lang="el-GR" sz="1490" dirty="0"/>
          </a:p>
          <a:p>
            <a:pPr algn="ctr" indent="0" marL="0">
              <a:buNone/>
            </a:pPr>
            <a:r>
              <a:rPr lang="el-GR" altLang="en-US" sz="990" b="1" dirty="0">
                <a:solidFill>
                  <a:srgbClr val="FFFFFF"/>
                </a:solidFill>
                <a:latin typeface="Calibri" pitchFamily="34" charset="0"/>
                <a:ea typeface="Calibri" pitchFamily="34" charset="-122"/>
                <a:cs typeface="Calibri" pitchFamily="34" charset="-120"/>
              </a:rPr>
              <a:t>Αξιολόγηση</a:t>
            </a:r>
            <a:endParaRPr lang="el-GR" sz="1490" dirty="0"/>
          </a:p>
        </p:txBody>
      </p:sp>
      <p:sp>
        <p:nvSpPr>
          <p:cNvPr id="27" name="Shape 24"/>
          <p:cNvSpPr/>
          <p:nvPr/>
        </p:nvSpPr>
        <p:spPr>
          <a:xfrm>
            <a:off x="5989320" y="2268864"/>
            <a:ext cx="5653735" cy="3474489"/>
          </a:xfrm>
          <a:prstGeom prst="roundRect">
            <a:avLst>
              <a:gd name="adj" fmla="val 3158"/>
            </a:avLst>
          </a:prstGeom>
          <a:solidFill>
            <a:srgbClr val="F5F6F1"/>
          </a:solidFill>
          <a:ln w="9525">
            <a:solidFill>
              <a:srgbClr val="DFE6DC"/>
            </a:solidFill>
            <a:prstDash val="solid"/>
          </a:ln>
        </p:spPr>
      </p:sp>
      <p:sp>
        <p:nvSpPr>
          <p:cNvPr id="28" name="Text 25"/>
          <p:cNvSpPr txBox="1"/>
          <p:nvPr/>
        </p:nvSpPr>
        <p:spPr>
          <a:xfrm>
            <a:off x="6263640" y="2397269"/>
            <a:ext cx="5105095" cy="211491"/>
          </a:xfrm>
          <a:prstGeom prst="rect">
            <a:avLst/>
          </a:prstGeom>
          <a:noFill/>
          <a:ln/>
        </p:spPr>
        <p:txBody>
          <a:bodyPr wrap="square" lIns="0" tIns="0" rIns="0" bIns="0" rtlCol="0" anchor="t"/>
          <a:lstStyle/>
          <a:p>
            <a:pPr indent="0" marL="0">
              <a:buNone/>
            </a:pPr>
            <a:r>
              <a:rPr lang="el-GR" altLang="en-US" sz="1040" b="1" spc="200" kern="0" dirty="0">
                <a:solidFill>
                  <a:srgbClr val="A16207"/>
                </a:solidFill>
                <a:latin typeface="Calibri" pitchFamily="34" charset="0"/>
                <a:ea typeface="Calibri" pitchFamily="34" charset="-122"/>
                <a:cs typeface="Calibri" pitchFamily="34" charset="-120"/>
              </a:rPr>
              <a:t>Ο ΚΥΚΛΟΣ ΣΕ ΕΝΑΝ ΟΠΩΡΩΝΑ</a:t>
            </a:r>
            <a:endParaRPr lang="el-GR" sz="1040" dirty="0"/>
          </a:p>
        </p:txBody>
      </p:sp>
      <p:sp>
        <p:nvSpPr>
          <p:cNvPr id="29" name="Text 26"/>
          <p:cNvSpPr txBox="1"/>
          <p:nvPr/>
        </p:nvSpPr>
        <p:spPr>
          <a:xfrm>
            <a:off x="6263640" y="2608760"/>
            <a:ext cx="5105095" cy="271917"/>
          </a:xfrm>
          <a:prstGeom prst="rect">
            <a:avLst/>
          </a:prstGeom>
          <a:noFill/>
          <a:ln/>
        </p:spPr>
        <p:txBody>
          <a:bodyPr wrap="square" lIns="0" tIns="0" rIns="0" bIns="0" rtlCol="0" anchor="t"/>
          <a:lstStyle/>
          <a:p>
            <a:pPr indent="0" marL="0">
              <a:buNone/>
            </a:pPr>
            <a:r>
              <a:rPr lang="el-GR" altLang="en-US" sz="1440" b="1" dirty="0">
                <a:solidFill>
                  <a:srgbClr val="1B2420"/>
                </a:solidFill>
                <a:latin typeface="Calibri" pitchFamily="34" charset="0"/>
                <a:ea typeface="Calibri" pitchFamily="34" charset="-122"/>
                <a:cs typeface="Calibri" pitchFamily="34" charset="-120"/>
              </a:rPr>
              <a:t>Υποθετικό παράδειγμα: πορτοκαλεώνας 30 στρεμμάτων</a:t>
            </a:r>
            <a:endParaRPr lang="el-GR" sz="1440" dirty="0"/>
          </a:p>
        </p:txBody>
      </p:sp>
      <p:sp>
        <p:nvSpPr>
          <p:cNvPr id="30" name="Shape 27"/>
          <p:cNvSpPr/>
          <p:nvPr/>
        </p:nvSpPr>
        <p:spPr>
          <a:xfrm>
            <a:off x="6290683" y="3009081"/>
            <a:ext cx="256810" cy="256810"/>
          </a:xfrm>
          <a:prstGeom prst="ellipse">
            <a:avLst/>
          </a:prstGeom>
          <a:solidFill>
            <a:srgbClr val="1F7A3A"/>
          </a:solidFill>
          <a:ln w="12700">
            <a:solidFill>
              <a:srgbClr val="1F7A3A"/>
            </a:solidFill>
            <a:prstDash val="solid"/>
          </a:ln>
        </p:spPr>
      </p:sp>
      <p:sp>
        <p:nvSpPr>
          <p:cNvPr id="31" name="Text 28"/>
          <p:cNvSpPr txBox="1"/>
          <p:nvPr/>
        </p:nvSpPr>
        <p:spPr>
          <a:xfrm>
            <a:off x="6290683" y="3009081"/>
            <a:ext cx="256810" cy="256810"/>
          </a:xfrm>
          <a:prstGeom prst="rect">
            <a:avLst/>
          </a:prstGeom>
          <a:noFill/>
          <a:ln/>
        </p:spPr>
        <p:txBody>
          <a:bodyPr wrap="square" lIns="0" tIns="0" rIns="0" bIns="0" rtlCol="0" anchor="ctr"/>
          <a:lstStyle/>
          <a:p>
            <a:pPr algn="ctr" indent="0" marL="0">
              <a:buNone/>
            </a:pPr>
            <a:r>
              <a:rPr lang="el-GR" altLang="en-US" sz="910" b="1" dirty="0">
                <a:solidFill>
                  <a:srgbClr val="FFFFFF"/>
                </a:solidFill>
                <a:latin typeface="Calibri" pitchFamily="34" charset="0"/>
                <a:ea typeface="Calibri" pitchFamily="34" charset="-122"/>
                <a:cs typeface="Calibri" pitchFamily="34" charset="-120"/>
              </a:rPr>
              <a:t>1</a:t>
            </a:r>
            <a:endParaRPr lang="el-GR" sz="910" dirty="0"/>
          </a:p>
        </p:txBody>
      </p:sp>
      <p:sp>
        <p:nvSpPr>
          <p:cNvPr id="32" name="Text 29"/>
          <p:cNvSpPr txBox="1"/>
          <p:nvPr/>
        </p:nvSpPr>
        <p:spPr>
          <a:xfrm>
            <a:off x="6702552" y="2986422"/>
            <a:ext cx="4693615" cy="347449"/>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Δείγμα εδάφους από τρεις ζώνες, αισθητήρας υγρασίας σε δύο</a:t>
            </a:r>
            <a:endParaRPr lang="el-GR" sz="1170" dirty="0"/>
          </a:p>
        </p:txBody>
      </p:sp>
      <p:sp>
        <p:nvSpPr>
          <p:cNvPr id="33" name="Shape 30"/>
          <p:cNvSpPr/>
          <p:nvPr/>
        </p:nvSpPr>
        <p:spPr>
          <a:xfrm>
            <a:off x="6290683" y="3386743"/>
            <a:ext cx="256810" cy="256810"/>
          </a:xfrm>
          <a:prstGeom prst="ellipse">
            <a:avLst/>
          </a:prstGeom>
          <a:solidFill>
            <a:srgbClr val="16602D"/>
          </a:solidFill>
          <a:ln w="12700">
            <a:solidFill>
              <a:srgbClr val="16602D"/>
            </a:solidFill>
            <a:prstDash val="solid"/>
          </a:ln>
        </p:spPr>
      </p:sp>
      <p:sp>
        <p:nvSpPr>
          <p:cNvPr id="34" name="Text 31"/>
          <p:cNvSpPr txBox="1"/>
          <p:nvPr/>
        </p:nvSpPr>
        <p:spPr>
          <a:xfrm>
            <a:off x="6290683" y="3386743"/>
            <a:ext cx="256810" cy="256810"/>
          </a:xfrm>
          <a:prstGeom prst="rect">
            <a:avLst/>
          </a:prstGeom>
          <a:noFill/>
          <a:ln/>
        </p:spPr>
        <p:txBody>
          <a:bodyPr wrap="square" lIns="0" tIns="0" rIns="0" bIns="0" rtlCol="0" anchor="ctr"/>
          <a:lstStyle/>
          <a:p>
            <a:pPr algn="ctr" indent="0" marL="0">
              <a:buNone/>
            </a:pPr>
            <a:r>
              <a:rPr lang="el-GR" altLang="en-US" sz="910" b="1" dirty="0">
                <a:solidFill>
                  <a:srgbClr val="FFFFFF"/>
                </a:solidFill>
                <a:latin typeface="Calibri" pitchFamily="34" charset="0"/>
                <a:ea typeface="Calibri" pitchFamily="34" charset="-122"/>
                <a:cs typeface="Calibri" pitchFamily="34" charset="-120"/>
              </a:rPr>
              <a:t>2</a:t>
            </a:r>
            <a:endParaRPr lang="el-GR" sz="910" dirty="0"/>
          </a:p>
        </p:txBody>
      </p:sp>
      <p:sp>
        <p:nvSpPr>
          <p:cNvPr id="35" name="Text 32"/>
          <p:cNvSpPr txBox="1"/>
          <p:nvPr/>
        </p:nvSpPr>
        <p:spPr>
          <a:xfrm>
            <a:off x="6702552" y="3364083"/>
            <a:ext cx="4693615" cy="347449"/>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Τα σημεία δειγματοληψίας σημειώνονται με το κινητό</a:t>
            </a:r>
            <a:endParaRPr lang="el-GR" sz="1170" dirty="0"/>
          </a:p>
        </p:txBody>
      </p:sp>
      <p:sp>
        <p:nvSpPr>
          <p:cNvPr id="36" name="Shape 33"/>
          <p:cNvSpPr/>
          <p:nvPr/>
        </p:nvSpPr>
        <p:spPr>
          <a:xfrm>
            <a:off x="6290683" y="3764405"/>
            <a:ext cx="256810" cy="256810"/>
          </a:xfrm>
          <a:prstGeom prst="ellipse">
            <a:avLst/>
          </a:prstGeom>
          <a:solidFill>
            <a:srgbClr val="1F7A3A"/>
          </a:solidFill>
          <a:ln w="12700">
            <a:solidFill>
              <a:srgbClr val="1F7A3A"/>
            </a:solidFill>
            <a:prstDash val="solid"/>
          </a:ln>
        </p:spPr>
      </p:sp>
      <p:sp>
        <p:nvSpPr>
          <p:cNvPr id="37" name="Text 34"/>
          <p:cNvSpPr txBox="1"/>
          <p:nvPr/>
        </p:nvSpPr>
        <p:spPr>
          <a:xfrm>
            <a:off x="6290683" y="3764405"/>
            <a:ext cx="256810" cy="256810"/>
          </a:xfrm>
          <a:prstGeom prst="rect">
            <a:avLst/>
          </a:prstGeom>
          <a:noFill/>
          <a:ln/>
        </p:spPr>
        <p:txBody>
          <a:bodyPr wrap="square" lIns="0" tIns="0" rIns="0" bIns="0" rtlCol="0" anchor="ctr"/>
          <a:lstStyle/>
          <a:p>
            <a:pPr algn="ctr" indent="0" marL="0">
              <a:buNone/>
            </a:pPr>
            <a:r>
              <a:rPr lang="el-GR" altLang="en-US" sz="910" b="1" dirty="0">
                <a:solidFill>
                  <a:srgbClr val="FFFFFF"/>
                </a:solidFill>
                <a:latin typeface="Calibri" pitchFamily="34" charset="0"/>
                <a:ea typeface="Calibri" pitchFamily="34" charset="-122"/>
                <a:cs typeface="Calibri" pitchFamily="34" charset="-120"/>
              </a:rPr>
              <a:t>3</a:t>
            </a:r>
            <a:endParaRPr lang="el-GR" sz="910" dirty="0"/>
          </a:p>
        </p:txBody>
      </p:sp>
      <p:sp>
        <p:nvSpPr>
          <p:cNvPr id="38" name="Text 35"/>
          <p:cNvSpPr txBox="1"/>
          <p:nvPr/>
        </p:nvSpPr>
        <p:spPr>
          <a:xfrm>
            <a:off x="6702552" y="3741745"/>
            <a:ext cx="4693615" cy="347449"/>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Η κάτω ζώνη είναι πιο αργιλώδης και μένει πολύ ώρα υγρή</a:t>
            </a:r>
            <a:endParaRPr lang="el-GR" sz="1170" dirty="0"/>
          </a:p>
        </p:txBody>
      </p:sp>
      <p:sp>
        <p:nvSpPr>
          <p:cNvPr id="39" name="Shape 36"/>
          <p:cNvSpPr/>
          <p:nvPr/>
        </p:nvSpPr>
        <p:spPr>
          <a:xfrm>
            <a:off x="6290683" y="4142067"/>
            <a:ext cx="256810" cy="256810"/>
          </a:xfrm>
          <a:prstGeom prst="ellipse">
            <a:avLst/>
          </a:prstGeom>
          <a:solidFill>
            <a:srgbClr val="16602D"/>
          </a:solidFill>
          <a:ln w="12700">
            <a:solidFill>
              <a:srgbClr val="16602D"/>
            </a:solidFill>
            <a:prstDash val="solid"/>
          </a:ln>
        </p:spPr>
      </p:sp>
      <p:sp>
        <p:nvSpPr>
          <p:cNvPr id="40" name="Text 37"/>
          <p:cNvSpPr txBox="1"/>
          <p:nvPr/>
        </p:nvSpPr>
        <p:spPr>
          <a:xfrm>
            <a:off x="6290683" y="4142067"/>
            <a:ext cx="256810" cy="256810"/>
          </a:xfrm>
          <a:prstGeom prst="rect">
            <a:avLst/>
          </a:prstGeom>
          <a:noFill/>
          <a:ln/>
        </p:spPr>
        <p:txBody>
          <a:bodyPr wrap="square" lIns="0" tIns="0" rIns="0" bIns="0" rtlCol="0" anchor="ctr"/>
          <a:lstStyle/>
          <a:p>
            <a:pPr algn="ctr" indent="0" marL="0">
              <a:buNone/>
            </a:pPr>
            <a:r>
              <a:rPr lang="el-GR" altLang="en-US" sz="910" b="1" dirty="0">
                <a:solidFill>
                  <a:srgbClr val="FFFFFF"/>
                </a:solidFill>
                <a:latin typeface="Calibri" pitchFamily="34" charset="0"/>
                <a:ea typeface="Calibri" pitchFamily="34" charset="-122"/>
                <a:cs typeface="Calibri" pitchFamily="34" charset="-120"/>
              </a:rPr>
              <a:t>4</a:t>
            </a:r>
            <a:endParaRPr lang="el-GR" sz="910" dirty="0"/>
          </a:p>
        </p:txBody>
      </p:sp>
      <p:sp>
        <p:nvSpPr>
          <p:cNvPr id="41" name="Text 38"/>
          <p:cNvSpPr txBox="1"/>
          <p:nvPr/>
        </p:nvSpPr>
        <p:spPr>
          <a:xfrm>
            <a:off x="6702552" y="4119407"/>
            <a:ext cx="4693615" cy="347449"/>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Λιγότερος χρόνος ποτίσματος εκεί, ίδια δόση λιπάσματος</a:t>
            </a:r>
            <a:endParaRPr lang="el-GR" sz="1170" dirty="0"/>
          </a:p>
        </p:txBody>
      </p:sp>
      <p:sp>
        <p:nvSpPr>
          <p:cNvPr id="42" name="Shape 39"/>
          <p:cNvSpPr/>
          <p:nvPr/>
        </p:nvSpPr>
        <p:spPr>
          <a:xfrm>
            <a:off x="6290683" y="4519729"/>
            <a:ext cx="256810" cy="256810"/>
          </a:xfrm>
          <a:prstGeom prst="ellipse">
            <a:avLst/>
          </a:prstGeom>
          <a:solidFill>
            <a:srgbClr val="1F7A3A"/>
          </a:solidFill>
          <a:ln w="12700">
            <a:solidFill>
              <a:srgbClr val="1F7A3A"/>
            </a:solidFill>
            <a:prstDash val="solid"/>
          </a:ln>
        </p:spPr>
      </p:sp>
      <p:sp>
        <p:nvSpPr>
          <p:cNvPr id="43" name="Text 40"/>
          <p:cNvSpPr txBox="1"/>
          <p:nvPr/>
        </p:nvSpPr>
        <p:spPr>
          <a:xfrm>
            <a:off x="6290683" y="4519729"/>
            <a:ext cx="256810" cy="256810"/>
          </a:xfrm>
          <a:prstGeom prst="rect">
            <a:avLst/>
          </a:prstGeom>
          <a:noFill/>
          <a:ln/>
        </p:spPr>
        <p:txBody>
          <a:bodyPr wrap="square" lIns="0" tIns="0" rIns="0" bIns="0" rtlCol="0" anchor="ctr"/>
          <a:lstStyle/>
          <a:p>
            <a:pPr algn="ctr" indent="0" marL="0">
              <a:buNone/>
            </a:pPr>
            <a:r>
              <a:rPr lang="el-GR" altLang="en-US" sz="910" b="1" dirty="0">
                <a:solidFill>
                  <a:srgbClr val="FFFFFF"/>
                </a:solidFill>
                <a:latin typeface="Calibri" pitchFamily="34" charset="0"/>
                <a:ea typeface="Calibri" pitchFamily="34" charset="-122"/>
                <a:cs typeface="Calibri" pitchFamily="34" charset="-120"/>
              </a:rPr>
              <a:t>5</a:t>
            </a:r>
            <a:endParaRPr lang="el-GR" sz="910" dirty="0"/>
          </a:p>
        </p:txBody>
      </p:sp>
      <p:sp>
        <p:nvSpPr>
          <p:cNvPr id="44" name="Text 41"/>
          <p:cNvSpPr txBox="1"/>
          <p:nvPr/>
        </p:nvSpPr>
        <p:spPr>
          <a:xfrm>
            <a:off x="6702552" y="4497069"/>
            <a:ext cx="4693615" cy="347449"/>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Η γραμμή στάγδην χωρίζεται σε δύο βάνες</a:t>
            </a:r>
            <a:endParaRPr lang="el-GR" sz="1170" dirty="0"/>
          </a:p>
        </p:txBody>
      </p:sp>
      <p:sp>
        <p:nvSpPr>
          <p:cNvPr id="45" name="Shape 42"/>
          <p:cNvSpPr/>
          <p:nvPr/>
        </p:nvSpPr>
        <p:spPr>
          <a:xfrm>
            <a:off x="6290683" y="4897390"/>
            <a:ext cx="256810" cy="256810"/>
          </a:xfrm>
          <a:prstGeom prst="ellipse">
            <a:avLst/>
          </a:prstGeom>
          <a:solidFill>
            <a:srgbClr val="16602D"/>
          </a:solidFill>
          <a:ln w="12700">
            <a:solidFill>
              <a:srgbClr val="16602D"/>
            </a:solidFill>
            <a:prstDash val="solid"/>
          </a:ln>
        </p:spPr>
      </p:sp>
      <p:sp>
        <p:nvSpPr>
          <p:cNvPr id="46" name="Text 43"/>
          <p:cNvSpPr txBox="1"/>
          <p:nvPr/>
        </p:nvSpPr>
        <p:spPr>
          <a:xfrm>
            <a:off x="6290683" y="4897390"/>
            <a:ext cx="256810" cy="256810"/>
          </a:xfrm>
          <a:prstGeom prst="rect">
            <a:avLst/>
          </a:prstGeom>
          <a:noFill/>
          <a:ln/>
        </p:spPr>
        <p:txBody>
          <a:bodyPr wrap="square" lIns="0" tIns="0" rIns="0" bIns="0" rtlCol="0" anchor="ctr"/>
          <a:lstStyle/>
          <a:p>
            <a:pPr algn="ctr" indent="0" marL="0">
              <a:buNone/>
            </a:pPr>
            <a:r>
              <a:rPr lang="el-GR" altLang="en-US" sz="910" b="1" dirty="0">
                <a:solidFill>
                  <a:srgbClr val="FFFFFF"/>
                </a:solidFill>
                <a:latin typeface="Calibri" pitchFamily="34" charset="0"/>
                <a:ea typeface="Calibri" pitchFamily="34" charset="-122"/>
                <a:cs typeface="Calibri" pitchFamily="34" charset="-120"/>
              </a:rPr>
              <a:t>6</a:t>
            </a:r>
            <a:endParaRPr lang="el-GR" sz="910" dirty="0"/>
          </a:p>
        </p:txBody>
      </p:sp>
      <p:sp>
        <p:nvSpPr>
          <p:cNvPr id="47" name="Text 44"/>
          <p:cNvSpPr txBox="1"/>
          <p:nvPr/>
        </p:nvSpPr>
        <p:spPr>
          <a:xfrm>
            <a:off x="6702552" y="4874731"/>
            <a:ext cx="4693615" cy="347449"/>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Στη συγκομιδή κάθε ζώνη ζυγίζεται χωριστά</a:t>
            </a:r>
            <a:endParaRPr lang="el-GR" sz="1170" dirty="0"/>
          </a:p>
        </p:txBody>
      </p:sp>
      <p:sp>
        <p:nvSpPr>
          <p:cNvPr id="48" name="Text 45"/>
          <p:cNvSpPr txBox="1"/>
          <p:nvPr/>
        </p:nvSpPr>
        <p:spPr>
          <a:xfrm>
            <a:off x="6263640" y="5312818"/>
            <a:ext cx="5105095" cy="377662"/>
          </a:xfrm>
          <a:prstGeom prst="rect">
            <a:avLst/>
          </a:prstGeom>
          <a:noFill/>
          <a:ln/>
        </p:spPr>
        <p:txBody>
          <a:bodyPr wrap="square" lIns="0" tIns="0" rIns="0" bIns="0" rtlCol="0" anchor="t"/>
          <a:lstStyle/>
          <a:p>
            <a:pPr indent="0" marL="0">
              <a:buNone/>
            </a:pPr>
            <a:r>
              <a:rPr lang="el-GR" altLang="en-US" sz="1130" b="1" i="1" dirty="0">
                <a:solidFill>
                  <a:srgbClr val="16602D"/>
                </a:solidFill>
                <a:latin typeface="Calibri" pitchFamily="34" charset="0"/>
                <a:ea typeface="Calibri" pitchFamily="34" charset="-122"/>
                <a:cs typeface="Calibri" pitchFamily="34" charset="-120"/>
              </a:rPr>
              <a:t>Κανένα ακριβό μηχάνημα· η αλλαγή είναι να βλέπουμε τον οπωρώνα ως πολλές ζώνες.</a:t>
            </a:r>
            <a:endParaRPr lang="el-GR" sz="113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2 · GPS/GNSS ΚΑΙ RTK</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Θέση: από το μέτρο στο εκατοστό</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GPS.gov; EUSPA (2025); TKGM και HGM, TUSAGA-Aktif; Ελληνικό Κτηματολόγιο, HEPOS (2026)</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7</a:t>
            </a:r>
            <a:endParaRPr lang="el-GR" sz="900" dirty="0"/>
          </a:p>
        </p:txBody>
      </p:sp>
      <p:sp>
        <p:nvSpPr>
          <p:cNvPr id="7" name="Shape 4"/>
          <p:cNvSpPr/>
          <p:nvPr/>
        </p:nvSpPr>
        <p:spPr>
          <a:xfrm>
            <a:off x="548640" y="2268864"/>
            <a:ext cx="6309360" cy="2417036"/>
          </a:xfrm>
          <a:prstGeom prst="roundRect">
            <a:avLst>
              <a:gd name="adj" fmla="val 3027"/>
            </a:avLst>
          </a:prstGeom>
          <a:solidFill>
            <a:srgbClr val="FFFFFF"/>
          </a:solidFill>
          <a:ln w="9525">
            <a:solidFill>
              <a:srgbClr val="DFE6DC"/>
            </a:solidFill>
            <a:prstDash val="solid"/>
          </a:ln>
        </p:spPr>
      </p:sp>
      <p:pic>
        <p:nvPicPr>
          <p:cNvPr id="8" name="Image 0" descr="/root/kozan-akilli-tarim/sunum/build/cache/m1-el-svg-rtk-049f662b-1600-0.jpg">    </p:cNvPr>
          <p:cNvPicPr>
            <a:picLocks noChangeAspect="1"/>
          </p:cNvPicPr>
          <p:nvPr/>
        </p:nvPicPr>
        <p:blipFill>
          <a:blip r:embed="rId1"/>
          <a:stretch>
            <a:fillRect/>
          </a:stretch>
        </p:blipFill>
        <p:spPr>
          <a:xfrm>
            <a:off x="1407136" y="2329290"/>
            <a:ext cx="4592368" cy="2296184"/>
          </a:xfrm>
          <a:prstGeom prst="rect">
            <a:avLst/>
          </a:prstGeom>
        </p:spPr>
      </p:pic>
      <p:sp>
        <p:nvSpPr>
          <p:cNvPr id="9" name="Text 5"/>
          <p:cNvSpPr txBox="1"/>
          <p:nvPr/>
        </p:nvSpPr>
        <p:spPr>
          <a:xfrm>
            <a:off x="548640" y="4738773"/>
            <a:ext cx="6309360" cy="317236"/>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RTK: ο σταθερός σταθμός υπολογίζει το σφάλμα των δορυφόρων και στέλνει τη διόρθωση στο τρακτέρ (σχήμα Μαθήματος 2).</a:t>
            </a:r>
            <a:endParaRPr lang="el-GR" sz="990" dirty="0"/>
          </a:p>
        </p:txBody>
      </p:sp>
      <p:sp>
        <p:nvSpPr>
          <p:cNvPr id="10" name="Shape 6"/>
          <p:cNvSpPr/>
          <p:nvPr/>
        </p:nvSpPr>
        <p:spPr>
          <a:xfrm>
            <a:off x="548640" y="5116434"/>
            <a:ext cx="3063240" cy="642025"/>
          </a:xfrm>
          <a:prstGeom prst="roundRect">
            <a:avLst>
              <a:gd name="adj" fmla="val 14242"/>
            </a:avLst>
          </a:prstGeom>
          <a:solidFill>
            <a:srgbClr val="E2F2F6"/>
          </a:solidFill>
          <a:ln w="9525">
            <a:solidFill>
              <a:srgbClr val="E2F2F6"/>
            </a:solidFill>
            <a:prstDash val="solid"/>
          </a:ln>
        </p:spPr>
      </p:sp>
      <p:sp>
        <p:nvSpPr>
          <p:cNvPr id="11" name="Text 7"/>
          <p:cNvSpPr txBox="1"/>
          <p:nvPr/>
        </p:nvSpPr>
        <p:spPr>
          <a:xfrm>
            <a:off x="713232" y="5169307"/>
            <a:ext cx="2734056" cy="226597"/>
          </a:xfrm>
          <a:prstGeom prst="rect">
            <a:avLst/>
          </a:prstGeom>
          <a:noFill/>
          <a:ln/>
        </p:spPr>
        <p:txBody>
          <a:bodyPr wrap="square" lIns="0" tIns="0" rIns="0" bIns="0" rtlCol="0" anchor="t"/>
          <a:lstStyle/>
          <a:p>
            <a:pPr indent="0" marL="0">
              <a:buNone/>
            </a:pPr>
            <a:r>
              <a:rPr lang="el-GR" altLang="en-US" sz="1130" b="1" dirty="0">
                <a:solidFill>
                  <a:srgbClr val="0E7490"/>
                </a:solidFill>
                <a:latin typeface="Calibri" pitchFamily="34" charset="0"/>
                <a:ea typeface="Calibri" pitchFamily="34" charset="-122"/>
                <a:cs typeface="Calibri" pitchFamily="34" charset="-120"/>
              </a:rPr>
              <a:t>TUSAGA-Aktif · Τουρκία</a:t>
            </a:r>
            <a:endParaRPr lang="el-GR" sz="1130" dirty="0"/>
          </a:p>
        </p:txBody>
      </p:sp>
      <p:sp>
        <p:nvSpPr>
          <p:cNvPr id="12" name="Text 8"/>
          <p:cNvSpPr txBox="1"/>
          <p:nvPr/>
        </p:nvSpPr>
        <p:spPr>
          <a:xfrm>
            <a:off x="713232" y="5388351"/>
            <a:ext cx="2734056" cy="347449"/>
          </a:xfrm>
          <a:prstGeom prst="rect">
            <a:avLst/>
          </a:prstGeom>
          <a:noFill/>
          <a:ln/>
        </p:spPr>
        <p:txBody>
          <a:bodyPr wrap="square" lIns="0" tIns="0" rIns="0" bIns="0" rtlCol="0" anchor="t"/>
          <a:lstStyle/>
          <a:p>
            <a:pPr indent="0" marL="0">
              <a:buNone/>
            </a:pPr>
            <a:r>
              <a:rPr lang="el-GR" altLang="en-US" sz="990" dirty="0">
                <a:solidFill>
                  <a:srgbClr val="3A4540"/>
                </a:solidFill>
                <a:latin typeface="Calibri" pitchFamily="34" charset="0"/>
                <a:ea typeface="Calibri" pitchFamily="34" charset="-122"/>
                <a:cs typeface="Calibri" pitchFamily="34" charset="-120"/>
              </a:rPr>
              <a:t>194 σταθεροί σταθμοί GNSS, θέση πραγματικού χρόνου με ακρίβεια εκατοστού</a:t>
            </a:r>
            <a:endParaRPr lang="el-GR" sz="990" dirty="0"/>
          </a:p>
        </p:txBody>
      </p:sp>
      <p:sp>
        <p:nvSpPr>
          <p:cNvPr id="13" name="Shape 9"/>
          <p:cNvSpPr/>
          <p:nvPr/>
        </p:nvSpPr>
        <p:spPr>
          <a:xfrm>
            <a:off x="3794760" y="5116434"/>
            <a:ext cx="3063240" cy="642025"/>
          </a:xfrm>
          <a:prstGeom prst="roundRect">
            <a:avLst>
              <a:gd name="adj" fmla="val 14242"/>
            </a:avLst>
          </a:prstGeom>
          <a:solidFill>
            <a:srgbClr val="E2F2F6"/>
          </a:solidFill>
          <a:ln w="9525">
            <a:solidFill>
              <a:srgbClr val="E2F2F6"/>
            </a:solidFill>
            <a:prstDash val="solid"/>
          </a:ln>
        </p:spPr>
      </p:sp>
      <p:sp>
        <p:nvSpPr>
          <p:cNvPr id="14" name="Text 10"/>
          <p:cNvSpPr txBox="1"/>
          <p:nvPr/>
        </p:nvSpPr>
        <p:spPr>
          <a:xfrm>
            <a:off x="3959352" y="5169307"/>
            <a:ext cx="2734056" cy="226597"/>
          </a:xfrm>
          <a:prstGeom prst="rect">
            <a:avLst/>
          </a:prstGeom>
          <a:noFill/>
          <a:ln/>
        </p:spPr>
        <p:txBody>
          <a:bodyPr wrap="square" lIns="0" tIns="0" rIns="0" bIns="0" rtlCol="0" anchor="t"/>
          <a:lstStyle/>
          <a:p>
            <a:pPr indent="0" marL="0">
              <a:buNone/>
            </a:pPr>
            <a:r>
              <a:rPr lang="el-GR" altLang="en-US" sz="1130" b="1" dirty="0">
                <a:solidFill>
                  <a:srgbClr val="0E7490"/>
                </a:solidFill>
                <a:latin typeface="Calibri" pitchFamily="34" charset="0"/>
                <a:ea typeface="Calibri" pitchFamily="34" charset="-122"/>
                <a:cs typeface="Calibri" pitchFamily="34" charset="-120"/>
              </a:rPr>
              <a:t>HEPOS · Ελλάδα</a:t>
            </a:r>
            <a:endParaRPr lang="el-GR" sz="1130" dirty="0"/>
          </a:p>
        </p:txBody>
      </p:sp>
      <p:sp>
        <p:nvSpPr>
          <p:cNvPr id="15" name="Text 11"/>
          <p:cNvSpPr txBox="1"/>
          <p:nvPr/>
        </p:nvSpPr>
        <p:spPr>
          <a:xfrm>
            <a:off x="3959352" y="5388351"/>
            <a:ext cx="2734056" cy="347449"/>
          </a:xfrm>
          <a:prstGeom prst="rect">
            <a:avLst/>
          </a:prstGeom>
          <a:noFill/>
          <a:ln/>
        </p:spPr>
        <p:txBody>
          <a:bodyPr wrap="square" lIns="0" tIns="0" rIns="0" bIns="0" rtlCol="0" anchor="t"/>
          <a:lstStyle/>
          <a:p>
            <a:pPr indent="0" marL="0">
              <a:buNone/>
            </a:pPr>
            <a:r>
              <a:rPr lang="el-GR" altLang="en-US" sz="990" dirty="0">
                <a:solidFill>
                  <a:srgbClr val="3A4540"/>
                </a:solidFill>
                <a:latin typeface="Calibri" pitchFamily="34" charset="0"/>
                <a:ea typeface="Calibri" pitchFamily="34" charset="-122"/>
                <a:cs typeface="Calibri" pitchFamily="34" charset="-120"/>
              </a:rPr>
              <a:t>98 μόνιμοι σταθμοί αναφοράς, 4 δορυφορικά συστήματα, σε λειτουργία από το 2008</a:t>
            </a:r>
            <a:endParaRPr lang="el-GR" sz="990" dirty="0"/>
          </a:p>
        </p:txBody>
      </p:sp>
      <p:sp>
        <p:nvSpPr>
          <p:cNvPr id="16" name="Shape 12"/>
          <p:cNvSpPr/>
          <p:nvPr/>
        </p:nvSpPr>
        <p:spPr>
          <a:xfrm>
            <a:off x="7223760" y="2268864"/>
            <a:ext cx="4419295" cy="1072560"/>
          </a:xfrm>
          <a:prstGeom prst="roundRect">
            <a:avLst>
              <a:gd name="adj" fmla="val 8525"/>
            </a:avLst>
          </a:prstGeom>
          <a:solidFill>
            <a:srgbClr val="FFFFFF"/>
          </a:solidFill>
          <a:ln w="9525">
            <a:solidFill>
              <a:srgbClr val="DFE6DC"/>
            </a:solidFill>
            <a:prstDash val="solid"/>
          </a:ln>
        </p:spPr>
      </p:sp>
      <p:sp>
        <p:nvSpPr>
          <p:cNvPr id="17" name="Text 13"/>
          <p:cNvSpPr txBox="1"/>
          <p:nvPr/>
        </p:nvSpPr>
        <p:spPr>
          <a:xfrm>
            <a:off x="7452360" y="2268864"/>
            <a:ext cx="1600200" cy="1072560"/>
          </a:xfrm>
          <a:prstGeom prst="rect">
            <a:avLst/>
          </a:prstGeom>
          <a:noFill/>
          <a:ln/>
        </p:spPr>
        <p:txBody>
          <a:bodyPr wrap="square" lIns="0" tIns="0" rIns="0" bIns="0" rtlCol="0" anchor="ctr"/>
          <a:lstStyle/>
          <a:p>
            <a:pPr indent="0" marL="0">
              <a:buNone/>
            </a:pPr>
            <a:r>
              <a:rPr lang="el-GR" altLang="en-US" sz="2700" b="1" dirty="0">
                <a:solidFill>
                  <a:srgbClr val="16602D"/>
                </a:solidFill>
                <a:latin typeface="Calibri" pitchFamily="34" charset="0"/>
                <a:ea typeface="Calibri" pitchFamily="34" charset="-122"/>
                <a:cs typeface="Calibri" pitchFamily="34" charset="-120"/>
              </a:rPr>
              <a:t>4,9 m</a:t>
            </a:r>
            <a:endParaRPr lang="el-GR" sz="2700" dirty="0"/>
          </a:p>
        </p:txBody>
      </p:sp>
      <p:sp>
        <p:nvSpPr>
          <p:cNvPr id="18" name="Text 14"/>
          <p:cNvSpPr txBox="1"/>
          <p:nvPr/>
        </p:nvSpPr>
        <p:spPr>
          <a:xfrm>
            <a:off x="9098280" y="2268864"/>
            <a:ext cx="2361895" cy="1072560"/>
          </a:xfrm>
          <a:prstGeom prst="rect">
            <a:avLst/>
          </a:prstGeom>
          <a:noFill/>
          <a:ln/>
        </p:spPr>
        <p:txBody>
          <a:bodyPr wrap="square" lIns="0" tIns="0" rIns="0" bIns="0" rtlCol="0" anchor="ctr"/>
          <a:lstStyle/>
          <a:p>
            <a:pPr indent="0" marL="0">
              <a:buNone/>
            </a:pPr>
            <a:r>
              <a:rPr lang="el-GR" altLang="en-US" sz="1220" dirty="0">
                <a:solidFill>
                  <a:srgbClr val="3A4540"/>
                </a:solidFill>
                <a:latin typeface="Calibri" pitchFamily="34" charset="0"/>
                <a:ea typeface="Calibri" pitchFamily="34" charset="-122"/>
                <a:cs typeface="Calibri" pitchFamily="34" charset="-120"/>
              </a:rPr>
              <a:t>smartphone με GPS, υπό ανοιχτό ουρανό (ένας δέκτης)</a:t>
            </a:r>
            <a:endParaRPr lang="el-GR" sz="1220" dirty="0"/>
          </a:p>
        </p:txBody>
      </p:sp>
      <p:sp>
        <p:nvSpPr>
          <p:cNvPr id="19" name="Shape 15"/>
          <p:cNvSpPr/>
          <p:nvPr/>
        </p:nvSpPr>
        <p:spPr>
          <a:xfrm>
            <a:off x="7223760" y="3477382"/>
            <a:ext cx="4419295" cy="1072560"/>
          </a:xfrm>
          <a:prstGeom prst="roundRect">
            <a:avLst>
              <a:gd name="adj" fmla="val 8525"/>
            </a:avLst>
          </a:prstGeom>
          <a:solidFill>
            <a:srgbClr val="FFFFFF"/>
          </a:solidFill>
          <a:ln w="9525">
            <a:solidFill>
              <a:srgbClr val="DFE6DC"/>
            </a:solidFill>
            <a:prstDash val="solid"/>
          </a:ln>
        </p:spPr>
      </p:sp>
      <p:sp>
        <p:nvSpPr>
          <p:cNvPr id="20" name="Text 16"/>
          <p:cNvSpPr txBox="1"/>
          <p:nvPr/>
        </p:nvSpPr>
        <p:spPr>
          <a:xfrm>
            <a:off x="7452360" y="3477382"/>
            <a:ext cx="1600200" cy="1072560"/>
          </a:xfrm>
          <a:prstGeom prst="rect">
            <a:avLst/>
          </a:prstGeom>
          <a:noFill/>
          <a:ln/>
        </p:spPr>
        <p:txBody>
          <a:bodyPr wrap="square" lIns="0" tIns="0" rIns="0" bIns="0" rtlCol="0" anchor="ctr"/>
          <a:lstStyle/>
          <a:p>
            <a:pPr indent="0" marL="0">
              <a:buNone/>
            </a:pPr>
            <a:r>
              <a:rPr lang="el-GR" altLang="en-US" sz="2700" b="1" dirty="0">
                <a:solidFill>
                  <a:srgbClr val="16602D"/>
                </a:solidFill>
                <a:latin typeface="Calibri" pitchFamily="34" charset="0"/>
                <a:ea typeface="Calibri" pitchFamily="34" charset="-122"/>
                <a:cs typeface="Calibri" pitchFamily="34" charset="-120"/>
              </a:rPr>
              <a:t>&lt; 20 cm</a:t>
            </a:r>
            <a:endParaRPr lang="el-GR" sz="2700" dirty="0"/>
          </a:p>
        </p:txBody>
      </p:sp>
      <p:sp>
        <p:nvSpPr>
          <p:cNvPr id="21" name="Text 17"/>
          <p:cNvSpPr txBox="1"/>
          <p:nvPr/>
        </p:nvSpPr>
        <p:spPr>
          <a:xfrm>
            <a:off x="9098280" y="3477382"/>
            <a:ext cx="2361895" cy="1072560"/>
          </a:xfrm>
          <a:prstGeom prst="rect">
            <a:avLst/>
          </a:prstGeom>
          <a:noFill/>
          <a:ln/>
        </p:spPr>
        <p:txBody>
          <a:bodyPr wrap="square" lIns="0" tIns="0" rIns="0" bIns="0" rtlCol="0" anchor="ctr"/>
          <a:lstStyle/>
          <a:p>
            <a:pPr indent="0" marL="0">
              <a:buNone/>
            </a:pPr>
            <a:r>
              <a:rPr lang="el-GR" altLang="en-US" sz="1220" dirty="0">
                <a:solidFill>
                  <a:srgbClr val="3A4540"/>
                </a:solidFill>
                <a:latin typeface="Calibri" pitchFamily="34" charset="0"/>
                <a:ea typeface="Calibri" pitchFamily="34" charset="-122"/>
                <a:cs typeface="Calibri" pitchFamily="34" charset="-120"/>
              </a:rPr>
              <a:t>Υπηρεσία Υψηλής Ακρίβειας (HAS) του Galileo, δωρεάν, από το 2023</a:t>
            </a:r>
            <a:endParaRPr lang="el-GR" sz="1220" dirty="0"/>
          </a:p>
        </p:txBody>
      </p:sp>
      <p:sp>
        <p:nvSpPr>
          <p:cNvPr id="22" name="Shape 18"/>
          <p:cNvSpPr/>
          <p:nvPr/>
        </p:nvSpPr>
        <p:spPr>
          <a:xfrm>
            <a:off x="7223760" y="4685900"/>
            <a:ext cx="4419295" cy="1072560"/>
          </a:xfrm>
          <a:prstGeom prst="roundRect">
            <a:avLst>
              <a:gd name="adj" fmla="val 8525"/>
            </a:avLst>
          </a:prstGeom>
          <a:solidFill>
            <a:srgbClr val="E6F3EA"/>
          </a:solidFill>
          <a:ln w="9525">
            <a:solidFill>
              <a:srgbClr val="BFE0C8"/>
            </a:solidFill>
            <a:prstDash val="solid"/>
          </a:ln>
        </p:spPr>
      </p:sp>
      <p:sp>
        <p:nvSpPr>
          <p:cNvPr id="23" name="Text 19"/>
          <p:cNvSpPr txBox="1"/>
          <p:nvPr/>
        </p:nvSpPr>
        <p:spPr>
          <a:xfrm>
            <a:off x="7452360" y="4685900"/>
            <a:ext cx="1600200" cy="1072560"/>
          </a:xfrm>
          <a:prstGeom prst="rect">
            <a:avLst/>
          </a:prstGeom>
          <a:noFill/>
          <a:ln/>
        </p:spPr>
        <p:txBody>
          <a:bodyPr wrap="square" lIns="0" tIns="0" rIns="0" bIns="0" rtlCol="0" anchor="ctr"/>
          <a:lstStyle/>
          <a:p>
            <a:pPr indent="0" marL="0">
              <a:buNone/>
            </a:pPr>
            <a:r>
              <a:rPr lang="el-GR" altLang="en-US" sz="2700" b="1" dirty="0">
                <a:solidFill>
                  <a:srgbClr val="16602D"/>
                </a:solidFill>
                <a:latin typeface="Calibri" pitchFamily="34" charset="0"/>
                <a:ea typeface="Calibri" pitchFamily="34" charset="-122"/>
                <a:cs typeface="Calibri" pitchFamily="34" charset="-120"/>
              </a:rPr>
              <a:t>2,5 cm</a:t>
            </a:r>
            <a:endParaRPr lang="el-GR" sz="2700" dirty="0"/>
          </a:p>
        </p:txBody>
      </p:sp>
      <p:sp>
        <p:nvSpPr>
          <p:cNvPr id="24" name="Text 20"/>
          <p:cNvSpPr txBox="1"/>
          <p:nvPr/>
        </p:nvSpPr>
        <p:spPr>
          <a:xfrm>
            <a:off x="9098280" y="4685900"/>
            <a:ext cx="2361895" cy="1072560"/>
          </a:xfrm>
          <a:prstGeom prst="rect">
            <a:avLst/>
          </a:prstGeom>
          <a:noFill/>
          <a:ln/>
        </p:spPr>
        <p:txBody>
          <a:bodyPr wrap="square" lIns="0" tIns="0" rIns="0" bIns="0" rtlCol="0" anchor="ctr"/>
          <a:lstStyle/>
          <a:p>
            <a:pPr indent="0" marL="0">
              <a:buNone/>
            </a:pPr>
            <a:r>
              <a:rPr lang="el-GR" altLang="en-US" sz="1220" dirty="0">
                <a:solidFill>
                  <a:srgbClr val="3A4540"/>
                </a:solidFill>
                <a:latin typeface="Calibri" pitchFamily="34" charset="0"/>
                <a:ea typeface="Calibri" pitchFamily="34" charset="-122"/>
                <a:cs typeface="Calibri" pitchFamily="34" charset="-120"/>
              </a:rPr>
              <a:t>αυτόματη καθοδήγηση με RTK, επαναληπτική ακρίβεια</a:t>
            </a:r>
            <a:endParaRPr lang="el-GR" sz="122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2 · ΜΗΧΑΝΗΜΑΤΑ ΚΑΙ ΜΕΤΑΒΛΗΤΗ ΔΟΣΗ</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Καθοδήγηση μηχανήματος και μεταβλητή δόση</a:t>
            </a:r>
            <a:endParaRPr lang="el-GR" sz="2700" dirty="0"/>
          </a:p>
        </p:txBody>
      </p:sp>
      <p:sp>
        <p:nvSpPr>
          <p:cNvPr id="4" name="Shape 2"/>
          <p:cNvSpPr/>
          <p:nvPr/>
        </p:nvSpPr>
        <p:spPr>
          <a:xfrm>
            <a:off x="548640" y="2231098"/>
            <a:ext cx="2567864"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7" name="Text 5"/>
          <p:cNvSpPr txBox="1"/>
          <p:nvPr/>
        </p:nvSpPr>
        <p:spPr>
          <a:xfrm>
            <a:off x="777240" y="2986422"/>
            <a:ext cx="2110664" cy="468301"/>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Αυτόματη καθοδήγηση</a:t>
            </a:r>
            <a:endParaRPr lang="el-GR" sz="1440" dirty="0"/>
          </a:p>
        </p:txBody>
      </p:sp>
      <p:sp>
        <p:nvSpPr>
          <p:cNvPr id="8" name="Text 6"/>
          <p:cNvSpPr txBox="1"/>
          <p:nvPr/>
        </p:nvSpPr>
        <p:spPr>
          <a:xfrm>
            <a:off x="777240" y="3454722"/>
            <a:ext cx="2110664" cy="1095219"/>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Δέκτης GNSS, τερματικό, μονάδα τιμονιού. Λιγότερες επικαλύψεις και κενά, εργασία και τη νύχτα. Κόστος 10.000-40.000 €.</a:t>
            </a:r>
            <a:endParaRPr lang="el-GR" sz="1260" dirty="0"/>
          </a:p>
        </p:txBody>
      </p:sp>
      <p:sp>
        <p:nvSpPr>
          <p:cNvPr id="9" name="Shape 7"/>
          <p:cNvSpPr/>
          <p:nvPr/>
        </p:nvSpPr>
        <p:spPr>
          <a:xfrm>
            <a:off x="3390824" y="2231098"/>
            <a:ext cx="2567864"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3668737"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3668737"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2" name="Text 10"/>
          <p:cNvSpPr txBox="1"/>
          <p:nvPr/>
        </p:nvSpPr>
        <p:spPr>
          <a:xfrm>
            <a:off x="3619424" y="2986422"/>
            <a:ext cx="2110664" cy="468301"/>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Έλεγχος τμημάτων</a:t>
            </a:r>
            <a:endParaRPr lang="el-GR" sz="1440" dirty="0"/>
          </a:p>
        </p:txBody>
      </p:sp>
      <p:sp>
        <p:nvSpPr>
          <p:cNvPr id="13" name="Text 11"/>
          <p:cNvSpPr txBox="1"/>
          <p:nvPr/>
        </p:nvSpPr>
        <p:spPr>
          <a:xfrm>
            <a:off x="3619424" y="3454722"/>
            <a:ext cx="2110664" cy="1095219"/>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Κλείνει τμήματα ράμπας ή σπαρτικής όπου έχει ήδη γίνει εφαρμογή και στις άκρες· όχι διπλή εφαρμογή.</a:t>
            </a:r>
            <a:endParaRPr lang="el-GR" sz="1260" dirty="0"/>
          </a:p>
        </p:txBody>
      </p:sp>
      <p:sp>
        <p:nvSpPr>
          <p:cNvPr id="14" name="Shape 12"/>
          <p:cNvSpPr/>
          <p:nvPr/>
        </p:nvSpPr>
        <p:spPr>
          <a:xfrm>
            <a:off x="6233008" y="2231098"/>
            <a:ext cx="2567864"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6510921"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6510921"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7" name="Text 15"/>
          <p:cNvSpPr txBox="1"/>
          <p:nvPr/>
        </p:nvSpPr>
        <p:spPr>
          <a:xfrm>
            <a:off x="6461608" y="2986422"/>
            <a:ext cx="2110664" cy="468301"/>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VRA με χάρτη</a:t>
            </a:r>
            <a:endParaRPr lang="el-GR" sz="1440" dirty="0"/>
          </a:p>
        </p:txBody>
      </p:sp>
      <p:sp>
        <p:nvSpPr>
          <p:cNvPr id="18" name="Text 16"/>
          <p:cNvSpPr txBox="1"/>
          <p:nvPr/>
        </p:nvSpPr>
        <p:spPr>
          <a:xfrm>
            <a:off x="6461608" y="3454722"/>
            <a:ext cx="2110664" cy="1095219"/>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Χάρτης συνταγής από ανάλυση εδάφους, απόδοση ή δορυφόρο· με το GNSS το μηχάνημα δίνει τη δόση του χάρτη.</a:t>
            </a:r>
            <a:endParaRPr lang="el-GR" sz="1260" dirty="0"/>
          </a:p>
        </p:txBody>
      </p:sp>
      <p:sp>
        <p:nvSpPr>
          <p:cNvPr id="19" name="Shape 17"/>
          <p:cNvSpPr/>
          <p:nvPr/>
        </p:nvSpPr>
        <p:spPr>
          <a:xfrm>
            <a:off x="9075191" y="2231098"/>
            <a:ext cx="2567864"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0" name="Shape 18"/>
          <p:cNvSpPr/>
          <p:nvPr/>
        </p:nvSpPr>
        <p:spPr>
          <a:xfrm>
            <a:off x="9353105" y="2419929"/>
            <a:ext cx="468301" cy="468301"/>
          </a:xfrm>
          <a:prstGeom prst="ellipse">
            <a:avLst/>
          </a:prstGeom>
          <a:solidFill>
            <a:srgbClr val="E6F3EA"/>
          </a:solidFill>
          <a:ln w="12700">
            <a:solidFill>
              <a:srgbClr val="E6F3EA"/>
            </a:solidFill>
            <a:prstDash val="solid"/>
          </a:ln>
        </p:spPr>
      </p:sp>
      <p:sp>
        <p:nvSpPr>
          <p:cNvPr id="21" name="Text 19"/>
          <p:cNvSpPr txBox="1"/>
          <p:nvPr/>
        </p:nvSpPr>
        <p:spPr>
          <a:xfrm>
            <a:off x="9353105"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4</a:t>
            </a:r>
            <a:endParaRPr lang="el-GR" sz="1130" dirty="0"/>
          </a:p>
        </p:txBody>
      </p:sp>
      <p:sp>
        <p:nvSpPr>
          <p:cNvPr id="22" name="Text 20"/>
          <p:cNvSpPr txBox="1"/>
          <p:nvPr/>
        </p:nvSpPr>
        <p:spPr>
          <a:xfrm>
            <a:off x="9303791" y="2986422"/>
            <a:ext cx="2110664" cy="468301"/>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VRA με αισθητήρα</a:t>
            </a:r>
            <a:endParaRPr lang="el-GR" sz="1440" dirty="0"/>
          </a:p>
        </p:txBody>
      </p:sp>
      <p:sp>
        <p:nvSpPr>
          <p:cNvPr id="23" name="Text 21"/>
          <p:cNvSpPr txBox="1"/>
          <p:nvPr/>
        </p:nvSpPr>
        <p:spPr>
          <a:xfrm>
            <a:off x="9303791" y="3454722"/>
            <a:ext cx="2110664" cy="1095219"/>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Ο αισθητήρας μετρά φυτό ή έδαφος στο πέρασμα· η δόση προσαρμόζεται αμέσως, χωρίς χάρτη.</a:t>
            </a:r>
            <a:endParaRPr lang="el-GR" sz="1260" dirty="0"/>
          </a:p>
        </p:txBody>
      </p:sp>
      <p:sp>
        <p:nvSpPr>
          <p:cNvPr id="24" name="Text 2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EUSPA (2025); TKGM και HGM, TUSAGA-Aktif; Ελληνικό Κτηματολόγιο, HEPOS (2026)</a:t>
            </a:r>
            <a:endParaRPr lang="el-GR" sz="900" dirty="0"/>
          </a:p>
        </p:txBody>
      </p:sp>
      <p:sp>
        <p:nvSpPr>
          <p:cNvPr id="25" name="Text 2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8</a:t>
            </a:r>
            <a:endParaRPr lang="el-GR" sz="900" dirty="0"/>
          </a:p>
        </p:txBody>
      </p:sp>
      <p:sp>
        <p:nvSpPr>
          <p:cNvPr id="27" name="Shape 24"/>
          <p:cNvSpPr/>
          <p:nvPr/>
        </p:nvSpPr>
        <p:spPr>
          <a:xfrm>
            <a:off x="548640" y="4791645"/>
            <a:ext cx="5410048" cy="959261"/>
          </a:xfrm>
          <a:prstGeom prst="roundRect">
            <a:avLst>
              <a:gd name="adj" fmla="val 9532"/>
            </a:avLst>
          </a:prstGeom>
          <a:solidFill>
            <a:srgbClr val="FBF1DC"/>
          </a:solidFill>
          <a:ln w="9525">
            <a:solidFill>
              <a:srgbClr val="FBF1DC"/>
            </a:solidFill>
            <a:prstDash val="solid"/>
          </a:ln>
        </p:spPr>
      </p:sp>
      <p:sp>
        <p:nvSpPr>
          <p:cNvPr id="28" name="Text 25"/>
          <p:cNvSpPr txBox="1"/>
          <p:nvPr/>
        </p:nvSpPr>
        <p:spPr>
          <a:xfrm>
            <a:off x="777240" y="4897390"/>
            <a:ext cx="4952848" cy="211491"/>
          </a:xfrm>
          <a:prstGeom prst="rect">
            <a:avLst/>
          </a:prstGeom>
          <a:noFill/>
          <a:ln/>
        </p:spPr>
        <p:txBody>
          <a:bodyPr wrap="square" lIns="0" tIns="0" rIns="0" bIns="0" rtlCol="0" anchor="t"/>
          <a:lstStyle/>
          <a:p>
            <a:pPr indent="0" marL="0">
              <a:buNone/>
            </a:pPr>
            <a:r>
              <a:rPr lang="el-GR" altLang="en-US" sz="1040" b="1" spc="200" kern="0" dirty="0">
                <a:solidFill>
                  <a:srgbClr val="A16207"/>
                </a:solidFill>
                <a:latin typeface="Calibri" pitchFamily="34" charset="0"/>
                <a:ea typeface="Calibri" pitchFamily="34" charset="-122"/>
                <a:cs typeface="Calibri" pitchFamily="34" charset="-120"/>
              </a:rPr>
              <a:t>ΠΑΡΑΔΕΙΓΜΑ ΑΠΟ ΤΟ ΚΟΖΑΝ</a:t>
            </a:r>
            <a:endParaRPr lang="el-GR" sz="1040" dirty="0"/>
          </a:p>
        </p:txBody>
      </p:sp>
      <p:sp>
        <p:nvSpPr>
          <p:cNvPr id="29" name="Text 26"/>
          <p:cNvSpPr txBox="1"/>
          <p:nvPr/>
        </p:nvSpPr>
        <p:spPr>
          <a:xfrm>
            <a:off x="777240" y="5116434"/>
            <a:ext cx="4952848" cy="604259"/>
          </a:xfrm>
          <a:prstGeom prst="rect">
            <a:avLst/>
          </a:prstGeom>
          <a:noFill/>
          <a:ln/>
        </p:spPr>
        <p:txBody>
          <a:bodyPr wrap="square" lIns="0" tIns="0" rIns="0" bIns="0" rtlCol="0" anchor="t"/>
          <a:lstStyle/>
          <a:p>
            <a:pPr indent="0" marL="0">
              <a:buNone/>
            </a:pPr>
            <a:r>
              <a:rPr lang="el-GR" altLang="en-US" sz="1170" dirty="0">
                <a:solidFill>
                  <a:srgbClr val="3A4540"/>
                </a:solidFill>
                <a:latin typeface="Calibri" pitchFamily="34" charset="0"/>
                <a:ea typeface="Calibri" pitchFamily="34" charset="-122"/>
                <a:cs typeface="Calibri" pitchFamily="34" charset="-120"/>
              </a:rPr>
              <a:t>Η διόρθωση RTK λαμβάνεται με συνδρομή στο TUSAGA-Aktif, χωρίς δικό σας σταθμό· στον οπωρώνα η τεχνολογία επιλέγεται ανάλογα με την κλίμακα.</a:t>
            </a:r>
            <a:endParaRPr lang="el-GR" sz="1170" dirty="0"/>
          </a:p>
        </p:txBody>
      </p:sp>
      <p:sp>
        <p:nvSpPr>
          <p:cNvPr id="30" name="Shape 27"/>
          <p:cNvSpPr/>
          <p:nvPr/>
        </p:nvSpPr>
        <p:spPr>
          <a:xfrm>
            <a:off x="6233008" y="4791645"/>
            <a:ext cx="5410048" cy="959261"/>
          </a:xfrm>
          <a:prstGeom prst="roundRect">
            <a:avLst>
              <a:gd name="adj" fmla="val 9532"/>
            </a:avLst>
          </a:prstGeom>
          <a:solidFill>
            <a:srgbClr val="E2F2F6"/>
          </a:solidFill>
          <a:ln w="9525">
            <a:solidFill>
              <a:srgbClr val="E2F2F6"/>
            </a:solidFill>
            <a:prstDash val="solid"/>
          </a:ln>
        </p:spPr>
      </p:sp>
      <p:sp>
        <p:nvSpPr>
          <p:cNvPr id="31" name="Text 28"/>
          <p:cNvSpPr txBox="1"/>
          <p:nvPr/>
        </p:nvSpPr>
        <p:spPr>
          <a:xfrm>
            <a:off x="6461608" y="4897390"/>
            <a:ext cx="4952848" cy="211491"/>
          </a:xfrm>
          <a:prstGeom prst="rect">
            <a:avLst/>
          </a:prstGeom>
          <a:noFill/>
          <a:ln/>
        </p:spPr>
        <p:txBody>
          <a:bodyPr wrap="square" lIns="0" tIns="0" rIns="0" bIns="0" rtlCol="0" anchor="t"/>
          <a:lstStyle/>
          <a:p>
            <a:pPr indent="0" marL="0">
              <a:buNone/>
            </a:pPr>
            <a:r>
              <a:rPr lang="el-GR" altLang="en-US" sz="1040" b="1" spc="200" kern="0" dirty="0">
                <a:solidFill>
                  <a:srgbClr val="0E7490"/>
                </a:solidFill>
                <a:latin typeface="Calibri" pitchFamily="34" charset="0"/>
                <a:ea typeface="Calibri" pitchFamily="34" charset="-122"/>
                <a:cs typeface="Calibri" pitchFamily="34" charset="-120"/>
              </a:rPr>
              <a:t>ΠΑΡΑΔΕΙΓΜΑ ΑΠΟ ΤΗ ΛΑΡΙΣΑ</a:t>
            </a:r>
            <a:endParaRPr lang="el-GR" sz="1040" dirty="0"/>
          </a:p>
        </p:txBody>
      </p:sp>
      <p:sp>
        <p:nvSpPr>
          <p:cNvPr id="32" name="Text 29"/>
          <p:cNvSpPr txBox="1"/>
          <p:nvPr/>
        </p:nvSpPr>
        <p:spPr>
          <a:xfrm>
            <a:off x="6461608" y="5116434"/>
            <a:ext cx="4952848" cy="604259"/>
          </a:xfrm>
          <a:prstGeom prst="rect">
            <a:avLst/>
          </a:prstGeom>
          <a:noFill/>
          <a:ln/>
        </p:spPr>
        <p:txBody>
          <a:bodyPr wrap="square" lIns="0" tIns="0" rIns="0" bIns="0" rtlCol="0" anchor="t"/>
          <a:lstStyle/>
          <a:p>
            <a:pPr indent="0" marL="0">
              <a:buNone/>
            </a:pPr>
            <a:r>
              <a:rPr lang="el-GR" altLang="en-US" sz="1170" dirty="0">
                <a:solidFill>
                  <a:srgbClr val="3A4540"/>
                </a:solidFill>
                <a:latin typeface="Calibri" pitchFamily="34" charset="0"/>
                <a:ea typeface="Calibri" pitchFamily="34" charset="-122"/>
                <a:cs typeface="Calibri" pitchFamily="34" charset="-120"/>
              </a:rPr>
              <a:t>Με τη διόρθωση του HEPOS, ελεγχόμενη κυκλοφορία: τα μηχανήματα περνούν από τα ίδια ίχνη από τη σπορά ως τη συγκομιδή και η συμπίεση μένει εκεί.</a:t>
            </a:r>
            <a:endParaRPr lang="el-GR" sz="117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2 · ΠΑΡΑΚΟΛΟΥΘΗΣΗ ΑΓΡΟΥ</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Μέτρηση του αγρού: αισθητήρες, δορυφόρος, drone</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Copernicus, ESA: Sentinel-2 Mission</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9</a:t>
            </a:r>
            <a:endParaRPr lang="el-GR" sz="900" dirty="0"/>
          </a:p>
        </p:txBody>
      </p:sp>
      <p:sp>
        <p:nvSpPr>
          <p:cNvPr id="7" name="Shape 4"/>
          <p:cNvSpPr/>
          <p:nvPr/>
        </p:nvSpPr>
        <p:spPr>
          <a:xfrm>
            <a:off x="548640" y="2268864"/>
            <a:ext cx="2602154" cy="1299157"/>
          </a:xfrm>
          <a:prstGeom prst="roundRect">
            <a:avLst>
              <a:gd name="adj" fmla="val 703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64926" y="2419929"/>
            <a:ext cx="317236" cy="317236"/>
          </a:xfrm>
          <a:prstGeom prst="ellipse">
            <a:avLst/>
          </a:prstGeom>
          <a:solidFill>
            <a:srgbClr val="E2F2F6"/>
          </a:solidFill>
          <a:ln w="12700">
            <a:solidFill>
              <a:srgbClr val="E2F2F6"/>
            </a:solidFill>
            <a:prstDash val="solid"/>
          </a:ln>
        </p:spPr>
      </p:sp>
      <p:sp>
        <p:nvSpPr>
          <p:cNvPr id="9" name="Text 6"/>
          <p:cNvSpPr txBox="1"/>
          <p:nvPr/>
        </p:nvSpPr>
        <p:spPr>
          <a:xfrm>
            <a:off x="764926" y="2419929"/>
            <a:ext cx="317236" cy="317236"/>
          </a:xfrm>
          <a:prstGeom prst="rect">
            <a:avLst/>
          </a:prstGeom>
          <a:noFill/>
          <a:ln/>
        </p:spPr>
        <p:txBody>
          <a:bodyPr wrap="square" lIns="0" tIns="0" rIns="0" bIns="0" rtlCol="0" anchor="ctr"/>
          <a:lstStyle/>
          <a:p>
            <a:pPr algn="ctr" indent="0" marL="0">
              <a:buNone/>
            </a:pPr>
            <a:r>
              <a:rPr lang="el-GR" altLang="en-US" sz="990" b="1" dirty="0">
                <a:solidFill>
                  <a:srgbClr val="0E7490"/>
                </a:solidFill>
                <a:latin typeface="Calibri" pitchFamily="34" charset="0"/>
                <a:ea typeface="Calibri" pitchFamily="34" charset="-122"/>
                <a:cs typeface="Calibri" pitchFamily="34" charset="-120"/>
              </a:rPr>
              <a:t>1</a:t>
            </a:r>
            <a:endParaRPr lang="el-GR" sz="990" dirty="0"/>
          </a:p>
        </p:txBody>
      </p:sp>
      <p:sp>
        <p:nvSpPr>
          <p:cNvPr id="10" name="Text 7"/>
          <p:cNvSpPr txBox="1"/>
          <p:nvPr/>
        </p:nvSpPr>
        <p:spPr>
          <a:xfrm>
            <a:off x="1207008" y="2374610"/>
            <a:ext cx="1824914" cy="415428"/>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Αισθητήρας εδαφικής υγρασίας</a:t>
            </a:r>
            <a:endParaRPr lang="el-GR" sz="1260" dirty="0"/>
          </a:p>
        </p:txBody>
      </p:sp>
      <p:sp>
        <p:nvSpPr>
          <p:cNvPr id="11" name="Text 8"/>
          <p:cNvSpPr txBox="1"/>
          <p:nvPr/>
        </p:nvSpPr>
        <p:spPr>
          <a:xfrm>
            <a:off x="731520" y="2842910"/>
            <a:ext cx="2236394" cy="694898"/>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Μετρά το νερό στη ζώνη ρίζας· βασικό εργαλείο προγραμματισμού άρδευσης.</a:t>
            </a:r>
            <a:endParaRPr lang="el-GR" sz="1080" dirty="0"/>
          </a:p>
        </p:txBody>
      </p:sp>
      <p:sp>
        <p:nvSpPr>
          <p:cNvPr id="12" name="Shape 9"/>
          <p:cNvSpPr/>
          <p:nvPr/>
        </p:nvSpPr>
        <p:spPr>
          <a:xfrm>
            <a:off x="3379394" y="2268864"/>
            <a:ext cx="2602154" cy="1299157"/>
          </a:xfrm>
          <a:prstGeom prst="roundRect">
            <a:avLst>
              <a:gd name="adj" fmla="val 703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3595680" y="2419929"/>
            <a:ext cx="317236" cy="317236"/>
          </a:xfrm>
          <a:prstGeom prst="ellipse">
            <a:avLst/>
          </a:prstGeom>
          <a:solidFill>
            <a:srgbClr val="E6F3EA"/>
          </a:solidFill>
          <a:ln w="12700">
            <a:solidFill>
              <a:srgbClr val="E6F3EA"/>
            </a:solidFill>
            <a:prstDash val="solid"/>
          </a:ln>
        </p:spPr>
      </p:sp>
      <p:sp>
        <p:nvSpPr>
          <p:cNvPr id="14" name="Text 11"/>
          <p:cNvSpPr txBox="1"/>
          <p:nvPr/>
        </p:nvSpPr>
        <p:spPr>
          <a:xfrm>
            <a:off x="3595680" y="2419929"/>
            <a:ext cx="317236" cy="317236"/>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2</a:t>
            </a:r>
            <a:endParaRPr lang="el-GR" sz="990" dirty="0"/>
          </a:p>
        </p:txBody>
      </p:sp>
      <p:sp>
        <p:nvSpPr>
          <p:cNvPr id="15" name="Text 12"/>
          <p:cNvSpPr txBox="1"/>
          <p:nvPr/>
        </p:nvSpPr>
        <p:spPr>
          <a:xfrm>
            <a:off x="4037762" y="2374610"/>
            <a:ext cx="1824914" cy="415428"/>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Μετεωρολογικός σταθμός</a:t>
            </a:r>
            <a:endParaRPr lang="el-GR" sz="1260" dirty="0"/>
          </a:p>
        </p:txBody>
      </p:sp>
      <p:sp>
        <p:nvSpPr>
          <p:cNvPr id="16" name="Text 13"/>
          <p:cNvSpPr txBox="1"/>
          <p:nvPr/>
        </p:nvSpPr>
        <p:spPr>
          <a:xfrm>
            <a:off x="3562274" y="2842910"/>
            <a:ext cx="2236394" cy="694898"/>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Θερμοκρασία, υγρασία, άνεμος, ακτινοβολία, βροχή· είσοδος για ET0 και μοντέλα ασθενειών.</a:t>
            </a:r>
            <a:endParaRPr lang="el-GR" sz="1080" dirty="0"/>
          </a:p>
        </p:txBody>
      </p:sp>
      <p:sp>
        <p:nvSpPr>
          <p:cNvPr id="17" name="Shape 14"/>
          <p:cNvSpPr/>
          <p:nvPr/>
        </p:nvSpPr>
        <p:spPr>
          <a:xfrm>
            <a:off x="6210148" y="2268864"/>
            <a:ext cx="2602154" cy="1299157"/>
          </a:xfrm>
          <a:prstGeom prst="roundRect">
            <a:avLst>
              <a:gd name="adj" fmla="val 703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6426434" y="2419929"/>
            <a:ext cx="317236" cy="317236"/>
          </a:xfrm>
          <a:prstGeom prst="ellipse">
            <a:avLst/>
          </a:prstGeom>
          <a:solidFill>
            <a:srgbClr val="FBF1DC"/>
          </a:solidFill>
          <a:ln w="12700">
            <a:solidFill>
              <a:srgbClr val="FBF1DC"/>
            </a:solidFill>
            <a:prstDash val="solid"/>
          </a:ln>
        </p:spPr>
      </p:sp>
      <p:sp>
        <p:nvSpPr>
          <p:cNvPr id="19" name="Text 16"/>
          <p:cNvSpPr txBox="1"/>
          <p:nvPr/>
        </p:nvSpPr>
        <p:spPr>
          <a:xfrm>
            <a:off x="6426434" y="2419929"/>
            <a:ext cx="317236" cy="317236"/>
          </a:xfrm>
          <a:prstGeom prst="rect">
            <a:avLst/>
          </a:prstGeom>
          <a:noFill/>
          <a:ln/>
        </p:spPr>
        <p:txBody>
          <a:bodyPr wrap="square" lIns="0" tIns="0" rIns="0" bIns="0" rtlCol="0" anchor="ctr"/>
          <a:lstStyle/>
          <a:p>
            <a:pPr algn="ctr" indent="0" marL="0">
              <a:buNone/>
            </a:pPr>
            <a:r>
              <a:rPr lang="el-GR" altLang="en-US" sz="990" b="1" dirty="0">
                <a:solidFill>
                  <a:srgbClr val="854D0E"/>
                </a:solidFill>
                <a:latin typeface="Calibri" pitchFamily="34" charset="0"/>
                <a:ea typeface="Calibri" pitchFamily="34" charset="-122"/>
                <a:cs typeface="Calibri" pitchFamily="34" charset="-120"/>
              </a:rPr>
              <a:t>3</a:t>
            </a:r>
            <a:endParaRPr lang="el-GR" sz="990" dirty="0"/>
          </a:p>
        </p:txBody>
      </p:sp>
      <p:sp>
        <p:nvSpPr>
          <p:cNvPr id="20" name="Text 17"/>
          <p:cNvSpPr txBox="1"/>
          <p:nvPr/>
        </p:nvSpPr>
        <p:spPr>
          <a:xfrm>
            <a:off x="6868516" y="2374610"/>
            <a:ext cx="1824914" cy="415428"/>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Αισθητήρας φυτού</a:t>
            </a:r>
            <a:endParaRPr lang="el-GR" sz="1260" dirty="0"/>
          </a:p>
        </p:txBody>
      </p:sp>
      <p:sp>
        <p:nvSpPr>
          <p:cNvPr id="21" name="Text 18"/>
          <p:cNvSpPr txBox="1"/>
          <p:nvPr/>
        </p:nvSpPr>
        <p:spPr>
          <a:xfrm>
            <a:off x="6393028" y="2842910"/>
            <a:ext cx="2236394" cy="694898"/>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Από το φως που ανακλά το φύλλο: ζωτικότητα και κατάσταση αζώτου.</a:t>
            </a:r>
            <a:endParaRPr lang="el-GR" sz="1080" dirty="0"/>
          </a:p>
        </p:txBody>
      </p:sp>
      <p:sp>
        <p:nvSpPr>
          <p:cNvPr id="22" name="Shape 19"/>
          <p:cNvSpPr/>
          <p:nvPr/>
        </p:nvSpPr>
        <p:spPr>
          <a:xfrm>
            <a:off x="9040901" y="2268864"/>
            <a:ext cx="2602154" cy="1299157"/>
          </a:xfrm>
          <a:prstGeom prst="roundRect">
            <a:avLst>
              <a:gd name="adj" fmla="val 703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9257187" y="2419929"/>
            <a:ext cx="317236" cy="317236"/>
          </a:xfrm>
          <a:prstGeom prst="ellipse">
            <a:avLst/>
          </a:prstGeom>
          <a:solidFill>
            <a:srgbClr val="E6F3EA"/>
          </a:solidFill>
          <a:ln w="12700">
            <a:solidFill>
              <a:srgbClr val="E6F3EA"/>
            </a:solidFill>
            <a:prstDash val="solid"/>
          </a:ln>
        </p:spPr>
      </p:sp>
      <p:sp>
        <p:nvSpPr>
          <p:cNvPr id="24" name="Text 21"/>
          <p:cNvSpPr txBox="1"/>
          <p:nvPr/>
        </p:nvSpPr>
        <p:spPr>
          <a:xfrm>
            <a:off x="9257187" y="2419929"/>
            <a:ext cx="317236" cy="317236"/>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4</a:t>
            </a:r>
            <a:endParaRPr lang="el-GR" sz="990" dirty="0"/>
          </a:p>
        </p:txBody>
      </p:sp>
      <p:sp>
        <p:nvSpPr>
          <p:cNvPr id="25" name="Text 22"/>
          <p:cNvSpPr txBox="1"/>
          <p:nvPr/>
        </p:nvSpPr>
        <p:spPr>
          <a:xfrm>
            <a:off x="9699269" y="2374610"/>
            <a:ext cx="1824914" cy="415428"/>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Μόνιτορ απόδοσης</a:t>
            </a:r>
            <a:endParaRPr lang="el-GR" sz="1260" dirty="0"/>
          </a:p>
        </p:txBody>
      </p:sp>
      <p:sp>
        <p:nvSpPr>
          <p:cNvPr id="26" name="Text 23"/>
          <p:cNvSpPr txBox="1"/>
          <p:nvPr/>
        </p:nvSpPr>
        <p:spPr>
          <a:xfrm>
            <a:off x="9223781" y="2842910"/>
            <a:ext cx="2236394" cy="694898"/>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Ροή προϊόντος στη συγκομιδή· με GNSS προκύπτει χάρτης απόδοσης.</a:t>
            </a:r>
            <a:endParaRPr lang="el-GR" sz="1080" dirty="0"/>
          </a:p>
        </p:txBody>
      </p:sp>
      <p:sp>
        <p:nvSpPr>
          <p:cNvPr id="27" name="Shape 24"/>
          <p:cNvSpPr/>
          <p:nvPr/>
        </p:nvSpPr>
        <p:spPr>
          <a:xfrm>
            <a:off x="548640" y="3809724"/>
            <a:ext cx="5410048" cy="1926075"/>
          </a:xfrm>
          <a:prstGeom prst="roundRect">
            <a:avLst>
              <a:gd name="adj" fmla="val 5697"/>
            </a:avLst>
          </a:prstGeom>
          <a:solidFill>
            <a:srgbClr val="E2F2F6"/>
          </a:solidFill>
          <a:ln w="9525">
            <a:solidFill>
              <a:srgbClr val="E2F2F6"/>
            </a:solidFill>
            <a:prstDash val="solid"/>
          </a:ln>
        </p:spPr>
      </p:sp>
      <p:sp>
        <p:nvSpPr>
          <p:cNvPr id="28" name="Text 25"/>
          <p:cNvSpPr txBox="1"/>
          <p:nvPr/>
        </p:nvSpPr>
        <p:spPr>
          <a:xfrm>
            <a:off x="822960" y="3945683"/>
            <a:ext cx="4861408" cy="302129"/>
          </a:xfrm>
          <a:prstGeom prst="rect">
            <a:avLst/>
          </a:prstGeom>
          <a:noFill/>
          <a:ln/>
        </p:spPr>
        <p:txBody>
          <a:bodyPr wrap="square" lIns="0" tIns="0" rIns="0" bIns="0" rtlCol="0" anchor="t"/>
          <a:lstStyle/>
          <a:p>
            <a:pPr indent="0" marL="0">
              <a:buNone/>
            </a:pPr>
            <a:r>
              <a:rPr lang="el-GR" altLang="en-US" sz="1620" b="1" dirty="0">
                <a:solidFill>
                  <a:srgbClr val="0E7490"/>
                </a:solidFill>
                <a:latin typeface="Calibri" pitchFamily="34" charset="0"/>
                <a:ea typeface="Calibri" pitchFamily="34" charset="-122"/>
                <a:cs typeface="Calibri" pitchFamily="34" charset="-120"/>
              </a:rPr>
              <a:t>Δορυφόρος · Sentinel-2</a:t>
            </a:r>
            <a:endParaRPr lang="el-GR" sz="1620" dirty="0"/>
          </a:p>
        </p:txBody>
      </p:sp>
      <p:sp>
        <p:nvSpPr>
          <p:cNvPr id="29" name="Text 26"/>
          <p:cNvSpPr txBox="1"/>
          <p:nvPr/>
        </p:nvSpPr>
        <p:spPr>
          <a:xfrm>
            <a:off x="822960" y="4353557"/>
            <a:ext cx="4861408" cy="1321816"/>
          </a:xfrm>
          <a:prstGeom prst="rect">
            <a:avLst/>
          </a:prstGeom>
          <a:noFill/>
          <a:ln/>
        </p:spPr>
        <p:txBody>
          <a:bodyPr wrap="square" lIns="0" tIns="0" rIns="0" bIns="0" rtlCol="0" anchor="t"/>
          <a:lstStyle/>
          <a:p>
            <a:pPr marL="203200" indent="-203200">
              <a:spcAft>
                <a:spcPts val="578"/>
              </a:spcAft>
              <a:buSzPct val="100000"/>
              <a:buChar char="•"/>
            </a:pPr>
            <a:r>
              <a:rPr lang="el-GR" altLang="en-US" sz="1350" dirty="0">
                <a:solidFill>
                  <a:srgbClr val="3A4540"/>
                </a:solidFill>
                <a:latin typeface="Calibri" pitchFamily="34" charset="0"/>
                <a:ea typeface="Calibri" pitchFamily="34" charset="-122"/>
                <a:cs typeface="Calibri" pitchFamily="34" charset="-120"/>
              </a:rPr>
              <a:t>13 φασματικές ζώνες· 4 ζώνες με ανάλυση 10 m</a:t>
            </a:r>
            <a:endParaRPr lang="el-GR" sz="1350" dirty="0"/>
          </a:p>
          <a:p>
            <a:pPr marL="203200" indent="-203200">
              <a:spcAft>
                <a:spcPts val="578"/>
              </a:spcAft>
              <a:buSzPct val="100000"/>
              <a:buChar char="•"/>
            </a:pPr>
            <a:r>
              <a:rPr lang="el-GR" altLang="en-US" sz="1350" dirty="0">
                <a:solidFill>
                  <a:srgbClr val="3A4540"/>
                </a:solidFill>
                <a:latin typeface="Calibri" pitchFamily="34" charset="0"/>
                <a:ea typeface="Calibri" pitchFamily="34" charset="-122"/>
                <a:cs typeface="Calibri" pitchFamily="34" charset="-120"/>
              </a:rPr>
              <a:t>Δύο δορυφόροι: η ίδια θέση κάθε 5 ημέρες</a:t>
            </a:r>
            <a:endParaRPr lang="el-GR" sz="1350" dirty="0"/>
          </a:p>
          <a:p>
            <a:pPr marL="203200" indent="-203200">
              <a:spcAft>
                <a:spcPts val="578"/>
              </a:spcAft>
              <a:buSzPct val="100000"/>
              <a:buChar char="•"/>
            </a:pPr>
            <a:r>
              <a:rPr lang="el-GR" altLang="en-US" sz="1350" dirty="0">
                <a:solidFill>
                  <a:srgbClr val="3A4540"/>
                </a:solidFill>
                <a:latin typeface="Calibri" pitchFamily="34" charset="0"/>
                <a:ea typeface="Calibri" pitchFamily="34" charset="-122"/>
                <a:cs typeface="Calibri" pitchFamily="34" charset="-120"/>
              </a:rPr>
              <a:t>Δωρεάν δεδομένα· καμία εικόνα όταν έχει σύννεφα</a:t>
            </a:r>
            <a:endParaRPr lang="el-GR" sz="1350" dirty="0"/>
          </a:p>
          <a:p>
            <a:pPr marL="203200" indent="-203200">
              <a:spcAft>
                <a:spcPts val="578"/>
              </a:spcAft>
              <a:buSzPct val="100000"/>
              <a:buChar char="•"/>
            </a:pPr>
            <a:r>
              <a:rPr lang="el-GR" altLang="en-US" sz="1350" dirty="0">
                <a:solidFill>
                  <a:srgbClr val="3A4540"/>
                </a:solidFill>
                <a:latin typeface="Calibri" pitchFamily="34" charset="0"/>
                <a:ea typeface="Calibri" pitchFamily="34" charset="-122"/>
                <a:cs typeface="Calibri" pitchFamily="34" charset="-120"/>
              </a:rPr>
              <a:t>Πίξελ 10 m = 0,1 στρέμμα· δεν ξεχωρίζει μεμονωμένο δέντρο</a:t>
            </a:r>
            <a:endParaRPr lang="el-GR" sz="1350" dirty="0"/>
          </a:p>
        </p:txBody>
      </p:sp>
      <p:sp>
        <p:nvSpPr>
          <p:cNvPr id="30" name="Shape 27"/>
          <p:cNvSpPr/>
          <p:nvPr/>
        </p:nvSpPr>
        <p:spPr>
          <a:xfrm>
            <a:off x="6233008" y="3809724"/>
            <a:ext cx="5410048" cy="1926075"/>
          </a:xfrm>
          <a:prstGeom prst="roundRect">
            <a:avLst>
              <a:gd name="adj" fmla="val 5697"/>
            </a:avLst>
          </a:prstGeom>
          <a:solidFill>
            <a:srgbClr val="FBF1DC"/>
          </a:solidFill>
          <a:ln w="9525">
            <a:solidFill>
              <a:srgbClr val="FBF1DC"/>
            </a:solidFill>
            <a:prstDash val="solid"/>
          </a:ln>
        </p:spPr>
      </p:sp>
      <p:sp>
        <p:nvSpPr>
          <p:cNvPr id="31" name="Text 28"/>
          <p:cNvSpPr txBox="1"/>
          <p:nvPr/>
        </p:nvSpPr>
        <p:spPr>
          <a:xfrm>
            <a:off x="6507328" y="3945683"/>
            <a:ext cx="4861408" cy="302129"/>
          </a:xfrm>
          <a:prstGeom prst="rect">
            <a:avLst/>
          </a:prstGeom>
          <a:noFill/>
          <a:ln/>
        </p:spPr>
        <p:txBody>
          <a:bodyPr wrap="square" lIns="0" tIns="0" rIns="0" bIns="0" rtlCol="0" anchor="t"/>
          <a:lstStyle/>
          <a:p>
            <a:pPr indent="0" marL="0">
              <a:buNone/>
            </a:pPr>
            <a:r>
              <a:rPr lang="el-GR" altLang="en-US" sz="1620" b="1" dirty="0">
                <a:solidFill>
                  <a:srgbClr val="854D0E"/>
                </a:solidFill>
                <a:latin typeface="Calibri" pitchFamily="34" charset="0"/>
                <a:ea typeface="Calibri" pitchFamily="34" charset="-122"/>
                <a:cs typeface="Calibri" pitchFamily="34" charset="-120"/>
              </a:rPr>
              <a:t>Drone</a:t>
            </a:r>
            <a:endParaRPr lang="el-GR" sz="1620" dirty="0"/>
          </a:p>
        </p:txBody>
      </p:sp>
      <p:sp>
        <p:nvSpPr>
          <p:cNvPr id="32" name="Text 29"/>
          <p:cNvSpPr txBox="1"/>
          <p:nvPr/>
        </p:nvSpPr>
        <p:spPr>
          <a:xfrm>
            <a:off x="6507328" y="4353557"/>
            <a:ext cx="4861408" cy="1321816"/>
          </a:xfrm>
          <a:prstGeom prst="rect">
            <a:avLst/>
          </a:prstGeom>
          <a:noFill/>
          <a:ln/>
        </p:spPr>
        <p:txBody>
          <a:bodyPr wrap="square" lIns="0" tIns="0" rIns="0" bIns="0" rtlCol="0" anchor="t"/>
          <a:lstStyle/>
          <a:p>
            <a:pPr marL="203200" indent="-203200">
              <a:spcAft>
                <a:spcPts val="578"/>
              </a:spcAft>
              <a:buSzPct val="100000"/>
              <a:buChar char="•"/>
            </a:pPr>
            <a:r>
              <a:rPr lang="el-GR" altLang="en-US" sz="1350" dirty="0">
                <a:solidFill>
                  <a:srgbClr val="3A4540"/>
                </a:solidFill>
                <a:latin typeface="Calibri" pitchFamily="34" charset="0"/>
                <a:ea typeface="Calibri" pitchFamily="34" charset="-122"/>
                <a:cs typeface="Calibri" pitchFamily="34" charset="-120"/>
              </a:rPr>
              <a:t>Λεπτομέρεια σε επίπεδο εκατοστού</a:t>
            </a:r>
            <a:endParaRPr lang="el-GR" sz="1350" dirty="0"/>
          </a:p>
          <a:p>
            <a:pPr marL="203200" indent="-203200">
              <a:spcAft>
                <a:spcPts val="578"/>
              </a:spcAft>
              <a:buSzPct val="100000"/>
              <a:buChar char="•"/>
            </a:pPr>
            <a:r>
              <a:rPr lang="el-GR" altLang="en-US" sz="1350" dirty="0">
                <a:solidFill>
                  <a:srgbClr val="3A4540"/>
                </a:solidFill>
                <a:latin typeface="Calibri" pitchFamily="34" charset="0"/>
                <a:ea typeface="Calibri" pitchFamily="34" charset="-122"/>
                <a:cs typeface="Calibri" pitchFamily="34" charset="-120"/>
              </a:rPr>
              <a:t>Πετά κάτω από τα σύννεφα, την ημέρα που θέλετε</a:t>
            </a:r>
            <a:endParaRPr lang="el-GR" sz="1350" dirty="0"/>
          </a:p>
          <a:p>
            <a:pPr marL="203200" indent="-203200">
              <a:spcAft>
                <a:spcPts val="578"/>
              </a:spcAft>
              <a:buSzPct val="100000"/>
              <a:buChar char="•"/>
            </a:pPr>
            <a:r>
              <a:rPr lang="el-GR" altLang="en-US" sz="1350" dirty="0">
                <a:solidFill>
                  <a:srgbClr val="3A4540"/>
                </a:solidFill>
                <a:latin typeface="Calibri" pitchFamily="34" charset="0"/>
                <a:ea typeface="Calibri" pitchFamily="34" charset="-122"/>
                <a:cs typeface="Calibri" pitchFamily="34" charset="-120"/>
              </a:rPr>
              <a:t>Κάθε πτήση θέλει εργασία και κόστος</a:t>
            </a:r>
            <a:endParaRPr lang="el-GR" sz="1350" dirty="0"/>
          </a:p>
          <a:p>
            <a:pPr marL="203200" indent="-203200">
              <a:spcAft>
                <a:spcPts val="578"/>
              </a:spcAft>
              <a:buSzPct val="100000"/>
              <a:buChar char="•"/>
            </a:pPr>
            <a:r>
              <a:rPr lang="el-GR" altLang="en-US" sz="1350" dirty="0">
                <a:solidFill>
                  <a:srgbClr val="3A4540"/>
                </a:solidFill>
                <a:latin typeface="Calibri" pitchFamily="34" charset="0"/>
                <a:ea typeface="Calibri" pitchFamily="34" charset="-122"/>
                <a:cs typeface="Calibri" pitchFamily="34" charset="-120"/>
              </a:rPr>
              <a:t>Κανόνες καταχώρισης και αδειοδότησης (Ενότητα 4)</a:t>
            </a:r>
            <a:endParaRPr lang="el-GR"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3 · ΑΠΟΦΑΣΕΙΣ ΜΕ ΔΕΔΟΜΕΝΑ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Από τα δεδομένα στην απόφαση σε έξι βήματα</a:t>
            </a:r>
            <a:endParaRPr lang="el-GR" sz="2700" dirty="0"/>
          </a:p>
        </p:txBody>
      </p:sp>
      <p:sp>
        <p:nvSpPr>
          <p:cNvPr id="4" name="Shape 2"/>
          <p:cNvSpPr/>
          <p:nvPr/>
        </p:nvSpPr>
        <p:spPr>
          <a:xfrm>
            <a:off x="548640" y="2268864"/>
            <a:ext cx="1529029" cy="2265971"/>
          </a:xfrm>
          <a:prstGeom prst="roundRect">
            <a:avLst>
              <a:gd name="adj" fmla="val 7176"/>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1</a:t>
            </a:r>
            <a:endParaRPr lang="el-GR" sz="1020" dirty="0"/>
          </a:p>
        </p:txBody>
      </p:sp>
      <p:sp>
        <p:nvSpPr>
          <p:cNvPr id="7" name="Text 5"/>
          <p:cNvSpPr txBox="1"/>
          <p:nvPr/>
        </p:nvSpPr>
        <p:spPr>
          <a:xfrm>
            <a:off x="749808" y="2986422"/>
            <a:ext cx="1126693" cy="604259"/>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Συλλογή</a:t>
            </a:r>
            <a:endParaRPr lang="el-GR" sz="1350" dirty="0"/>
          </a:p>
        </p:txBody>
      </p:sp>
      <p:sp>
        <p:nvSpPr>
          <p:cNvPr id="8" name="Text 6"/>
          <p:cNvSpPr txBox="1"/>
          <p:nvPr/>
        </p:nvSpPr>
        <p:spPr>
          <a:xfrm>
            <a:off x="749808" y="3590681"/>
            <a:ext cx="1126693" cy="830856"/>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Αισθητήρες, εικόνες, καταγραφές, με θέση και χρόνο</a:t>
            </a:r>
            <a:endParaRPr lang="el-GR" sz="1130" dirty="0"/>
          </a:p>
        </p:txBody>
      </p:sp>
      <p:sp>
        <p:nvSpPr>
          <p:cNvPr id="9" name="Shape 7"/>
          <p:cNvSpPr/>
          <p:nvPr/>
        </p:nvSpPr>
        <p:spPr>
          <a:xfrm rot="5400000">
            <a:off x="2169109" y="3303658"/>
            <a:ext cx="201168" cy="196384"/>
          </a:xfrm>
          <a:prstGeom prst="triangle">
            <a:avLst/>
          </a:prstGeom>
          <a:solidFill>
            <a:srgbClr val="BFE0C8"/>
          </a:solidFill>
          <a:ln w="12700">
            <a:solidFill>
              <a:srgbClr val="BFE0C8"/>
            </a:solidFill>
            <a:prstDash val="solid"/>
          </a:ln>
        </p:spPr>
      </p:sp>
      <p:sp>
        <p:nvSpPr>
          <p:cNvPr id="10" name="Shape 8"/>
          <p:cNvSpPr/>
          <p:nvPr/>
        </p:nvSpPr>
        <p:spPr>
          <a:xfrm>
            <a:off x="2461717" y="2268864"/>
            <a:ext cx="1529029" cy="2265971"/>
          </a:xfrm>
          <a:prstGeom prst="roundRect">
            <a:avLst>
              <a:gd name="adj" fmla="val 7176"/>
            </a:avLst>
          </a:prstGeom>
          <a:solidFill>
            <a:srgbClr val="FFFFFF"/>
          </a:solidFill>
          <a:ln w="9525">
            <a:solidFill>
              <a:srgbClr val="DFE6DC"/>
            </a:solidFill>
            <a:prstDash val="solid"/>
          </a:ln>
        </p:spPr>
      </p:sp>
      <p:sp>
        <p:nvSpPr>
          <p:cNvPr id="11" name="Shape 9"/>
          <p:cNvSpPr/>
          <p:nvPr/>
        </p:nvSpPr>
        <p:spPr>
          <a:xfrm>
            <a:off x="2707427"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2707427"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2</a:t>
            </a:r>
            <a:endParaRPr lang="el-GR" sz="1020" dirty="0"/>
          </a:p>
        </p:txBody>
      </p:sp>
      <p:sp>
        <p:nvSpPr>
          <p:cNvPr id="13" name="Text 11"/>
          <p:cNvSpPr txBox="1"/>
          <p:nvPr/>
        </p:nvSpPr>
        <p:spPr>
          <a:xfrm>
            <a:off x="2662885" y="2986422"/>
            <a:ext cx="1126693" cy="604259"/>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Καθαρισμός</a:t>
            </a:r>
            <a:endParaRPr lang="el-GR" sz="1350" dirty="0"/>
          </a:p>
        </p:txBody>
      </p:sp>
      <p:sp>
        <p:nvSpPr>
          <p:cNvPr id="14" name="Text 12"/>
          <p:cNvSpPr txBox="1"/>
          <p:nvPr/>
        </p:nvSpPr>
        <p:spPr>
          <a:xfrm>
            <a:off x="2662885" y="3590681"/>
            <a:ext cx="1126693" cy="830856"/>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Χαλασμένος αισθητήρας, νεφελώδης εικόνα, λάθος ένδειξη</a:t>
            </a:r>
            <a:endParaRPr lang="el-GR" sz="1130" dirty="0"/>
          </a:p>
        </p:txBody>
      </p:sp>
      <p:sp>
        <p:nvSpPr>
          <p:cNvPr id="15" name="Shape 13"/>
          <p:cNvSpPr/>
          <p:nvPr/>
        </p:nvSpPr>
        <p:spPr>
          <a:xfrm rot="5400000">
            <a:off x="4082186" y="3303658"/>
            <a:ext cx="201168" cy="196384"/>
          </a:xfrm>
          <a:prstGeom prst="triangle">
            <a:avLst/>
          </a:prstGeom>
          <a:solidFill>
            <a:srgbClr val="BFE0C8"/>
          </a:solidFill>
          <a:ln w="12700">
            <a:solidFill>
              <a:srgbClr val="BFE0C8"/>
            </a:solidFill>
            <a:prstDash val="solid"/>
          </a:ln>
        </p:spPr>
      </p:sp>
      <p:sp>
        <p:nvSpPr>
          <p:cNvPr id="16" name="Shape 14"/>
          <p:cNvSpPr/>
          <p:nvPr/>
        </p:nvSpPr>
        <p:spPr>
          <a:xfrm>
            <a:off x="4374794" y="2268864"/>
            <a:ext cx="1529029" cy="2265971"/>
          </a:xfrm>
          <a:prstGeom prst="roundRect">
            <a:avLst>
              <a:gd name="adj" fmla="val 7176"/>
            </a:avLst>
          </a:prstGeom>
          <a:solidFill>
            <a:srgbClr val="E6F3EA"/>
          </a:solidFill>
          <a:ln w="9525">
            <a:solidFill>
              <a:srgbClr val="CFE6D6"/>
            </a:solidFill>
            <a:prstDash val="solid"/>
          </a:ln>
        </p:spPr>
      </p:sp>
      <p:sp>
        <p:nvSpPr>
          <p:cNvPr id="17" name="Shape 15"/>
          <p:cNvSpPr/>
          <p:nvPr/>
        </p:nvSpPr>
        <p:spPr>
          <a:xfrm>
            <a:off x="4620504"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4620504"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3</a:t>
            </a:r>
            <a:endParaRPr lang="el-GR" sz="1020" dirty="0"/>
          </a:p>
        </p:txBody>
      </p:sp>
      <p:sp>
        <p:nvSpPr>
          <p:cNvPr id="19" name="Text 17"/>
          <p:cNvSpPr txBox="1"/>
          <p:nvPr/>
        </p:nvSpPr>
        <p:spPr>
          <a:xfrm>
            <a:off x="4575962" y="2986422"/>
            <a:ext cx="1126693" cy="604259"/>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Συνδυασμός</a:t>
            </a:r>
            <a:endParaRPr lang="el-GR" sz="1350" dirty="0"/>
          </a:p>
        </p:txBody>
      </p:sp>
      <p:sp>
        <p:nvSpPr>
          <p:cNvPr id="20" name="Text 18"/>
          <p:cNvSpPr txBox="1"/>
          <p:nvPr/>
        </p:nvSpPr>
        <p:spPr>
          <a:xfrm>
            <a:off x="4575962" y="3590681"/>
            <a:ext cx="1126693" cy="830856"/>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Όλες οι πηγές στον ίδιο χάρτη και χρόνο</a:t>
            </a:r>
            <a:endParaRPr lang="el-GR" sz="1130" dirty="0"/>
          </a:p>
        </p:txBody>
      </p:sp>
      <p:sp>
        <p:nvSpPr>
          <p:cNvPr id="21" name="Shape 19"/>
          <p:cNvSpPr/>
          <p:nvPr/>
        </p:nvSpPr>
        <p:spPr>
          <a:xfrm rot="5400000">
            <a:off x="5995264" y="3303658"/>
            <a:ext cx="201168" cy="196384"/>
          </a:xfrm>
          <a:prstGeom prst="triangle">
            <a:avLst/>
          </a:prstGeom>
          <a:solidFill>
            <a:srgbClr val="BFE0C8"/>
          </a:solidFill>
          <a:ln w="12700">
            <a:solidFill>
              <a:srgbClr val="BFE0C8"/>
            </a:solidFill>
            <a:prstDash val="solid"/>
          </a:ln>
        </p:spPr>
      </p:sp>
      <p:sp>
        <p:nvSpPr>
          <p:cNvPr id="22" name="Shape 20"/>
          <p:cNvSpPr/>
          <p:nvPr/>
        </p:nvSpPr>
        <p:spPr>
          <a:xfrm>
            <a:off x="6287872" y="2268864"/>
            <a:ext cx="1529029" cy="2265971"/>
          </a:xfrm>
          <a:prstGeom prst="roundRect">
            <a:avLst>
              <a:gd name="adj" fmla="val 7176"/>
            </a:avLst>
          </a:prstGeom>
          <a:solidFill>
            <a:srgbClr val="FFFFFF"/>
          </a:solidFill>
          <a:ln w="9525">
            <a:solidFill>
              <a:srgbClr val="DFE6DC"/>
            </a:solidFill>
            <a:prstDash val="solid"/>
          </a:ln>
        </p:spPr>
      </p:sp>
      <p:sp>
        <p:nvSpPr>
          <p:cNvPr id="23" name="Shape 21"/>
          <p:cNvSpPr/>
          <p:nvPr/>
        </p:nvSpPr>
        <p:spPr>
          <a:xfrm>
            <a:off x="6533581"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4</a:t>
            </a:r>
            <a:endParaRPr lang="el-GR" sz="1020" dirty="0"/>
          </a:p>
        </p:txBody>
      </p:sp>
      <p:sp>
        <p:nvSpPr>
          <p:cNvPr id="25" name="Text 23"/>
          <p:cNvSpPr txBox="1"/>
          <p:nvPr/>
        </p:nvSpPr>
        <p:spPr>
          <a:xfrm>
            <a:off x="6489040" y="2986422"/>
            <a:ext cx="1126693" cy="604259"/>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Ερμηνεία</a:t>
            </a:r>
            <a:endParaRPr lang="el-GR" sz="1350" dirty="0"/>
          </a:p>
        </p:txBody>
      </p:sp>
      <p:sp>
        <p:nvSpPr>
          <p:cNvPr id="26" name="Text 24"/>
          <p:cNvSpPr txBox="1"/>
          <p:nvPr/>
        </p:nvSpPr>
        <p:spPr>
          <a:xfrm>
            <a:off x="6489040" y="3590681"/>
            <a:ext cx="1126693" cy="830856"/>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Όρια, μοντέλα, συγκρίσεις: «τρίτη χρονιά χαμηλή απόδοση»</a:t>
            </a:r>
            <a:endParaRPr lang="el-GR" sz="1130" dirty="0"/>
          </a:p>
        </p:txBody>
      </p:sp>
      <p:sp>
        <p:nvSpPr>
          <p:cNvPr id="27" name="Shape 25"/>
          <p:cNvSpPr/>
          <p:nvPr/>
        </p:nvSpPr>
        <p:spPr>
          <a:xfrm rot="5400000">
            <a:off x="7908341" y="3303658"/>
            <a:ext cx="201168" cy="196384"/>
          </a:xfrm>
          <a:prstGeom prst="triangle">
            <a:avLst/>
          </a:prstGeom>
          <a:solidFill>
            <a:srgbClr val="BFE0C8"/>
          </a:solidFill>
          <a:ln w="12700">
            <a:solidFill>
              <a:srgbClr val="BFE0C8"/>
            </a:solidFill>
            <a:prstDash val="solid"/>
          </a:ln>
        </p:spPr>
      </p:sp>
      <p:sp>
        <p:nvSpPr>
          <p:cNvPr id="28" name="Shape 26"/>
          <p:cNvSpPr/>
          <p:nvPr/>
        </p:nvSpPr>
        <p:spPr>
          <a:xfrm>
            <a:off x="8200949" y="2268864"/>
            <a:ext cx="1529029" cy="2265971"/>
          </a:xfrm>
          <a:prstGeom prst="roundRect">
            <a:avLst>
              <a:gd name="adj" fmla="val 7176"/>
            </a:avLst>
          </a:prstGeom>
          <a:solidFill>
            <a:srgbClr val="E6F3EA"/>
          </a:solidFill>
          <a:ln w="9525">
            <a:solidFill>
              <a:srgbClr val="CFE6D6"/>
            </a:solidFill>
            <a:prstDash val="solid"/>
          </a:ln>
        </p:spPr>
      </p:sp>
      <p:sp>
        <p:nvSpPr>
          <p:cNvPr id="29" name="Shape 27"/>
          <p:cNvSpPr/>
          <p:nvPr/>
        </p:nvSpPr>
        <p:spPr>
          <a:xfrm>
            <a:off x="8446658" y="2435035"/>
            <a:ext cx="422981" cy="422981"/>
          </a:xfrm>
          <a:prstGeom prst="ellipse">
            <a:avLst/>
          </a:prstGeom>
          <a:solidFill>
            <a:srgbClr val="1F7A3A"/>
          </a:solidFill>
          <a:ln w="12700">
            <a:solidFill>
              <a:srgbClr val="1F7A3A"/>
            </a:solidFill>
            <a:prstDash val="solid"/>
          </a:ln>
        </p:spPr>
      </p:sp>
      <p:sp>
        <p:nvSpPr>
          <p:cNvPr id="30" name="Text 28"/>
          <p:cNvSpPr txBox="1"/>
          <p:nvPr/>
        </p:nvSpPr>
        <p:spPr>
          <a:xfrm>
            <a:off x="8446658"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5</a:t>
            </a:r>
            <a:endParaRPr lang="el-GR" sz="1020" dirty="0"/>
          </a:p>
        </p:txBody>
      </p:sp>
      <p:sp>
        <p:nvSpPr>
          <p:cNvPr id="31" name="Text 29"/>
          <p:cNvSpPr txBox="1"/>
          <p:nvPr/>
        </p:nvSpPr>
        <p:spPr>
          <a:xfrm>
            <a:off x="8402117" y="2986422"/>
            <a:ext cx="1126693" cy="604259"/>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Πρόταση, απόφαση</a:t>
            </a:r>
            <a:endParaRPr lang="el-GR" sz="1350" dirty="0"/>
          </a:p>
        </p:txBody>
      </p:sp>
      <p:sp>
        <p:nvSpPr>
          <p:cNvPr id="32" name="Text 30"/>
          <p:cNvSpPr txBox="1"/>
          <p:nvPr/>
        </p:nvSpPr>
        <p:spPr>
          <a:xfrm>
            <a:off x="8402117" y="3590681"/>
            <a:ext cx="1126693" cy="830856"/>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Το σύστημα προτείνει· αποφασίζει ο παραγωγός ή ο σύμβουλος</a:t>
            </a:r>
            <a:endParaRPr lang="el-GR" sz="1130" dirty="0"/>
          </a:p>
        </p:txBody>
      </p:sp>
      <p:sp>
        <p:nvSpPr>
          <p:cNvPr id="33" name="Shape 31"/>
          <p:cNvSpPr/>
          <p:nvPr/>
        </p:nvSpPr>
        <p:spPr>
          <a:xfrm rot="5400000">
            <a:off x="9821418" y="3303658"/>
            <a:ext cx="201168" cy="196384"/>
          </a:xfrm>
          <a:prstGeom prst="triangle">
            <a:avLst/>
          </a:prstGeom>
          <a:solidFill>
            <a:srgbClr val="BFE0C8"/>
          </a:solidFill>
          <a:ln w="12700">
            <a:solidFill>
              <a:srgbClr val="BFE0C8"/>
            </a:solidFill>
            <a:prstDash val="solid"/>
          </a:ln>
        </p:spPr>
      </p:sp>
      <p:sp>
        <p:nvSpPr>
          <p:cNvPr id="34" name="Shape 32"/>
          <p:cNvSpPr/>
          <p:nvPr/>
        </p:nvSpPr>
        <p:spPr>
          <a:xfrm>
            <a:off x="10114026" y="2268864"/>
            <a:ext cx="1529029" cy="2265971"/>
          </a:xfrm>
          <a:prstGeom prst="roundRect">
            <a:avLst>
              <a:gd name="adj" fmla="val 7176"/>
            </a:avLst>
          </a:prstGeom>
          <a:solidFill>
            <a:srgbClr val="FFFFFF"/>
          </a:solidFill>
          <a:ln w="9525">
            <a:solidFill>
              <a:srgbClr val="DFE6DC"/>
            </a:solidFill>
            <a:prstDash val="solid"/>
          </a:ln>
        </p:spPr>
      </p:sp>
      <p:sp>
        <p:nvSpPr>
          <p:cNvPr id="35" name="Shape 33"/>
          <p:cNvSpPr/>
          <p:nvPr/>
        </p:nvSpPr>
        <p:spPr>
          <a:xfrm>
            <a:off x="10359735" y="2435035"/>
            <a:ext cx="422981" cy="422981"/>
          </a:xfrm>
          <a:prstGeom prst="ellipse">
            <a:avLst/>
          </a:prstGeom>
          <a:solidFill>
            <a:srgbClr val="1F7A3A"/>
          </a:solidFill>
          <a:ln w="12700">
            <a:solidFill>
              <a:srgbClr val="1F7A3A"/>
            </a:solidFill>
            <a:prstDash val="solid"/>
          </a:ln>
        </p:spPr>
      </p:sp>
      <p:sp>
        <p:nvSpPr>
          <p:cNvPr id="36" name="Text 34"/>
          <p:cNvSpPr txBox="1"/>
          <p:nvPr/>
        </p:nvSpPr>
        <p:spPr>
          <a:xfrm>
            <a:off x="10359735"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6</a:t>
            </a:r>
            <a:endParaRPr lang="el-GR" sz="1020" dirty="0"/>
          </a:p>
        </p:txBody>
      </p:sp>
      <p:sp>
        <p:nvSpPr>
          <p:cNvPr id="37" name="Text 35"/>
          <p:cNvSpPr txBox="1"/>
          <p:nvPr/>
        </p:nvSpPr>
        <p:spPr>
          <a:xfrm>
            <a:off x="10315194" y="2986422"/>
            <a:ext cx="1126693" cy="604259"/>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Εφαρμογή, μέτρηση</a:t>
            </a:r>
            <a:endParaRPr lang="el-GR" sz="1350" dirty="0"/>
          </a:p>
        </p:txBody>
      </p:sp>
      <p:sp>
        <p:nvSpPr>
          <p:cNvPr id="38" name="Text 36"/>
          <p:cNvSpPr txBox="1"/>
          <p:nvPr/>
        </p:nvSpPr>
        <p:spPr>
          <a:xfrm>
            <a:off x="10315194" y="3590681"/>
            <a:ext cx="1126693" cy="830856"/>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Η επέμβαση καταγράφεται και γίνεται δεδομένο του επόμενου κύκλου</a:t>
            </a:r>
            <a:endParaRPr lang="el-GR" sz="1130" dirty="0"/>
          </a:p>
        </p:txBody>
      </p:sp>
      <p:sp>
        <p:nvSpPr>
          <p:cNvPr id="39" name="Text 37"/>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EIP-AGRI (2015); ΓΔ AGRI, FaST; Copa-Cogeca, CEMA κ.ά. (2018)</a:t>
            </a:r>
            <a:endParaRPr lang="el-GR" sz="900" dirty="0"/>
          </a:p>
        </p:txBody>
      </p:sp>
      <p:sp>
        <p:nvSpPr>
          <p:cNvPr id="40" name="Text 38"/>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10</a:t>
            </a:r>
            <a:endParaRPr lang="el-GR" sz="900" dirty="0"/>
          </a:p>
        </p:txBody>
      </p:sp>
      <p:sp>
        <p:nvSpPr>
          <p:cNvPr id="42" name="Shape 39"/>
          <p:cNvSpPr/>
          <p:nvPr/>
        </p:nvSpPr>
        <p:spPr>
          <a:xfrm>
            <a:off x="548640" y="4663240"/>
            <a:ext cx="5410048" cy="1072560"/>
          </a:xfrm>
          <a:prstGeom prst="roundRect">
            <a:avLst>
              <a:gd name="adj" fmla="val 8525"/>
            </a:avLst>
          </a:prstGeom>
          <a:solidFill>
            <a:srgbClr val="F5F6F1"/>
          </a:solidFill>
          <a:ln w="9525">
            <a:solidFill>
              <a:srgbClr val="DFE6DC"/>
            </a:solidFill>
            <a:prstDash val="solid"/>
          </a:ln>
        </p:spPr>
      </p:sp>
      <p:sp>
        <p:nvSpPr>
          <p:cNvPr id="43" name="Text 40"/>
          <p:cNvSpPr txBox="1"/>
          <p:nvPr/>
        </p:nvSpPr>
        <p:spPr>
          <a:xfrm>
            <a:off x="777240" y="4768985"/>
            <a:ext cx="4952848" cy="211491"/>
          </a:xfrm>
          <a:prstGeom prst="rect">
            <a:avLst/>
          </a:prstGeom>
          <a:noFill/>
          <a:ln/>
        </p:spPr>
        <p:txBody>
          <a:bodyPr wrap="square" lIns="0" tIns="0" rIns="0" bIns="0" rtlCol="0" anchor="t"/>
          <a:lstStyle/>
          <a:p>
            <a:pPr indent="0" marL="0">
              <a:buNone/>
            </a:pPr>
            <a:r>
              <a:rPr lang="el-GR" altLang="en-US" sz="1040" b="1" spc="200" kern="0" dirty="0">
                <a:solidFill>
                  <a:srgbClr val="16602D"/>
                </a:solidFill>
                <a:latin typeface="Calibri" pitchFamily="34" charset="0"/>
                <a:ea typeface="Calibri" pitchFamily="34" charset="-122"/>
                <a:cs typeface="Calibri" pitchFamily="34" charset="-120"/>
              </a:rPr>
              <a:t>ΣΥΣΤΗΜΑ ΥΠΟΣΤΗΡΙΞΗΣ ΑΠΟΦΑΣΕΩΝ</a:t>
            </a:r>
            <a:endParaRPr lang="el-GR" sz="1040" dirty="0"/>
          </a:p>
        </p:txBody>
      </p:sp>
      <p:sp>
        <p:nvSpPr>
          <p:cNvPr id="44" name="Text 41"/>
          <p:cNvSpPr txBox="1"/>
          <p:nvPr/>
        </p:nvSpPr>
        <p:spPr>
          <a:xfrm>
            <a:off x="777240" y="5003136"/>
            <a:ext cx="4952848" cy="694898"/>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Προτείνει, δεν αποφασίζει. Παραδείγματα: προγραμματισμός άρδευσης με ET0, το εργαλείο θρεπτικών FaST της ΕΕ, μοντέλα κινδύνου ασθενειών.</a:t>
            </a:r>
            <a:endParaRPr lang="el-GR" sz="1130" dirty="0"/>
          </a:p>
        </p:txBody>
      </p:sp>
      <p:sp>
        <p:nvSpPr>
          <p:cNvPr id="45" name="Shape 42"/>
          <p:cNvSpPr/>
          <p:nvPr/>
        </p:nvSpPr>
        <p:spPr>
          <a:xfrm>
            <a:off x="6233008" y="4663240"/>
            <a:ext cx="5410048" cy="1072560"/>
          </a:xfrm>
          <a:prstGeom prst="roundRect">
            <a:avLst>
              <a:gd name="adj" fmla="val 8525"/>
            </a:avLst>
          </a:prstGeom>
          <a:solidFill>
            <a:srgbClr val="FBF1DC"/>
          </a:solidFill>
          <a:ln w="9525">
            <a:solidFill>
              <a:srgbClr val="F1DDB0"/>
            </a:solidFill>
            <a:prstDash val="solid"/>
          </a:ln>
        </p:spPr>
      </p:sp>
      <p:sp>
        <p:nvSpPr>
          <p:cNvPr id="46" name="Text 43"/>
          <p:cNvSpPr txBox="1"/>
          <p:nvPr/>
        </p:nvSpPr>
        <p:spPr>
          <a:xfrm>
            <a:off x="6461608" y="4768985"/>
            <a:ext cx="4952848" cy="211491"/>
          </a:xfrm>
          <a:prstGeom prst="rect">
            <a:avLst/>
          </a:prstGeom>
          <a:noFill/>
          <a:ln/>
        </p:spPr>
        <p:txBody>
          <a:bodyPr wrap="square" lIns="0" tIns="0" rIns="0" bIns="0" rtlCol="0" anchor="t"/>
          <a:lstStyle/>
          <a:p>
            <a:pPr indent="0" marL="0">
              <a:buNone/>
            </a:pPr>
            <a:r>
              <a:rPr lang="el-GR" altLang="en-US" sz="1040" b="1" spc="200" kern="0" dirty="0">
                <a:solidFill>
                  <a:srgbClr val="854D0E"/>
                </a:solidFill>
                <a:latin typeface="Calibri" pitchFamily="34" charset="0"/>
                <a:ea typeface="Calibri" pitchFamily="34" charset="-122"/>
                <a:cs typeface="Calibri" pitchFamily="34" charset="-120"/>
              </a:rPr>
              <a:t>ΣΕ ΠΟΙΟΝ ΑΝΗΚΟΥΝ ΤΑ ΔΕΔΟΜΕΝΑ;</a:t>
            </a:r>
            <a:endParaRPr lang="el-GR" sz="1040" dirty="0"/>
          </a:p>
        </p:txBody>
      </p:sp>
      <p:sp>
        <p:nvSpPr>
          <p:cNvPr id="47" name="Text 44"/>
          <p:cNvSpPr txBox="1"/>
          <p:nvPr/>
        </p:nvSpPr>
        <p:spPr>
          <a:xfrm>
            <a:off x="6461608" y="5003136"/>
            <a:ext cx="4952848" cy="694898"/>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Κώδικας δεοντολογίας της ΕΕ (2018): ο αγρότης στο κέντρο· χρήση μόνο με ρητή συγκατάθεση που δίνεται με σύμβαση.</a:t>
            </a:r>
            <a:endParaRPr lang="el-GR" sz="113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3 · ΠΑΡΑΚΟΛΟΥΘΗΣΗ ΜΕ NDVI</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NDVI: η ζωτικότητα του φυτού από το διάστημα</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Weier και Herring, NASA Earth Observatory (2000); Copernicus, ESA Sentinel-2</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11</a:t>
            </a:r>
            <a:endParaRPr lang="el-GR" sz="900" dirty="0"/>
          </a:p>
        </p:txBody>
      </p:sp>
      <p:sp>
        <p:nvSpPr>
          <p:cNvPr id="7" name="Text 4"/>
          <p:cNvSpPr txBox="1"/>
          <p:nvPr/>
        </p:nvSpPr>
        <p:spPr>
          <a:xfrm>
            <a:off x="548640" y="2253758"/>
            <a:ext cx="6400800" cy="211491"/>
          </a:xfrm>
          <a:prstGeom prst="rect">
            <a:avLst/>
          </a:prstGeom>
          <a:noFill/>
          <a:ln/>
        </p:spPr>
        <p:txBody>
          <a:bodyPr wrap="square" lIns="0" tIns="0" rIns="0" bIns="0" rtlCol="0" anchor="t"/>
          <a:lstStyle/>
          <a:p>
            <a:pPr indent="0" marL="0">
              <a:buNone/>
            </a:pPr>
            <a:r>
              <a:rPr lang="el-GR" altLang="en-US" sz="1040" b="1" spc="200" kern="0" dirty="0">
                <a:solidFill>
                  <a:srgbClr val="1F7A3A"/>
                </a:solidFill>
                <a:latin typeface="Calibri" pitchFamily="34" charset="0"/>
                <a:ea typeface="Calibri" pitchFamily="34" charset="-122"/>
                <a:cs typeface="Calibri" pitchFamily="34" charset="-120"/>
              </a:rPr>
              <a:t>NDVI, ΔΕΙΚΤΗΣ ΚΑΝΟΝΙΚΟΠΟΙΗΜΕΝΗΣ ΔΙΑΦΟΡΑΣ ΒΛΑΣΤΗΣΗΣ</a:t>
            </a:r>
            <a:endParaRPr lang="el-GR" sz="1040" dirty="0"/>
          </a:p>
        </p:txBody>
      </p:sp>
      <p:sp>
        <p:nvSpPr>
          <p:cNvPr id="8" name="Text 5"/>
          <p:cNvSpPr txBox="1"/>
          <p:nvPr/>
        </p:nvSpPr>
        <p:spPr>
          <a:xfrm>
            <a:off x="548640" y="2533227"/>
            <a:ext cx="1371600" cy="679791"/>
          </a:xfrm>
          <a:prstGeom prst="rect">
            <a:avLst/>
          </a:prstGeom>
          <a:noFill/>
          <a:ln/>
        </p:spPr>
        <p:txBody>
          <a:bodyPr wrap="square" lIns="0" tIns="0" rIns="0" bIns="0" rtlCol="0" anchor="ctr"/>
          <a:lstStyle/>
          <a:p>
            <a:pPr indent="0" marL="0">
              <a:buNone/>
            </a:pPr>
            <a:r>
              <a:rPr lang="el-GR" altLang="en-US" sz="2340" b="1" dirty="0">
                <a:solidFill>
                  <a:srgbClr val="0E3D1E"/>
                </a:solidFill>
                <a:latin typeface="Calibri" pitchFamily="34" charset="0"/>
                <a:ea typeface="Calibri" pitchFamily="34" charset="-122"/>
                <a:cs typeface="Calibri" pitchFamily="34" charset="-120"/>
              </a:rPr>
              <a:t>NDVI =</a:t>
            </a:r>
            <a:endParaRPr lang="el-GR" sz="2340" dirty="0"/>
          </a:p>
        </p:txBody>
      </p:sp>
      <p:sp>
        <p:nvSpPr>
          <p:cNvPr id="9" name="Text 6"/>
          <p:cNvSpPr txBox="1"/>
          <p:nvPr/>
        </p:nvSpPr>
        <p:spPr>
          <a:xfrm>
            <a:off x="1965960" y="2518121"/>
            <a:ext cx="3017520" cy="317236"/>
          </a:xfrm>
          <a:prstGeom prst="rect">
            <a:avLst/>
          </a:prstGeom>
          <a:noFill/>
          <a:ln/>
        </p:spPr>
        <p:txBody>
          <a:bodyPr wrap="square" lIns="0" tIns="0" rIns="0" bIns="0" rtlCol="0" anchor="b"/>
          <a:lstStyle/>
          <a:p>
            <a:pPr algn="ctr" indent="0" marL="0">
              <a:buNone/>
            </a:pPr>
            <a:r>
              <a:rPr lang="el-GR" altLang="en-US" sz="1800" b="1" dirty="0">
                <a:solidFill>
                  <a:srgbClr val="1B2420"/>
                </a:solidFill>
                <a:latin typeface="Calibri" pitchFamily="34" charset="0"/>
                <a:ea typeface="Calibri" pitchFamily="34" charset="-122"/>
                <a:cs typeface="Calibri" pitchFamily="34" charset="-120"/>
              </a:rPr>
              <a:t>NIR − Ερυθρό</a:t>
            </a:r>
            <a:endParaRPr lang="el-GR" sz="1800" dirty="0"/>
          </a:p>
        </p:txBody>
      </p:sp>
      <p:sp>
        <p:nvSpPr>
          <p:cNvPr id="10" name="Shape 7"/>
          <p:cNvSpPr/>
          <p:nvPr/>
        </p:nvSpPr>
        <p:spPr>
          <a:xfrm>
            <a:off x="2011680" y="2873123"/>
            <a:ext cx="2926080" cy="0"/>
          </a:xfrm>
          <a:prstGeom prst="line">
            <a:avLst/>
          </a:prstGeom>
          <a:noFill/>
          <a:ln w="19050">
            <a:solidFill>
              <a:srgbClr val="1B2420"/>
            </a:solidFill>
            <a:prstDash val="solid"/>
          </a:ln>
        </p:spPr>
      </p:sp>
      <p:sp>
        <p:nvSpPr>
          <p:cNvPr id="11" name="Text 8"/>
          <p:cNvSpPr txBox="1"/>
          <p:nvPr/>
        </p:nvSpPr>
        <p:spPr>
          <a:xfrm>
            <a:off x="1965960" y="2910889"/>
            <a:ext cx="3017520" cy="317236"/>
          </a:xfrm>
          <a:prstGeom prst="rect">
            <a:avLst/>
          </a:prstGeom>
          <a:noFill/>
          <a:ln/>
        </p:spPr>
        <p:txBody>
          <a:bodyPr wrap="square" lIns="0" tIns="0" rIns="0" bIns="0" rtlCol="0" anchor="t"/>
          <a:lstStyle/>
          <a:p>
            <a:pPr algn="ctr" indent="0" marL="0">
              <a:buNone/>
            </a:pPr>
            <a:r>
              <a:rPr lang="el-GR" altLang="en-US" sz="1800" b="1" dirty="0">
                <a:solidFill>
                  <a:srgbClr val="1B2420"/>
                </a:solidFill>
                <a:latin typeface="Calibri" pitchFamily="34" charset="0"/>
                <a:ea typeface="Calibri" pitchFamily="34" charset="-122"/>
                <a:cs typeface="Calibri" pitchFamily="34" charset="-120"/>
              </a:rPr>
              <a:t>NIR + Ερυθρό</a:t>
            </a:r>
            <a:endParaRPr lang="el-GR" sz="1800" dirty="0"/>
          </a:p>
        </p:txBody>
      </p:sp>
      <p:sp>
        <p:nvSpPr>
          <p:cNvPr id="12" name="Text 9"/>
          <p:cNvSpPr txBox="1"/>
          <p:nvPr/>
        </p:nvSpPr>
        <p:spPr>
          <a:xfrm>
            <a:off x="5120640" y="2495461"/>
            <a:ext cx="1828800" cy="755324"/>
          </a:xfrm>
          <a:prstGeom prst="rect">
            <a:avLst/>
          </a:prstGeom>
          <a:noFill/>
          <a:ln/>
        </p:spPr>
        <p:txBody>
          <a:bodyPr wrap="square" lIns="0" tIns="0" rIns="0" bIns="0" rtlCol="0" anchor="ctr"/>
          <a:lstStyle/>
          <a:p>
            <a:pPr indent="0" marL="0">
              <a:buNone/>
            </a:pPr>
            <a:r>
              <a:rPr lang="el-GR" altLang="en-US" sz="990" dirty="0">
                <a:solidFill>
                  <a:srgbClr val="3A4540"/>
                </a:solidFill>
                <a:latin typeface="Calibri" pitchFamily="34" charset="0"/>
                <a:ea typeface="Calibri" pitchFamily="34" charset="-122"/>
                <a:cs typeface="Calibri" pitchFamily="34" charset="-120"/>
              </a:rPr>
              <a:t>NIR: εγγύς υπέρυθρο (0,7-1,1 µm)· το υγιές φύλλο το ανακλά έντονα. Ερυθρό: η χλωροφύλλη το απορροφά. Στο Sentinel-2: ζώνες B8 και B4.</a:t>
            </a:r>
            <a:endParaRPr lang="el-GR" sz="990" dirty="0"/>
          </a:p>
        </p:txBody>
      </p:sp>
      <p:sp>
        <p:nvSpPr>
          <p:cNvPr id="13" name="Shape 10"/>
          <p:cNvSpPr/>
          <p:nvPr/>
        </p:nvSpPr>
        <p:spPr>
          <a:xfrm>
            <a:off x="640080" y="4036322"/>
            <a:ext cx="3419856" cy="317236"/>
          </a:xfrm>
          <a:prstGeom prst="rect">
            <a:avLst/>
          </a:prstGeom>
          <a:solidFill>
            <a:srgbClr val="C9BCA6"/>
          </a:solidFill>
          <a:ln w="12700">
            <a:solidFill>
              <a:srgbClr val="C9BCA6"/>
            </a:solidFill>
            <a:prstDash val="solid"/>
          </a:ln>
        </p:spPr>
      </p:sp>
      <p:sp>
        <p:nvSpPr>
          <p:cNvPr id="14" name="Shape 11"/>
          <p:cNvSpPr/>
          <p:nvPr/>
        </p:nvSpPr>
        <p:spPr>
          <a:xfrm>
            <a:off x="4059936" y="4036322"/>
            <a:ext cx="310896" cy="317236"/>
          </a:xfrm>
          <a:prstGeom prst="rect">
            <a:avLst/>
          </a:prstGeom>
          <a:solidFill>
            <a:srgbClr val="D8CF96"/>
          </a:solidFill>
          <a:ln w="12700">
            <a:solidFill>
              <a:srgbClr val="D8CF96"/>
            </a:solidFill>
            <a:prstDash val="solid"/>
          </a:ln>
        </p:spPr>
      </p:sp>
      <p:sp>
        <p:nvSpPr>
          <p:cNvPr id="15" name="Shape 12"/>
          <p:cNvSpPr/>
          <p:nvPr/>
        </p:nvSpPr>
        <p:spPr>
          <a:xfrm>
            <a:off x="4370832" y="4036322"/>
            <a:ext cx="310896" cy="317236"/>
          </a:xfrm>
          <a:prstGeom prst="rect">
            <a:avLst/>
          </a:prstGeom>
          <a:solidFill>
            <a:srgbClr val="B7D49A"/>
          </a:solidFill>
          <a:ln w="12700">
            <a:solidFill>
              <a:srgbClr val="B7D49A"/>
            </a:solidFill>
            <a:prstDash val="solid"/>
          </a:ln>
        </p:spPr>
      </p:sp>
      <p:sp>
        <p:nvSpPr>
          <p:cNvPr id="16" name="Shape 13"/>
          <p:cNvSpPr/>
          <p:nvPr/>
        </p:nvSpPr>
        <p:spPr>
          <a:xfrm>
            <a:off x="4681728" y="4036322"/>
            <a:ext cx="1554480" cy="317236"/>
          </a:xfrm>
          <a:prstGeom prst="rect">
            <a:avLst/>
          </a:prstGeom>
          <a:solidFill>
            <a:srgbClr val="6FAE70"/>
          </a:solidFill>
          <a:ln w="12700">
            <a:solidFill>
              <a:srgbClr val="6FAE70"/>
            </a:solidFill>
            <a:prstDash val="solid"/>
          </a:ln>
        </p:spPr>
      </p:sp>
      <p:sp>
        <p:nvSpPr>
          <p:cNvPr id="17" name="Shape 14"/>
          <p:cNvSpPr/>
          <p:nvPr/>
        </p:nvSpPr>
        <p:spPr>
          <a:xfrm>
            <a:off x="6236208" y="4036322"/>
            <a:ext cx="621792" cy="317236"/>
          </a:xfrm>
          <a:prstGeom prst="rect">
            <a:avLst/>
          </a:prstGeom>
          <a:solidFill>
            <a:srgbClr val="1F7A3A"/>
          </a:solidFill>
          <a:ln w="12700">
            <a:solidFill>
              <a:srgbClr val="1F7A3A"/>
            </a:solidFill>
            <a:prstDash val="solid"/>
          </a:ln>
        </p:spPr>
      </p:sp>
      <p:sp>
        <p:nvSpPr>
          <p:cNvPr id="18" name="Shape 15"/>
          <p:cNvSpPr/>
          <p:nvPr/>
        </p:nvSpPr>
        <p:spPr>
          <a:xfrm>
            <a:off x="640080" y="4353557"/>
            <a:ext cx="0" cy="90639"/>
          </a:xfrm>
          <a:prstGeom prst="line">
            <a:avLst/>
          </a:prstGeom>
          <a:noFill/>
          <a:ln w="12700">
            <a:solidFill>
              <a:srgbClr val="5A6862"/>
            </a:solidFill>
            <a:prstDash val="solid"/>
          </a:ln>
        </p:spPr>
      </p:sp>
      <p:sp>
        <p:nvSpPr>
          <p:cNvPr id="19" name="Text 16"/>
          <p:cNvSpPr txBox="1"/>
          <p:nvPr/>
        </p:nvSpPr>
        <p:spPr>
          <a:xfrm>
            <a:off x="274320" y="4451750"/>
            <a:ext cx="731520" cy="226597"/>
          </a:xfrm>
          <a:prstGeom prst="rect">
            <a:avLst/>
          </a:prstGeom>
          <a:noFill/>
          <a:ln/>
        </p:spPr>
        <p:txBody>
          <a:bodyPr wrap="square" lIns="0" tIns="0" rIns="0" bIns="0" rtlCol="0" anchor="t"/>
          <a:lstStyle/>
          <a:p>
            <a:pPr algn="ctr" indent="0" marL="0">
              <a:buNone/>
            </a:pPr>
            <a:r>
              <a:rPr lang="el-GR" altLang="en-US" sz="1080" b="1" dirty="0">
                <a:solidFill>
                  <a:srgbClr val="3A4540"/>
                </a:solidFill>
                <a:latin typeface="Calibri" pitchFamily="34" charset="0"/>
                <a:ea typeface="Calibri" pitchFamily="34" charset="-122"/>
                <a:cs typeface="Calibri" pitchFamily="34" charset="-120"/>
              </a:rPr>
              <a:t>−1</a:t>
            </a:r>
            <a:endParaRPr lang="el-GR" sz="1080" dirty="0"/>
          </a:p>
        </p:txBody>
      </p:sp>
      <p:sp>
        <p:nvSpPr>
          <p:cNvPr id="20" name="Shape 17"/>
          <p:cNvSpPr/>
          <p:nvPr/>
        </p:nvSpPr>
        <p:spPr>
          <a:xfrm>
            <a:off x="3749040" y="4353557"/>
            <a:ext cx="0" cy="90639"/>
          </a:xfrm>
          <a:prstGeom prst="line">
            <a:avLst/>
          </a:prstGeom>
          <a:noFill/>
          <a:ln w="12700">
            <a:solidFill>
              <a:srgbClr val="5A6862"/>
            </a:solidFill>
            <a:prstDash val="solid"/>
          </a:ln>
        </p:spPr>
      </p:sp>
      <p:sp>
        <p:nvSpPr>
          <p:cNvPr id="21" name="Text 18"/>
          <p:cNvSpPr txBox="1"/>
          <p:nvPr/>
        </p:nvSpPr>
        <p:spPr>
          <a:xfrm>
            <a:off x="3383280" y="4451750"/>
            <a:ext cx="731520" cy="226597"/>
          </a:xfrm>
          <a:prstGeom prst="rect">
            <a:avLst/>
          </a:prstGeom>
          <a:noFill/>
          <a:ln/>
        </p:spPr>
        <p:txBody>
          <a:bodyPr wrap="square" lIns="0" tIns="0" rIns="0" bIns="0" rtlCol="0" anchor="t"/>
          <a:lstStyle/>
          <a:p>
            <a:pPr algn="ctr" indent="0" marL="0">
              <a:buNone/>
            </a:pPr>
            <a:r>
              <a:rPr lang="el-GR" altLang="en-US" sz="1080" b="1" dirty="0">
                <a:solidFill>
                  <a:srgbClr val="3A4540"/>
                </a:solidFill>
                <a:latin typeface="Calibri" pitchFamily="34" charset="0"/>
                <a:ea typeface="Calibri" pitchFamily="34" charset="-122"/>
                <a:cs typeface="Calibri" pitchFamily="34" charset="-120"/>
              </a:rPr>
              <a:t>0</a:t>
            </a:r>
            <a:endParaRPr lang="el-GR" sz="1080" dirty="0"/>
          </a:p>
        </p:txBody>
      </p:sp>
      <p:sp>
        <p:nvSpPr>
          <p:cNvPr id="22" name="Shape 19"/>
          <p:cNvSpPr/>
          <p:nvPr/>
        </p:nvSpPr>
        <p:spPr>
          <a:xfrm>
            <a:off x="6858000" y="4353557"/>
            <a:ext cx="0" cy="90639"/>
          </a:xfrm>
          <a:prstGeom prst="line">
            <a:avLst/>
          </a:prstGeom>
          <a:noFill/>
          <a:ln w="12700">
            <a:solidFill>
              <a:srgbClr val="5A6862"/>
            </a:solidFill>
            <a:prstDash val="solid"/>
          </a:ln>
        </p:spPr>
      </p:sp>
      <p:sp>
        <p:nvSpPr>
          <p:cNvPr id="23" name="Text 20"/>
          <p:cNvSpPr txBox="1"/>
          <p:nvPr/>
        </p:nvSpPr>
        <p:spPr>
          <a:xfrm>
            <a:off x="6492240" y="4451750"/>
            <a:ext cx="731520" cy="226597"/>
          </a:xfrm>
          <a:prstGeom prst="rect">
            <a:avLst/>
          </a:prstGeom>
          <a:noFill/>
          <a:ln/>
        </p:spPr>
        <p:txBody>
          <a:bodyPr wrap="square" lIns="0" tIns="0" rIns="0" bIns="0" rtlCol="0" anchor="t"/>
          <a:lstStyle/>
          <a:p>
            <a:pPr algn="ctr" indent="0" marL="0">
              <a:buNone/>
            </a:pPr>
            <a:r>
              <a:rPr lang="el-GR" altLang="en-US" sz="1080" b="1" dirty="0">
                <a:solidFill>
                  <a:srgbClr val="3A4540"/>
                </a:solidFill>
                <a:latin typeface="Calibri" pitchFamily="34" charset="0"/>
                <a:ea typeface="Calibri" pitchFamily="34" charset="-122"/>
                <a:cs typeface="Calibri" pitchFamily="34" charset="-120"/>
              </a:rPr>
              <a:t>+1</a:t>
            </a:r>
            <a:endParaRPr lang="el-GR" sz="1080" dirty="0"/>
          </a:p>
        </p:txBody>
      </p:sp>
      <p:sp>
        <p:nvSpPr>
          <p:cNvPr id="24" name="Text 21"/>
          <p:cNvSpPr txBox="1"/>
          <p:nvPr/>
        </p:nvSpPr>
        <p:spPr>
          <a:xfrm>
            <a:off x="1069848" y="3560468"/>
            <a:ext cx="2560320" cy="226597"/>
          </a:xfrm>
          <a:prstGeom prst="rect">
            <a:avLst/>
          </a:prstGeom>
          <a:noFill/>
          <a:ln/>
        </p:spPr>
        <p:txBody>
          <a:bodyPr wrap="square" lIns="0" tIns="0" rIns="0" bIns="0" rtlCol="0" anchor="t"/>
          <a:lstStyle/>
          <a:p>
            <a:pPr algn="ctr" indent="0" marL="0">
              <a:buNone/>
            </a:pPr>
            <a:r>
              <a:rPr lang="el-GR" altLang="en-US" sz="1080" b="1" dirty="0">
                <a:solidFill>
                  <a:srgbClr val="3A4540"/>
                </a:solidFill>
                <a:latin typeface="Calibri" pitchFamily="34" charset="0"/>
                <a:ea typeface="Calibri" pitchFamily="34" charset="-122"/>
                <a:cs typeface="Calibri" pitchFamily="34" charset="-120"/>
              </a:rPr>
              <a:t>Βράχος, άμμος, χιόνι: 0,1 και κάτω</a:t>
            </a:r>
            <a:endParaRPr lang="el-GR" sz="1080" dirty="0"/>
          </a:p>
        </p:txBody>
      </p:sp>
      <p:sp>
        <p:nvSpPr>
          <p:cNvPr id="25" name="Shape 22"/>
          <p:cNvSpPr/>
          <p:nvPr/>
        </p:nvSpPr>
        <p:spPr>
          <a:xfrm>
            <a:off x="2350008" y="3802171"/>
            <a:ext cx="0" cy="219044"/>
          </a:xfrm>
          <a:prstGeom prst="line">
            <a:avLst/>
          </a:prstGeom>
          <a:noFill/>
          <a:ln w="12700">
            <a:solidFill>
              <a:srgbClr val="3A4540"/>
            </a:solidFill>
            <a:prstDash val="dash"/>
          </a:ln>
        </p:spPr>
      </p:sp>
      <p:sp>
        <p:nvSpPr>
          <p:cNvPr id="26" name="Text 23"/>
          <p:cNvSpPr txBox="1"/>
          <p:nvPr/>
        </p:nvSpPr>
        <p:spPr>
          <a:xfrm>
            <a:off x="3429000" y="3258338"/>
            <a:ext cx="2194560" cy="226597"/>
          </a:xfrm>
          <a:prstGeom prst="rect">
            <a:avLst/>
          </a:prstGeom>
          <a:noFill/>
          <a:ln/>
        </p:spPr>
        <p:txBody>
          <a:bodyPr wrap="square" lIns="0" tIns="0" rIns="0" bIns="0" rtlCol="0" anchor="t"/>
          <a:lstStyle/>
          <a:p>
            <a:pPr algn="ctr" indent="0" marL="0">
              <a:buNone/>
            </a:pPr>
            <a:r>
              <a:rPr lang="el-GR" altLang="en-US" sz="1080" b="1" dirty="0">
                <a:solidFill>
                  <a:srgbClr val="16602D"/>
                </a:solidFill>
                <a:latin typeface="Calibri" pitchFamily="34" charset="0"/>
                <a:ea typeface="Calibri" pitchFamily="34" charset="-122"/>
                <a:cs typeface="Calibri" pitchFamily="34" charset="-120"/>
              </a:rPr>
              <a:t>Θάμνοι, λιβάδι: 0,2-0,3</a:t>
            </a:r>
            <a:endParaRPr lang="el-GR" sz="1080" dirty="0"/>
          </a:p>
        </p:txBody>
      </p:sp>
      <p:sp>
        <p:nvSpPr>
          <p:cNvPr id="27" name="Shape 24"/>
          <p:cNvSpPr/>
          <p:nvPr/>
        </p:nvSpPr>
        <p:spPr>
          <a:xfrm>
            <a:off x="4526280" y="3500042"/>
            <a:ext cx="0" cy="521173"/>
          </a:xfrm>
          <a:prstGeom prst="line">
            <a:avLst/>
          </a:prstGeom>
          <a:noFill/>
          <a:ln w="12700">
            <a:solidFill>
              <a:srgbClr val="16602D"/>
            </a:solidFill>
            <a:prstDash val="dash"/>
          </a:ln>
        </p:spPr>
      </p:sp>
      <p:sp>
        <p:nvSpPr>
          <p:cNvPr id="28" name="Text 25"/>
          <p:cNvSpPr txBox="1"/>
          <p:nvPr/>
        </p:nvSpPr>
        <p:spPr>
          <a:xfrm>
            <a:off x="4206240" y="3560468"/>
            <a:ext cx="2743200" cy="226597"/>
          </a:xfrm>
          <a:prstGeom prst="rect">
            <a:avLst/>
          </a:prstGeom>
          <a:noFill/>
          <a:ln/>
        </p:spPr>
        <p:txBody>
          <a:bodyPr wrap="square" lIns="0" tIns="0" rIns="0" bIns="0" rtlCol="0" anchor="t"/>
          <a:lstStyle/>
          <a:p>
            <a:pPr algn="r" indent="0" marL="0">
              <a:buNone/>
            </a:pPr>
            <a:r>
              <a:rPr lang="el-GR" altLang="en-US" sz="1080" b="1" dirty="0">
                <a:solidFill>
                  <a:srgbClr val="0E3D1E"/>
                </a:solidFill>
                <a:latin typeface="Calibri" pitchFamily="34" charset="0"/>
                <a:ea typeface="Calibri" pitchFamily="34" charset="-122"/>
                <a:cs typeface="Calibri" pitchFamily="34" charset="-120"/>
              </a:rPr>
              <a:t>Πυκνή πράσινη κάλυψη: 0,8-0,9</a:t>
            </a:r>
            <a:endParaRPr lang="el-GR" sz="1080" dirty="0"/>
          </a:p>
        </p:txBody>
      </p:sp>
      <p:sp>
        <p:nvSpPr>
          <p:cNvPr id="29" name="Shape 26"/>
          <p:cNvSpPr/>
          <p:nvPr/>
        </p:nvSpPr>
        <p:spPr>
          <a:xfrm>
            <a:off x="6547104" y="3802171"/>
            <a:ext cx="0" cy="219044"/>
          </a:xfrm>
          <a:prstGeom prst="line">
            <a:avLst/>
          </a:prstGeom>
          <a:noFill/>
          <a:ln w="12700">
            <a:solidFill>
              <a:srgbClr val="0E3D1E"/>
            </a:solidFill>
            <a:prstDash val="dash"/>
          </a:ln>
        </p:spPr>
      </p:sp>
      <p:sp>
        <p:nvSpPr>
          <p:cNvPr id="30" name="Shape 27"/>
          <p:cNvSpPr/>
          <p:nvPr/>
        </p:nvSpPr>
        <p:spPr>
          <a:xfrm>
            <a:off x="548640" y="4867178"/>
            <a:ext cx="6400800" cy="793090"/>
          </a:xfrm>
          <a:prstGeom prst="roundRect">
            <a:avLst>
              <a:gd name="adj" fmla="val 11530"/>
            </a:avLst>
          </a:prstGeom>
          <a:solidFill>
            <a:srgbClr val="E6F3EA"/>
          </a:solidFill>
          <a:ln w="9525">
            <a:solidFill>
              <a:srgbClr val="E6F3EA"/>
            </a:solidFill>
            <a:prstDash val="solid"/>
          </a:ln>
        </p:spPr>
      </p:sp>
      <p:sp>
        <p:nvSpPr>
          <p:cNvPr id="31" name="Text 28"/>
          <p:cNvSpPr txBox="1"/>
          <p:nvPr/>
        </p:nvSpPr>
        <p:spPr>
          <a:xfrm>
            <a:off x="777240" y="4904944"/>
            <a:ext cx="5943600" cy="717557"/>
          </a:xfrm>
          <a:prstGeom prst="rect">
            <a:avLst/>
          </a:prstGeom>
          <a:noFill/>
          <a:ln/>
        </p:spPr>
        <p:txBody>
          <a:bodyPr wrap="square" lIns="0" tIns="0" rIns="0" bIns="0" rtlCol="0" anchor="ctr"/>
          <a:lstStyle/>
          <a:p>
            <a:pPr indent="0" marL="0">
              <a:buNone/>
            </a:pPr>
            <a:r>
              <a:rPr lang="el-GR" altLang="en-US" sz="1220" b="1" dirty="0">
                <a:solidFill>
                  <a:srgbClr val="0E3D1E"/>
                </a:solidFill>
                <a:latin typeface="Calibri" pitchFamily="34" charset="0"/>
                <a:ea typeface="Calibri" pitchFamily="34" charset="-122"/>
                <a:cs typeface="Calibri" pitchFamily="34" charset="-120"/>
              </a:rPr>
              <a:t>Στο χωράφι μετράνε λιγότερο οι απόλυτες τιμές και περισσότερο οι διαφορές μέσα στο ίδιο χωράφι και η μεταβολή στον χρόνο.</a:t>
            </a:r>
            <a:endParaRPr lang="el-GR" sz="1220" dirty="0"/>
          </a:p>
        </p:txBody>
      </p:sp>
      <p:sp>
        <p:nvSpPr>
          <p:cNvPr id="32" name="Shape 29"/>
          <p:cNvSpPr/>
          <p:nvPr/>
        </p:nvSpPr>
        <p:spPr>
          <a:xfrm>
            <a:off x="7315200" y="2268864"/>
            <a:ext cx="4327855" cy="3436723"/>
          </a:xfrm>
          <a:prstGeom prst="roundRect">
            <a:avLst>
              <a:gd name="adj" fmla="val 3193"/>
            </a:avLst>
          </a:prstGeom>
          <a:solidFill>
            <a:srgbClr val="FBF1DC"/>
          </a:solidFill>
          <a:ln w="9525">
            <a:solidFill>
              <a:srgbClr val="EFD9A8"/>
            </a:solidFill>
            <a:prstDash val="solid"/>
          </a:ln>
        </p:spPr>
      </p:sp>
      <p:sp>
        <p:nvSpPr>
          <p:cNvPr id="33" name="Text 30"/>
          <p:cNvSpPr txBox="1"/>
          <p:nvPr/>
        </p:nvSpPr>
        <p:spPr>
          <a:xfrm>
            <a:off x="7589520" y="2404822"/>
            <a:ext cx="3779215" cy="339896"/>
          </a:xfrm>
          <a:prstGeom prst="rect">
            <a:avLst/>
          </a:prstGeom>
          <a:noFill/>
          <a:ln/>
        </p:spPr>
        <p:txBody>
          <a:bodyPr wrap="square" lIns="0" tIns="0" rIns="0" bIns="0" rtlCol="0" anchor="t"/>
          <a:lstStyle/>
          <a:p>
            <a:pPr indent="0" marL="0">
              <a:buNone/>
            </a:pPr>
            <a:r>
              <a:rPr lang="el-GR" altLang="en-US" sz="1710" b="1" dirty="0">
                <a:solidFill>
                  <a:srgbClr val="854D0E"/>
                </a:solidFill>
                <a:latin typeface="Calibri" pitchFamily="34" charset="0"/>
                <a:ea typeface="Calibri" pitchFamily="34" charset="-122"/>
                <a:cs typeface="Calibri" pitchFamily="34" charset="-120"/>
              </a:rPr>
              <a:t>Ο NDVI δεν λέει την αιτία</a:t>
            </a:r>
            <a:endParaRPr lang="el-GR" sz="1710" dirty="0"/>
          </a:p>
        </p:txBody>
      </p:sp>
      <p:sp>
        <p:nvSpPr>
          <p:cNvPr id="34" name="Text 31"/>
          <p:cNvSpPr txBox="1"/>
          <p:nvPr/>
        </p:nvSpPr>
        <p:spPr>
          <a:xfrm>
            <a:off x="7589520" y="2873123"/>
            <a:ext cx="3779215" cy="2719165"/>
          </a:xfrm>
          <a:prstGeom prst="rect">
            <a:avLst/>
          </a:prstGeom>
          <a:noFill/>
          <a:ln/>
        </p:spPr>
        <p:txBody>
          <a:bodyPr wrap="square" lIns="0" tIns="0" rIns="0" bIns="0" rtlCol="0" anchor="t"/>
          <a:lstStyle/>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Χαμηλός NDVI μπορεί να σημαίνει έλλειψη νερού ή θρεπτικών, ασθένεια, εχθρό, συμπίεση, λίμνασμα ή αργό φύτρωμα.</a:t>
            </a:r>
            <a:endParaRPr lang="el-GR" sz="1260" dirty="0"/>
          </a:p>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Σε αραιή κάλυψη επηρεάζουν την τιμή το έδαφος και η σκιά των νεφών.</a:t>
            </a:r>
            <a:endParaRPr lang="el-GR" sz="1260" dirty="0"/>
          </a:p>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Σε πολύ πυκνή κάλυψη ο NDVI κορεννύεται και δεν δείχνει διαφορές.</a:t>
            </a:r>
            <a:endParaRPr lang="el-GR" sz="1260" dirty="0"/>
          </a:p>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Ο χάρτης δείχνει πού να κοιτάξετε· την αιτία τη βρίσκει ο επιτόπιος έλεγχος.</a:t>
            </a:r>
            <a:endParaRPr lang="el-GR" sz="126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ΚΕΦΑΛΑΙΟ 1</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Βρείτε την καταπόνηση, διαβάστε τον πίνακα</a:t>
            </a:r>
            <a:endParaRPr lang="el-G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12</a:t>
            </a:r>
            <a:endParaRPr lang="el-GR" sz="900" dirty="0"/>
          </a:p>
        </p:txBody>
      </p:sp>
      <p:pic>
        <p:nvPicPr>
          <p:cNvPr id="7" name="Image 0" descr="/root/kozan-akilli-tarim/sunum/build/cache/m1-el-l03-ndvi-5ffbc06e-1400-0.jpg">    </p:cNvPr>
          <p:cNvPicPr>
            <a:picLocks noChangeAspect="1"/>
          </p:cNvPicPr>
          <p:nvPr/>
        </p:nvPicPr>
        <p:blipFill>
          <a:blip r:embed="rId1"/>
          <a:stretch>
            <a:fillRect/>
          </a:stretch>
        </p:blipFill>
        <p:spPr>
          <a:xfrm>
            <a:off x="850885" y="2268864"/>
            <a:ext cx="2870230" cy="2832683"/>
          </a:xfrm>
          <a:prstGeom prst="rect">
            <a:avLst/>
          </a:prstGeom>
          <a:effectLst>
            <a:outerShdw sx="100000" sy="100000" kx="0" ky="0" algn="bl" rotWithShape="0" blurRad="101600" dist="38100" dir="5400000">
              <a:srgbClr val="1B2420">
                <a:alpha val="25000"/>
              </a:srgbClr>
            </a:outerShdw>
          </a:effectLst>
        </p:spPr>
      </p:pic>
      <p:pic>
        <p:nvPicPr>
          <p:cNvPr id="8" name="Image 1" descr="/root/kozan-akilli-tarim/sunum/build/cache/m1-el-l03-pano-u-bfb347b1-1400-0-0_0_1_0.505.jpg">    </p:cNvPr>
          <p:cNvPicPr>
            <a:picLocks noChangeAspect="1"/>
          </p:cNvPicPr>
          <p:nvPr/>
        </p:nvPicPr>
        <p:blipFill>
          <a:blip r:embed="rId2"/>
          <a:stretch>
            <a:fillRect/>
          </a:stretch>
        </p:blipFill>
        <p:spPr>
          <a:xfrm>
            <a:off x="4612666" y="2268864"/>
            <a:ext cx="2844748" cy="3247892"/>
          </a:xfrm>
          <a:prstGeom prst="rect">
            <a:avLst/>
          </a:prstGeom>
          <a:effectLst>
            <a:outerShdw sx="100000" sy="100000" kx="0" ky="0" algn="bl" rotWithShape="0" blurRad="101600" dist="38100" dir="5400000">
              <a:srgbClr val="1B2420">
                <a:alpha val="25000"/>
              </a:srgbClr>
            </a:outerShdw>
          </a:effectLst>
        </p:spPr>
      </p:pic>
      <p:sp>
        <p:nvSpPr>
          <p:cNvPr id="9" name="Text 4"/>
          <p:cNvSpPr txBox="1"/>
          <p:nvPr/>
        </p:nvSpPr>
        <p:spPr>
          <a:xfrm>
            <a:off x="548640" y="5607395"/>
            <a:ext cx="7223760" cy="264363"/>
          </a:xfrm>
          <a:prstGeom prst="rect">
            <a:avLst/>
          </a:prstGeom>
          <a:noFill/>
          <a:ln/>
        </p:spPr>
        <p:txBody>
          <a:bodyPr wrap="square" lIns="0" tIns="0" rIns="0" bIns="0" rtlCol="0" anchor="t"/>
          <a:lstStyle/>
          <a:p>
            <a:pPr indent="0" marL="0">
              <a:buNone/>
            </a:pPr>
            <a:r>
              <a:rPr lang="el-GR" altLang="en-US" sz="1040" i="1" dirty="0">
                <a:solidFill>
                  <a:srgbClr val="5A6862"/>
                </a:solidFill>
                <a:latin typeface="Calibri" pitchFamily="34" charset="0"/>
                <a:ea typeface="Calibri" pitchFamily="34" charset="-122"/>
                <a:cs typeface="Calibri" pitchFamily="34" charset="-120"/>
              </a:rPr>
              <a:t>Μάθημα 3: περιοχές καταπόνησης σε χάρτη NDVI και πίνακας δεδομένων οπωρώνα (ενδεικτικά δεδομένα)</a:t>
            </a:r>
            <a:endParaRPr lang="el-GR" sz="1040" dirty="0"/>
          </a:p>
        </p:txBody>
      </p:sp>
      <p:sp>
        <p:nvSpPr>
          <p:cNvPr id="10" name="Text 5"/>
          <p:cNvSpPr txBox="1"/>
          <p:nvPr/>
        </p:nvSpPr>
        <p:spPr>
          <a:xfrm>
            <a:off x="8138160" y="2268864"/>
            <a:ext cx="3504895" cy="3474489"/>
          </a:xfrm>
          <a:prstGeom prst="rect">
            <a:avLst/>
          </a:prstGeom>
          <a:noFill/>
          <a:ln/>
        </p:spPr>
        <p:txBody>
          <a:bodyPr wrap="square" lIns="0" tIns="0" rIns="0" bIns="0" rtlCol="0" anchor="t"/>
          <a:lstStyle/>
          <a:p>
            <a:pPr marL="203200" indent="-203200">
              <a:spcAft>
                <a:spcPts val="578"/>
              </a:spcAft>
              <a:buSzPct val="100000"/>
              <a:buChar char="•"/>
            </a:pPr>
            <a:r>
              <a:rPr lang="el-GR" altLang="en-US" sz="1310" b="1" dirty="0">
                <a:solidFill>
                  <a:srgbClr val="16602D"/>
                </a:solidFill>
                <a:latin typeface="Calibri" pitchFamily="34" charset="0"/>
                <a:ea typeface="Calibri" pitchFamily="34" charset="-122"/>
                <a:cs typeface="Calibri" pitchFamily="34" charset="-120"/>
              </a:rPr>
              <a:t>Μάθημα 3, NDVI: </a:t>
            </a:r>
            <a:r>
              <a:rPr lang="el-GR" altLang="en-US" sz="1310" dirty="0">
                <a:solidFill>
                  <a:srgbClr val="3A4540"/>
                </a:solidFill>
                <a:latin typeface="Calibri" pitchFamily="34" charset="0"/>
                <a:ea typeface="Calibri" pitchFamily="34" charset="-122"/>
                <a:cs typeface="Calibri" pitchFamily="34" charset="-120"/>
              </a:rPr>
              <a:t>οι συμμετέχοντες σημειώνουν σε χωράφι σιταριού τις 3 περιοχές για επιτόπιο έλεγχο.</a:t>
            </a:r>
            <a:endParaRPr lang="el-GR" sz="1310" dirty="0"/>
          </a:p>
          <a:p>
            <a:pPr marL="203200" indent="-203200">
              <a:spcAft>
                <a:spcPts val="578"/>
              </a:spcAft>
              <a:buSzPct val="100000"/>
              <a:buChar char="•"/>
            </a:pPr>
            <a:r>
              <a:rPr lang="el-GR" altLang="en-US" sz="1310" b="1" dirty="0">
                <a:solidFill>
                  <a:srgbClr val="16602D"/>
                </a:solidFill>
                <a:latin typeface="Calibri" pitchFamily="34" charset="0"/>
                <a:ea typeface="Calibri" pitchFamily="34" charset="-122"/>
                <a:cs typeface="Calibri" pitchFamily="34" charset="-120"/>
              </a:rPr>
              <a:t>Μάθημα 3, πίνακας: </a:t>
            </a:r>
            <a:r>
              <a:rPr lang="el-GR" altLang="en-US" sz="1310" dirty="0">
                <a:solidFill>
                  <a:srgbClr val="3A4540"/>
                </a:solidFill>
                <a:latin typeface="Calibri" pitchFamily="34" charset="0"/>
                <a:ea typeface="Calibri" pitchFamily="34" charset="-122"/>
                <a:cs typeface="Calibri" pitchFamily="34" charset="-120"/>
              </a:rPr>
              <a:t>από την υγρασία και την ET0 βρίσκουν το κατώφλι άρδευσης και την πρώτη ημέρα παρέμβασης.</a:t>
            </a:r>
            <a:endParaRPr lang="el-GR" sz="1310" dirty="0"/>
          </a:p>
          <a:p>
            <a:pPr marL="203200" indent="-203200">
              <a:spcAft>
                <a:spcPts val="578"/>
              </a:spcAft>
              <a:buSzPct val="100000"/>
              <a:buChar char="•"/>
            </a:pPr>
            <a:r>
              <a:rPr lang="el-GR" altLang="en-US" sz="1310" b="1" dirty="0">
                <a:solidFill>
                  <a:srgbClr val="16602D"/>
                </a:solidFill>
                <a:latin typeface="Calibri" pitchFamily="34" charset="0"/>
                <a:ea typeface="Calibri" pitchFamily="34" charset="-122"/>
                <a:cs typeface="Calibri" pitchFamily="34" charset="-120"/>
              </a:rPr>
              <a:t>Μαθήματα 1-2: </a:t>
            </a:r>
            <a:r>
              <a:rPr lang="el-GR" altLang="en-US" sz="1310" dirty="0">
                <a:solidFill>
                  <a:srgbClr val="3A4540"/>
                </a:solidFill>
                <a:latin typeface="Calibri" pitchFamily="34" charset="0"/>
                <a:ea typeface="Calibri" pitchFamily="34" charset="-122"/>
                <a:cs typeface="Calibri" pitchFamily="34" charset="-120"/>
              </a:rPr>
              <a:t>ταξινόμηση του κύκλου, αντιστοίχιση τεχνολογιών, τοποθέτηση συσκευών.</a:t>
            </a:r>
            <a:endParaRPr lang="el-GR" sz="1310" dirty="0"/>
          </a:p>
          <a:p>
            <a:pPr marL="203200" indent="-203200">
              <a:spcAft>
                <a:spcPts val="578"/>
              </a:spcAft>
              <a:buSzPct val="100000"/>
              <a:buChar char="•"/>
            </a:pPr>
            <a:r>
              <a:rPr lang="el-GR" altLang="en-US" sz="1310" b="1" dirty="0">
                <a:solidFill>
                  <a:srgbClr val="16602D"/>
                </a:solidFill>
                <a:latin typeface="Calibri" pitchFamily="34" charset="0"/>
                <a:ea typeface="Calibri" pitchFamily="34" charset="-122"/>
                <a:cs typeface="Calibri" pitchFamily="34" charset="-120"/>
              </a:rPr>
              <a:t>Στη συνεδρία: </a:t>
            </a:r>
            <a:r>
              <a:rPr lang="el-GR" altLang="en-US" sz="1310" dirty="0">
                <a:solidFill>
                  <a:srgbClr val="3A4540"/>
                </a:solidFill>
                <a:latin typeface="Calibri" pitchFamily="34" charset="0"/>
                <a:ea typeface="Calibri" pitchFamily="34" charset="-122"/>
                <a:cs typeface="Calibri" pitchFamily="34" charset="-120"/>
              </a:rPr>
              <a:t>μοιραστείτε την οθόνη και συζητήστε τα αποτελέσματα.</a:t>
            </a:r>
            <a:endParaRPr lang="el-GR" sz="131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02</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2</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Βιωσιμότητα και γεωργία ακριβείας</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Περιβαλλοντική, οικονομική και κοινωνική ισορροπία· πότε αποσβένεται η επένδυση;</a:t>
            </a:r>
            <a:endParaRPr lang="el-GR" sz="1530" dirty="0"/>
          </a:p>
        </p:txBody>
      </p:sp>
      <p:sp>
        <p:nvSpPr>
          <p:cNvPr id="7" name="Shape 4"/>
          <p:cNvSpPr/>
          <p:nvPr/>
        </p:nvSpPr>
        <p:spPr>
          <a:xfrm>
            <a:off x="548640"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Τρεις διαστάσεις</a:t>
            </a:r>
            <a:endParaRPr lang="el-GR" sz="1040" dirty="0"/>
          </a:p>
        </p:txBody>
      </p:sp>
      <p:sp>
        <p:nvSpPr>
          <p:cNvPr id="9" name="Shape 6"/>
          <p:cNvSpPr/>
          <p:nvPr/>
        </p:nvSpPr>
        <p:spPr>
          <a:xfrm>
            <a:off x="2258202"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2258202"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Στόχοι πολιτικής</a:t>
            </a:r>
            <a:endParaRPr lang="el-GR" sz="1040" dirty="0"/>
          </a:p>
        </p:txBody>
      </p:sp>
      <p:sp>
        <p:nvSpPr>
          <p:cNvPr id="11" name="Shape 8"/>
          <p:cNvSpPr/>
          <p:nvPr/>
        </p:nvSpPr>
        <p:spPr>
          <a:xfrm>
            <a:off x="3967764" y="5244839"/>
            <a:ext cx="226314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967764" y="5244839"/>
            <a:ext cx="2263140"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Παραδοσιακή και ακριβείας</a:t>
            </a:r>
            <a:endParaRPr lang="el-GR" sz="1040" dirty="0"/>
          </a:p>
        </p:txBody>
      </p:sp>
      <p:sp>
        <p:nvSpPr>
          <p:cNvPr id="13" name="Shape 10"/>
          <p:cNvSpPr/>
          <p:nvPr/>
        </p:nvSpPr>
        <p:spPr>
          <a:xfrm>
            <a:off x="6340632" y="5244839"/>
            <a:ext cx="1673535"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6340632" y="5244839"/>
            <a:ext cx="1673535"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Κόστος και όφελος</a:t>
            </a:r>
            <a:endParaRPr lang="el-GR" sz="1040" dirty="0"/>
          </a:p>
        </p:txBody>
      </p:sp>
      <p:pic>
        <p:nvPicPr>
          <p:cNvPr id="15" name="Image 1" descr="/root/kozan-akilli-tarim/sunum/build/cache/m1-el-mob-l04-c-8a80095b-1400-0.03.png">    </p:cNvPr>
          <p:cNvPicPr>
            <a:picLocks noChangeAspect="1"/>
          </p:cNvPicPr>
          <p:nvPr/>
        </p:nvPicPr>
        <p:blipFill>
          <a:blip r:embed="rId2"/>
          <a:stretch>
            <a:fillRect/>
          </a:stretch>
        </p:blipFill>
        <p:spPr>
          <a:xfrm>
            <a:off x="8801337" y="1808117"/>
            <a:ext cx="2559846" cy="3323424"/>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13</a:t>
            </a:r>
            <a:endParaRPr lang="el-GR"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4 · ΒΙΩΣΙΜΟΤΗΤΑ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Οι τρεις διαστάσεις της βιωσιμότητας</a:t>
            </a:r>
            <a:endParaRPr lang="el-GR" sz="2700" dirty="0"/>
          </a:p>
        </p:txBody>
      </p:sp>
      <p:sp>
        <p:nvSpPr>
          <p:cNvPr id="4" name="Shape 2"/>
          <p:cNvSpPr/>
          <p:nvPr/>
        </p:nvSpPr>
        <p:spPr>
          <a:xfrm>
            <a:off x="548640" y="2231098"/>
            <a:ext cx="3515258"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7" name="Text 5"/>
          <p:cNvSpPr txBox="1"/>
          <p:nvPr/>
        </p:nvSpPr>
        <p:spPr>
          <a:xfrm>
            <a:off x="777240" y="2986422"/>
            <a:ext cx="3058058" cy="468301"/>
          </a:xfrm>
          <a:prstGeom prst="rect">
            <a:avLst/>
          </a:prstGeom>
          <a:noFill/>
          <a:ln/>
        </p:spPr>
        <p:txBody>
          <a:bodyPr wrap="square" lIns="0" tIns="0" rIns="0" bIns="0" rtlCol="0" anchor="t">
            <a:normAutofit/>
          </a:bodyPr>
          <a:lstStyle/>
          <a:p>
            <a:pPr indent="0" marL="0">
              <a:buNone/>
            </a:pPr>
            <a:r>
              <a:rPr lang="el-GR" altLang="en-US" sz="1620" b="1" dirty="0">
                <a:solidFill>
                  <a:srgbClr val="1B2420"/>
                </a:solidFill>
                <a:latin typeface="Calibri" pitchFamily="34" charset="0"/>
                <a:ea typeface="Calibri" pitchFamily="34" charset="-122"/>
                <a:cs typeface="Calibri" pitchFamily="34" charset="-120"/>
              </a:rPr>
              <a:t>Περιβαλλοντική</a:t>
            </a:r>
            <a:endParaRPr lang="el-GR" sz="1620" dirty="0"/>
          </a:p>
        </p:txBody>
      </p:sp>
      <p:sp>
        <p:nvSpPr>
          <p:cNvPr id="8" name="Text 6"/>
          <p:cNvSpPr txBox="1"/>
          <p:nvPr/>
        </p:nvSpPr>
        <p:spPr>
          <a:xfrm>
            <a:off x="777240" y="3454722"/>
            <a:ext cx="3058058" cy="830856"/>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Προστασία εδάφους, νερού, αέρα και βιοποικιλότητας· λιγότερη ρύπανση και λιγότερες εκπομπές αερίων θερμοκηπίου.</a:t>
            </a:r>
            <a:endParaRPr lang="el-GR" sz="1260" dirty="0"/>
          </a:p>
        </p:txBody>
      </p:sp>
      <p:sp>
        <p:nvSpPr>
          <p:cNvPr id="9" name="Shape 7"/>
          <p:cNvSpPr/>
          <p:nvPr/>
        </p:nvSpPr>
        <p:spPr>
          <a:xfrm>
            <a:off x="4338218" y="2231098"/>
            <a:ext cx="3515258"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4616132"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4616132"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2" name="Text 10"/>
          <p:cNvSpPr txBox="1"/>
          <p:nvPr/>
        </p:nvSpPr>
        <p:spPr>
          <a:xfrm>
            <a:off x="4566818" y="2986422"/>
            <a:ext cx="3058058" cy="468301"/>
          </a:xfrm>
          <a:prstGeom prst="rect">
            <a:avLst/>
          </a:prstGeom>
          <a:noFill/>
          <a:ln/>
        </p:spPr>
        <p:txBody>
          <a:bodyPr wrap="square" lIns="0" tIns="0" rIns="0" bIns="0" rtlCol="0" anchor="t">
            <a:normAutofit/>
          </a:bodyPr>
          <a:lstStyle/>
          <a:p>
            <a:pPr indent="0" marL="0">
              <a:buNone/>
            </a:pPr>
            <a:r>
              <a:rPr lang="el-GR" altLang="en-US" sz="1620" b="1" dirty="0">
                <a:solidFill>
                  <a:srgbClr val="1B2420"/>
                </a:solidFill>
                <a:latin typeface="Calibri" pitchFamily="34" charset="0"/>
                <a:ea typeface="Calibri" pitchFamily="34" charset="-122"/>
                <a:cs typeface="Calibri" pitchFamily="34" charset="-120"/>
              </a:rPr>
              <a:t>Οικονομική</a:t>
            </a:r>
            <a:endParaRPr lang="el-GR" sz="1620" dirty="0"/>
          </a:p>
        </p:txBody>
      </p:sp>
      <p:sp>
        <p:nvSpPr>
          <p:cNvPr id="13" name="Text 11"/>
          <p:cNvSpPr txBox="1"/>
          <p:nvPr/>
        </p:nvSpPr>
        <p:spPr>
          <a:xfrm>
            <a:off x="4566818" y="3454722"/>
            <a:ext cx="3058058" cy="830856"/>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Κερδοφόρα εκμετάλλευση, έλεγχος του κόστους εισροών, εισόδημα που αντέχει στις δύσκολες χρονιές.</a:t>
            </a:r>
            <a:endParaRPr lang="el-GR" sz="1260" dirty="0"/>
          </a:p>
        </p:txBody>
      </p:sp>
      <p:sp>
        <p:nvSpPr>
          <p:cNvPr id="14" name="Shape 12"/>
          <p:cNvSpPr/>
          <p:nvPr/>
        </p:nvSpPr>
        <p:spPr>
          <a:xfrm>
            <a:off x="8127797" y="2231098"/>
            <a:ext cx="3515258"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8405710"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8405710"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7" name="Text 15"/>
          <p:cNvSpPr txBox="1"/>
          <p:nvPr/>
        </p:nvSpPr>
        <p:spPr>
          <a:xfrm>
            <a:off x="8356397" y="2986422"/>
            <a:ext cx="3058058" cy="468301"/>
          </a:xfrm>
          <a:prstGeom prst="rect">
            <a:avLst/>
          </a:prstGeom>
          <a:noFill/>
          <a:ln/>
        </p:spPr>
        <p:txBody>
          <a:bodyPr wrap="square" lIns="0" tIns="0" rIns="0" bIns="0" rtlCol="0" anchor="t">
            <a:normAutofit/>
          </a:bodyPr>
          <a:lstStyle/>
          <a:p>
            <a:pPr indent="0" marL="0">
              <a:buNone/>
            </a:pPr>
            <a:r>
              <a:rPr lang="el-GR" altLang="en-US" sz="1620" b="1" dirty="0">
                <a:solidFill>
                  <a:srgbClr val="1B2420"/>
                </a:solidFill>
                <a:latin typeface="Calibri" pitchFamily="34" charset="0"/>
                <a:ea typeface="Calibri" pitchFamily="34" charset="-122"/>
                <a:cs typeface="Calibri" pitchFamily="34" charset="-120"/>
              </a:rPr>
              <a:t>Κοινωνική</a:t>
            </a:r>
            <a:endParaRPr lang="el-GR" sz="1620" dirty="0"/>
          </a:p>
        </p:txBody>
      </p:sp>
      <p:sp>
        <p:nvSpPr>
          <p:cNvPr id="18" name="Text 16"/>
          <p:cNvSpPr txBox="1"/>
          <p:nvPr/>
        </p:nvSpPr>
        <p:spPr>
          <a:xfrm>
            <a:off x="8356397" y="3454722"/>
            <a:ext cx="3058058" cy="830856"/>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Υγεία και ασφάλεια αγρότη και εργαζομένων, απασχόληση στην ύπαιθρο, επισιτιστική ασφάλεια, ίση πρόσβαση στη γνώση.</a:t>
            </a:r>
            <a:endParaRPr lang="el-GR" sz="1260" dirty="0"/>
          </a:p>
        </p:txBody>
      </p:sp>
      <p:sp>
        <p:nvSpPr>
          <p:cNvPr id="19" name="Text 17"/>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FAO, Sustainable Food and Agriculture</a:t>
            </a:r>
            <a:endParaRPr lang="el-GR" sz="900" dirty="0"/>
          </a:p>
        </p:txBody>
      </p:sp>
      <p:sp>
        <p:nvSpPr>
          <p:cNvPr id="20" name="Text 18"/>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14</a:t>
            </a:r>
            <a:endParaRPr lang="el-GR" sz="900" dirty="0"/>
          </a:p>
        </p:txBody>
      </p:sp>
      <p:sp>
        <p:nvSpPr>
          <p:cNvPr id="22" name="Shape 19"/>
          <p:cNvSpPr/>
          <p:nvPr/>
        </p:nvSpPr>
        <p:spPr>
          <a:xfrm>
            <a:off x="548640" y="4602814"/>
            <a:ext cx="11094415" cy="1132985"/>
          </a:xfrm>
          <a:prstGeom prst="roundRect">
            <a:avLst>
              <a:gd name="adj" fmla="val 9685"/>
            </a:avLst>
          </a:prstGeom>
          <a:solidFill>
            <a:srgbClr val="F5F6F1"/>
          </a:solidFill>
          <a:ln w="9525">
            <a:solidFill>
              <a:srgbClr val="DFE6DC"/>
            </a:solidFill>
            <a:prstDash val="solid"/>
          </a:ln>
        </p:spPr>
      </p:sp>
      <p:sp>
        <p:nvSpPr>
          <p:cNvPr id="23" name="Text 20"/>
          <p:cNvSpPr txBox="1"/>
          <p:nvPr/>
        </p:nvSpPr>
        <p:spPr>
          <a:xfrm>
            <a:off x="822960" y="4708560"/>
            <a:ext cx="10545775" cy="271917"/>
          </a:xfrm>
          <a:prstGeom prst="rect">
            <a:avLst/>
          </a:prstGeom>
          <a:noFill/>
          <a:ln/>
        </p:spPr>
        <p:txBody>
          <a:bodyPr wrap="square" lIns="0" tIns="0" rIns="0" bIns="0" rtlCol="0" anchor="t"/>
          <a:lstStyle/>
          <a:p>
            <a:pPr indent="0" marL="0">
              <a:buNone/>
            </a:pPr>
            <a:r>
              <a:rPr lang="el-GR" altLang="en-US" sz="1260" b="1" dirty="0">
                <a:solidFill>
                  <a:srgbClr val="1B2420"/>
                </a:solidFill>
                <a:latin typeface="Calibri" pitchFamily="34" charset="0"/>
                <a:ea typeface="Calibri" pitchFamily="34" charset="-122"/>
                <a:cs typeface="Calibri" pitchFamily="34" charset="-120"/>
              </a:rPr>
              <a:t>Οι διαστάσεις αλληλοτροφοδοτούνται: το παράδειγμα της στάγδην άρδευσης</a:t>
            </a:r>
            <a:endParaRPr lang="el-GR" sz="1260" dirty="0"/>
          </a:p>
        </p:txBody>
      </p:sp>
      <p:sp>
        <p:nvSpPr>
          <p:cNvPr id="24" name="Shape 21"/>
          <p:cNvSpPr/>
          <p:nvPr/>
        </p:nvSpPr>
        <p:spPr>
          <a:xfrm>
            <a:off x="822960" y="5056008"/>
            <a:ext cx="3210458" cy="498514"/>
          </a:xfrm>
          <a:prstGeom prst="roundRect">
            <a:avLst>
              <a:gd name="adj" fmla="val 60530"/>
            </a:avLst>
          </a:prstGeom>
          <a:solidFill>
            <a:srgbClr val="E6F3EA"/>
          </a:solidFill>
          <a:ln w="9525">
            <a:solidFill>
              <a:srgbClr val="E6F3EA"/>
            </a:solidFill>
            <a:prstDash val="solid"/>
          </a:ln>
        </p:spPr>
      </p:sp>
      <p:sp>
        <p:nvSpPr>
          <p:cNvPr id="25" name="Text 22"/>
          <p:cNvSpPr txBox="1"/>
          <p:nvPr/>
        </p:nvSpPr>
        <p:spPr>
          <a:xfrm>
            <a:off x="1005840" y="5056008"/>
            <a:ext cx="2844698" cy="498514"/>
          </a:xfrm>
          <a:prstGeom prst="rect">
            <a:avLst/>
          </a:prstGeom>
          <a:noFill/>
          <a:ln/>
        </p:spPr>
        <p:txBody>
          <a:bodyPr wrap="square" lIns="0" tIns="0" rIns="0" bIns="0" rtlCol="0" anchor="ctr"/>
          <a:lstStyle/>
          <a:p>
            <a:pPr algn="ctr" indent="0" marL="0">
              <a:buNone/>
            </a:pPr>
            <a:r>
              <a:rPr lang="el-GR" altLang="en-US" sz="1170" b="1" dirty="0">
                <a:solidFill>
                  <a:srgbClr val="16602D"/>
                </a:solidFill>
                <a:latin typeface="Calibri" pitchFamily="34" charset="0"/>
                <a:ea typeface="Calibri" pitchFamily="34" charset="-122"/>
                <a:cs typeface="Calibri" pitchFamily="34" charset="-120"/>
              </a:rPr>
              <a:t>Προστατεύει το νερό: περιβαλλοντική</a:t>
            </a:r>
            <a:endParaRPr lang="el-GR" sz="1170" dirty="0"/>
          </a:p>
        </p:txBody>
      </p:sp>
      <p:sp>
        <p:nvSpPr>
          <p:cNvPr id="26" name="Shape 23"/>
          <p:cNvSpPr/>
          <p:nvPr/>
        </p:nvSpPr>
        <p:spPr>
          <a:xfrm rot="5400000">
            <a:off x="4179722" y="5214626"/>
            <a:ext cx="182880" cy="181278"/>
          </a:xfrm>
          <a:prstGeom prst="triangle">
            <a:avLst/>
          </a:prstGeom>
          <a:solidFill>
            <a:srgbClr val="BFE0C8"/>
          </a:solidFill>
          <a:ln w="12700">
            <a:solidFill>
              <a:srgbClr val="BFE0C8"/>
            </a:solidFill>
            <a:prstDash val="solid"/>
          </a:ln>
        </p:spPr>
      </p:sp>
      <p:sp>
        <p:nvSpPr>
          <p:cNvPr id="27" name="Shape 24"/>
          <p:cNvSpPr/>
          <p:nvPr/>
        </p:nvSpPr>
        <p:spPr>
          <a:xfrm>
            <a:off x="4490618" y="5056008"/>
            <a:ext cx="3210458" cy="498514"/>
          </a:xfrm>
          <a:prstGeom prst="roundRect">
            <a:avLst>
              <a:gd name="adj" fmla="val 60530"/>
            </a:avLst>
          </a:prstGeom>
          <a:solidFill>
            <a:srgbClr val="FBF1DC"/>
          </a:solidFill>
          <a:ln w="9525">
            <a:solidFill>
              <a:srgbClr val="FBF1DC"/>
            </a:solidFill>
            <a:prstDash val="solid"/>
          </a:ln>
        </p:spPr>
      </p:sp>
      <p:sp>
        <p:nvSpPr>
          <p:cNvPr id="28" name="Text 25"/>
          <p:cNvSpPr txBox="1"/>
          <p:nvPr/>
        </p:nvSpPr>
        <p:spPr>
          <a:xfrm>
            <a:off x="4673498" y="5056008"/>
            <a:ext cx="2844698" cy="498514"/>
          </a:xfrm>
          <a:prstGeom prst="rect">
            <a:avLst/>
          </a:prstGeom>
          <a:noFill/>
          <a:ln/>
        </p:spPr>
        <p:txBody>
          <a:bodyPr wrap="square" lIns="0" tIns="0" rIns="0" bIns="0" rtlCol="0" anchor="ctr"/>
          <a:lstStyle/>
          <a:p>
            <a:pPr algn="ctr" indent="0" marL="0">
              <a:buNone/>
            </a:pPr>
            <a:r>
              <a:rPr lang="el-GR" altLang="en-US" sz="1170" b="1" dirty="0">
                <a:solidFill>
                  <a:srgbClr val="854D0E"/>
                </a:solidFill>
                <a:latin typeface="Calibri" pitchFamily="34" charset="0"/>
                <a:ea typeface="Calibri" pitchFamily="34" charset="-122"/>
                <a:cs typeface="Calibri" pitchFamily="34" charset="-120"/>
              </a:rPr>
              <a:t>Μειώνει το κόστος ενέργειας: οικονομική</a:t>
            </a:r>
            <a:endParaRPr lang="el-GR" sz="1170" dirty="0"/>
          </a:p>
        </p:txBody>
      </p:sp>
      <p:sp>
        <p:nvSpPr>
          <p:cNvPr id="29" name="Shape 26"/>
          <p:cNvSpPr/>
          <p:nvPr/>
        </p:nvSpPr>
        <p:spPr>
          <a:xfrm rot="5400000">
            <a:off x="7847381" y="5214626"/>
            <a:ext cx="182880" cy="181278"/>
          </a:xfrm>
          <a:prstGeom prst="triangle">
            <a:avLst/>
          </a:prstGeom>
          <a:solidFill>
            <a:srgbClr val="BFE0C8"/>
          </a:solidFill>
          <a:ln w="12700">
            <a:solidFill>
              <a:srgbClr val="BFE0C8"/>
            </a:solidFill>
            <a:prstDash val="solid"/>
          </a:ln>
        </p:spPr>
      </p:sp>
      <p:sp>
        <p:nvSpPr>
          <p:cNvPr id="30" name="Shape 27"/>
          <p:cNvSpPr/>
          <p:nvPr/>
        </p:nvSpPr>
        <p:spPr>
          <a:xfrm>
            <a:off x="8158277" y="5056008"/>
            <a:ext cx="3210458" cy="498514"/>
          </a:xfrm>
          <a:prstGeom prst="roundRect">
            <a:avLst>
              <a:gd name="adj" fmla="val 60530"/>
            </a:avLst>
          </a:prstGeom>
          <a:solidFill>
            <a:srgbClr val="E2F2F6"/>
          </a:solidFill>
          <a:ln w="9525">
            <a:solidFill>
              <a:srgbClr val="E2F2F6"/>
            </a:solidFill>
            <a:prstDash val="solid"/>
          </a:ln>
        </p:spPr>
      </p:sp>
      <p:sp>
        <p:nvSpPr>
          <p:cNvPr id="31" name="Text 28"/>
          <p:cNvSpPr txBox="1"/>
          <p:nvPr/>
        </p:nvSpPr>
        <p:spPr>
          <a:xfrm>
            <a:off x="8341157" y="5056008"/>
            <a:ext cx="2844698" cy="498514"/>
          </a:xfrm>
          <a:prstGeom prst="rect">
            <a:avLst/>
          </a:prstGeom>
          <a:noFill/>
          <a:ln/>
        </p:spPr>
        <p:txBody>
          <a:bodyPr wrap="square" lIns="0" tIns="0" rIns="0" bIns="0" rtlCol="0" anchor="ctr"/>
          <a:lstStyle/>
          <a:p>
            <a:pPr algn="ctr" indent="0" marL="0">
              <a:buNone/>
            </a:pPr>
            <a:r>
              <a:rPr lang="el-GR" altLang="en-US" sz="1170" b="1" dirty="0">
                <a:solidFill>
                  <a:srgbClr val="0E7490"/>
                </a:solidFill>
                <a:latin typeface="Calibri" pitchFamily="34" charset="0"/>
                <a:ea typeface="Calibri" pitchFamily="34" charset="-122"/>
                <a:cs typeface="Calibri" pitchFamily="34" charset="-120"/>
              </a:rPr>
              <a:t>Κρατά την εκμετάλλευση σε ξηρή χρονιά: κοινωνική</a:t>
            </a:r>
            <a:endParaRPr lang="el-GR" sz="117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4 · ΓΙΑΤΙ ΤΩΡΑ;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Έδαφος και νερό υπό πίεση</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FAO (2022); Υπουργείο Εμπορίου της Τουρκίας (2021); EUR-Lex (2020)</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15</a:t>
            </a:r>
            <a:endParaRPr lang="el-GR" sz="900" dirty="0"/>
          </a:p>
        </p:txBody>
      </p:sp>
      <p:sp>
        <p:nvSpPr>
          <p:cNvPr id="7" name="Shape 4"/>
          <p:cNvSpPr/>
          <p:nvPr/>
        </p:nvSpPr>
        <p:spPr>
          <a:xfrm>
            <a:off x="548640" y="2268864"/>
            <a:ext cx="2602154" cy="1548413"/>
          </a:xfrm>
          <a:prstGeom prst="roundRect">
            <a:avLst>
              <a:gd name="adj" fmla="val 5905"/>
            </a:avLst>
          </a:prstGeom>
          <a:solidFill>
            <a:srgbClr val="FFFFFF"/>
          </a:solidFill>
          <a:ln w="9525">
            <a:solidFill>
              <a:srgbClr val="DFE6DC"/>
            </a:solidFill>
            <a:prstDash val="solid"/>
          </a:ln>
        </p:spPr>
      </p:sp>
      <p:sp>
        <p:nvSpPr>
          <p:cNvPr id="8" name="Text 5"/>
          <p:cNvSpPr txBox="1"/>
          <p:nvPr/>
        </p:nvSpPr>
        <p:spPr>
          <a:xfrm>
            <a:off x="777240" y="2404822"/>
            <a:ext cx="2144954" cy="503549"/>
          </a:xfrm>
          <a:prstGeom prst="rect">
            <a:avLst/>
          </a:prstGeom>
          <a:noFill/>
          <a:ln/>
        </p:spPr>
        <p:txBody>
          <a:bodyPr wrap="square" lIns="0" tIns="0" rIns="0" bIns="0" rtlCol="0" anchor="b"/>
          <a:lstStyle/>
          <a:p>
            <a:pPr indent="0" marL="0">
              <a:buNone/>
            </a:pPr>
            <a:r>
              <a:rPr lang="el-GR" altLang="en-US" sz="3600" b="1" dirty="0">
                <a:solidFill>
                  <a:srgbClr val="16602D"/>
                </a:solidFill>
                <a:latin typeface="Calibri" pitchFamily="34" charset="0"/>
                <a:ea typeface="Calibri" pitchFamily="34" charset="-122"/>
                <a:cs typeface="Calibri" pitchFamily="34" charset="-120"/>
              </a:rPr>
              <a:t>95%</a:t>
            </a:r>
            <a:endParaRPr lang="el-GR" sz="1620" dirty="0"/>
          </a:p>
        </p:txBody>
      </p:sp>
      <p:sp>
        <p:nvSpPr>
          <p:cNvPr id="9" name="Text 6"/>
          <p:cNvSpPr txBox="1"/>
          <p:nvPr/>
        </p:nvSpPr>
        <p:spPr>
          <a:xfrm>
            <a:off x="777240" y="2983904"/>
            <a:ext cx="2144954" cy="742735"/>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της παγκόσμιας παραγωγής τροφίμων εξαρτάται από το έδαφος (FAO)</a:t>
            </a:r>
            <a:endParaRPr lang="el-GR" sz="1130" dirty="0"/>
          </a:p>
        </p:txBody>
      </p:sp>
      <p:sp>
        <p:nvSpPr>
          <p:cNvPr id="10" name="Shape 7"/>
          <p:cNvSpPr/>
          <p:nvPr/>
        </p:nvSpPr>
        <p:spPr>
          <a:xfrm>
            <a:off x="3379394" y="2268864"/>
            <a:ext cx="2602154" cy="1548413"/>
          </a:xfrm>
          <a:prstGeom prst="roundRect">
            <a:avLst>
              <a:gd name="adj" fmla="val 5905"/>
            </a:avLst>
          </a:prstGeom>
          <a:solidFill>
            <a:srgbClr val="FFFFFF"/>
          </a:solidFill>
          <a:ln w="9525">
            <a:solidFill>
              <a:srgbClr val="DFE6DC"/>
            </a:solidFill>
            <a:prstDash val="solid"/>
          </a:ln>
        </p:spPr>
      </p:sp>
      <p:sp>
        <p:nvSpPr>
          <p:cNvPr id="11" name="Text 8"/>
          <p:cNvSpPr txBox="1"/>
          <p:nvPr/>
        </p:nvSpPr>
        <p:spPr>
          <a:xfrm>
            <a:off x="3607994" y="2404822"/>
            <a:ext cx="2144954" cy="503549"/>
          </a:xfrm>
          <a:prstGeom prst="rect">
            <a:avLst/>
          </a:prstGeom>
          <a:noFill/>
          <a:ln/>
        </p:spPr>
        <p:txBody>
          <a:bodyPr wrap="square" lIns="0" tIns="0" rIns="0" bIns="0" rtlCol="0" anchor="b"/>
          <a:lstStyle/>
          <a:p>
            <a:pPr indent="0" marL="0">
              <a:buNone/>
            </a:pPr>
            <a:r>
              <a:rPr lang="el-GR" altLang="en-US" sz="3600" b="1" dirty="0">
                <a:solidFill>
                  <a:srgbClr val="16602D"/>
                </a:solidFill>
                <a:latin typeface="Calibri" pitchFamily="34" charset="0"/>
                <a:ea typeface="Calibri" pitchFamily="34" charset="-122"/>
                <a:cs typeface="Calibri" pitchFamily="34" charset="-120"/>
              </a:rPr>
              <a:t>1/3</a:t>
            </a:r>
            <a:endParaRPr lang="el-GR" sz="1620" dirty="0"/>
          </a:p>
        </p:txBody>
      </p:sp>
      <p:sp>
        <p:nvSpPr>
          <p:cNvPr id="12" name="Text 9"/>
          <p:cNvSpPr txBox="1"/>
          <p:nvPr/>
        </p:nvSpPr>
        <p:spPr>
          <a:xfrm>
            <a:off x="3607994" y="2983904"/>
            <a:ext cx="2144954" cy="742735"/>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των εδαφών είναι ήδη υποβαθμισμένα (FAO)</a:t>
            </a:r>
            <a:endParaRPr lang="el-GR" sz="1130" dirty="0"/>
          </a:p>
        </p:txBody>
      </p:sp>
      <p:sp>
        <p:nvSpPr>
          <p:cNvPr id="13" name="Shape 10"/>
          <p:cNvSpPr/>
          <p:nvPr/>
        </p:nvSpPr>
        <p:spPr>
          <a:xfrm>
            <a:off x="6210148" y="2268864"/>
            <a:ext cx="2602154" cy="1548413"/>
          </a:xfrm>
          <a:prstGeom prst="roundRect">
            <a:avLst>
              <a:gd name="adj" fmla="val 5905"/>
            </a:avLst>
          </a:prstGeom>
          <a:solidFill>
            <a:srgbClr val="FFFFFF"/>
          </a:solidFill>
          <a:ln w="9525">
            <a:solidFill>
              <a:srgbClr val="DFE6DC"/>
            </a:solidFill>
            <a:prstDash val="solid"/>
          </a:ln>
        </p:spPr>
      </p:sp>
      <p:sp>
        <p:nvSpPr>
          <p:cNvPr id="14" name="Text 11"/>
          <p:cNvSpPr txBox="1"/>
          <p:nvPr/>
        </p:nvSpPr>
        <p:spPr>
          <a:xfrm>
            <a:off x="6438748" y="2404822"/>
            <a:ext cx="2144954" cy="503549"/>
          </a:xfrm>
          <a:prstGeom prst="rect">
            <a:avLst/>
          </a:prstGeom>
          <a:noFill/>
          <a:ln/>
        </p:spPr>
        <p:txBody>
          <a:bodyPr wrap="square" lIns="0" tIns="0" rIns="0" bIns="0" rtlCol="0" anchor="b"/>
          <a:lstStyle/>
          <a:p>
            <a:pPr indent="0" marL="0">
              <a:buNone/>
            </a:pPr>
            <a:r>
              <a:rPr lang="el-GR" altLang="en-US" sz="3600" b="1" dirty="0">
                <a:solidFill>
                  <a:srgbClr val="16602D"/>
                </a:solidFill>
                <a:latin typeface="Calibri" pitchFamily="34" charset="0"/>
                <a:ea typeface="Calibri" pitchFamily="34" charset="-122"/>
                <a:cs typeface="Calibri" pitchFamily="34" charset="-120"/>
              </a:rPr>
              <a:t>10%</a:t>
            </a:r>
            <a:endParaRPr lang="el-GR" sz="1620" dirty="0"/>
          </a:p>
        </p:txBody>
      </p:sp>
      <p:sp>
        <p:nvSpPr>
          <p:cNvPr id="15" name="Text 12"/>
          <p:cNvSpPr txBox="1"/>
          <p:nvPr/>
        </p:nvSpPr>
        <p:spPr>
          <a:xfrm>
            <a:off x="6438748" y="2983904"/>
            <a:ext cx="2144954" cy="742735"/>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απώλεια παραγωγής έως το 2050 λόγω διάβρωσης (FAO)</a:t>
            </a:r>
            <a:endParaRPr lang="el-GR" sz="1130" dirty="0"/>
          </a:p>
        </p:txBody>
      </p:sp>
      <p:sp>
        <p:nvSpPr>
          <p:cNvPr id="16" name="Shape 13"/>
          <p:cNvSpPr/>
          <p:nvPr/>
        </p:nvSpPr>
        <p:spPr>
          <a:xfrm>
            <a:off x="9040901" y="2268864"/>
            <a:ext cx="2602154" cy="1548413"/>
          </a:xfrm>
          <a:prstGeom prst="roundRect">
            <a:avLst>
              <a:gd name="adj" fmla="val 5905"/>
            </a:avLst>
          </a:prstGeom>
          <a:solidFill>
            <a:srgbClr val="FFFFFF"/>
          </a:solidFill>
          <a:ln w="9525">
            <a:solidFill>
              <a:srgbClr val="DFE6DC"/>
            </a:solidFill>
            <a:prstDash val="solid"/>
          </a:ln>
        </p:spPr>
      </p:sp>
      <p:sp>
        <p:nvSpPr>
          <p:cNvPr id="17" name="Text 14"/>
          <p:cNvSpPr txBox="1"/>
          <p:nvPr/>
        </p:nvSpPr>
        <p:spPr>
          <a:xfrm>
            <a:off x="9269501" y="2404822"/>
            <a:ext cx="2144954" cy="503549"/>
          </a:xfrm>
          <a:prstGeom prst="rect">
            <a:avLst/>
          </a:prstGeom>
          <a:noFill/>
          <a:ln/>
        </p:spPr>
        <p:txBody>
          <a:bodyPr wrap="square" lIns="0" tIns="0" rIns="0" bIns="0" rtlCol="0" anchor="b"/>
          <a:lstStyle/>
          <a:p>
            <a:pPr indent="0" marL="0">
              <a:buNone/>
            </a:pPr>
            <a:r>
              <a:rPr lang="el-GR" altLang="en-US" sz="3600" b="1" dirty="0">
                <a:solidFill>
                  <a:srgbClr val="16602D"/>
                </a:solidFill>
                <a:latin typeface="Calibri" pitchFamily="34" charset="0"/>
                <a:ea typeface="Calibri" pitchFamily="34" charset="-122"/>
                <a:cs typeface="Calibri" pitchFamily="34" charset="-120"/>
              </a:rPr>
              <a:t>74%</a:t>
            </a:r>
            <a:endParaRPr lang="el-GR" sz="1620" dirty="0"/>
          </a:p>
        </p:txBody>
      </p:sp>
      <p:sp>
        <p:nvSpPr>
          <p:cNvPr id="18" name="Text 15"/>
          <p:cNvSpPr txBox="1"/>
          <p:nvPr/>
        </p:nvSpPr>
        <p:spPr>
          <a:xfrm>
            <a:off x="9269501" y="2983904"/>
            <a:ext cx="2144954" cy="742735"/>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του γλυκού νερού στην Τουρκία πηγαίνει στη γεωργία (Σχέδιο Δράσης Πράσινης Συμφωνίας)</a:t>
            </a:r>
            <a:endParaRPr lang="el-GR" sz="1130" dirty="0"/>
          </a:p>
        </p:txBody>
      </p:sp>
      <p:sp>
        <p:nvSpPr>
          <p:cNvPr id="19" name="Shape 16"/>
          <p:cNvSpPr/>
          <p:nvPr/>
        </p:nvSpPr>
        <p:spPr>
          <a:xfrm>
            <a:off x="548640" y="3983449"/>
            <a:ext cx="6812280" cy="1752351"/>
          </a:xfrm>
          <a:prstGeom prst="roundRect">
            <a:avLst>
              <a:gd name="adj" fmla="val 6262"/>
            </a:avLst>
          </a:prstGeom>
          <a:solidFill>
            <a:srgbClr val="E6F3EA"/>
          </a:solidFill>
          <a:ln w="9525">
            <a:solidFill>
              <a:srgbClr val="E6F3EA"/>
            </a:solidFill>
            <a:prstDash val="solid"/>
          </a:ln>
        </p:spPr>
      </p:sp>
      <p:sp>
        <p:nvSpPr>
          <p:cNvPr id="20" name="Text 17"/>
          <p:cNvSpPr txBox="1"/>
          <p:nvPr/>
        </p:nvSpPr>
        <p:spPr>
          <a:xfrm>
            <a:off x="777240" y="4081641"/>
            <a:ext cx="6355080" cy="256810"/>
          </a:xfrm>
          <a:prstGeom prst="rect">
            <a:avLst/>
          </a:prstGeom>
          <a:noFill/>
          <a:ln/>
        </p:spPr>
        <p:txBody>
          <a:bodyPr wrap="square" lIns="0" tIns="0" rIns="0" bIns="0" rtlCol="0" anchor="t"/>
          <a:lstStyle/>
          <a:p>
            <a:pPr indent="0" marL="0">
              <a:buNone/>
            </a:pPr>
            <a:r>
              <a:rPr lang="el-GR" altLang="en-US" sz="1260" b="1" dirty="0">
                <a:solidFill>
                  <a:srgbClr val="0E3D1E"/>
                </a:solidFill>
                <a:latin typeface="Calibri" pitchFamily="34" charset="0"/>
                <a:ea typeface="Calibri" pitchFamily="34" charset="-122"/>
                <a:cs typeface="Calibri" pitchFamily="34" charset="-120"/>
              </a:rPr>
              <a:t>ΕΕ · «Από το αγρόκτημα στο πιάτο», στόχοι 2030</a:t>
            </a:r>
            <a:endParaRPr lang="el-GR" sz="1260" dirty="0"/>
          </a:p>
        </p:txBody>
      </p:sp>
      <p:sp>
        <p:nvSpPr>
          <p:cNvPr id="21" name="Shape 18"/>
          <p:cNvSpPr/>
          <p:nvPr/>
        </p:nvSpPr>
        <p:spPr>
          <a:xfrm>
            <a:off x="777240" y="4421537"/>
            <a:ext cx="1485900" cy="1178305"/>
          </a:xfrm>
          <a:prstGeom prst="roundRect">
            <a:avLst>
              <a:gd name="adj" fmla="val 7760"/>
            </a:avLst>
          </a:prstGeom>
          <a:solidFill>
            <a:srgbClr val="FFFFFF"/>
          </a:solidFill>
          <a:ln w="9525">
            <a:solidFill>
              <a:srgbClr val="FFFFFF"/>
            </a:solidFill>
            <a:prstDash val="solid"/>
          </a:ln>
        </p:spPr>
      </p:sp>
      <p:sp>
        <p:nvSpPr>
          <p:cNvPr id="22" name="Text 19"/>
          <p:cNvSpPr txBox="1"/>
          <p:nvPr/>
        </p:nvSpPr>
        <p:spPr>
          <a:xfrm>
            <a:off x="886968" y="4481962"/>
            <a:ext cx="1266444" cy="415428"/>
          </a:xfrm>
          <a:prstGeom prst="rect">
            <a:avLst/>
          </a:prstGeom>
          <a:noFill/>
          <a:ln/>
        </p:spPr>
        <p:txBody>
          <a:bodyPr wrap="square" lIns="0" tIns="0" rIns="0" bIns="0" rtlCol="0" anchor="t"/>
          <a:lstStyle/>
          <a:p>
            <a:pPr indent="0" marL="0">
              <a:buNone/>
            </a:pPr>
            <a:r>
              <a:rPr lang="el-GR" altLang="en-US" sz="2160" b="1" dirty="0">
                <a:solidFill>
                  <a:srgbClr val="1F7A3A"/>
                </a:solidFill>
                <a:latin typeface="Calibri" pitchFamily="34" charset="0"/>
                <a:ea typeface="Calibri" pitchFamily="34" charset="-122"/>
                <a:cs typeface="Calibri" pitchFamily="34" charset="-120"/>
              </a:rPr>
              <a:t>−50%</a:t>
            </a:r>
            <a:endParaRPr lang="el-GR" sz="2160" dirty="0"/>
          </a:p>
        </p:txBody>
      </p:sp>
      <p:sp>
        <p:nvSpPr>
          <p:cNvPr id="23" name="Text 20"/>
          <p:cNvSpPr txBox="1"/>
          <p:nvPr/>
        </p:nvSpPr>
        <p:spPr>
          <a:xfrm>
            <a:off x="886968" y="4904944"/>
            <a:ext cx="1266444" cy="664685"/>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χρήση και κίνδυνος χημικών φυτοφαρμάκων</a:t>
            </a:r>
            <a:endParaRPr lang="el-GR" sz="1040" dirty="0"/>
          </a:p>
        </p:txBody>
      </p:sp>
      <p:sp>
        <p:nvSpPr>
          <p:cNvPr id="24" name="Shape 21"/>
          <p:cNvSpPr/>
          <p:nvPr/>
        </p:nvSpPr>
        <p:spPr>
          <a:xfrm>
            <a:off x="2400300" y="4421537"/>
            <a:ext cx="1485900" cy="1178305"/>
          </a:xfrm>
          <a:prstGeom prst="roundRect">
            <a:avLst>
              <a:gd name="adj" fmla="val 7760"/>
            </a:avLst>
          </a:prstGeom>
          <a:solidFill>
            <a:srgbClr val="FFFFFF"/>
          </a:solidFill>
          <a:ln w="9525">
            <a:solidFill>
              <a:srgbClr val="FFFFFF"/>
            </a:solidFill>
            <a:prstDash val="solid"/>
          </a:ln>
        </p:spPr>
      </p:sp>
      <p:sp>
        <p:nvSpPr>
          <p:cNvPr id="25" name="Text 22"/>
          <p:cNvSpPr txBox="1"/>
          <p:nvPr/>
        </p:nvSpPr>
        <p:spPr>
          <a:xfrm>
            <a:off x="2510028" y="4481962"/>
            <a:ext cx="1266444" cy="415428"/>
          </a:xfrm>
          <a:prstGeom prst="rect">
            <a:avLst/>
          </a:prstGeom>
          <a:noFill/>
          <a:ln/>
        </p:spPr>
        <p:txBody>
          <a:bodyPr wrap="square" lIns="0" tIns="0" rIns="0" bIns="0" rtlCol="0" anchor="t"/>
          <a:lstStyle/>
          <a:p>
            <a:pPr indent="0" marL="0">
              <a:buNone/>
            </a:pPr>
            <a:r>
              <a:rPr lang="el-GR" altLang="en-US" sz="2160" b="1" dirty="0">
                <a:solidFill>
                  <a:srgbClr val="1F7A3A"/>
                </a:solidFill>
                <a:latin typeface="Calibri" pitchFamily="34" charset="0"/>
                <a:ea typeface="Calibri" pitchFamily="34" charset="-122"/>
                <a:cs typeface="Calibri" pitchFamily="34" charset="-120"/>
              </a:rPr>
              <a:t>−50%</a:t>
            </a:r>
            <a:endParaRPr lang="el-GR" sz="2160" dirty="0"/>
          </a:p>
        </p:txBody>
      </p:sp>
      <p:sp>
        <p:nvSpPr>
          <p:cNvPr id="26" name="Text 23"/>
          <p:cNvSpPr txBox="1"/>
          <p:nvPr/>
        </p:nvSpPr>
        <p:spPr>
          <a:xfrm>
            <a:off x="2510028" y="4904944"/>
            <a:ext cx="1266444" cy="664685"/>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απώλειες θρεπτικών, τουλάχιστον</a:t>
            </a:r>
            <a:endParaRPr lang="el-GR" sz="1040" dirty="0"/>
          </a:p>
        </p:txBody>
      </p:sp>
      <p:sp>
        <p:nvSpPr>
          <p:cNvPr id="27" name="Shape 24"/>
          <p:cNvSpPr/>
          <p:nvPr/>
        </p:nvSpPr>
        <p:spPr>
          <a:xfrm>
            <a:off x="4023360" y="4421537"/>
            <a:ext cx="1485900" cy="1178305"/>
          </a:xfrm>
          <a:prstGeom prst="roundRect">
            <a:avLst>
              <a:gd name="adj" fmla="val 7760"/>
            </a:avLst>
          </a:prstGeom>
          <a:solidFill>
            <a:srgbClr val="FFFFFF"/>
          </a:solidFill>
          <a:ln w="9525">
            <a:solidFill>
              <a:srgbClr val="FFFFFF"/>
            </a:solidFill>
            <a:prstDash val="solid"/>
          </a:ln>
        </p:spPr>
      </p:sp>
      <p:sp>
        <p:nvSpPr>
          <p:cNvPr id="28" name="Text 25"/>
          <p:cNvSpPr txBox="1"/>
          <p:nvPr/>
        </p:nvSpPr>
        <p:spPr>
          <a:xfrm>
            <a:off x="4133088" y="4481962"/>
            <a:ext cx="1266444" cy="415428"/>
          </a:xfrm>
          <a:prstGeom prst="rect">
            <a:avLst/>
          </a:prstGeom>
          <a:noFill/>
          <a:ln/>
        </p:spPr>
        <p:txBody>
          <a:bodyPr wrap="square" lIns="0" tIns="0" rIns="0" bIns="0" rtlCol="0" anchor="t"/>
          <a:lstStyle/>
          <a:p>
            <a:pPr indent="0" marL="0">
              <a:buNone/>
            </a:pPr>
            <a:r>
              <a:rPr lang="el-GR" altLang="en-US" sz="2160" b="1" dirty="0">
                <a:solidFill>
                  <a:srgbClr val="1F7A3A"/>
                </a:solidFill>
                <a:latin typeface="Calibri" pitchFamily="34" charset="0"/>
                <a:ea typeface="Calibri" pitchFamily="34" charset="-122"/>
                <a:cs typeface="Calibri" pitchFamily="34" charset="-120"/>
              </a:rPr>
              <a:t>−20%</a:t>
            </a:r>
            <a:endParaRPr lang="el-GR" sz="2160" dirty="0"/>
          </a:p>
        </p:txBody>
      </p:sp>
      <p:sp>
        <p:nvSpPr>
          <p:cNvPr id="29" name="Text 26"/>
          <p:cNvSpPr txBox="1"/>
          <p:nvPr/>
        </p:nvSpPr>
        <p:spPr>
          <a:xfrm>
            <a:off x="4133088" y="4904944"/>
            <a:ext cx="1266444" cy="664685"/>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χρήση λιπασμάτων, τουλάχιστον</a:t>
            </a:r>
            <a:endParaRPr lang="el-GR" sz="1040" dirty="0"/>
          </a:p>
        </p:txBody>
      </p:sp>
      <p:sp>
        <p:nvSpPr>
          <p:cNvPr id="30" name="Shape 27"/>
          <p:cNvSpPr/>
          <p:nvPr/>
        </p:nvSpPr>
        <p:spPr>
          <a:xfrm>
            <a:off x="5646420" y="4421537"/>
            <a:ext cx="1485900" cy="1178305"/>
          </a:xfrm>
          <a:prstGeom prst="roundRect">
            <a:avLst>
              <a:gd name="adj" fmla="val 7760"/>
            </a:avLst>
          </a:prstGeom>
          <a:solidFill>
            <a:srgbClr val="FFFFFF"/>
          </a:solidFill>
          <a:ln w="9525">
            <a:solidFill>
              <a:srgbClr val="FFFFFF"/>
            </a:solidFill>
            <a:prstDash val="solid"/>
          </a:ln>
        </p:spPr>
      </p:sp>
      <p:sp>
        <p:nvSpPr>
          <p:cNvPr id="31" name="Text 28"/>
          <p:cNvSpPr txBox="1"/>
          <p:nvPr/>
        </p:nvSpPr>
        <p:spPr>
          <a:xfrm>
            <a:off x="5756148" y="4481962"/>
            <a:ext cx="1266444" cy="415428"/>
          </a:xfrm>
          <a:prstGeom prst="rect">
            <a:avLst/>
          </a:prstGeom>
          <a:noFill/>
          <a:ln/>
        </p:spPr>
        <p:txBody>
          <a:bodyPr wrap="square" lIns="0" tIns="0" rIns="0" bIns="0" rtlCol="0" anchor="t"/>
          <a:lstStyle/>
          <a:p>
            <a:pPr indent="0" marL="0">
              <a:buNone/>
            </a:pPr>
            <a:r>
              <a:rPr lang="el-GR" altLang="en-US" sz="2160" b="1" dirty="0">
                <a:solidFill>
                  <a:srgbClr val="1F7A3A"/>
                </a:solidFill>
                <a:latin typeface="Calibri" pitchFamily="34" charset="0"/>
                <a:ea typeface="Calibri" pitchFamily="34" charset="-122"/>
                <a:cs typeface="Calibri" pitchFamily="34" charset="-120"/>
              </a:rPr>
              <a:t>25%</a:t>
            </a:r>
            <a:endParaRPr lang="el-GR" sz="2160" dirty="0"/>
          </a:p>
        </p:txBody>
      </p:sp>
      <p:sp>
        <p:nvSpPr>
          <p:cNvPr id="32" name="Text 29"/>
          <p:cNvSpPr txBox="1"/>
          <p:nvPr/>
        </p:nvSpPr>
        <p:spPr>
          <a:xfrm>
            <a:off x="5756148" y="4904944"/>
            <a:ext cx="1266444" cy="664685"/>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γεωργικής γης σε βιολογική γεωργία, τουλάχιστον</a:t>
            </a:r>
            <a:endParaRPr lang="el-GR" sz="1040" dirty="0"/>
          </a:p>
        </p:txBody>
      </p:sp>
      <p:sp>
        <p:nvSpPr>
          <p:cNvPr id="33" name="Shape 30"/>
          <p:cNvSpPr/>
          <p:nvPr/>
        </p:nvSpPr>
        <p:spPr>
          <a:xfrm>
            <a:off x="7589520" y="3983449"/>
            <a:ext cx="4053535" cy="1752351"/>
          </a:xfrm>
          <a:prstGeom prst="roundRect">
            <a:avLst>
              <a:gd name="adj" fmla="val 6262"/>
            </a:avLst>
          </a:prstGeom>
          <a:solidFill>
            <a:srgbClr val="FBF1DC"/>
          </a:solidFill>
          <a:ln w="9525">
            <a:solidFill>
              <a:srgbClr val="FBF1DC"/>
            </a:solidFill>
            <a:prstDash val="solid"/>
          </a:ln>
        </p:spPr>
      </p:sp>
      <p:sp>
        <p:nvSpPr>
          <p:cNvPr id="34" name="Text 31"/>
          <p:cNvSpPr txBox="1"/>
          <p:nvPr/>
        </p:nvSpPr>
        <p:spPr>
          <a:xfrm>
            <a:off x="7818120" y="4081641"/>
            <a:ext cx="3596335" cy="453194"/>
          </a:xfrm>
          <a:prstGeom prst="rect">
            <a:avLst/>
          </a:prstGeom>
          <a:noFill/>
          <a:ln/>
        </p:spPr>
        <p:txBody>
          <a:bodyPr wrap="square" lIns="0" tIns="0" rIns="0" bIns="0" rtlCol="0" anchor="t"/>
          <a:lstStyle/>
          <a:p>
            <a:pPr indent="0" marL="0">
              <a:buNone/>
            </a:pPr>
            <a:r>
              <a:rPr lang="el-GR" altLang="en-US" sz="1260" b="1" dirty="0">
                <a:solidFill>
                  <a:srgbClr val="854D0E"/>
                </a:solidFill>
                <a:latin typeface="Calibri" pitchFamily="34" charset="0"/>
                <a:ea typeface="Calibri" pitchFamily="34" charset="-122"/>
                <a:cs typeface="Calibri" pitchFamily="34" charset="-120"/>
              </a:rPr>
              <a:t>Τουρκία · Σχέδιο Δράσης Πράσινης Συμφωνίας (2021)</a:t>
            </a:r>
            <a:endParaRPr lang="el-GR" sz="1260" dirty="0"/>
          </a:p>
        </p:txBody>
      </p:sp>
      <p:sp>
        <p:nvSpPr>
          <p:cNvPr id="35" name="Text 32"/>
          <p:cNvSpPr txBox="1"/>
          <p:nvPr/>
        </p:nvSpPr>
        <p:spPr>
          <a:xfrm>
            <a:off x="7818120" y="4572601"/>
            <a:ext cx="3596335" cy="1095219"/>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Δράσεις για λιγότερα φυτοφάρμακα και χημικά λιπάσματα· αρμόδιο το Υπουργείο Γεωργίας και Δασών. Η ευθυγράμμιση με την ΕΕ είναι και όρος ανταγωνιστικότητας στις εξαγωγές.</a:t>
            </a:r>
            <a:endParaRPr lang="el-GR" sz="113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5 · ΠΑΡΑΔΟΣΙΑΚΗ ΚΑΙ ΓΕΩΡΓΙΑ ΑΚΡΙΒΕΙΑΣ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Δύο προσεγγίσεις, δύο διαφορετικά ερωτήματα</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16</a:t>
            </a:r>
            <a:endParaRPr lang="el-GR" sz="9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2253758"/>
          <a:ext cx="11094415" cy="914400"/>
        </p:xfrm>
        <a:graphic>
          <a:graphicData uri="http://schemas.openxmlformats.org/drawingml/2006/table">
            <a:tbl>
              <a:tblPr/>
              <a:tblGrid>
                <a:gridCol w="2468880"/>
                <a:gridCol w="4114800"/>
                <a:gridCol w="4510735"/>
              </a:tblGrid>
              <a:tr h="339896">
                <a:tc>
                  <a:txBody>
                    <a:bodyPr/>
                    <a:lstStyle/>
                    <a:p>
                      <a:pPr indent="0" marL="0">
                        <a:buNone/>
                      </a:pPr>
                      <a:r>
                        <a:rPr lang="el-GR" altLang="en-US" sz="1350" b="1" dirty="0">
                          <a:solidFill>
                            <a:srgbClr val="FFFFFF"/>
                          </a:solidFill>
                          <a:latin typeface="Calibri" pitchFamily="34" charset="0"/>
                          <a:ea typeface="Calibri" pitchFamily="34" charset="-122"/>
                          <a:cs typeface="Calibri" pitchFamily="34" charset="-120"/>
                        </a:rPr>
                        <a:t>Κριτήριο</a:t>
                      </a:r>
                      <a:endParaRPr lang="el-GR" sz="135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0E3D1E"/>
                    </a:solidFill>
                  </a:tcPr>
                </a:tc>
                <a:tc>
                  <a:txBody>
                    <a:bodyPr/>
                    <a:lstStyle/>
                    <a:p>
                      <a:pPr indent="0" marL="0">
                        <a:buNone/>
                      </a:pPr>
                      <a:r>
                        <a:rPr lang="el-GR" altLang="en-US" sz="1350" b="1" dirty="0">
                          <a:solidFill>
                            <a:srgbClr val="FFFFFF"/>
                          </a:solidFill>
                          <a:latin typeface="Calibri" pitchFamily="34" charset="0"/>
                          <a:ea typeface="Calibri" pitchFamily="34" charset="-122"/>
                          <a:cs typeface="Calibri" pitchFamily="34" charset="-120"/>
                        </a:rPr>
                        <a:t>Παραδοσιακή γεωργία</a:t>
                      </a:r>
                      <a:endParaRPr lang="el-GR" sz="135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854D0E"/>
                    </a:solidFill>
                  </a:tcPr>
                </a:tc>
                <a:tc>
                  <a:txBody>
                    <a:bodyPr/>
                    <a:lstStyle/>
                    <a:p>
                      <a:pPr indent="0" marL="0">
                        <a:buNone/>
                      </a:pPr>
                      <a:r>
                        <a:rPr lang="el-GR" altLang="en-US" sz="1350" b="1" dirty="0">
                          <a:solidFill>
                            <a:srgbClr val="FFFFFF"/>
                          </a:solidFill>
                          <a:latin typeface="Calibri" pitchFamily="34" charset="0"/>
                          <a:ea typeface="Calibri" pitchFamily="34" charset="-122"/>
                          <a:cs typeface="Calibri" pitchFamily="34" charset="-120"/>
                        </a:rPr>
                        <a:t>Γεωργία ακριβείας</a:t>
                      </a:r>
                      <a:endParaRPr lang="el-GR" sz="135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F7A3A"/>
                    </a:solidFill>
                  </a:tcPr>
                </a:tc>
              </a:tr>
              <a:tr h="339896">
                <a:tc>
                  <a:txBody>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Μονάδα απόφασης</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Ολόκληρο το χωράφι</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Ζώνη, γραμμή ή δέντρο μέσα στο χωράφι</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r h="339896">
                <a:tc>
                  <a:txBody>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Χρήση εισροών</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Ίδια δόση παντού</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Η δόση αλλάζει με μετρήσεις και χάρτη</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EF6F0"/>
                    </a:solidFill>
                  </a:tcPr>
                </a:tc>
              </a:tr>
              <a:tr h="339896">
                <a:tc>
                  <a:txBody>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Βάση απόφασης</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Εμπειρία, παρατήρηση, συνήθεια</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Εμπειρία μαζί με μετρήσεις, χάρτες, αρχεία</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r h="339896">
                <a:tc>
                  <a:txBody>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Μηχανήματα</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Χειροκίνητη οδήγηση, επικαλύψεις, κενά</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Καθοδήγηση GNSS, λιγότερες επικαλύψεις</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EF6F0"/>
                    </a:solidFill>
                  </a:tcPr>
                </a:tc>
              </a:tr>
              <a:tr h="339896">
                <a:tc>
                  <a:txBody>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Περιβάλλον</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Η περίσσεια καταλήγει σε νερό και αέρα</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Εισροή όση χρειάζεται, μικρότερος κίνδυνος</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r h="339896">
                <a:tc>
                  <a:txBody>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Αρχικό κόστος</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Χαμηλό</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Εξοπλισμός, συνδρομές, εκπαίδευση</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EF6F0"/>
                    </a:solidFill>
                  </a:tcPr>
                </a:tc>
              </a:tr>
              <a:tr h="339896">
                <a:tc>
                  <a:txBody>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Ανάγκη γνώσης</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Αρκεί η τοπική εμπειρία</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altLang="en-US" sz="1310" dirty="0">
                          <a:solidFill>
                            <a:srgbClr val="3A4540"/>
                          </a:solidFill>
                          <a:latin typeface="Calibri" pitchFamily="34" charset="0"/>
                          <a:ea typeface="Calibri" pitchFamily="34" charset="-122"/>
                          <a:cs typeface="Calibri" pitchFamily="34" charset="-120"/>
                        </a:rPr>
                        <a:t>Ανάγνωση και ερμηνεία δεδομένων</a:t>
                      </a:r>
                      <a:endParaRPr lang="el-GR" sz="1310" dirty="0">
                        <a:latin typeface="Calibri" charset="0"/>
                        <a:ea typeface="Calibri" charset="0"/>
                        <a:cs typeface="Calibri" charset="0"/>
                      </a:endParaRPr>
                    </a:p>
                  </a:txBody>
                  <a:tcPr marL="128016" marR="128016" marT="36576" marB="36576"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bl>
          </a:graphicData>
        </a:graphic>
      </p:graphicFrame>
      <p:sp>
        <p:nvSpPr>
          <p:cNvPr id="7" name="Shape 3"/>
          <p:cNvSpPr/>
          <p:nvPr/>
        </p:nvSpPr>
        <p:spPr>
          <a:xfrm>
            <a:off x="548640" y="5199520"/>
            <a:ext cx="5410048" cy="717557"/>
          </a:xfrm>
          <a:prstGeom prst="roundRect">
            <a:avLst>
              <a:gd name="adj" fmla="val 15292"/>
            </a:avLst>
          </a:prstGeom>
          <a:solidFill>
            <a:srgbClr val="FBF1DC"/>
          </a:solidFill>
          <a:ln w="9525">
            <a:solidFill>
              <a:srgbClr val="FBF1DC"/>
            </a:solidFill>
            <a:prstDash val="solid"/>
          </a:ln>
        </p:spPr>
      </p:sp>
      <p:sp>
        <p:nvSpPr>
          <p:cNvPr id="8" name="Text 4"/>
          <p:cNvSpPr txBox="1"/>
          <p:nvPr/>
        </p:nvSpPr>
        <p:spPr>
          <a:xfrm>
            <a:off x="777240" y="5290159"/>
            <a:ext cx="4952848" cy="211491"/>
          </a:xfrm>
          <a:prstGeom prst="rect">
            <a:avLst/>
          </a:prstGeom>
          <a:noFill/>
          <a:ln/>
        </p:spPr>
        <p:txBody>
          <a:bodyPr wrap="square" lIns="0" tIns="0" rIns="0" bIns="0" rtlCol="0" anchor="t"/>
          <a:lstStyle/>
          <a:p>
            <a:pPr indent="0" marL="0">
              <a:buNone/>
            </a:pPr>
            <a:r>
              <a:rPr lang="el-GR" altLang="en-US" sz="1040" b="1" spc="200" kern="0" dirty="0">
                <a:solidFill>
                  <a:srgbClr val="854D0E"/>
                </a:solidFill>
                <a:latin typeface="Calibri" pitchFamily="34" charset="0"/>
                <a:ea typeface="Calibri" pitchFamily="34" charset="-122"/>
                <a:cs typeface="Calibri" pitchFamily="34" charset="-120"/>
              </a:rPr>
              <a:t>ΤΟ ΕΡΩΤΗΜΑ ΤΗΣ ΠΑΡΑΔΟΣΙΑΚΗΣ ΓΕΩΡΓΙΑΣ</a:t>
            </a:r>
            <a:endParaRPr lang="el-GR" sz="1040" dirty="0"/>
          </a:p>
        </p:txBody>
      </p:sp>
      <p:sp>
        <p:nvSpPr>
          <p:cNvPr id="9" name="Text 5"/>
          <p:cNvSpPr txBox="1"/>
          <p:nvPr/>
        </p:nvSpPr>
        <p:spPr>
          <a:xfrm>
            <a:off x="777240" y="5516756"/>
            <a:ext cx="4952848" cy="362555"/>
          </a:xfrm>
          <a:prstGeom prst="rect">
            <a:avLst/>
          </a:prstGeom>
          <a:noFill/>
          <a:ln/>
        </p:spPr>
        <p:txBody>
          <a:bodyPr wrap="square" lIns="0" tIns="0" rIns="0" bIns="0" rtlCol="0" anchor="ctr"/>
          <a:lstStyle/>
          <a:p>
            <a:pPr indent="0" marL="0">
              <a:buNone/>
            </a:pPr>
            <a:r>
              <a:rPr lang="el-GR" altLang="en-US" sz="1440" b="1" i="1" dirty="0">
                <a:solidFill>
                  <a:srgbClr val="854D0E"/>
                </a:solidFill>
                <a:latin typeface="Calibri" pitchFamily="34" charset="0"/>
                <a:ea typeface="Calibri" pitchFamily="34" charset="-122"/>
                <a:cs typeface="Calibri" pitchFamily="34" charset="-120"/>
              </a:rPr>
              <a:t>«Πόσο λίπασμα θέλει κατά μέσο όρο αυτό το χωράφι;»</a:t>
            </a:r>
            <a:endParaRPr lang="el-GR" sz="1440" dirty="0"/>
          </a:p>
        </p:txBody>
      </p:sp>
      <p:sp>
        <p:nvSpPr>
          <p:cNvPr id="10" name="Shape 6"/>
          <p:cNvSpPr/>
          <p:nvPr/>
        </p:nvSpPr>
        <p:spPr>
          <a:xfrm>
            <a:off x="6233008" y="5199520"/>
            <a:ext cx="5410048" cy="717557"/>
          </a:xfrm>
          <a:prstGeom prst="roundRect">
            <a:avLst>
              <a:gd name="adj" fmla="val 15292"/>
            </a:avLst>
          </a:prstGeom>
          <a:solidFill>
            <a:srgbClr val="E6F3EA"/>
          </a:solidFill>
          <a:ln w="9525">
            <a:solidFill>
              <a:srgbClr val="E6F3EA"/>
            </a:solidFill>
            <a:prstDash val="solid"/>
          </a:ln>
        </p:spPr>
      </p:sp>
      <p:sp>
        <p:nvSpPr>
          <p:cNvPr id="11" name="Text 7"/>
          <p:cNvSpPr txBox="1"/>
          <p:nvPr/>
        </p:nvSpPr>
        <p:spPr>
          <a:xfrm>
            <a:off x="6461608" y="5290159"/>
            <a:ext cx="4952848" cy="211491"/>
          </a:xfrm>
          <a:prstGeom prst="rect">
            <a:avLst/>
          </a:prstGeom>
          <a:noFill/>
          <a:ln/>
        </p:spPr>
        <p:txBody>
          <a:bodyPr wrap="square" lIns="0" tIns="0" rIns="0" bIns="0" rtlCol="0" anchor="t"/>
          <a:lstStyle/>
          <a:p>
            <a:pPr indent="0" marL="0">
              <a:buNone/>
            </a:pPr>
            <a:r>
              <a:rPr lang="el-GR" altLang="en-US" sz="1040" b="1" spc="200" kern="0" dirty="0">
                <a:solidFill>
                  <a:srgbClr val="16602D"/>
                </a:solidFill>
                <a:latin typeface="Calibri" pitchFamily="34" charset="0"/>
                <a:ea typeface="Calibri" pitchFamily="34" charset="-122"/>
                <a:cs typeface="Calibri" pitchFamily="34" charset="-120"/>
              </a:rPr>
              <a:t>ΤΟ ΕΡΩΤΗΜΑ ΤΗΣ ΓΕΩΡΓΙΑΣ ΑΚΡΙΒΕΙΑΣ</a:t>
            </a:r>
            <a:endParaRPr lang="el-GR" sz="1040" dirty="0"/>
          </a:p>
        </p:txBody>
      </p:sp>
      <p:sp>
        <p:nvSpPr>
          <p:cNvPr id="12" name="Text 8"/>
          <p:cNvSpPr txBox="1"/>
          <p:nvPr/>
        </p:nvSpPr>
        <p:spPr>
          <a:xfrm>
            <a:off x="6461608" y="5516756"/>
            <a:ext cx="4952848" cy="362555"/>
          </a:xfrm>
          <a:prstGeom prst="rect">
            <a:avLst/>
          </a:prstGeom>
          <a:noFill/>
          <a:ln/>
        </p:spPr>
        <p:txBody>
          <a:bodyPr wrap="square" lIns="0" tIns="0" rIns="0" bIns="0" rtlCol="0" anchor="ctr"/>
          <a:lstStyle/>
          <a:p>
            <a:pPr indent="0" marL="0">
              <a:buNone/>
            </a:pPr>
            <a:r>
              <a:rPr lang="el-GR" altLang="en-US" sz="1440" b="1" i="1" dirty="0">
                <a:solidFill>
                  <a:srgbClr val="0E3D1E"/>
                </a:solidFill>
                <a:latin typeface="Calibri" pitchFamily="34" charset="0"/>
                <a:ea typeface="Calibri" pitchFamily="34" charset="-122"/>
                <a:cs typeface="Calibri" pitchFamily="34" charset="-120"/>
              </a:rPr>
              <a:t>«Πόσο λίπασμα θέλει κάθε τμήμα του χωραφιού;»</a:t>
            </a:r>
            <a:endParaRPr lang="el-GR" sz="14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5 · ΚΟΣΤΟΣ ΚΑΙ ΟΦΕΛΟΣ</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Τι λένε οι έρευνες;</a:t>
            </a:r>
            <a:endParaRPr lang="el-G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5-13%</a:t>
            </a:r>
            <a:endParaRPr lang="el-G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επικάλυψη με χειροκίνητη οδήγηση· σχεδόν μηδενική με αυτόματη (Cornell, 2017)</a:t>
            </a:r>
            <a:endParaRPr lang="el-G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13%</a:t>
            </a:r>
            <a:endParaRPr lang="el-G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μέση μείωση εντομοκτόνων με ψεκασμό ανά ζώνη μέσω αισθητήρων (JRC, 2014)</a:t>
            </a:r>
            <a:endParaRPr lang="el-G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10-25</a:t>
            </a:r>
            <a:r>
              <a:rPr lang="el-GR" altLang="en-US" sz="1800" b="1" dirty="0">
                <a:solidFill>
                  <a:srgbClr val="1F7A3A"/>
                </a:solidFill>
                <a:latin typeface="Calibri" pitchFamily="34" charset="0"/>
                <a:ea typeface="Calibri" pitchFamily="34" charset="-122"/>
                <a:cs typeface="Calibri" pitchFamily="34" charset="-120"/>
              </a:rPr>
              <a:t> €/ha</a:t>
            </a:r>
            <a:endParaRPr lang="el-G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εξοικονόμηση με μεταβλητή δόση αζώτου στη Γερμανία (JRC, 2014)</a:t>
            </a:r>
            <a:endParaRPr lang="el-G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25%</a:t>
            </a:r>
            <a:endParaRPr lang="el-G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εξοικονόμηση νερού με ελλειμματική άρδευση, ίδια απόδοση, Ν. Ισπανία (JRC, 2014)</a:t>
            </a:r>
            <a:endParaRPr lang="el-G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Το αποτέλεσμα διαφέρει από τόπο σε τόπο: στη Δανία η μεταβλητή δόση αζώτου δεν έδωσε αξιόλογο οικονομικό όφελος. Κατά το JRC (τιμές 2014), η αυτόματη καθοδήγηση με RTK κόστιζε περίπου 40.000 € και χρειαζόταν 300-450 ha για να αποσβεστεί.</a:t>
            </a:r>
            <a:endParaRPr lang="el-GR" sz="1440" dirty="0"/>
          </a:p>
        </p:txBody>
      </p:sp>
      <p:sp>
        <p:nvSpPr>
          <p:cNvPr id="18" name="Text 16"/>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Haas και Hanchar, Cornell (2017); Zarco-Tejada κ.ά., JRC (2014)</a:t>
            </a:r>
            <a:endParaRPr lang="el-GR" sz="9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17</a:t>
            </a:r>
            <a:endParaRPr lang="el-GR"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ΚΕΦΑΛΑΙΟ 2</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Υπολογιστής: πότε αποσβένεται η επένδυση;</a:t>
            </a:r>
            <a:endParaRPr lang="el-GR" sz="2700" dirty="0"/>
          </a:p>
        </p:txBody>
      </p:sp>
      <p:pic>
        <p:nvPicPr>
          <p:cNvPr id="5" name="Image 0" descr="/root/kozan-akilli-tarim/sunum/build/cache/m1-el-l05-calc-u-7bcc1036-2000-0-0_0_1_0.43.jpg">    </p:cNvPr>
          <p:cNvPicPr>
            <a:picLocks noChangeAspect="1"/>
          </p:cNvPicPr>
          <p:nvPr/>
        </p:nvPicPr>
        <p:blipFill>
          <a:blip r:embed="rId1"/>
          <a:stretch>
            <a:fillRect/>
          </a:stretch>
        </p:blipFill>
        <p:spPr>
          <a:xfrm>
            <a:off x="2372648" y="2231098"/>
            <a:ext cx="3240159"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2031448" y="5471436"/>
            <a:ext cx="3922558" cy="264363"/>
          </a:xfrm>
          <a:prstGeom prst="rect">
            <a:avLst/>
          </a:prstGeom>
          <a:noFill/>
          <a:ln/>
        </p:spPr>
        <p:txBody>
          <a:bodyPr wrap="square" lIns="0" tIns="0" rIns="0" bIns="0" rtlCol="0" anchor="t"/>
          <a:lstStyle/>
          <a:p>
            <a:pPr indent="0" marL="0">
              <a:buNone/>
            </a:pPr>
            <a:r>
              <a:rPr lang="el-GR" altLang="en-US" sz="1040" i="1" dirty="0">
                <a:solidFill>
                  <a:srgbClr val="5A6862"/>
                </a:solidFill>
                <a:latin typeface="Calibri" pitchFamily="34" charset="0"/>
                <a:ea typeface="Calibri" pitchFamily="34" charset="-122"/>
                <a:cs typeface="Calibri" pitchFamily="34" charset="-120"/>
              </a:rPr>
              <a:t>Μάθημα 5: υπολογιστής καθοδήγησης και μεταβλητής λίπανσης</a:t>
            </a:r>
            <a:endParaRPr lang="el-G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Μάθημα 5: </a:t>
            </a:r>
            <a:r>
              <a:rPr lang="el-GR" altLang="en-US" sz="1310" dirty="0">
                <a:solidFill>
                  <a:srgbClr val="3A4540"/>
                </a:solidFill>
                <a:latin typeface="Calibri" pitchFamily="34" charset="0"/>
                <a:ea typeface="Calibri" pitchFamily="34" charset="-122"/>
                <a:cs typeface="Calibri" pitchFamily="34" charset="-120"/>
              </a:rPr>
              <a:t>αλλάξτε έκταση, κόστος εισροών, επικάλυψη και επένδυση, και δείτε τον χρόνο απόσβεσης.</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Παράδειγμα Κοζάν: </a:t>
            </a:r>
            <a:r>
              <a:rPr lang="el-GR" altLang="en-US" sz="1310" dirty="0">
                <a:solidFill>
                  <a:srgbClr val="3A4540"/>
                </a:solidFill>
                <a:latin typeface="Calibri" pitchFamily="34" charset="0"/>
                <a:ea typeface="Calibri" pitchFamily="34" charset="-122"/>
                <a:cs typeface="Calibri" pitchFamily="34" charset="-120"/>
              </a:rPr>
              <a:t>300 στρ. και 5 εκμεταλλεύσεις με κοινή χρήση: 4.000 € ανά παραγωγό, απόσβεση κάτω από τέσσερα χρόνια· μόνος του πάνω από δέκα.</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Μάθημα 4: </a:t>
            </a:r>
            <a:r>
              <a:rPr lang="el-GR" altLang="en-US" sz="1310" dirty="0">
                <a:solidFill>
                  <a:srgbClr val="3A4540"/>
                </a:solidFill>
                <a:latin typeface="Calibri" pitchFamily="34" charset="0"/>
                <a:ea typeface="Calibri" pitchFamily="34" charset="-122"/>
                <a:cs typeface="Calibri" pitchFamily="34" charset="-120"/>
              </a:rPr>
              <a:t>ταξινόμηση στις τρεις διαστάσεις και κάρτες εννοιών.</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Συζητήστε: </a:t>
            </a:r>
            <a:r>
              <a:rPr lang="el-GR" altLang="en-US" sz="1310" dirty="0">
                <a:solidFill>
                  <a:srgbClr val="3A4540"/>
                </a:solidFill>
                <a:latin typeface="Calibri" pitchFamily="34" charset="0"/>
                <a:ea typeface="Calibri" pitchFamily="34" charset="-122"/>
                <a:cs typeface="Calibri" pitchFamily="34" charset="-120"/>
              </a:rPr>
              <a:t>κοινός εξοπλισμός ή αγορά υπηρεσίας;</a:t>
            </a:r>
            <a:endParaRPr lang="el-GR" sz="1310" dirty="0"/>
          </a:p>
        </p:txBody>
      </p:sp>
      <p:sp>
        <p:nvSpPr>
          <p:cNvPr id="8" name="Text 5"/>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Υπολογιστής Μαθήματος 5· παραδοχές: Zarco-Tejada κ.ά., JRC (2014); Haas και Hanchar, Cornell (2017)</a:t>
            </a:r>
            <a:endParaRPr lang="el-GR" sz="900" dirty="0"/>
          </a:p>
        </p:txBody>
      </p:sp>
      <p:sp>
        <p:nvSpPr>
          <p:cNvPr id="9" name="Text 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18</a:t>
            </a:r>
            <a:endParaRPr lang="el-GR"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03</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3</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Διαχείριση πόρων</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Μετράμε το έδαφος, σχεδιάζουμε το νερό, προλαμβάνουμε τη ρύπανση στην πηγή</a:t>
            </a:r>
            <a:endParaRPr lang="el-GR" sz="1530" dirty="0"/>
          </a:p>
        </p:txBody>
      </p:sp>
      <p:sp>
        <p:nvSpPr>
          <p:cNvPr id="7" name="Shape 4"/>
          <p:cNvSpPr/>
          <p:nvPr/>
        </p:nvSpPr>
        <p:spPr>
          <a:xfrm>
            <a:off x="548640"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Δεδομένα εδάφους</a:t>
            </a:r>
            <a:endParaRPr lang="el-GR" sz="1040" dirty="0"/>
          </a:p>
        </p:txBody>
      </p:sp>
      <p:sp>
        <p:nvSpPr>
          <p:cNvPr id="9" name="Shape 6"/>
          <p:cNvSpPr/>
          <p:nvPr/>
        </p:nvSpPr>
        <p:spPr>
          <a:xfrm>
            <a:off x="2258202" y="5244839"/>
            <a:ext cx="1673535"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2258202" y="5244839"/>
            <a:ext cx="1673535"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Μεταβλητή λίπανση</a:t>
            </a:r>
            <a:endParaRPr lang="el-GR" sz="1040" dirty="0"/>
          </a:p>
        </p:txBody>
      </p:sp>
      <p:sp>
        <p:nvSpPr>
          <p:cNvPr id="11" name="Shape 8"/>
          <p:cNvSpPr/>
          <p:nvPr/>
        </p:nvSpPr>
        <p:spPr>
          <a:xfrm>
            <a:off x="4041465" y="5244839"/>
            <a:ext cx="218943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4041465" y="5244839"/>
            <a:ext cx="218943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Προγραμματισμός άρδευσης</a:t>
            </a:r>
            <a:endParaRPr lang="el-GR" sz="1040" dirty="0"/>
          </a:p>
        </p:txBody>
      </p:sp>
      <p:sp>
        <p:nvSpPr>
          <p:cNvPr id="13" name="Shape 10"/>
          <p:cNvSpPr/>
          <p:nvPr/>
        </p:nvSpPr>
        <p:spPr>
          <a:xfrm>
            <a:off x="6340632"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6340632"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Πρόληψη ρύπανσης</a:t>
            </a:r>
            <a:endParaRPr lang="el-GR" sz="1040" dirty="0"/>
          </a:p>
        </p:txBody>
      </p:sp>
      <p:pic>
        <p:nvPicPr>
          <p:cNvPr id="15" name="Image 1" descr="/root/kozan-akilli-tarim/sunum/build/cache/m1-el-mob-l06-c-0f62d00e-1400-0.03.png">    </p:cNvPr>
          <p:cNvPicPr>
            <a:picLocks noChangeAspect="1"/>
          </p:cNvPicPr>
          <p:nvPr/>
        </p:nvPicPr>
        <p:blipFill>
          <a:blip r:embed="rId2"/>
          <a:stretch>
            <a:fillRect/>
          </a:stretch>
        </p:blipFill>
        <p:spPr>
          <a:xfrm>
            <a:off x="8801337" y="1808117"/>
            <a:ext cx="2559846" cy="3323424"/>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19</a:t>
            </a:r>
            <a:endParaRPr lang="el-GR"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6 · ΔΕΔΟΜΕΝΑ ΕΔΑΦΟΥΣ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Η ανάλυση εδάφους: η «εξέταση αίματος» του αγρού</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TMMOB ZMO (2003); FATIMA H2020 (2019)</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20</a:t>
            </a:r>
            <a:endParaRPr lang="el-GR" sz="900" dirty="0"/>
          </a:p>
        </p:txBody>
      </p:sp>
      <p:sp>
        <p:nvSpPr>
          <p:cNvPr id="7" name="Shape 4"/>
          <p:cNvSpPr/>
          <p:nvPr/>
        </p:nvSpPr>
        <p:spPr>
          <a:xfrm>
            <a:off x="548640" y="2268864"/>
            <a:ext cx="6035040" cy="604259"/>
          </a:xfrm>
          <a:prstGeom prst="roundRect">
            <a:avLst>
              <a:gd name="adj" fmla="val 12106"/>
            </a:avLst>
          </a:prstGeom>
          <a:solidFill>
            <a:srgbClr val="F5F6F1"/>
          </a:solidFill>
          <a:ln w="9525">
            <a:solidFill>
              <a:srgbClr val="DFE6DC"/>
            </a:solidFill>
            <a:prstDash val="solid"/>
          </a:ln>
        </p:spPr>
      </p:sp>
      <p:sp>
        <p:nvSpPr>
          <p:cNvPr id="8" name="Shape 5"/>
          <p:cNvSpPr/>
          <p:nvPr/>
        </p:nvSpPr>
        <p:spPr>
          <a:xfrm>
            <a:off x="746638" y="2412376"/>
            <a:ext cx="317236" cy="317236"/>
          </a:xfrm>
          <a:prstGeom prst="ellipse">
            <a:avLst/>
          </a:prstGeom>
          <a:solidFill>
            <a:srgbClr val="E6F3EA"/>
          </a:solidFill>
          <a:ln w="12700">
            <a:solidFill>
              <a:srgbClr val="E6F3EA"/>
            </a:solidFill>
            <a:prstDash val="solid"/>
          </a:ln>
        </p:spPr>
      </p:sp>
      <p:sp>
        <p:nvSpPr>
          <p:cNvPr id="9" name="Text 6"/>
          <p:cNvSpPr txBox="1"/>
          <p:nvPr/>
        </p:nvSpPr>
        <p:spPr>
          <a:xfrm>
            <a:off x="746638" y="2412376"/>
            <a:ext cx="317236" cy="317236"/>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1</a:t>
            </a:r>
            <a:endParaRPr lang="el-GR" sz="990" dirty="0"/>
          </a:p>
        </p:txBody>
      </p:sp>
      <p:sp>
        <p:nvSpPr>
          <p:cNvPr id="10" name="Text 7"/>
          <p:cNvSpPr txBox="1"/>
          <p:nvPr/>
        </p:nvSpPr>
        <p:spPr>
          <a:xfrm>
            <a:off x="1261872" y="2314184"/>
            <a:ext cx="5120640" cy="256810"/>
          </a:xfrm>
          <a:prstGeom prst="rect">
            <a:avLst/>
          </a:prstGeom>
          <a:noFill/>
          <a:ln/>
        </p:spPr>
        <p:txBody>
          <a:bodyPr wrap="square" lIns="0" tIns="0" rIns="0" bIns="0" rtlCol="0" anchor="t"/>
          <a:lstStyle/>
          <a:p>
            <a:pPr indent="0" marL="0">
              <a:buNone/>
            </a:pPr>
            <a:r>
              <a:rPr lang="el-GR" altLang="en-US" sz="1310" b="1" dirty="0">
                <a:solidFill>
                  <a:srgbClr val="1B2420"/>
                </a:solidFill>
                <a:latin typeface="Calibri" pitchFamily="34" charset="0"/>
                <a:ea typeface="Calibri" pitchFamily="34" charset="-122"/>
                <a:cs typeface="Calibri" pitchFamily="34" charset="-120"/>
              </a:rPr>
              <a:t>Μηχανική σύσταση</a:t>
            </a:r>
            <a:endParaRPr lang="el-GR" sz="1310" dirty="0"/>
          </a:p>
        </p:txBody>
      </p:sp>
      <p:sp>
        <p:nvSpPr>
          <p:cNvPr id="11" name="Text 8"/>
          <p:cNvSpPr txBox="1"/>
          <p:nvPr/>
        </p:nvSpPr>
        <p:spPr>
          <a:xfrm>
            <a:off x="1261872" y="2570994"/>
            <a:ext cx="5120640" cy="271917"/>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άμμος, ιλύς, άργιλος· συγκράτηση νερού, κατεργασιμότητα</a:t>
            </a:r>
            <a:endParaRPr lang="el-GR" sz="1080" dirty="0"/>
          </a:p>
        </p:txBody>
      </p:sp>
      <p:sp>
        <p:nvSpPr>
          <p:cNvPr id="12" name="Shape 9"/>
          <p:cNvSpPr/>
          <p:nvPr/>
        </p:nvSpPr>
        <p:spPr>
          <a:xfrm>
            <a:off x="548640" y="2948655"/>
            <a:ext cx="6035040" cy="604259"/>
          </a:xfrm>
          <a:prstGeom prst="roundRect">
            <a:avLst>
              <a:gd name="adj" fmla="val 12106"/>
            </a:avLst>
          </a:prstGeom>
          <a:solidFill>
            <a:srgbClr val="FFFFFF"/>
          </a:solidFill>
          <a:ln w="9525">
            <a:solidFill>
              <a:srgbClr val="DFE6DC"/>
            </a:solidFill>
            <a:prstDash val="solid"/>
          </a:ln>
        </p:spPr>
      </p:sp>
      <p:sp>
        <p:nvSpPr>
          <p:cNvPr id="13" name="Shape 10"/>
          <p:cNvSpPr/>
          <p:nvPr/>
        </p:nvSpPr>
        <p:spPr>
          <a:xfrm>
            <a:off x="746638" y="3092167"/>
            <a:ext cx="317236" cy="317236"/>
          </a:xfrm>
          <a:prstGeom prst="ellipse">
            <a:avLst/>
          </a:prstGeom>
          <a:solidFill>
            <a:srgbClr val="E6F3EA"/>
          </a:solidFill>
          <a:ln w="12700">
            <a:solidFill>
              <a:srgbClr val="E6F3EA"/>
            </a:solidFill>
            <a:prstDash val="solid"/>
          </a:ln>
        </p:spPr>
      </p:sp>
      <p:sp>
        <p:nvSpPr>
          <p:cNvPr id="14" name="Text 11"/>
          <p:cNvSpPr txBox="1"/>
          <p:nvPr/>
        </p:nvSpPr>
        <p:spPr>
          <a:xfrm>
            <a:off x="746638" y="3092167"/>
            <a:ext cx="317236" cy="317236"/>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2</a:t>
            </a:r>
            <a:endParaRPr lang="el-GR" sz="990" dirty="0"/>
          </a:p>
        </p:txBody>
      </p:sp>
      <p:sp>
        <p:nvSpPr>
          <p:cNvPr id="15" name="Text 12"/>
          <p:cNvSpPr txBox="1"/>
          <p:nvPr/>
        </p:nvSpPr>
        <p:spPr>
          <a:xfrm>
            <a:off x="1261872" y="2993975"/>
            <a:ext cx="5120640" cy="256810"/>
          </a:xfrm>
          <a:prstGeom prst="rect">
            <a:avLst/>
          </a:prstGeom>
          <a:noFill/>
          <a:ln/>
        </p:spPr>
        <p:txBody>
          <a:bodyPr wrap="square" lIns="0" tIns="0" rIns="0" bIns="0" rtlCol="0" anchor="t"/>
          <a:lstStyle/>
          <a:p>
            <a:pPr indent="0" marL="0">
              <a:buNone/>
            </a:pPr>
            <a:r>
              <a:rPr lang="el-GR" altLang="en-US" sz="1310" b="1" dirty="0">
                <a:solidFill>
                  <a:srgbClr val="1B2420"/>
                </a:solidFill>
                <a:latin typeface="Calibri" pitchFamily="34" charset="0"/>
                <a:ea typeface="Calibri" pitchFamily="34" charset="-122"/>
                <a:cs typeface="Calibri" pitchFamily="34" charset="-120"/>
              </a:rPr>
              <a:t>pH και ανθρακικό ασβέστιο</a:t>
            </a:r>
            <a:endParaRPr lang="el-GR" sz="1310" dirty="0"/>
          </a:p>
        </p:txBody>
      </p:sp>
      <p:sp>
        <p:nvSpPr>
          <p:cNvPr id="16" name="Text 13"/>
          <p:cNvSpPr txBox="1"/>
          <p:nvPr/>
        </p:nvSpPr>
        <p:spPr>
          <a:xfrm>
            <a:off x="1261872" y="3250785"/>
            <a:ext cx="5120640" cy="271917"/>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θρεπτικά στοιχεία· σε ασβεστούχο έδαφος δύσκολη πρόσληψη P, Fe, Zn</a:t>
            </a:r>
            <a:endParaRPr lang="el-GR" sz="1080" dirty="0"/>
          </a:p>
        </p:txBody>
      </p:sp>
      <p:sp>
        <p:nvSpPr>
          <p:cNvPr id="17" name="Shape 14"/>
          <p:cNvSpPr/>
          <p:nvPr/>
        </p:nvSpPr>
        <p:spPr>
          <a:xfrm>
            <a:off x="548640" y="3628447"/>
            <a:ext cx="6035040" cy="604259"/>
          </a:xfrm>
          <a:prstGeom prst="roundRect">
            <a:avLst>
              <a:gd name="adj" fmla="val 12106"/>
            </a:avLst>
          </a:prstGeom>
          <a:solidFill>
            <a:srgbClr val="F5F6F1"/>
          </a:solidFill>
          <a:ln w="9525">
            <a:solidFill>
              <a:srgbClr val="DFE6DC"/>
            </a:solidFill>
            <a:prstDash val="solid"/>
          </a:ln>
        </p:spPr>
      </p:sp>
      <p:sp>
        <p:nvSpPr>
          <p:cNvPr id="18" name="Shape 15"/>
          <p:cNvSpPr/>
          <p:nvPr/>
        </p:nvSpPr>
        <p:spPr>
          <a:xfrm>
            <a:off x="746638" y="3771958"/>
            <a:ext cx="317236" cy="317236"/>
          </a:xfrm>
          <a:prstGeom prst="ellipse">
            <a:avLst/>
          </a:prstGeom>
          <a:solidFill>
            <a:srgbClr val="E6F3EA"/>
          </a:solidFill>
          <a:ln w="12700">
            <a:solidFill>
              <a:srgbClr val="E6F3EA"/>
            </a:solidFill>
            <a:prstDash val="solid"/>
          </a:ln>
        </p:spPr>
      </p:sp>
      <p:sp>
        <p:nvSpPr>
          <p:cNvPr id="19" name="Text 16"/>
          <p:cNvSpPr txBox="1"/>
          <p:nvPr/>
        </p:nvSpPr>
        <p:spPr>
          <a:xfrm>
            <a:off x="746638" y="3771958"/>
            <a:ext cx="317236" cy="317236"/>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3</a:t>
            </a:r>
            <a:endParaRPr lang="el-GR" sz="990" dirty="0"/>
          </a:p>
        </p:txBody>
      </p:sp>
      <p:sp>
        <p:nvSpPr>
          <p:cNvPr id="20" name="Text 17"/>
          <p:cNvSpPr txBox="1"/>
          <p:nvPr/>
        </p:nvSpPr>
        <p:spPr>
          <a:xfrm>
            <a:off x="1261872" y="3673766"/>
            <a:ext cx="5120640" cy="256810"/>
          </a:xfrm>
          <a:prstGeom prst="rect">
            <a:avLst/>
          </a:prstGeom>
          <a:noFill/>
          <a:ln/>
        </p:spPr>
        <p:txBody>
          <a:bodyPr wrap="square" lIns="0" tIns="0" rIns="0" bIns="0" rtlCol="0" anchor="t"/>
          <a:lstStyle/>
          <a:p>
            <a:pPr indent="0" marL="0">
              <a:buNone/>
            </a:pPr>
            <a:r>
              <a:rPr lang="el-GR" altLang="en-US" sz="1310" b="1" dirty="0">
                <a:solidFill>
                  <a:srgbClr val="1B2420"/>
                </a:solidFill>
                <a:latin typeface="Calibri" pitchFamily="34" charset="0"/>
                <a:ea typeface="Calibri" pitchFamily="34" charset="-122"/>
                <a:cs typeface="Calibri" pitchFamily="34" charset="-120"/>
              </a:rPr>
              <a:t>Οργανική ουσία</a:t>
            </a:r>
            <a:endParaRPr lang="el-GR" sz="1310" dirty="0"/>
          </a:p>
        </p:txBody>
      </p:sp>
      <p:sp>
        <p:nvSpPr>
          <p:cNvPr id="21" name="Text 18"/>
          <p:cNvSpPr txBox="1"/>
          <p:nvPr/>
        </p:nvSpPr>
        <p:spPr>
          <a:xfrm>
            <a:off x="1261872" y="3930576"/>
            <a:ext cx="5120640" cy="271917"/>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δομή εδάφους, συγκράτηση νερού, εδαφική ζωή</a:t>
            </a:r>
            <a:endParaRPr lang="el-GR" sz="1080" dirty="0"/>
          </a:p>
        </p:txBody>
      </p:sp>
      <p:sp>
        <p:nvSpPr>
          <p:cNvPr id="22" name="Shape 19"/>
          <p:cNvSpPr/>
          <p:nvPr/>
        </p:nvSpPr>
        <p:spPr>
          <a:xfrm>
            <a:off x="548640" y="4308238"/>
            <a:ext cx="6035040" cy="604259"/>
          </a:xfrm>
          <a:prstGeom prst="roundRect">
            <a:avLst>
              <a:gd name="adj" fmla="val 12106"/>
            </a:avLst>
          </a:prstGeom>
          <a:solidFill>
            <a:srgbClr val="FFFFFF"/>
          </a:solidFill>
          <a:ln w="9525">
            <a:solidFill>
              <a:srgbClr val="DFE6DC"/>
            </a:solidFill>
            <a:prstDash val="solid"/>
          </a:ln>
        </p:spPr>
      </p:sp>
      <p:sp>
        <p:nvSpPr>
          <p:cNvPr id="23" name="Shape 20"/>
          <p:cNvSpPr/>
          <p:nvPr/>
        </p:nvSpPr>
        <p:spPr>
          <a:xfrm>
            <a:off x="746638" y="4451750"/>
            <a:ext cx="317236" cy="317236"/>
          </a:xfrm>
          <a:prstGeom prst="ellipse">
            <a:avLst/>
          </a:prstGeom>
          <a:solidFill>
            <a:srgbClr val="E6F3EA"/>
          </a:solidFill>
          <a:ln w="12700">
            <a:solidFill>
              <a:srgbClr val="E6F3EA"/>
            </a:solidFill>
            <a:prstDash val="solid"/>
          </a:ln>
        </p:spPr>
      </p:sp>
      <p:sp>
        <p:nvSpPr>
          <p:cNvPr id="24" name="Text 21"/>
          <p:cNvSpPr txBox="1"/>
          <p:nvPr/>
        </p:nvSpPr>
        <p:spPr>
          <a:xfrm>
            <a:off x="746638" y="4451750"/>
            <a:ext cx="317236" cy="317236"/>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4</a:t>
            </a:r>
            <a:endParaRPr lang="el-GR" sz="990" dirty="0"/>
          </a:p>
        </p:txBody>
      </p:sp>
      <p:sp>
        <p:nvSpPr>
          <p:cNvPr id="25" name="Text 22"/>
          <p:cNvSpPr txBox="1"/>
          <p:nvPr/>
        </p:nvSpPr>
        <p:spPr>
          <a:xfrm>
            <a:off x="1261872" y="4353557"/>
            <a:ext cx="5120640" cy="256810"/>
          </a:xfrm>
          <a:prstGeom prst="rect">
            <a:avLst/>
          </a:prstGeom>
          <a:noFill/>
          <a:ln/>
        </p:spPr>
        <p:txBody>
          <a:bodyPr wrap="square" lIns="0" tIns="0" rIns="0" bIns="0" rtlCol="0" anchor="t"/>
          <a:lstStyle/>
          <a:p>
            <a:pPr indent="0" marL="0">
              <a:buNone/>
            </a:pPr>
            <a:r>
              <a:rPr lang="el-GR" altLang="en-US" sz="1310" b="1" dirty="0">
                <a:solidFill>
                  <a:srgbClr val="1B2420"/>
                </a:solidFill>
                <a:latin typeface="Calibri" pitchFamily="34" charset="0"/>
                <a:ea typeface="Calibri" pitchFamily="34" charset="-122"/>
                <a:cs typeface="Calibri" pitchFamily="34" charset="-120"/>
              </a:rPr>
              <a:t>Μακρο- και μικροθρεπτικά</a:t>
            </a:r>
            <a:endParaRPr lang="el-GR" sz="1310" dirty="0"/>
          </a:p>
        </p:txBody>
      </p:sp>
      <p:sp>
        <p:nvSpPr>
          <p:cNvPr id="26" name="Text 23"/>
          <p:cNvSpPr txBox="1"/>
          <p:nvPr/>
        </p:nvSpPr>
        <p:spPr>
          <a:xfrm>
            <a:off x="1261872" y="4610367"/>
            <a:ext cx="5120640" cy="271917"/>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N, P, K και Fe, Zn</a:t>
            </a:r>
            <a:endParaRPr lang="el-GR" sz="1080" dirty="0"/>
          </a:p>
        </p:txBody>
      </p:sp>
      <p:sp>
        <p:nvSpPr>
          <p:cNvPr id="27" name="Shape 24"/>
          <p:cNvSpPr/>
          <p:nvPr/>
        </p:nvSpPr>
        <p:spPr>
          <a:xfrm>
            <a:off x="548640" y="4988029"/>
            <a:ext cx="6035040" cy="604259"/>
          </a:xfrm>
          <a:prstGeom prst="roundRect">
            <a:avLst>
              <a:gd name="adj" fmla="val 12106"/>
            </a:avLst>
          </a:prstGeom>
          <a:solidFill>
            <a:srgbClr val="F5F6F1"/>
          </a:solidFill>
          <a:ln w="9525">
            <a:solidFill>
              <a:srgbClr val="DFE6DC"/>
            </a:solidFill>
            <a:prstDash val="solid"/>
          </a:ln>
        </p:spPr>
      </p:sp>
      <p:sp>
        <p:nvSpPr>
          <p:cNvPr id="28" name="Shape 25"/>
          <p:cNvSpPr/>
          <p:nvPr/>
        </p:nvSpPr>
        <p:spPr>
          <a:xfrm>
            <a:off x="746638" y="5131541"/>
            <a:ext cx="317236" cy="317236"/>
          </a:xfrm>
          <a:prstGeom prst="ellipse">
            <a:avLst/>
          </a:prstGeom>
          <a:solidFill>
            <a:srgbClr val="E6F3EA"/>
          </a:solidFill>
          <a:ln w="12700">
            <a:solidFill>
              <a:srgbClr val="E6F3EA"/>
            </a:solidFill>
            <a:prstDash val="solid"/>
          </a:ln>
        </p:spPr>
      </p:sp>
      <p:sp>
        <p:nvSpPr>
          <p:cNvPr id="29" name="Text 26"/>
          <p:cNvSpPr txBox="1"/>
          <p:nvPr/>
        </p:nvSpPr>
        <p:spPr>
          <a:xfrm>
            <a:off x="746638" y="5131541"/>
            <a:ext cx="317236" cy="317236"/>
          </a:xfrm>
          <a:prstGeom prst="rect">
            <a:avLst/>
          </a:prstGeom>
          <a:noFill/>
          <a:ln/>
        </p:spPr>
        <p:txBody>
          <a:bodyPr wrap="square" lIns="0" tIns="0" rIns="0" bIns="0" rtlCol="0" anchor="ctr"/>
          <a:lstStyle/>
          <a:p>
            <a:pPr algn="ctr" indent="0" marL="0">
              <a:buNone/>
            </a:pPr>
            <a:r>
              <a:rPr lang="el-GR" altLang="en-US" sz="990" b="1" dirty="0">
                <a:solidFill>
                  <a:srgbClr val="16602D"/>
                </a:solidFill>
                <a:latin typeface="Calibri" pitchFamily="34" charset="0"/>
                <a:ea typeface="Calibri" pitchFamily="34" charset="-122"/>
                <a:cs typeface="Calibri" pitchFamily="34" charset="-120"/>
              </a:rPr>
              <a:t>5</a:t>
            </a:r>
            <a:endParaRPr lang="el-GR" sz="990" dirty="0"/>
          </a:p>
        </p:txBody>
      </p:sp>
      <p:sp>
        <p:nvSpPr>
          <p:cNvPr id="30" name="Text 27"/>
          <p:cNvSpPr txBox="1"/>
          <p:nvPr/>
        </p:nvSpPr>
        <p:spPr>
          <a:xfrm>
            <a:off x="1261872" y="5033349"/>
            <a:ext cx="5120640" cy="256810"/>
          </a:xfrm>
          <a:prstGeom prst="rect">
            <a:avLst/>
          </a:prstGeom>
          <a:noFill/>
          <a:ln/>
        </p:spPr>
        <p:txBody>
          <a:bodyPr wrap="square" lIns="0" tIns="0" rIns="0" bIns="0" rtlCol="0" anchor="t"/>
          <a:lstStyle/>
          <a:p>
            <a:pPr indent="0" marL="0">
              <a:buNone/>
            </a:pPr>
            <a:r>
              <a:rPr lang="el-GR" altLang="en-US" sz="1310" b="1" dirty="0">
                <a:solidFill>
                  <a:srgbClr val="1B2420"/>
                </a:solidFill>
                <a:latin typeface="Calibri" pitchFamily="34" charset="0"/>
                <a:ea typeface="Calibri" pitchFamily="34" charset="-122"/>
                <a:cs typeface="Calibri" pitchFamily="34" charset="-120"/>
              </a:rPr>
              <a:t>Αλατότητα (EC)</a:t>
            </a:r>
            <a:endParaRPr lang="el-GR" sz="1310" dirty="0"/>
          </a:p>
        </p:txBody>
      </p:sp>
      <p:sp>
        <p:nvSpPr>
          <p:cNvPr id="31" name="Text 28"/>
          <p:cNvSpPr txBox="1"/>
          <p:nvPr/>
        </p:nvSpPr>
        <p:spPr>
          <a:xfrm>
            <a:off x="1261872" y="5290159"/>
            <a:ext cx="5120640" cy="271917"/>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πολλά άλατα δυσκολεύουν την πρόσληψη νερού</a:t>
            </a:r>
            <a:endParaRPr lang="el-GR" sz="1080" dirty="0"/>
          </a:p>
        </p:txBody>
      </p:sp>
      <p:sp>
        <p:nvSpPr>
          <p:cNvPr id="32" name="Shape 29"/>
          <p:cNvSpPr/>
          <p:nvPr/>
        </p:nvSpPr>
        <p:spPr>
          <a:xfrm>
            <a:off x="6903720" y="2268864"/>
            <a:ext cx="4739335" cy="1057453"/>
          </a:xfrm>
          <a:prstGeom prst="roundRect">
            <a:avLst>
              <a:gd name="adj" fmla="val 8647"/>
            </a:avLst>
          </a:prstGeom>
          <a:solidFill>
            <a:srgbClr val="FBF1DC"/>
          </a:solidFill>
          <a:ln w="9525">
            <a:solidFill>
              <a:srgbClr val="FBF1DC"/>
            </a:solidFill>
            <a:prstDash val="solid"/>
          </a:ln>
        </p:spPr>
      </p:sp>
      <p:sp>
        <p:nvSpPr>
          <p:cNvPr id="33" name="Text 30"/>
          <p:cNvSpPr txBox="1"/>
          <p:nvPr/>
        </p:nvSpPr>
        <p:spPr>
          <a:xfrm>
            <a:off x="7132320" y="2404822"/>
            <a:ext cx="4282135" cy="377662"/>
          </a:xfrm>
          <a:prstGeom prst="rect">
            <a:avLst/>
          </a:prstGeom>
          <a:noFill/>
          <a:ln/>
        </p:spPr>
        <p:txBody>
          <a:bodyPr wrap="square" lIns="0" tIns="0" rIns="0" bIns="0" rtlCol="0" anchor="b"/>
          <a:lstStyle/>
          <a:p>
            <a:pPr indent="0" marL="0">
              <a:buNone/>
            </a:pPr>
            <a:r>
              <a:rPr lang="el-GR" altLang="en-US" sz="2700" b="1" dirty="0">
                <a:solidFill>
                  <a:srgbClr val="854D0E"/>
                </a:solidFill>
                <a:latin typeface="Calibri" pitchFamily="34" charset="0"/>
                <a:ea typeface="Calibri" pitchFamily="34" charset="-122"/>
                <a:cs typeface="Calibri" pitchFamily="34" charset="-120"/>
              </a:rPr>
              <a:t>65,3%</a:t>
            </a:r>
            <a:endParaRPr lang="el-GR" sz="1620" dirty="0"/>
          </a:p>
        </p:txBody>
      </p:sp>
      <p:sp>
        <p:nvSpPr>
          <p:cNvPr id="34" name="Text 31"/>
          <p:cNvSpPr txBox="1"/>
          <p:nvPr/>
        </p:nvSpPr>
        <p:spPr>
          <a:xfrm>
            <a:off x="7132320" y="2858017"/>
            <a:ext cx="4282135" cy="377662"/>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των γεωργικών εδαφών της Τουρκίας έχουν χαμηλή ή πολύ χαμηλή οργανική ουσία (κάτω από 2%): 21,5% + 43,8%</a:t>
            </a:r>
            <a:endParaRPr lang="el-GR" sz="1130" dirty="0"/>
          </a:p>
        </p:txBody>
      </p:sp>
      <p:sp>
        <p:nvSpPr>
          <p:cNvPr id="35" name="Shape 32"/>
          <p:cNvSpPr/>
          <p:nvPr/>
        </p:nvSpPr>
        <p:spPr>
          <a:xfrm>
            <a:off x="6903720" y="3416956"/>
            <a:ext cx="4739335" cy="1057453"/>
          </a:xfrm>
          <a:prstGeom prst="roundRect">
            <a:avLst>
              <a:gd name="adj" fmla="val 8647"/>
            </a:avLst>
          </a:prstGeom>
          <a:solidFill>
            <a:srgbClr val="FBF1DC"/>
          </a:solidFill>
          <a:ln w="9525">
            <a:solidFill>
              <a:srgbClr val="FBF1DC"/>
            </a:solidFill>
            <a:prstDash val="solid"/>
          </a:ln>
        </p:spPr>
      </p:sp>
      <p:sp>
        <p:nvSpPr>
          <p:cNvPr id="36" name="Text 33"/>
          <p:cNvSpPr txBox="1"/>
          <p:nvPr/>
        </p:nvSpPr>
        <p:spPr>
          <a:xfrm>
            <a:off x="7132320" y="3552914"/>
            <a:ext cx="4282135" cy="377662"/>
          </a:xfrm>
          <a:prstGeom prst="rect">
            <a:avLst/>
          </a:prstGeom>
          <a:noFill/>
          <a:ln/>
        </p:spPr>
        <p:txBody>
          <a:bodyPr wrap="square" lIns="0" tIns="0" rIns="0" bIns="0" rtlCol="0" anchor="b"/>
          <a:lstStyle/>
          <a:p>
            <a:pPr indent="0" marL="0">
              <a:buNone/>
            </a:pPr>
            <a:r>
              <a:rPr lang="el-GR" altLang="en-US" sz="2700" b="1" dirty="0">
                <a:solidFill>
                  <a:srgbClr val="854D0E"/>
                </a:solidFill>
                <a:latin typeface="Calibri" pitchFamily="34" charset="0"/>
                <a:ea typeface="Calibri" pitchFamily="34" charset="-122"/>
                <a:cs typeface="Calibri" pitchFamily="34" charset="-120"/>
              </a:rPr>
              <a:t>83%</a:t>
            </a:r>
            <a:endParaRPr lang="el-GR" sz="1620" dirty="0"/>
          </a:p>
        </p:txBody>
      </p:sp>
      <p:sp>
        <p:nvSpPr>
          <p:cNvPr id="37" name="Text 34"/>
          <p:cNvSpPr txBox="1"/>
          <p:nvPr/>
        </p:nvSpPr>
        <p:spPr>
          <a:xfrm>
            <a:off x="7132320" y="4006109"/>
            <a:ext cx="4282135" cy="377662"/>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των γεωργικών εδαφών των Αδάνων (με το Οσμανίγιε) είναι αλκαλικά· ίδιο ποσοστό με περίσσεια ασβεστίου</a:t>
            </a:r>
            <a:endParaRPr lang="el-GR" sz="1130" dirty="0"/>
          </a:p>
        </p:txBody>
      </p:sp>
      <p:sp>
        <p:nvSpPr>
          <p:cNvPr id="38" name="Shape 35"/>
          <p:cNvSpPr/>
          <p:nvPr/>
        </p:nvSpPr>
        <p:spPr>
          <a:xfrm>
            <a:off x="6903720" y="4565048"/>
            <a:ext cx="4739335" cy="1057453"/>
          </a:xfrm>
          <a:prstGeom prst="roundRect">
            <a:avLst>
              <a:gd name="adj" fmla="val 8647"/>
            </a:avLst>
          </a:prstGeom>
          <a:solidFill>
            <a:srgbClr val="E2F2F6"/>
          </a:solidFill>
          <a:ln w="9525">
            <a:solidFill>
              <a:srgbClr val="E2F2F6"/>
            </a:solidFill>
            <a:prstDash val="solid"/>
          </a:ln>
        </p:spPr>
      </p:sp>
      <p:sp>
        <p:nvSpPr>
          <p:cNvPr id="39" name="Text 36"/>
          <p:cNvSpPr txBox="1"/>
          <p:nvPr/>
        </p:nvSpPr>
        <p:spPr>
          <a:xfrm>
            <a:off x="7132320" y="4701006"/>
            <a:ext cx="4282135" cy="377662"/>
          </a:xfrm>
          <a:prstGeom prst="rect">
            <a:avLst/>
          </a:prstGeom>
          <a:noFill/>
          <a:ln/>
        </p:spPr>
        <p:txBody>
          <a:bodyPr wrap="square" lIns="0" tIns="0" rIns="0" bIns="0" rtlCol="0" anchor="b"/>
          <a:lstStyle/>
          <a:p>
            <a:pPr indent="0" marL="0">
              <a:buNone/>
            </a:pPr>
            <a:r>
              <a:rPr lang="el-GR" altLang="en-US" sz="2700" b="1" dirty="0">
                <a:solidFill>
                  <a:srgbClr val="0E7490"/>
                </a:solidFill>
                <a:latin typeface="Calibri" pitchFamily="34" charset="0"/>
                <a:ea typeface="Calibri" pitchFamily="34" charset="-122"/>
                <a:cs typeface="Calibri" pitchFamily="34" charset="-120"/>
              </a:rPr>
              <a:t>&lt; 1,8%</a:t>
            </a:r>
            <a:endParaRPr lang="el-GR" sz="1620" dirty="0"/>
          </a:p>
        </p:txBody>
      </p:sp>
      <p:sp>
        <p:nvSpPr>
          <p:cNvPr id="40" name="Text 37"/>
          <p:cNvSpPr txBox="1"/>
          <p:nvPr/>
        </p:nvSpPr>
        <p:spPr>
          <a:xfrm>
            <a:off x="7132320" y="5154201"/>
            <a:ext cx="4282135" cy="377662"/>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οργανική ουσία στα εδάφη της λεκάνης του Πηνειού (Λάρισα)</a:t>
            </a:r>
            <a:endParaRPr lang="el-GR" sz="113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6 · ΔΕΙΓΜΑΤΟΛΗΨΙΑ ΕΔΑΦΟΥΣ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Πλέγμα ή ζώνη διαχείρισης;</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Ferguson και Hergert, University of Nebraska-Lincoln EC154 (2009)</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21</a:t>
            </a:r>
            <a:endParaRPr lang="el-GR" sz="900" dirty="0"/>
          </a:p>
        </p:txBody>
      </p:sp>
      <p:sp>
        <p:nvSpPr>
          <p:cNvPr id="7" name="Shape 4"/>
          <p:cNvSpPr/>
          <p:nvPr/>
        </p:nvSpPr>
        <p:spPr>
          <a:xfrm>
            <a:off x="548640" y="2268864"/>
            <a:ext cx="5410048" cy="3474489"/>
          </a:xfrm>
          <a:prstGeom prst="roundRect">
            <a:avLst>
              <a:gd name="adj" fmla="val 3158"/>
            </a:avLst>
          </a:prstGeom>
          <a:solidFill>
            <a:srgbClr val="F5F6F1"/>
          </a:solidFill>
          <a:ln w="9525">
            <a:solidFill>
              <a:srgbClr val="DFE6DC"/>
            </a:solidFill>
            <a:prstDash val="solid"/>
          </a:ln>
        </p:spPr>
      </p:sp>
      <p:sp>
        <p:nvSpPr>
          <p:cNvPr id="8" name="Text 5"/>
          <p:cNvSpPr txBox="1"/>
          <p:nvPr/>
        </p:nvSpPr>
        <p:spPr>
          <a:xfrm>
            <a:off x="822960" y="2382163"/>
            <a:ext cx="4861408" cy="302129"/>
          </a:xfrm>
          <a:prstGeom prst="rect">
            <a:avLst/>
          </a:prstGeom>
          <a:noFill/>
          <a:ln/>
        </p:spPr>
        <p:txBody>
          <a:bodyPr wrap="square" lIns="0" tIns="0" rIns="0" bIns="0" rtlCol="0" anchor="t"/>
          <a:lstStyle/>
          <a:p>
            <a:pPr indent="0" marL="0">
              <a:buNone/>
            </a:pPr>
            <a:r>
              <a:rPr lang="el-GR" altLang="en-US" sz="1620" b="1" dirty="0">
                <a:solidFill>
                  <a:srgbClr val="16602D"/>
                </a:solidFill>
                <a:latin typeface="Calibri" pitchFamily="34" charset="0"/>
                <a:ea typeface="Calibri" pitchFamily="34" charset="-122"/>
                <a:cs typeface="Calibri" pitchFamily="34" charset="-120"/>
              </a:rPr>
              <a:t>Δειγματοληψία σε πλέγμα</a:t>
            </a:r>
            <a:endParaRPr lang="el-GR" sz="1620" dirty="0"/>
          </a:p>
        </p:txBody>
      </p:sp>
      <p:sp>
        <p:nvSpPr>
          <p:cNvPr id="9" name="Shape 6"/>
          <p:cNvSpPr/>
          <p:nvPr/>
        </p:nvSpPr>
        <p:spPr>
          <a:xfrm>
            <a:off x="822960" y="2782484"/>
            <a:ext cx="4861408" cy="1284050"/>
          </a:xfrm>
          <a:prstGeom prst="rect">
            <a:avLst/>
          </a:prstGeom>
          <a:solidFill>
            <a:srgbClr val="E4EFD9"/>
          </a:solidFill>
          <a:ln w="9525">
            <a:solidFill>
              <a:srgbClr val="BFE0C8"/>
            </a:solidFill>
            <a:prstDash val="solid"/>
          </a:ln>
        </p:spPr>
      </p:sp>
      <p:sp>
        <p:nvSpPr>
          <p:cNvPr id="10" name="Shape 7"/>
          <p:cNvSpPr/>
          <p:nvPr/>
        </p:nvSpPr>
        <p:spPr>
          <a:xfrm>
            <a:off x="1517447" y="2782484"/>
            <a:ext cx="0" cy="1284050"/>
          </a:xfrm>
          <a:prstGeom prst="line">
            <a:avLst/>
          </a:prstGeom>
          <a:noFill/>
          <a:ln w="15875">
            <a:solidFill>
              <a:srgbClr val="FFFFFF"/>
            </a:solidFill>
            <a:prstDash val="solid"/>
          </a:ln>
        </p:spPr>
      </p:sp>
      <p:sp>
        <p:nvSpPr>
          <p:cNvPr id="11" name="Shape 8"/>
          <p:cNvSpPr/>
          <p:nvPr/>
        </p:nvSpPr>
        <p:spPr>
          <a:xfrm>
            <a:off x="2211934" y="2782484"/>
            <a:ext cx="0" cy="1284050"/>
          </a:xfrm>
          <a:prstGeom prst="line">
            <a:avLst/>
          </a:prstGeom>
          <a:noFill/>
          <a:ln w="15875">
            <a:solidFill>
              <a:srgbClr val="FFFFFF"/>
            </a:solidFill>
            <a:prstDash val="solid"/>
          </a:ln>
        </p:spPr>
      </p:sp>
      <p:sp>
        <p:nvSpPr>
          <p:cNvPr id="12" name="Shape 9"/>
          <p:cNvSpPr/>
          <p:nvPr/>
        </p:nvSpPr>
        <p:spPr>
          <a:xfrm>
            <a:off x="2906420" y="2782484"/>
            <a:ext cx="0" cy="1284050"/>
          </a:xfrm>
          <a:prstGeom prst="line">
            <a:avLst/>
          </a:prstGeom>
          <a:noFill/>
          <a:ln w="15875">
            <a:solidFill>
              <a:srgbClr val="FFFFFF"/>
            </a:solidFill>
            <a:prstDash val="solid"/>
          </a:ln>
        </p:spPr>
      </p:sp>
      <p:sp>
        <p:nvSpPr>
          <p:cNvPr id="13" name="Shape 10"/>
          <p:cNvSpPr/>
          <p:nvPr/>
        </p:nvSpPr>
        <p:spPr>
          <a:xfrm>
            <a:off x="3600907" y="2782484"/>
            <a:ext cx="0" cy="1284050"/>
          </a:xfrm>
          <a:prstGeom prst="line">
            <a:avLst/>
          </a:prstGeom>
          <a:noFill/>
          <a:ln w="15875">
            <a:solidFill>
              <a:srgbClr val="FFFFFF"/>
            </a:solidFill>
            <a:prstDash val="solid"/>
          </a:ln>
        </p:spPr>
      </p:sp>
      <p:sp>
        <p:nvSpPr>
          <p:cNvPr id="14" name="Shape 11"/>
          <p:cNvSpPr/>
          <p:nvPr/>
        </p:nvSpPr>
        <p:spPr>
          <a:xfrm>
            <a:off x="4295394" y="2782484"/>
            <a:ext cx="0" cy="1284050"/>
          </a:xfrm>
          <a:prstGeom prst="line">
            <a:avLst/>
          </a:prstGeom>
          <a:noFill/>
          <a:ln w="15875">
            <a:solidFill>
              <a:srgbClr val="FFFFFF"/>
            </a:solidFill>
            <a:prstDash val="solid"/>
          </a:ln>
        </p:spPr>
      </p:sp>
      <p:sp>
        <p:nvSpPr>
          <p:cNvPr id="15" name="Shape 12"/>
          <p:cNvSpPr/>
          <p:nvPr/>
        </p:nvSpPr>
        <p:spPr>
          <a:xfrm>
            <a:off x="4989881" y="2782484"/>
            <a:ext cx="0" cy="1284050"/>
          </a:xfrm>
          <a:prstGeom prst="line">
            <a:avLst/>
          </a:prstGeom>
          <a:noFill/>
          <a:ln w="15875">
            <a:solidFill>
              <a:srgbClr val="FFFFFF"/>
            </a:solidFill>
            <a:prstDash val="solid"/>
          </a:ln>
        </p:spPr>
      </p:sp>
      <p:sp>
        <p:nvSpPr>
          <p:cNvPr id="16" name="Shape 13"/>
          <p:cNvSpPr/>
          <p:nvPr/>
        </p:nvSpPr>
        <p:spPr>
          <a:xfrm>
            <a:off x="822960" y="3210501"/>
            <a:ext cx="4861408" cy="0"/>
          </a:xfrm>
          <a:prstGeom prst="line">
            <a:avLst/>
          </a:prstGeom>
          <a:noFill/>
          <a:ln w="15875">
            <a:solidFill>
              <a:srgbClr val="FFFFFF"/>
            </a:solidFill>
            <a:prstDash val="solid"/>
          </a:ln>
        </p:spPr>
      </p:sp>
      <p:sp>
        <p:nvSpPr>
          <p:cNvPr id="17" name="Shape 14"/>
          <p:cNvSpPr/>
          <p:nvPr/>
        </p:nvSpPr>
        <p:spPr>
          <a:xfrm>
            <a:off x="822960" y="3638518"/>
            <a:ext cx="4861408" cy="0"/>
          </a:xfrm>
          <a:prstGeom prst="line">
            <a:avLst/>
          </a:prstGeom>
          <a:noFill/>
          <a:ln w="15875">
            <a:solidFill>
              <a:srgbClr val="FFFFFF"/>
            </a:solidFill>
            <a:prstDash val="solid"/>
          </a:ln>
        </p:spPr>
      </p:sp>
      <p:sp>
        <p:nvSpPr>
          <p:cNvPr id="18" name="Shape 15"/>
          <p:cNvSpPr/>
          <p:nvPr/>
        </p:nvSpPr>
        <p:spPr>
          <a:xfrm>
            <a:off x="1019528" y="2898301"/>
            <a:ext cx="45319" cy="45319"/>
          </a:xfrm>
          <a:prstGeom prst="ellipse">
            <a:avLst/>
          </a:prstGeom>
          <a:solidFill>
            <a:srgbClr val="A16207"/>
          </a:solidFill>
          <a:ln w="9525">
            <a:solidFill>
              <a:srgbClr val="A16207"/>
            </a:solidFill>
            <a:prstDash val="solid"/>
          </a:ln>
        </p:spPr>
      </p:sp>
      <p:sp>
        <p:nvSpPr>
          <p:cNvPr id="19" name="Shape 16"/>
          <p:cNvSpPr/>
          <p:nvPr/>
        </p:nvSpPr>
        <p:spPr>
          <a:xfrm>
            <a:off x="1275560" y="2898301"/>
            <a:ext cx="45319" cy="45319"/>
          </a:xfrm>
          <a:prstGeom prst="ellipse">
            <a:avLst/>
          </a:prstGeom>
          <a:solidFill>
            <a:srgbClr val="A16207"/>
          </a:solidFill>
          <a:ln w="9525">
            <a:solidFill>
              <a:srgbClr val="A16207"/>
            </a:solidFill>
            <a:prstDash val="solid"/>
          </a:ln>
        </p:spPr>
      </p:sp>
      <p:sp>
        <p:nvSpPr>
          <p:cNvPr id="20" name="Shape 17"/>
          <p:cNvSpPr/>
          <p:nvPr/>
        </p:nvSpPr>
        <p:spPr>
          <a:xfrm>
            <a:off x="1019528" y="3049365"/>
            <a:ext cx="45319" cy="45319"/>
          </a:xfrm>
          <a:prstGeom prst="ellipse">
            <a:avLst/>
          </a:prstGeom>
          <a:solidFill>
            <a:srgbClr val="A16207"/>
          </a:solidFill>
          <a:ln w="9525">
            <a:solidFill>
              <a:srgbClr val="A16207"/>
            </a:solidFill>
            <a:prstDash val="solid"/>
          </a:ln>
        </p:spPr>
      </p:sp>
      <p:sp>
        <p:nvSpPr>
          <p:cNvPr id="21" name="Shape 18"/>
          <p:cNvSpPr/>
          <p:nvPr/>
        </p:nvSpPr>
        <p:spPr>
          <a:xfrm>
            <a:off x="1275560" y="3049365"/>
            <a:ext cx="45319" cy="45319"/>
          </a:xfrm>
          <a:prstGeom prst="ellipse">
            <a:avLst/>
          </a:prstGeom>
          <a:solidFill>
            <a:srgbClr val="A16207"/>
          </a:solidFill>
          <a:ln w="9525">
            <a:solidFill>
              <a:srgbClr val="A16207"/>
            </a:solidFill>
            <a:prstDash val="solid"/>
          </a:ln>
        </p:spPr>
      </p:sp>
      <p:sp>
        <p:nvSpPr>
          <p:cNvPr id="22" name="Shape 19"/>
          <p:cNvSpPr/>
          <p:nvPr/>
        </p:nvSpPr>
        <p:spPr>
          <a:xfrm>
            <a:off x="1117331" y="2943620"/>
            <a:ext cx="105745" cy="105745"/>
          </a:xfrm>
          <a:prstGeom prst="ellipse">
            <a:avLst/>
          </a:prstGeom>
          <a:solidFill>
            <a:srgbClr val="854D0E"/>
          </a:solidFill>
          <a:ln w="12700">
            <a:solidFill>
              <a:srgbClr val="FFFFFF"/>
            </a:solidFill>
            <a:prstDash val="solid"/>
          </a:ln>
        </p:spPr>
      </p:sp>
      <p:sp>
        <p:nvSpPr>
          <p:cNvPr id="23" name="Shape 20"/>
          <p:cNvSpPr/>
          <p:nvPr/>
        </p:nvSpPr>
        <p:spPr>
          <a:xfrm>
            <a:off x="1019528" y="3326317"/>
            <a:ext cx="45319" cy="45319"/>
          </a:xfrm>
          <a:prstGeom prst="ellipse">
            <a:avLst/>
          </a:prstGeom>
          <a:solidFill>
            <a:srgbClr val="A16207"/>
          </a:solidFill>
          <a:ln w="9525">
            <a:solidFill>
              <a:srgbClr val="A16207"/>
            </a:solidFill>
            <a:prstDash val="solid"/>
          </a:ln>
        </p:spPr>
      </p:sp>
      <p:sp>
        <p:nvSpPr>
          <p:cNvPr id="24" name="Shape 21"/>
          <p:cNvSpPr/>
          <p:nvPr/>
        </p:nvSpPr>
        <p:spPr>
          <a:xfrm>
            <a:off x="1275560" y="3326317"/>
            <a:ext cx="45319" cy="45319"/>
          </a:xfrm>
          <a:prstGeom prst="ellipse">
            <a:avLst/>
          </a:prstGeom>
          <a:solidFill>
            <a:srgbClr val="A16207"/>
          </a:solidFill>
          <a:ln w="9525">
            <a:solidFill>
              <a:srgbClr val="A16207"/>
            </a:solidFill>
            <a:prstDash val="solid"/>
          </a:ln>
        </p:spPr>
      </p:sp>
      <p:sp>
        <p:nvSpPr>
          <p:cNvPr id="25" name="Shape 22"/>
          <p:cNvSpPr/>
          <p:nvPr/>
        </p:nvSpPr>
        <p:spPr>
          <a:xfrm>
            <a:off x="1019528" y="3477382"/>
            <a:ext cx="45319" cy="45319"/>
          </a:xfrm>
          <a:prstGeom prst="ellipse">
            <a:avLst/>
          </a:prstGeom>
          <a:solidFill>
            <a:srgbClr val="A16207"/>
          </a:solidFill>
          <a:ln w="9525">
            <a:solidFill>
              <a:srgbClr val="A16207"/>
            </a:solidFill>
            <a:prstDash val="solid"/>
          </a:ln>
        </p:spPr>
      </p:sp>
      <p:sp>
        <p:nvSpPr>
          <p:cNvPr id="26" name="Shape 23"/>
          <p:cNvSpPr/>
          <p:nvPr/>
        </p:nvSpPr>
        <p:spPr>
          <a:xfrm>
            <a:off x="1275560" y="3477382"/>
            <a:ext cx="45319" cy="45319"/>
          </a:xfrm>
          <a:prstGeom prst="ellipse">
            <a:avLst/>
          </a:prstGeom>
          <a:solidFill>
            <a:srgbClr val="A16207"/>
          </a:solidFill>
          <a:ln w="9525">
            <a:solidFill>
              <a:srgbClr val="A16207"/>
            </a:solidFill>
            <a:prstDash val="solid"/>
          </a:ln>
        </p:spPr>
      </p:sp>
      <p:sp>
        <p:nvSpPr>
          <p:cNvPr id="27" name="Shape 24"/>
          <p:cNvSpPr/>
          <p:nvPr/>
        </p:nvSpPr>
        <p:spPr>
          <a:xfrm>
            <a:off x="1117331" y="3371637"/>
            <a:ext cx="105745" cy="105745"/>
          </a:xfrm>
          <a:prstGeom prst="ellipse">
            <a:avLst/>
          </a:prstGeom>
          <a:solidFill>
            <a:srgbClr val="854D0E"/>
          </a:solidFill>
          <a:ln w="12700">
            <a:solidFill>
              <a:srgbClr val="FFFFFF"/>
            </a:solidFill>
            <a:prstDash val="solid"/>
          </a:ln>
        </p:spPr>
      </p:sp>
      <p:sp>
        <p:nvSpPr>
          <p:cNvPr id="28" name="Shape 25"/>
          <p:cNvSpPr/>
          <p:nvPr/>
        </p:nvSpPr>
        <p:spPr>
          <a:xfrm>
            <a:off x="1019528" y="3754334"/>
            <a:ext cx="45319" cy="45319"/>
          </a:xfrm>
          <a:prstGeom prst="ellipse">
            <a:avLst/>
          </a:prstGeom>
          <a:solidFill>
            <a:srgbClr val="A16207"/>
          </a:solidFill>
          <a:ln w="9525">
            <a:solidFill>
              <a:srgbClr val="A16207"/>
            </a:solidFill>
            <a:prstDash val="solid"/>
          </a:ln>
        </p:spPr>
      </p:sp>
      <p:sp>
        <p:nvSpPr>
          <p:cNvPr id="29" name="Shape 26"/>
          <p:cNvSpPr/>
          <p:nvPr/>
        </p:nvSpPr>
        <p:spPr>
          <a:xfrm>
            <a:off x="1275560" y="3754334"/>
            <a:ext cx="45319" cy="45319"/>
          </a:xfrm>
          <a:prstGeom prst="ellipse">
            <a:avLst/>
          </a:prstGeom>
          <a:solidFill>
            <a:srgbClr val="A16207"/>
          </a:solidFill>
          <a:ln w="9525">
            <a:solidFill>
              <a:srgbClr val="A16207"/>
            </a:solidFill>
            <a:prstDash val="solid"/>
          </a:ln>
        </p:spPr>
      </p:sp>
      <p:sp>
        <p:nvSpPr>
          <p:cNvPr id="30" name="Shape 27"/>
          <p:cNvSpPr/>
          <p:nvPr/>
        </p:nvSpPr>
        <p:spPr>
          <a:xfrm>
            <a:off x="1019528" y="3905399"/>
            <a:ext cx="45319" cy="45319"/>
          </a:xfrm>
          <a:prstGeom prst="ellipse">
            <a:avLst/>
          </a:prstGeom>
          <a:solidFill>
            <a:srgbClr val="A16207"/>
          </a:solidFill>
          <a:ln w="9525">
            <a:solidFill>
              <a:srgbClr val="A16207"/>
            </a:solidFill>
            <a:prstDash val="solid"/>
          </a:ln>
        </p:spPr>
      </p:sp>
      <p:sp>
        <p:nvSpPr>
          <p:cNvPr id="31" name="Shape 28"/>
          <p:cNvSpPr/>
          <p:nvPr/>
        </p:nvSpPr>
        <p:spPr>
          <a:xfrm>
            <a:off x="1275560" y="3905399"/>
            <a:ext cx="45319" cy="45319"/>
          </a:xfrm>
          <a:prstGeom prst="ellipse">
            <a:avLst/>
          </a:prstGeom>
          <a:solidFill>
            <a:srgbClr val="A16207"/>
          </a:solidFill>
          <a:ln w="9525">
            <a:solidFill>
              <a:srgbClr val="A16207"/>
            </a:solidFill>
            <a:prstDash val="solid"/>
          </a:ln>
        </p:spPr>
      </p:sp>
      <p:sp>
        <p:nvSpPr>
          <p:cNvPr id="32" name="Shape 29"/>
          <p:cNvSpPr/>
          <p:nvPr/>
        </p:nvSpPr>
        <p:spPr>
          <a:xfrm>
            <a:off x="1117331" y="3799653"/>
            <a:ext cx="105745" cy="105745"/>
          </a:xfrm>
          <a:prstGeom prst="ellipse">
            <a:avLst/>
          </a:prstGeom>
          <a:solidFill>
            <a:srgbClr val="854D0E"/>
          </a:solidFill>
          <a:ln w="12700">
            <a:solidFill>
              <a:srgbClr val="FFFFFF"/>
            </a:solidFill>
            <a:prstDash val="solid"/>
          </a:ln>
        </p:spPr>
      </p:sp>
      <p:sp>
        <p:nvSpPr>
          <p:cNvPr id="33" name="Shape 30"/>
          <p:cNvSpPr/>
          <p:nvPr/>
        </p:nvSpPr>
        <p:spPr>
          <a:xfrm>
            <a:off x="1714014" y="2898301"/>
            <a:ext cx="45319" cy="45319"/>
          </a:xfrm>
          <a:prstGeom prst="ellipse">
            <a:avLst/>
          </a:prstGeom>
          <a:solidFill>
            <a:srgbClr val="A16207"/>
          </a:solidFill>
          <a:ln w="9525">
            <a:solidFill>
              <a:srgbClr val="A16207"/>
            </a:solidFill>
            <a:prstDash val="solid"/>
          </a:ln>
        </p:spPr>
      </p:sp>
      <p:sp>
        <p:nvSpPr>
          <p:cNvPr id="34" name="Shape 31"/>
          <p:cNvSpPr/>
          <p:nvPr/>
        </p:nvSpPr>
        <p:spPr>
          <a:xfrm>
            <a:off x="1970046" y="2898301"/>
            <a:ext cx="45319" cy="45319"/>
          </a:xfrm>
          <a:prstGeom prst="ellipse">
            <a:avLst/>
          </a:prstGeom>
          <a:solidFill>
            <a:srgbClr val="A16207"/>
          </a:solidFill>
          <a:ln w="9525">
            <a:solidFill>
              <a:srgbClr val="A16207"/>
            </a:solidFill>
            <a:prstDash val="solid"/>
          </a:ln>
        </p:spPr>
      </p:sp>
      <p:sp>
        <p:nvSpPr>
          <p:cNvPr id="35" name="Shape 32"/>
          <p:cNvSpPr/>
          <p:nvPr/>
        </p:nvSpPr>
        <p:spPr>
          <a:xfrm>
            <a:off x="1714014" y="3049365"/>
            <a:ext cx="45319" cy="45319"/>
          </a:xfrm>
          <a:prstGeom prst="ellipse">
            <a:avLst/>
          </a:prstGeom>
          <a:solidFill>
            <a:srgbClr val="A16207"/>
          </a:solidFill>
          <a:ln w="9525">
            <a:solidFill>
              <a:srgbClr val="A16207"/>
            </a:solidFill>
            <a:prstDash val="solid"/>
          </a:ln>
        </p:spPr>
      </p:sp>
      <p:sp>
        <p:nvSpPr>
          <p:cNvPr id="36" name="Shape 33"/>
          <p:cNvSpPr/>
          <p:nvPr/>
        </p:nvSpPr>
        <p:spPr>
          <a:xfrm>
            <a:off x="1970046" y="3049365"/>
            <a:ext cx="45319" cy="45319"/>
          </a:xfrm>
          <a:prstGeom prst="ellipse">
            <a:avLst/>
          </a:prstGeom>
          <a:solidFill>
            <a:srgbClr val="A16207"/>
          </a:solidFill>
          <a:ln w="9525">
            <a:solidFill>
              <a:srgbClr val="A16207"/>
            </a:solidFill>
            <a:prstDash val="solid"/>
          </a:ln>
        </p:spPr>
      </p:sp>
      <p:sp>
        <p:nvSpPr>
          <p:cNvPr id="37" name="Shape 34"/>
          <p:cNvSpPr/>
          <p:nvPr/>
        </p:nvSpPr>
        <p:spPr>
          <a:xfrm>
            <a:off x="1811818" y="2943620"/>
            <a:ext cx="105745" cy="105745"/>
          </a:xfrm>
          <a:prstGeom prst="ellipse">
            <a:avLst/>
          </a:prstGeom>
          <a:solidFill>
            <a:srgbClr val="854D0E"/>
          </a:solidFill>
          <a:ln w="12700">
            <a:solidFill>
              <a:srgbClr val="FFFFFF"/>
            </a:solidFill>
            <a:prstDash val="solid"/>
          </a:ln>
        </p:spPr>
      </p:sp>
      <p:sp>
        <p:nvSpPr>
          <p:cNvPr id="38" name="Shape 35"/>
          <p:cNvSpPr/>
          <p:nvPr/>
        </p:nvSpPr>
        <p:spPr>
          <a:xfrm>
            <a:off x="1714014" y="3326317"/>
            <a:ext cx="45319" cy="45319"/>
          </a:xfrm>
          <a:prstGeom prst="ellipse">
            <a:avLst/>
          </a:prstGeom>
          <a:solidFill>
            <a:srgbClr val="A16207"/>
          </a:solidFill>
          <a:ln w="9525">
            <a:solidFill>
              <a:srgbClr val="A16207"/>
            </a:solidFill>
            <a:prstDash val="solid"/>
          </a:ln>
        </p:spPr>
      </p:sp>
      <p:sp>
        <p:nvSpPr>
          <p:cNvPr id="39" name="Shape 36"/>
          <p:cNvSpPr/>
          <p:nvPr/>
        </p:nvSpPr>
        <p:spPr>
          <a:xfrm>
            <a:off x="1970046" y="3326317"/>
            <a:ext cx="45319" cy="45319"/>
          </a:xfrm>
          <a:prstGeom prst="ellipse">
            <a:avLst/>
          </a:prstGeom>
          <a:solidFill>
            <a:srgbClr val="A16207"/>
          </a:solidFill>
          <a:ln w="9525">
            <a:solidFill>
              <a:srgbClr val="A16207"/>
            </a:solidFill>
            <a:prstDash val="solid"/>
          </a:ln>
        </p:spPr>
      </p:sp>
      <p:sp>
        <p:nvSpPr>
          <p:cNvPr id="40" name="Shape 37"/>
          <p:cNvSpPr/>
          <p:nvPr/>
        </p:nvSpPr>
        <p:spPr>
          <a:xfrm>
            <a:off x="1714014" y="3477382"/>
            <a:ext cx="45319" cy="45319"/>
          </a:xfrm>
          <a:prstGeom prst="ellipse">
            <a:avLst/>
          </a:prstGeom>
          <a:solidFill>
            <a:srgbClr val="A16207"/>
          </a:solidFill>
          <a:ln w="9525">
            <a:solidFill>
              <a:srgbClr val="A16207"/>
            </a:solidFill>
            <a:prstDash val="solid"/>
          </a:ln>
        </p:spPr>
      </p:sp>
      <p:sp>
        <p:nvSpPr>
          <p:cNvPr id="41" name="Shape 38"/>
          <p:cNvSpPr/>
          <p:nvPr/>
        </p:nvSpPr>
        <p:spPr>
          <a:xfrm>
            <a:off x="1970046" y="3477382"/>
            <a:ext cx="45319" cy="45319"/>
          </a:xfrm>
          <a:prstGeom prst="ellipse">
            <a:avLst/>
          </a:prstGeom>
          <a:solidFill>
            <a:srgbClr val="A16207"/>
          </a:solidFill>
          <a:ln w="9525">
            <a:solidFill>
              <a:srgbClr val="A16207"/>
            </a:solidFill>
            <a:prstDash val="solid"/>
          </a:ln>
        </p:spPr>
      </p:sp>
      <p:sp>
        <p:nvSpPr>
          <p:cNvPr id="42" name="Shape 39"/>
          <p:cNvSpPr/>
          <p:nvPr/>
        </p:nvSpPr>
        <p:spPr>
          <a:xfrm>
            <a:off x="1811818" y="3371637"/>
            <a:ext cx="105745" cy="105745"/>
          </a:xfrm>
          <a:prstGeom prst="ellipse">
            <a:avLst/>
          </a:prstGeom>
          <a:solidFill>
            <a:srgbClr val="854D0E"/>
          </a:solidFill>
          <a:ln w="12700">
            <a:solidFill>
              <a:srgbClr val="FFFFFF"/>
            </a:solidFill>
            <a:prstDash val="solid"/>
          </a:ln>
        </p:spPr>
      </p:sp>
      <p:sp>
        <p:nvSpPr>
          <p:cNvPr id="43" name="Shape 40"/>
          <p:cNvSpPr/>
          <p:nvPr/>
        </p:nvSpPr>
        <p:spPr>
          <a:xfrm>
            <a:off x="1714014" y="3754334"/>
            <a:ext cx="45319" cy="45319"/>
          </a:xfrm>
          <a:prstGeom prst="ellipse">
            <a:avLst/>
          </a:prstGeom>
          <a:solidFill>
            <a:srgbClr val="A16207"/>
          </a:solidFill>
          <a:ln w="9525">
            <a:solidFill>
              <a:srgbClr val="A16207"/>
            </a:solidFill>
            <a:prstDash val="solid"/>
          </a:ln>
        </p:spPr>
      </p:sp>
      <p:sp>
        <p:nvSpPr>
          <p:cNvPr id="44" name="Shape 41"/>
          <p:cNvSpPr/>
          <p:nvPr/>
        </p:nvSpPr>
        <p:spPr>
          <a:xfrm>
            <a:off x="1970046" y="3754334"/>
            <a:ext cx="45319" cy="45319"/>
          </a:xfrm>
          <a:prstGeom prst="ellipse">
            <a:avLst/>
          </a:prstGeom>
          <a:solidFill>
            <a:srgbClr val="A16207"/>
          </a:solidFill>
          <a:ln w="9525">
            <a:solidFill>
              <a:srgbClr val="A16207"/>
            </a:solidFill>
            <a:prstDash val="solid"/>
          </a:ln>
        </p:spPr>
      </p:sp>
      <p:sp>
        <p:nvSpPr>
          <p:cNvPr id="45" name="Shape 42"/>
          <p:cNvSpPr/>
          <p:nvPr/>
        </p:nvSpPr>
        <p:spPr>
          <a:xfrm>
            <a:off x="1714014" y="3905399"/>
            <a:ext cx="45319" cy="45319"/>
          </a:xfrm>
          <a:prstGeom prst="ellipse">
            <a:avLst/>
          </a:prstGeom>
          <a:solidFill>
            <a:srgbClr val="A16207"/>
          </a:solidFill>
          <a:ln w="9525">
            <a:solidFill>
              <a:srgbClr val="A16207"/>
            </a:solidFill>
            <a:prstDash val="solid"/>
          </a:ln>
        </p:spPr>
      </p:sp>
      <p:sp>
        <p:nvSpPr>
          <p:cNvPr id="46" name="Shape 43"/>
          <p:cNvSpPr/>
          <p:nvPr/>
        </p:nvSpPr>
        <p:spPr>
          <a:xfrm>
            <a:off x="1970046" y="3905399"/>
            <a:ext cx="45319" cy="45319"/>
          </a:xfrm>
          <a:prstGeom prst="ellipse">
            <a:avLst/>
          </a:prstGeom>
          <a:solidFill>
            <a:srgbClr val="A16207"/>
          </a:solidFill>
          <a:ln w="9525">
            <a:solidFill>
              <a:srgbClr val="A16207"/>
            </a:solidFill>
            <a:prstDash val="solid"/>
          </a:ln>
        </p:spPr>
      </p:sp>
      <p:sp>
        <p:nvSpPr>
          <p:cNvPr id="47" name="Shape 44"/>
          <p:cNvSpPr/>
          <p:nvPr/>
        </p:nvSpPr>
        <p:spPr>
          <a:xfrm>
            <a:off x="1811818" y="3799653"/>
            <a:ext cx="105745" cy="105745"/>
          </a:xfrm>
          <a:prstGeom prst="ellipse">
            <a:avLst/>
          </a:prstGeom>
          <a:solidFill>
            <a:srgbClr val="854D0E"/>
          </a:solidFill>
          <a:ln w="12700">
            <a:solidFill>
              <a:srgbClr val="FFFFFF"/>
            </a:solidFill>
            <a:prstDash val="solid"/>
          </a:ln>
        </p:spPr>
      </p:sp>
      <p:sp>
        <p:nvSpPr>
          <p:cNvPr id="48" name="Shape 45"/>
          <p:cNvSpPr/>
          <p:nvPr/>
        </p:nvSpPr>
        <p:spPr>
          <a:xfrm>
            <a:off x="2408501" y="2898301"/>
            <a:ext cx="45319" cy="45319"/>
          </a:xfrm>
          <a:prstGeom prst="ellipse">
            <a:avLst/>
          </a:prstGeom>
          <a:solidFill>
            <a:srgbClr val="A16207"/>
          </a:solidFill>
          <a:ln w="9525">
            <a:solidFill>
              <a:srgbClr val="A16207"/>
            </a:solidFill>
            <a:prstDash val="solid"/>
          </a:ln>
        </p:spPr>
      </p:sp>
      <p:sp>
        <p:nvSpPr>
          <p:cNvPr id="49" name="Shape 46"/>
          <p:cNvSpPr/>
          <p:nvPr/>
        </p:nvSpPr>
        <p:spPr>
          <a:xfrm>
            <a:off x="2664533" y="2898301"/>
            <a:ext cx="45319" cy="45319"/>
          </a:xfrm>
          <a:prstGeom prst="ellipse">
            <a:avLst/>
          </a:prstGeom>
          <a:solidFill>
            <a:srgbClr val="A16207"/>
          </a:solidFill>
          <a:ln w="9525">
            <a:solidFill>
              <a:srgbClr val="A16207"/>
            </a:solidFill>
            <a:prstDash val="solid"/>
          </a:ln>
        </p:spPr>
      </p:sp>
      <p:sp>
        <p:nvSpPr>
          <p:cNvPr id="50" name="Shape 47"/>
          <p:cNvSpPr/>
          <p:nvPr/>
        </p:nvSpPr>
        <p:spPr>
          <a:xfrm>
            <a:off x="2408501" y="3049365"/>
            <a:ext cx="45319" cy="45319"/>
          </a:xfrm>
          <a:prstGeom prst="ellipse">
            <a:avLst/>
          </a:prstGeom>
          <a:solidFill>
            <a:srgbClr val="A16207"/>
          </a:solidFill>
          <a:ln w="9525">
            <a:solidFill>
              <a:srgbClr val="A16207"/>
            </a:solidFill>
            <a:prstDash val="solid"/>
          </a:ln>
        </p:spPr>
      </p:sp>
      <p:sp>
        <p:nvSpPr>
          <p:cNvPr id="51" name="Shape 48"/>
          <p:cNvSpPr/>
          <p:nvPr/>
        </p:nvSpPr>
        <p:spPr>
          <a:xfrm>
            <a:off x="2664533" y="3049365"/>
            <a:ext cx="45319" cy="45319"/>
          </a:xfrm>
          <a:prstGeom prst="ellipse">
            <a:avLst/>
          </a:prstGeom>
          <a:solidFill>
            <a:srgbClr val="A16207"/>
          </a:solidFill>
          <a:ln w="9525">
            <a:solidFill>
              <a:srgbClr val="A16207"/>
            </a:solidFill>
            <a:prstDash val="solid"/>
          </a:ln>
        </p:spPr>
      </p:sp>
      <p:sp>
        <p:nvSpPr>
          <p:cNvPr id="52" name="Shape 49"/>
          <p:cNvSpPr/>
          <p:nvPr/>
        </p:nvSpPr>
        <p:spPr>
          <a:xfrm>
            <a:off x="2506304" y="2943620"/>
            <a:ext cx="105745" cy="105745"/>
          </a:xfrm>
          <a:prstGeom prst="ellipse">
            <a:avLst/>
          </a:prstGeom>
          <a:solidFill>
            <a:srgbClr val="854D0E"/>
          </a:solidFill>
          <a:ln w="12700">
            <a:solidFill>
              <a:srgbClr val="FFFFFF"/>
            </a:solidFill>
            <a:prstDash val="solid"/>
          </a:ln>
        </p:spPr>
      </p:sp>
      <p:sp>
        <p:nvSpPr>
          <p:cNvPr id="53" name="Shape 50"/>
          <p:cNvSpPr/>
          <p:nvPr/>
        </p:nvSpPr>
        <p:spPr>
          <a:xfrm>
            <a:off x="2408501" y="3326317"/>
            <a:ext cx="45319" cy="45319"/>
          </a:xfrm>
          <a:prstGeom prst="ellipse">
            <a:avLst/>
          </a:prstGeom>
          <a:solidFill>
            <a:srgbClr val="A16207"/>
          </a:solidFill>
          <a:ln w="9525">
            <a:solidFill>
              <a:srgbClr val="A16207"/>
            </a:solidFill>
            <a:prstDash val="solid"/>
          </a:ln>
        </p:spPr>
      </p:sp>
      <p:sp>
        <p:nvSpPr>
          <p:cNvPr id="54" name="Shape 51"/>
          <p:cNvSpPr/>
          <p:nvPr/>
        </p:nvSpPr>
        <p:spPr>
          <a:xfrm>
            <a:off x="2664533" y="3326317"/>
            <a:ext cx="45319" cy="45319"/>
          </a:xfrm>
          <a:prstGeom prst="ellipse">
            <a:avLst/>
          </a:prstGeom>
          <a:solidFill>
            <a:srgbClr val="A16207"/>
          </a:solidFill>
          <a:ln w="9525">
            <a:solidFill>
              <a:srgbClr val="A16207"/>
            </a:solidFill>
            <a:prstDash val="solid"/>
          </a:ln>
        </p:spPr>
      </p:sp>
      <p:sp>
        <p:nvSpPr>
          <p:cNvPr id="55" name="Shape 52"/>
          <p:cNvSpPr/>
          <p:nvPr/>
        </p:nvSpPr>
        <p:spPr>
          <a:xfrm>
            <a:off x="2408501" y="3477382"/>
            <a:ext cx="45319" cy="45319"/>
          </a:xfrm>
          <a:prstGeom prst="ellipse">
            <a:avLst/>
          </a:prstGeom>
          <a:solidFill>
            <a:srgbClr val="A16207"/>
          </a:solidFill>
          <a:ln w="9525">
            <a:solidFill>
              <a:srgbClr val="A16207"/>
            </a:solidFill>
            <a:prstDash val="solid"/>
          </a:ln>
        </p:spPr>
      </p:sp>
      <p:sp>
        <p:nvSpPr>
          <p:cNvPr id="56" name="Shape 53"/>
          <p:cNvSpPr/>
          <p:nvPr/>
        </p:nvSpPr>
        <p:spPr>
          <a:xfrm>
            <a:off x="2664533" y="3477382"/>
            <a:ext cx="45319" cy="45319"/>
          </a:xfrm>
          <a:prstGeom prst="ellipse">
            <a:avLst/>
          </a:prstGeom>
          <a:solidFill>
            <a:srgbClr val="A16207"/>
          </a:solidFill>
          <a:ln w="9525">
            <a:solidFill>
              <a:srgbClr val="A16207"/>
            </a:solidFill>
            <a:prstDash val="solid"/>
          </a:ln>
        </p:spPr>
      </p:sp>
      <p:sp>
        <p:nvSpPr>
          <p:cNvPr id="57" name="Shape 54"/>
          <p:cNvSpPr/>
          <p:nvPr/>
        </p:nvSpPr>
        <p:spPr>
          <a:xfrm>
            <a:off x="2506304" y="3371637"/>
            <a:ext cx="105745" cy="105745"/>
          </a:xfrm>
          <a:prstGeom prst="ellipse">
            <a:avLst/>
          </a:prstGeom>
          <a:solidFill>
            <a:srgbClr val="854D0E"/>
          </a:solidFill>
          <a:ln w="12700">
            <a:solidFill>
              <a:srgbClr val="FFFFFF"/>
            </a:solidFill>
            <a:prstDash val="solid"/>
          </a:ln>
        </p:spPr>
      </p:sp>
      <p:sp>
        <p:nvSpPr>
          <p:cNvPr id="58" name="Shape 55"/>
          <p:cNvSpPr/>
          <p:nvPr/>
        </p:nvSpPr>
        <p:spPr>
          <a:xfrm>
            <a:off x="2408501" y="3754334"/>
            <a:ext cx="45319" cy="45319"/>
          </a:xfrm>
          <a:prstGeom prst="ellipse">
            <a:avLst/>
          </a:prstGeom>
          <a:solidFill>
            <a:srgbClr val="A16207"/>
          </a:solidFill>
          <a:ln w="9525">
            <a:solidFill>
              <a:srgbClr val="A16207"/>
            </a:solidFill>
            <a:prstDash val="solid"/>
          </a:ln>
        </p:spPr>
      </p:sp>
      <p:sp>
        <p:nvSpPr>
          <p:cNvPr id="59" name="Shape 56"/>
          <p:cNvSpPr/>
          <p:nvPr/>
        </p:nvSpPr>
        <p:spPr>
          <a:xfrm>
            <a:off x="2664533" y="3754334"/>
            <a:ext cx="45319" cy="45319"/>
          </a:xfrm>
          <a:prstGeom prst="ellipse">
            <a:avLst/>
          </a:prstGeom>
          <a:solidFill>
            <a:srgbClr val="A16207"/>
          </a:solidFill>
          <a:ln w="9525">
            <a:solidFill>
              <a:srgbClr val="A16207"/>
            </a:solidFill>
            <a:prstDash val="solid"/>
          </a:ln>
        </p:spPr>
      </p:sp>
      <p:sp>
        <p:nvSpPr>
          <p:cNvPr id="60" name="Shape 57"/>
          <p:cNvSpPr/>
          <p:nvPr/>
        </p:nvSpPr>
        <p:spPr>
          <a:xfrm>
            <a:off x="2408501" y="3905399"/>
            <a:ext cx="45319" cy="45319"/>
          </a:xfrm>
          <a:prstGeom prst="ellipse">
            <a:avLst/>
          </a:prstGeom>
          <a:solidFill>
            <a:srgbClr val="A16207"/>
          </a:solidFill>
          <a:ln w="9525">
            <a:solidFill>
              <a:srgbClr val="A16207"/>
            </a:solidFill>
            <a:prstDash val="solid"/>
          </a:ln>
        </p:spPr>
      </p:sp>
      <p:sp>
        <p:nvSpPr>
          <p:cNvPr id="61" name="Shape 58"/>
          <p:cNvSpPr/>
          <p:nvPr/>
        </p:nvSpPr>
        <p:spPr>
          <a:xfrm>
            <a:off x="2664533" y="3905399"/>
            <a:ext cx="45319" cy="45319"/>
          </a:xfrm>
          <a:prstGeom prst="ellipse">
            <a:avLst/>
          </a:prstGeom>
          <a:solidFill>
            <a:srgbClr val="A16207"/>
          </a:solidFill>
          <a:ln w="9525">
            <a:solidFill>
              <a:srgbClr val="A16207"/>
            </a:solidFill>
            <a:prstDash val="solid"/>
          </a:ln>
        </p:spPr>
      </p:sp>
      <p:sp>
        <p:nvSpPr>
          <p:cNvPr id="62" name="Shape 59"/>
          <p:cNvSpPr/>
          <p:nvPr/>
        </p:nvSpPr>
        <p:spPr>
          <a:xfrm>
            <a:off x="2506304" y="3799653"/>
            <a:ext cx="105745" cy="105745"/>
          </a:xfrm>
          <a:prstGeom prst="ellipse">
            <a:avLst/>
          </a:prstGeom>
          <a:solidFill>
            <a:srgbClr val="854D0E"/>
          </a:solidFill>
          <a:ln w="12700">
            <a:solidFill>
              <a:srgbClr val="FFFFFF"/>
            </a:solidFill>
            <a:prstDash val="solid"/>
          </a:ln>
        </p:spPr>
      </p:sp>
      <p:sp>
        <p:nvSpPr>
          <p:cNvPr id="63" name="Shape 60"/>
          <p:cNvSpPr/>
          <p:nvPr/>
        </p:nvSpPr>
        <p:spPr>
          <a:xfrm>
            <a:off x="3102988" y="2898301"/>
            <a:ext cx="45319" cy="45319"/>
          </a:xfrm>
          <a:prstGeom prst="ellipse">
            <a:avLst/>
          </a:prstGeom>
          <a:solidFill>
            <a:srgbClr val="A16207"/>
          </a:solidFill>
          <a:ln w="9525">
            <a:solidFill>
              <a:srgbClr val="A16207"/>
            </a:solidFill>
            <a:prstDash val="solid"/>
          </a:ln>
        </p:spPr>
      </p:sp>
      <p:sp>
        <p:nvSpPr>
          <p:cNvPr id="64" name="Shape 61"/>
          <p:cNvSpPr/>
          <p:nvPr/>
        </p:nvSpPr>
        <p:spPr>
          <a:xfrm>
            <a:off x="3359020" y="2898301"/>
            <a:ext cx="45319" cy="45319"/>
          </a:xfrm>
          <a:prstGeom prst="ellipse">
            <a:avLst/>
          </a:prstGeom>
          <a:solidFill>
            <a:srgbClr val="A16207"/>
          </a:solidFill>
          <a:ln w="9525">
            <a:solidFill>
              <a:srgbClr val="A16207"/>
            </a:solidFill>
            <a:prstDash val="solid"/>
          </a:ln>
        </p:spPr>
      </p:sp>
      <p:sp>
        <p:nvSpPr>
          <p:cNvPr id="65" name="Shape 62"/>
          <p:cNvSpPr/>
          <p:nvPr/>
        </p:nvSpPr>
        <p:spPr>
          <a:xfrm>
            <a:off x="3102988" y="3049365"/>
            <a:ext cx="45319" cy="45319"/>
          </a:xfrm>
          <a:prstGeom prst="ellipse">
            <a:avLst/>
          </a:prstGeom>
          <a:solidFill>
            <a:srgbClr val="A16207"/>
          </a:solidFill>
          <a:ln w="9525">
            <a:solidFill>
              <a:srgbClr val="A16207"/>
            </a:solidFill>
            <a:prstDash val="solid"/>
          </a:ln>
        </p:spPr>
      </p:sp>
      <p:sp>
        <p:nvSpPr>
          <p:cNvPr id="66" name="Shape 63"/>
          <p:cNvSpPr/>
          <p:nvPr/>
        </p:nvSpPr>
        <p:spPr>
          <a:xfrm>
            <a:off x="3359020" y="3049365"/>
            <a:ext cx="45319" cy="45319"/>
          </a:xfrm>
          <a:prstGeom prst="ellipse">
            <a:avLst/>
          </a:prstGeom>
          <a:solidFill>
            <a:srgbClr val="A16207"/>
          </a:solidFill>
          <a:ln w="9525">
            <a:solidFill>
              <a:srgbClr val="A16207"/>
            </a:solidFill>
            <a:prstDash val="solid"/>
          </a:ln>
        </p:spPr>
      </p:sp>
      <p:sp>
        <p:nvSpPr>
          <p:cNvPr id="67" name="Shape 64"/>
          <p:cNvSpPr/>
          <p:nvPr/>
        </p:nvSpPr>
        <p:spPr>
          <a:xfrm>
            <a:off x="3200791" y="2943620"/>
            <a:ext cx="105745" cy="105745"/>
          </a:xfrm>
          <a:prstGeom prst="ellipse">
            <a:avLst/>
          </a:prstGeom>
          <a:solidFill>
            <a:srgbClr val="854D0E"/>
          </a:solidFill>
          <a:ln w="12700">
            <a:solidFill>
              <a:srgbClr val="FFFFFF"/>
            </a:solidFill>
            <a:prstDash val="solid"/>
          </a:ln>
        </p:spPr>
      </p:sp>
      <p:sp>
        <p:nvSpPr>
          <p:cNvPr id="68" name="Shape 65"/>
          <p:cNvSpPr/>
          <p:nvPr/>
        </p:nvSpPr>
        <p:spPr>
          <a:xfrm>
            <a:off x="3102988" y="3326317"/>
            <a:ext cx="45319" cy="45319"/>
          </a:xfrm>
          <a:prstGeom prst="ellipse">
            <a:avLst/>
          </a:prstGeom>
          <a:solidFill>
            <a:srgbClr val="A16207"/>
          </a:solidFill>
          <a:ln w="9525">
            <a:solidFill>
              <a:srgbClr val="A16207"/>
            </a:solidFill>
            <a:prstDash val="solid"/>
          </a:ln>
        </p:spPr>
      </p:sp>
      <p:sp>
        <p:nvSpPr>
          <p:cNvPr id="69" name="Shape 66"/>
          <p:cNvSpPr/>
          <p:nvPr/>
        </p:nvSpPr>
        <p:spPr>
          <a:xfrm>
            <a:off x="3359020" y="3326317"/>
            <a:ext cx="45319" cy="45319"/>
          </a:xfrm>
          <a:prstGeom prst="ellipse">
            <a:avLst/>
          </a:prstGeom>
          <a:solidFill>
            <a:srgbClr val="A16207"/>
          </a:solidFill>
          <a:ln w="9525">
            <a:solidFill>
              <a:srgbClr val="A16207"/>
            </a:solidFill>
            <a:prstDash val="solid"/>
          </a:ln>
        </p:spPr>
      </p:sp>
      <p:sp>
        <p:nvSpPr>
          <p:cNvPr id="70" name="Shape 67"/>
          <p:cNvSpPr/>
          <p:nvPr/>
        </p:nvSpPr>
        <p:spPr>
          <a:xfrm>
            <a:off x="3102988" y="3477382"/>
            <a:ext cx="45319" cy="45319"/>
          </a:xfrm>
          <a:prstGeom prst="ellipse">
            <a:avLst/>
          </a:prstGeom>
          <a:solidFill>
            <a:srgbClr val="A16207"/>
          </a:solidFill>
          <a:ln w="9525">
            <a:solidFill>
              <a:srgbClr val="A16207"/>
            </a:solidFill>
            <a:prstDash val="solid"/>
          </a:ln>
        </p:spPr>
      </p:sp>
      <p:sp>
        <p:nvSpPr>
          <p:cNvPr id="71" name="Shape 68"/>
          <p:cNvSpPr/>
          <p:nvPr/>
        </p:nvSpPr>
        <p:spPr>
          <a:xfrm>
            <a:off x="3359020" y="3477382"/>
            <a:ext cx="45319" cy="45319"/>
          </a:xfrm>
          <a:prstGeom prst="ellipse">
            <a:avLst/>
          </a:prstGeom>
          <a:solidFill>
            <a:srgbClr val="A16207"/>
          </a:solidFill>
          <a:ln w="9525">
            <a:solidFill>
              <a:srgbClr val="A16207"/>
            </a:solidFill>
            <a:prstDash val="solid"/>
          </a:ln>
        </p:spPr>
      </p:sp>
      <p:sp>
        <p:nvSpPr>
          <p:cNvPr id="72" name="Shape 69"/>
          <p:cNvSpPr/>
          <p:nvPr/>
        </p:nvSpPr>
        <p:spPr>
          <a:xfrm>
            <a:off x="3200791" y="3371637"/>
            <a:ext cx="105745" cy="105745"/>
          </a:xfrm>
          <a:prstGeom prst="ellipse">
            <a:avLst/>
          </a:prstGeom>
          <a:solidFill>
            <a:srgbClr val="854D0E"/>
          </a:solidFill>
          <a:ln w="12700">
            <a:solidFill>
              <a:srgbClr val="FFFFFF"/>
            </a:solidFill>
            <a:prstDash val="solid"/>
          </a:ln>
        </p:spPr>
      </p:sp>
      <p:sp>
        <p:nvSpPr>
          <p:cNvPr id="73" name="Shape 70"/>
          <p:cNvSpPr/>
          <p:nvPr/>
        </p:nvSpPr>
        <p:spPr>
          <a:xfrm>
            <a:off x="3102988" y="3754334"/>
            <a:ext cx="45319" cy="45319"/>
          </a:xfrm>
          <a:prstGeom prst="ellipse">
            <a:avLst/>
          </a:prstGeom>
          <a:solidFill>
            <a:srgbClr val="A16207"/>
          </a:solidFill>
          <a:ln w="9525">
            <a:solidFill>
              <a:srgbClr val="A16207"/>
            </a:solidFill>
            <a:prstDash val="solid"/>
          </a:ln>
        </p:spPr>
      </p:sp>
      <p:sp>
        <p:nvSpPr>
          <p:cNvPr id="74" name="Shape 71"/>
          <p:cNvSpPr/>
          <p:nvPr/>
        </p:nvSpPr>
        <p:spPr>
          <a:xfrm>
            <a:off x="3359020" y="3754334"/>
            <a:ext cx="45319" cy="45319"/>
          </a:xfrm>
          <a:prstGeom prst="ellipse">
            <a:avLst/>
          </a:prstGeom>
          <a:solidFill>
            <a:srgbClr val="A16207"/>
          </a:solidFill>
          <a:ln w="9525">
            <a:solidFill>
              <a:srgbClr val="A16207"/>
            </a:solidFill>
            <a:prstDash val="solid"/>
          </a:ln>
        </p:spPr>
      </p:sp>
      <p:sp>
        <p:nvSpPr>
          <p:cNvPr id="75" name="Shape 72"/>
          <p:cNvSpPr/>
          <p:nvPr/>
        </p:nvSpPr>
        <p:spPr>
          <a:xfrm>
            <a:off x="3102988" y="3905399"/>
            <a:ext cx="45319" cy="45319"/>
          </a:xfrm>
          <a:prstGeom prst="ellipse">
            <a:avLst/>
          </a:prstGeom>
          <a:solidFill>
            <a:srgbClr val="A16207"/>
          </a:solidFill>
          <a:ln w="9525">
            <a:solidFill>
              <a:srgbClr val="A16207"/>
            </a:solidFill>
            <a:prstDash val="solid"/>
          </a:ln>
        </p:spPr>
      </p:sp>
      <p:sp>
        <p:nvSpPr>
          <p:cNvPr id="76" name="Shape 73"/>
          <p:cNvSpPr/>
          <p:nvPr/>
        </p:nvSpPr>
        <p:spPr>
          <a:xfrm>
            <a:off x="3359020" y="3905399"/>
            <a:ext cx="45319" cy="45319"/>
          </a:xfrm>
          <a:prstGeom prst="ellipse">
            <a:avLst/>
          </a:prstGeom>
          <a:solidFill>
            <a:srgbClr val="A16207"/>
          </a:solidFill>
          <a:ln w="9525">
            <a:solidFill>
              <a:srgbClr val="A16207"/>
            </a:solidFill>
            <a:prstDash val="solid"/>
          </a:ln>
        </p:spPr>
      </p:sp>
      <p:sp>
        <p:nvSpPr>
          <p:cNvPr id="77" name="Shape 74"/>
          <p:cNvSpPr/>
          <p:nvPr/>
        </p:nvSpPr>
        <p:spPr>
          <a:xfrm>
            <a:off x="3200791" y="3799653"/>
            <a:ext cx="105745" cy="105745"/>
          </a:xfrm>
          <a:prstGeom prst="ellipse">
            <a:avLst/>
          </a:prstGeom>
          <a:solidFill>
            <a:srgbClr val="854D0E"/>
          </a:solidFill>
          <a:ln w="12700">
            <a:solidFill>
              <a:srgbClr val="FFFFFF"/>
            </a:solidFill>
            <a:prstDash val="solid"/>
          </a:ln>
        </p:spPr>
      </p:sp>
      <p:sp>
        <p:nvSpPr>
          <p:cNvPr id="78" name="Shape 75"/>
          <p:cNvSpPr/>
          <p:nvPr/>
        </p:nvSpPr>
        <p:spPr>
          <a:xfrm>
            <a:off x="3797475" y="2898301"/>
            <a:ext cx="45319" cy="45319"/>
          </a:xfrm>
          <a:prstGeom prst="ellipse">
            <a:avLst/>
          </a:prstGeom>
          <a:solidFill>
            <a:srgbClr val="A16207"/>
          </a:solidFill>
          <a:ln w="9525">
            <a:solidFill>
              <a:srgbClr val="A16207"/>
            </a:solidFill>
            <a:prstDash val="solid"/>
          </a:ln>
        </p:spPr>
      </p:sp>
      <p:sp>
        <p:nvSpPr>
          <p:cNvPr id="79" name="Shape 76"/>
          <p:cNvSpPr/>
          <p:nvPr/>
        </p:nvSpPr>
        <p:spPr>
          <a:xfrm>
            <a:off x="4053507" y="2898301"/>
            <a:ext cx="45319" cy="45319"/>
          </a:xfrm>
          <a:prstGeom prst="ellipse">
            <a:avLst/>
          </a:prstGeom>
          <a:solidFill>
            <a:srgbClr val="A16207"/>
          </a:solidFill>
          <a:ln w="9525">
            <a:solidFill>
              <a:srgbClr val="A16207"/>
            </a:solidFill>
            <a:prstDash val="solid"/>
          </a:ln>
        </p:spPr>
      </p:sp>
      <p:sp>
        <p:nvSpPr>
          <p:cNvPr id="80" name="Shape 77"/>
          <p:cNvSpPr/>
          <p:nvPr/>
        </p:nvSpPr>
        <p:spPr>
          <a:xfrm>
            <a:off x="3797475" y="3049365"/>
            <a:ext cx="45319" cy="45319"/>
          </a:xfrm>
          <a:prstGeom prst="ellipse">
            <a:avLst/>
          </a:prstGeom>
          <a:solidFill>
            <a:srgbClr val="A16207"/>
          </a:solidFill>
          <a:ln w="9525">
            <a:solidFill>
              <a:srgbClr val="A16207"/>
            </a:solidFill>
            <a:prstDash val="solid"/>
          </a:ln>
        </p:spPr>
      </p:sp>
      <p:sp>
        <p:nvSpPr>
          <p:cNvPr id="81" name="Shape 78"/>
          <p:cNvSpPr/>
          <p:nvPr/>
        </p:nvSpPr>
        <p:spPr>
          <a:xfrm>
            <a:off x="4053507" y="3049365"/>
            <a:ext cx="45319" cy="45319"/>
          </a:xfrm>
          <a:prstGeom prst="ellipse">
            <a:avLst/>
          </a:prstGeom>
          <a:solidFill>
            <a:srgbClr val="A16207"/>
          </a:solidFill>
          <a:ln w="9525">
            <a:solidFill>
              <a:srgbClr val="A16207"/>
            </a:solidFill>
            <a:prstDash val="solid"/>
          </a:ln>
        </p:spPr>
      </p:sp>
      <p:sp>
        <p:nvSpPr>
          <p:cNvPr id="82" name="Shape 79"/>
          <p:cNvSpPr/>
          <p:nvPr/>
        </p:nvSpPr>
        <p:spPr>
          <a:xfrm>
            <a:off x="3895278" y="2943620"/>
            <a:ext cx="105745" cy="105745"/>
          </a:xfrm>
          <a:prstGeom prst="ellipse">
            <a:avLst/>
          </a:prstGeom>
          <a:solidFill>
            <a:srgbClr val="854D0E"/>
          </a:solidFill>
          <a:ln w="12700">
            <a:solidFill>
              <a:srgbClr val="FFFFFF"/>
            </a:solidFill>
            <a:prstDash val="solid"/>
          </a:ln>
        </p:spPr>
      </p:sp>
      <p:sp>
        <p:nvSpPr>
          <p:cNvPr id="83" name="Shape 80"/>
          <p:cNvSpPr/>
          <p:nvPr/>
        </p:nvSpPr>
        <p:spPr>
          <a:xfrm>
            <a:off x="3797475" y="3326317"/>
            <a:ext cx="45319" cy="45319"/>
          </a:xfrm>
          <a:prstGeom prst="ellipse">
            <a:avLst/>
          </a:prstGeom>
          <a:solidFill>
            <a:srgbClr val="A16207"/>
          </a:solidFill>
          <a:ln w="9525">
            <a:solidFill>
              <a:srgbClr val="A16207"/>
            </a:solidFill>
            <a:prstDash val="solid"/>
          </a:ln>
        </p:spPr>
      </p:sp>
      <p:sp>
        <p:nvSpPr>
          <p:cNvPr id="84" name="Shape 81"/>
          <p:cNvSpPr/>
          <p:nvPr/>
        </p:nvSpPr>
        <p:spPr>
          <a:xfrm>
            <a:off x="4053507" y="3326317"/>
            <a:ext cx="45319" cy="45319"/>
          </a:xfrm>
          <a:prstGeom prst="ellipse">
            <a:avLst/>
          </a:prstGeom>
          <a:solidFill>
            <a:srgbClr val="A16207"/>
          </a:solidFill>
          <a:ln w="9525">
            <a:solidFill>
              <a:srgbClr val="A16207"/>
            </a:solidFill>
            <a:prstDash val="solid"/>
          </a:ln>
        </p:spPr>
      </p:sp>
      <p:sp>
        <p:nvSpPr>
          <p:cNvPr id="85" name="Shape 82"/>
          <p:cNvSpPr/>
          <p:nvPr/>
        </p:nvSpPr>
        <p:spPr>
          <a:xfrm>
            <a:off x="3797475" y="3477382"/>
            <a:ext cx="45319" cy="45319"/>
          </a:xfrm>
          <a:prstGeom prst="ellipse">
            <a:avLst/>
          </a:prstGeom>
          <a:solidFill>
            <a:srgbClr val="A16207"/>
          </a:solidFill>
          <a:ln w="9525">
            <a:solidFill>
              <a:srgbClr val="A16207"/>
            </a:solidFill>
            <a:prstDash val="solid"/>
          </a:ln>
        </p:spPr>
      </p:sp>
      <p:sp>
        <p:nvSpPr>
          <p:cNvPr id="86" name="Shape 83"/>
          <p:cNvSpPr/>
          <p:nvPr/>
        </p:nvSpPr>
        <p:spPr>
          <a:xfrm>
            <a:off x="4053507" y="3477382"/>
            <a:ext cx="45319" cy="45319"/>
          </a:xfrm>
          <a:prstGeom prst="ellipse">
            <a:avLst/>
          </a:prstGeom>
          <a:solidFill>
            <a:srgbClr val="A16207"/>
          </a:solidFill>
          <a:ln w="9525">
            <a:solidFill>
              <a:srgbClr val="A16207"/>
            </a:solidFill>
            <a:prstDash val="solid"/>
          </a:ln>
        </p:spPr>
      </p:sp>
      <p:sp>
        <p:nvSpPr>
          <p:cNvPr id="87" name="Shape 84"/>
          <p:cNvSpPr/>
          <p:nvPr/>
        </p:nvSpPr>
        <p:spPr>
          <a:xfrm>
            <a:off x="3895278" y="3371637"/>
            <a:ext cx="105745" cy="105745"/>
          </a:xfrm>
          <a:prstGeom prst="ellipse">
            <a:avLst/>
          </a:prstGeom>
          <a:solidFill>
            <a:srgbClr val="854D0E"/>
          </a:solidFill>
          <a:ln w="12700">
            <a:solidFill>
              <a:srgbClr val="FFFFFF"/>
            </a:solidFill>
            <a:prstDash val="solid"/>
          </a:ln>
        </p:spPr>
      </p:sp>
      <p:sp>
        <p:nvSpPr>
          <p:cNvPr id="88" name="Shape 85"/>
          <p:cNvSpPr/>
          <p:nvPr/>
        </p:nvSpPr>
        <p:spPr>
          <a:xfrm>
            <a:off x="3797475" y="3754334"/>
            <a:ext cx="45319" cy="45319"/>
          </a:xfrm>
          <a:prstGeom prst="ellipse">
            <a:avLst/>
          </a:prstGeom>
          <a:solidFill>
            <a:srgbClr val="A16207"/>
          </a:solidFill>
          <a:ln w="9525">
            <a:solidFill>
              <a:srgbClr val="A16207"/>
            </a:solidFill>
            <a:prstDash val="solid"/>
          </a:ln>
        </p:spPr>
      </p:sp>
      <p:sp>
        <p:nvSpPr>
          <p:cNvPr id="89" name="Shape 86"/>
          <p:cNvSpPr/>
          <p:nvPr/>
        </p:nvSpPr>
        <p:spPr>
          <a:xfrm>
            <a:off x="4053507" y="3754334"/>
            <a:ext cx="45319" cy="45319"/>
          </a:xfrm>
          <a:prstGeom prst="ellipse">
            <a:avLst/>
          </a:prstGeom>
          <a:solidFill>
            <a:srgbClr val="A16207"/>
          </a:solidFill>
          <a:ln w="9525">
            <a:solidFill>
              <a:srgbClr val="A16207"/>
            </a:solidFill>
            <a:prstDash val="solid"/>
          </a:ln>
        </p:spPr>
      </p:sp>
      <p:sp>
        <p:nvSpPr>
          <p:cNvPr id="90" name="Shape 87"/>
          <p:cNvSpPr/>
          <p:nvPr/>
        </p:nvSpPr>
        <p:spPr>
          <a:xfrm>
            <a:off x="3797475" y="3905399"/>
            <a:ext cx="45319" cy="45319"/>
          </a:xfrm>
          <a:prstGeom prst="ellipse">
            <a:avLst/>
          </a:prstGeom>
          <a:solidFill>
            <a:srgbClr val="A16207"/>
          </a:solidFill>
          <a:ln w="9525">
            <a:solidFill>
              <a:srgbClr val="A16207"/>
            </a:solidFill>
            <a:prstDash val="solid"/>
          </a:ln>
        </p:spPr>
      </p:sp>
      <p:sp>
        <p:nvSpPr>
          <p:cNvPr id="91" name="Shape 88"/>
          <p:cNvSpPr/>
          <p:nvPr/>
        </p:nvSpPr>
        <p:spPr>
          <a:xfrm>
            <a:off x="4053507" y="3905399"/>
            <a:ext cx="45319" cy="45319"/>
          </a:xfrm>
          <a:prstGeom prst="ellipse">
            <a:avLst/>
          </a:prstGeom>
          <a:solidFill>
            <a:srgbClr val="A16207"/>
          </a:solidFill>
          <a:ln w="9525">
            <a:solidFill>
              <a:srgbClr val="A16207"/>
            </a:solidFill>
            <a:prstDash val="solid"/>
          </a:ln>
        </p:spPr>
      </p:sp>
      <p:sp>
        <p:nvSpPr>
          <p:cNvPr id="92" name="Shape 89"/>
          <p:cNvSpPr/>
          <p:nvPr/>
        </p:nvSpPr>
        <p:spPr>
          <a:xfrm>
            <a:off x="3895278" y="3799653"/>
            <a:ext cx="105745" cy="105745"/>
          </a:xfrm>
          <a:prstGeom prst="ellipse">
            <a:avLst/>
          </a:prstGeom>
          <a:solidFill>
            <a:srgbClr val="854D0E"/>
          </a:solidFill>
          <a:ln w="12700">
            <a:solidFill>
              <a:srgbClr val="FFFFFF"/>
            </a:solidFill>
            <a:prstDash val="solid"/>
          </a:ln>
        </p:spPr>
      </p:sp>
      <p:sp>
        <p:nvSpPr>
          <p:cNvPr id="93" name="Shape 90"/>
          <p:cNvSpPr/>
          <p:nvPr/>
        </p:nvSpPr>
        <p:spPr>
          <a:xfrm>
            <a:off x="4491962" y="2898301"/>
            <a:ext cx="45319" cy="45319"/>
          </a:xfrm>
          <a:prstGeom prst="ellipse">
            <a:avLst/>
          </a:prstGeom>
          <a:solidFill>
            <a:srgbClr val="A16207"/>
          </a:solidFill>
          <a:ln w="9525">
            <a:solidFill>
              <a:srgbClr val="A16207"/>
            </a:solidFill>
            <a:prstDash val="solid"/>
          </a:ln>
        </p:spPr>
      </p:sp>
      <p:sp>
        <p:nvSpPr>
          <p:cNvPr id="94" name="Shape 91"/>
          <p:cNvSpPr/>
          <p:nvPr/>
        </p:nvSpPr>
        <p:spPr>
          <a:xfrm>
            <a:off x="4747994" y="2898301"/>
            <a:ext cx="45319" cy="45319"/>
          </a:xfrm>
          <a:prstGeom prst="ellipse">
            <a:avLst/>
          </a:prstGeom>
          <a:solidFill>
            <a:srgbClr val="A16207"/>
          </a:solidFill>
          <a:ln w="9525">
            <a:solidFill>
              <a:srgbClr val="A16207"/>
            </a:solidFill>
            <a:prstDash val="solid"/>
          </a:ln>
        </p:spPr>
      </p:sp>
      <p:sp>
        <p:nvSpPr>
          <p:cNvPr id="95" name="Shape 92"/>
          <p:cNvSpPr/>
          <p:nvPr/>
        </p:nvSpPr>
        <p:spPr>
          <a:xfrm>
            <a:off x="4491962" y="3049365"/>
            <a:ext cx="45319" cy="45319"/>
          </a:xfrm>
          <a:prstGeom prst="ellipse">
            <a:avLst/>
          </a:prstGeom>
          <a:solidFill>
            <a:srgbClr val="A16207"/>
          </a:solidFill>
          <a:ln w="9525">
            <a:solidFill>
              <a:srgbClr val="A16207"/>
            </a:solidFill>
            <a:prstDash val="solid"/>
          </a:ln>
        </p:spPr>
      </p:sp>
      <p:sp>
        <p:nvSpPr>
          <p:cNvPr id="96" name="Shape 93"/>
          <p:cNvSpPr/>
          <p:nvPr/>
        </p:nvSpPr>
        <p:spPr>
          <a:xfrm>
            <a:off x="4747994" y="3049365"/>
            <a:ext cx="45319" cy="45319"/>
          </a:xfrm>
          <a:prstGeom prst="ellipse">
            <a:avLst/>
          </a:prstGeom>
          <a:solidFill>
            <a:srgbClr val="A16207"/>
          </a:solidFill>
          <a:ln w="9525">
            <a:solidFill>
              <a:srgbClr val="A16207"/>
            </a:solidFill>
            <a:prstDash val="solid"/>
          </a:ln>
        </p:spPr>
      </p:sp>
      <p:sp>
        <p:nvSpPr>
          <p:cNvPr id="97" name="Shape 94"/>
          <p:cNvSpPr/>
          <p:nvPr/>
        </p:nvSpPr>
        <p:spPr>
          <a:xfrm>
            <a:off x="4589765" y="2943620"/>
            <a:ext cx="105745" cy="105745"/>
          </a:xfrm>
          <a:prstGeom prst="ellipse">
            <a:avLst/>
          </a:prstGeom>
          <a:solidFill>
            <a:srgbClr val="854D0E"/>
          </a:solidFill>
          <a:ln w="12700">
            <a:solidFill>
              <a:srgbClr val="FFFFFF"/>
            </a:solidFill>
            <a:prstDash val="solid"/>
          </a:ln>
        </p:spPr>
      </p:sp>
      <p:sp>
        <p:nvSpPr>
          <p:cNvPr id="98" name="Shape 95"/>
          <p:cNvSpPr/>
          <p:nvPr/>
        </p:nvSpPr>
        <p:spPr>
          <a:xfrm>
            <a:off x="4491962" y="3326317"/>
            <a:ext cx="45319" cy="45319"/>
          </a:xfrm>
          <a:prstGeom prst="ellipse">
            <a:avLst/>
          </a:prstGeom>
          <a:solidFill>
            <a:srgbClr val="A16207"/>
          </a:solidFill>
          <a:ln w="9525">
            <a:solidFill>
              <a:srgbClr val="A16207"/>
            </a:solidFill>
            <a:prstDash val="solid"/>
          </a:ln>
        </p:spPr>
      </p:sp>
      <p:sp>
        <p:nvSpPr>
          <p:cNvPr id="99" name="Shape 96"/>
          <p:cNvSpPr/>
          <p:nvPr/>
        </p:nvSpPr>
        <p:spPr>
          <a:xfrm>
            <a:off x="4747994" y="3326317"/>
            <a:ext cx="45319" cy="45319"/>
          </a:xfrm>
          <a:prstGeom prst="ellipse">
            <a:avLst/>
          </a:prstGeom>
          <a:solidFill>
            <a:srgbClr val="A16207"/>
          </a:solidFill>
          <a:ln w="9525">
            <a:solidFill>
              <a:srgbClr val="A16207"/>
            </a:solidFill>
            <a:prstDash val="solid"/>
          </a:ln>
        </p:spPr>
      </p:sp>
      <p:sp>
        <p:nvSpPr>
          <p:cNvPr id="100" name="Shape 97"/>
          <p:cNvSpPr/>
          <p:nvPr/>
        </p:nvSpPr>
        <p:spPr>
          <a:xfrm>
            <a:off x="4491962" y="3477382"/>
            <a:ext cx="45319" cy="45319"/>
          </a:xfrm>
          <a:prstGeom prst="ellipse">
            <a:avLst/>
          </a:prstGeom>
          <a:solidFill>
            <a:srgbClr val="A16207"/>
          </a:solidFill>
          <a:ln w="9525">
            <a:solidFill>
              <a:srgbClr val="A16207"/>
            </a:solidFill>
            <a:prstDash val="solid"/>
          </a:ln>
        </p:spPr>
      </p:sp>
      <p:sp>
        <p:nvSpPr>
          <p:cNvPr id="101" name="Shape 98"/>
          <p:cNvSpPr/>
          <p:nvPr/>
        </p:nvSpPr>
        <p:spPr>
          <a:xfrm>
            <a:off x="4747994" y="3477382"/>
            <a:ext cx="45319" cy="45319"/>
          </a:xfrm>
          <a:prstGeom prst="ellipse">
            <a:avLst/>
          </a:prstGeom>
          <a:solidFill>
            <a:srgbClr val="A16207"/>
          </a:solidFill>
          <a:ln w="9525">
            <a:solidFill>
              <a:srgbClr val="A16207"/>
            </a:solidFill>
            <a:prstDash val="solid"/>
          </a:ln>
        </p:spPr>
      </p:sp>
      <p:sp>
        <p:nvSpPr>
          <p:cNvPr id="102" name="Shape 99"/>
          <p:cNvSpPr/>
          <p:nvPr/>
        </p:nvSpPr>
        <p:spPr>
          <a:xfrm>
            <a:off x="4589765" y="3371637"/>
            <a:ext cx="105745" cy="105745"/>
          </a:xfrm>
          <a:prstGeom prst="ellipse">
            <a:avLst/>
          </a:prstGeom>
          <a:solidFill>
            <a:srgbClr val="854D0E"/>
          </a:solidFill>
          <a:ln w="12700">
            <a:solidFill>
              <a:srgbClr val="FFFFFF"/>
            </a:solidFill>
            <a:prstDash val="solid"/>
          </a:ln>
        </p:spPr>
      </p:sp>
      <p:sp>
        <p:nvSpPr>
          <p:cNvPr id="103" name="Shape 100"/>
          <p:cNvSpPr/>
          <p:nvPr/>
        </p:nvSpPr>
        <p:spPr>
          <a:xfrm>
            <a:off x="4491962" y="3754334"/>
            <a:ext cx="45319" cy="45319"/>
          </a:xfrm>
          <a:prstGeom prst="ellipse">
            <a:avLst/>
          </a:prstGeom>
          <a:solidFill>
            <a:srgbClr val="A16207"/>
          </a:solidFill>
          <a:ln w="9525">
            <a:solidFill>
              <a:srgbClr val="A16207"/>
            </a:solidFill>
            <a:prstDash val="solid"/>
          </a:ln>
        </p:spPr>
      </p:sp>
      <p:sp>
        <p:nvSpPr>
          <p:cNvPr id="104" name="Shape 101"/>
          <p:cNvSpPr/>
          <p:nvPr/>
        </p:nvSpPr>
        <p:spPr>
          <a:xfrm>
            <a:off x="4747994" y="3754334"/>
            <a:ext cx="45319" cy="45319"/>
          </a:xfrm>
          <a:prstGeom prst="ellipse">
            <a:avLst/>
          </a:prstGeom>
          <a:solidFill>
            <a:srgbClr val="A16207"/>
          </a:solidFill>
          <a:ln w="9525">
            <a:solidFill>
              <a:srgbClr val="A16207"/>
            </a:solidFill>
            <a:prstDash val="solid"/>
          </a:ln>
        </p:spPr>
      </p:sp>
      <p:sp>
        <p:nvSpPr>
          <p:cNvPr id="105" name="Shape 102"/>
          <p:cNvSpPr/>
          <p:nvPr/>
        </p:nvSpPr>
        <p:spPr>
          <a:xfrm>
            <a:off x="4491962" y="3905399"/>
            <a:ext cx="45319" cy="45319"/>
          </a:xfrm>
          <a:prstGeom prst="ellipse">
            <a:avLst/>
          </a:prstGeom>
          <a:solidFill>
            <a:srgbClr val="A16207"/>
          </a:solidFill>
          <a:ln w="9525">
            <a:solidFill>
              <a:srgbClr val="A16207"/>
            </a:solidFill>
            <a:prstDash val="solid"/>
          </a:ln>
        </p:spPr>
      </p:sp>
      <p:sp>
        <p:nvSpPr>
          <p:cNvPr id="106" name="Shape 103"/>
          <p:cNvSpPr/>
          <p:nvPr/>
        </p:nvSpPr>
        <p:spPr>
          <a:xfrm>
            <a:off x="4747994" y="3905399"/>
            <a:ext cx="45319" cy="45319"/>
          </a:xfrm>
          <a:prstGeom prst="ellipse">
            <a:avLst/>
          </a:prstGeom>
          <a:solidFill>
            <a:srgbClr val="A16207"/>
          </a:solidFill>
          <a:ln w="9525">
            <a:solidFill>
              <a:srgbClr val="A16207"/>
            </a:solidFill>
            <a:prstDash val="solid"/>
          </a:ln>
        </p:spPr>
      </p:sp>
      <p:sp>
        <p:nvSpPr>
          <p:cNvPr id="107" name="Shape 104"/>
          <p:cNvSpPr/>
          <p:nvPr/>
        </p:nvSpPr>
        <p:spPr>
          <a:xfrm>
            <a:off x="4589765" y="3799653"/>
            <a:ext cx="105745" cy="105745"/>
          </a:xfrm>
          <a:prstGeom prst="ellipse">
            <a:avLst/>
          </a:prstGeom>
          <a:solidFill>
            <a:srgbClr val="854D0E"/>
          </a:solidFill>
          <a:ln w="12700">
            <a:solidFill>
              <a:srgbClr val="FFFFFF"/>
            </a:solidFill>
            <a:prstDash val="solid"/>
          </a:ln>
        </p:spPr>
      </p:sp>
      <p:sp>
        <p:nvSpPr>
          <p:cNvPr id="108" name="Shape 105"/>
          <p:cNvSpPr/>
          <p:nvPr/>
        </p:nvSpPr>
        <p:spPr>
          <a:xfrm>
            <a:off x="5186448" y="2898301"/>
            <a:ext cx="45319" cy="45319"/>
          </a:xfrm>
          <a:prstGeom prst="ellipse">
            <a:avLst/>
          </a:prstGeom>
          <a:solidFill>
            <a:srgbClr val="A16207"/>
          </a:solidFill>
          <a:ln w="9525">
            <a:solidFill>
              <a:srgbClr val="A16207"/>
            </a:solidFill>
            <a:prstDash val="solid"/>
          </a:ln>
        </p:spPr>
      </p:sp>
      <p:sp>
        <p:nvSpPr>
          <p:cNvPr id="109" name="Shape 106"/>
          <p:cNvSpPr/>
          <p:nvPr/>
        </p:nvSpPr>
        <p:spPr>
          <a:xfrm>
            <a:off x="5442480" y="2898301"/>
            <a:ext cx="45319" cy="45319"/>
          </a:xfrm>
          <a:prstGeom prst="ellipse">
            <a:avLst/>
          </a:prstGeom>
          <a:solidFill>
            <a:srgbClr val="A16207"/>
          </a:solidFill>
          <a:ln w="9525">
            <a:solidFill>
              <a:srgbClr val="A16207"/>
            </a:solidFill>
            <a:prstDash val="solid"/>
          </a:ln>
        </p:spPr>
      </p:sp>
      <p:sp>
        <p:nvSpPr>
          <p:cNvPr id="110" name="Shape 107"/>
          <p:cNvSpPr/>
          <p:nvPr/>
        </p:nvSpPr>
        <p:spPr>
          <a:xfrm>
            <a:off x="5186448" y="3049365"/>
            <a:ext cx="45319" cy="45319"/>
          </a:xfrm>
          <a:prstGeom prst="ellipse">
            <a:avLst/>
          </a:prstGeom>
          <a:solidFill>
            <a:srgbClr val="A16207"/>
          </a:solidFill>
          <a:ln w="9525">
            <a:solidFill>
              <a:srgbClr val="A16207"/>
            </a:solidFill>
            <a:prstDash val="solid"/>
          </a:ln>
        </p:spPr>
      </p:sp>
      <p:sp>
        <p:nvSpPr>
          <p:cNvPr id="111" name="Shape 108"/>
          <p:cNvSpPr/>
          <p:nvPr/>
        </p:nvSpPr>
        <p:spPr>
          <a:xfrm>
            <a:off x="5442480" y="3049365"/>
            <a:ext cx="45319" cy="45319"/>
          </a:xfrm>
          <a:prstGeom prst="ellipse">
            <a:avLst/>
          </a:prstGeom>
          <a:solidFill>
            <a:srgbClr val="A16207"/>
          </a:solidFill>
          <a:ln w="9525">
            <a:solidFill>
              <a:srgbClr val="A16207"/>
            </a:solidFill>
            <a:prstDash val="solid"/>
          </a:ln>
        </p:spPr>
      </p:sp>
      <p:sp>
        <p:nvSpPr>
          <p:cNvPr id="112" name="Shape 109"/>
          <p:cNvSpPr/>
          <p:nvPr/>
        </p:nvSpPr>
        <p:spPr>
          <a:xfrm>
            <a:off x="5284252" y="2943620"/>
            <a:ext cx="105745" cy="105745"/>
          </a:xfrm>
          <a:prstGeom prst="ellipse">
            <a:avLst/>
          </a:prstGeom>
          <a:solidFill>
            <a:srgbClr val="854D0E"/>
          </a:solidFill>
          <a:ln w="12700">
            <a:solidFill>
              <a:srgbClr val="FFFFFF"/>
            </a:solidFill>
            <a:prstDash val="solid"/>
          </a:ln>
        </p:spPr>
      </p:sp>
      <p:sp>
        <p:nvSpPr>
          <p:cNvPr id="113" name="Shape 110"/>
          <p:cNvSpPr/>
          <p:nvPr/>
        </p:nvSpPr>
        <p:spPr>
          <a:xfrm>
            <a:off x="5186448" y="3326317"/>
            <a:ext cx="45319" cy="45319"/>
          </a:xfrm>
          <a:prstGeom prst="ellipse">
            <a:avLst/>
          </a:prstGeom>
          <a:solidFill>
            <a:srgbClr val="A16207"/>
          </a:solidFill>
          <a:ln w="9525">
            <a:solidFill>
              <a:srgbClr val="A16207"/>
            </a:solidFill>
            <a:prstDash val="solid"/>
          </a:ln>
        </p:spPr>
      </p:sp>
      <p:sp>
        <p:nvSpPr>
          <p:cNvPr id="114" name="Shape 111"/>
          <p:cNvSpPr/>
          <p:nvPr/>
        </p:nvSpPr>
        <p:spPr>
          <a:xfrm>
            <a:off x="5442480" y="3326317"/>
            <a:ext cx="45319" cy="45319"/>
          </a:xfrm>
          <a:prstGeom prst="ellipse">
            <a:avLst/>
          </a:prstGeom>
          <a:solidFill>
            <a:srgbClr val="A16207"/>
          </a:solidFill>
          <a:ln w="9525">
            <a:solidFill>
              <a:srgbClr val="A16207"/>
            </a:solidFill>
            <a:prstDash val="solid"/>
          </a:ln>
        </p:spPr>
      </p:sp>
      <p:sp>
        <p:nvSpPr>
          <p:cNvPr id="115" name="Shape 112"/>
          <p:cNvSpPr/>
          <p:nvPr/>
        </p:nvSpPr>
        <p:spPr>
          <a:xfrm>
            <a:off x="5186448" y="3477382"/>
            <a:ext cx="45319" cy="45319"/>
          </a:xfrm>
          <a:prstGeom prst="ellipse">
            <a:avLst/>
          </a:prstGeom>
          <a:solidFill>
            <a:srgbClr val="A16207"/>
          </a:solidFill>
          <a:ln w="9525">
            <a:solidFill>
              <a:srgbClr val="A16207"/>
            </a:solidFill>
            <a:prstDash val="solid"/>
          </a:ln>
        </p:spPr>
      </p:sp>
      <p:sp>
        <p:nvSpPr>
          <p:cNvPr id="116" name="Shape 113"/>
          <p:cNvSpPr/>
          <p:nvPr/>
        </p:nvSpPr>
        <p:spPr>
          <a:xfrm>
            <a:off x="5442480" y="3477382"/>
            <a:ext cx="45319" cy="45319"/>
          </a:xfrm>
          <a:prstGeom prst="ellipse">
            <a:avLst/>
          </a:prstGeom>
          <a:solidFill>
            <a:srgbClr val="A16207"/>
          </a:solidFill>
          <a:ln w="9525">
            <a:solidFill>
              <a:srgbClr val="A16207"/>
            </a:solidFill>
            <a:prstDash val="solid"/>
          </a:ln>
        </p:spPr>
      </p:sp>
      <p:sp>
        <p:nvSpPr>
          <p:cNvPr id="117" name="Shape 114"/>
          <p:cNvSpPr/>
          <p:nvPr/>
        </p:nvSpPr>
        <p:spPr>
          <a:xfrm>
            <a:off x="5284252" y="3371637"/>
            <a:ext cx="105745" cy="105745"/>
          </a:xfrm>
          <a:prstGeom prst="ellipse">
            <a:avLst/>
          </a:prstGeom>
          <a:solidFill>
            <a:srgbClr val="854D0E"/>
          </a:solidFill>
          <a:ln w="12700">
            <a:solidFill>
              <a:srgbClr val="FFFFFF"/>
            </a:solidFill>
            <a:prstDash val="solid"/>
          </a:ln>
        </p:spPr>
      </p:sp>
      <p:sp>
        <p:nvSpPr>
          <p:cNvPr id="118" name="Shape 115"/>
          <p:cNvSpPr/>
          <p:nvPr/>
        </p:nvSpPr>
        <p:spPr>
          <a:xfrm>
            <a:off x="5186448" y="3754334"/>
            <a:ext cx="45319" cy="45319"/>
          </a:xfrm>
          <a:prstGeom prst="ellipse">
            <a:avLst/>
          </a:prstGeom>
          <a:solidFill>
            <a:srgbClr val="A16207"/>
          </a:solidFill>
          <a:ln w="9525">
            <a:solidFill>
              <a:srgbClr val="A16207"/>
            </a:solidFill>
            <a:prstDash val="solid"/>
          </a:ln>
        </p:spPr>
      </p:sp>
      <p:sp>
        <p:nvSpPr>
          <p:cNvPr id="119" name="Shape 116"/>
          <p:cNvSpPr/>
          <p:nvPr/>
        </p:nvSpPr>
        <p:spPr>
          <a:xfrm>
            <a:off x="5442480" y="3754334"/>
            <a:ext cx="45319" cy="45319"/>
          </a:xfrm>
          <a:prstGeom prst="ellipse">
            <a:avLst/>
          </a:prstGeom>
          <a:solidFill>
            <a:srgbClr val="A16207"/>
          </a:solidFill>
          <a:ln w="9525">
            <a:solidFill>
              <a:srgbClr val="A16207"/>
            </a:solidFill>
            <a:prstDash val="solid"/>
          </a:ln>
        </p:spPr>
      </p:sp>
      <p:sp>
        <p:nvSpPr>
          <p:cNvPr id="120" name="Shape 117"/>
          <p:cNvSpPr/>
          <p:nvPr/>
        </p:nvSpPr>
        <p:spPr>
          <a:xfrm>
            <a:off x="5186448" y="3905399"/>
            <a:ext cx="45319" cy="45319"/>
          </a:xfrm>
          <a:prstGeom prst="ellipse">
            <a:avLst/>
          </a:prstGeom>
          <a:solidFill>
            <a:srgbClr val="A16207"/>
          </a:solidFill>
          <a:ln w="9525">
            <a:solidFill>
              <a:srgbClr val="A16207"/>
            </a:solidFill>
            <a:prstDash val="solid"/>
          </a:ln>
        </p:spPr>
      </p:sp>
      <p:sp>
        <p:nvSpPr>
          <p:cNvPr id="121" name="Shape 118"/>
          <p:cNvSpPr/>
          <p:nvPr/>
        </p:nvSpPr>
        <p:spPr>
          <a:xfrm>
            <a:off x="5442480" y="3905399"/>
            <a:ext cx="45319" cy="45319"/>
          </a:xfrm>
          <a:prstGeom prst="ellipse">
            <a:avLst/>
          </a:prstGeom>
          <a:solidFill>
            <a:srgbClr val="A16207"/>
          </a:solidFill>
          <a:ln w="9525">
            <a:solidFill>
              <a:srgbClr val="A16207"/>
            </a:solidFill>
            <a:prstDash val="solid"/>
          </a:ln>
        </p:spPr>
      </p:sp>
      <p:sp>
        <p:nvSpPr>
          <p:cNvPr id="122" name="Shape 119"/>
          <p:cNvSpPr/>
          <p:nvPr/>
        </p:nvSpPr>
        <p:spPr>
          <a:xfrm>
            <a:off x="5284252" y="3799653"/>
            <a:ext cx="105745" cy="105745"/>
          </a:xfrm>
          <a:prstGeom prst="ellipse">
            <a:avLst/>
          </a:prstGeom>
          <a:solidFill>
            <a:srgbClr val="854D0E"/>
          </a:solidFill>
          <a:ln w="12700">
            <a:solidFill>
              <a:srgbClr val="FFFFFF"/>
            </a:solidFill>
            <a:prstDash val="solid"/>
          </a:ln>
        </p:spPr>
      </p:sp>
      <p:sp>
        <p:nvSpPr>
          <p:cNvPr id="123" name="Text 120"/>
          <p:cNvSpPr txBox="1"/>
          <p:nvPr/>
        </p:nvSpPr>
        <p:spPr>
          <a:xfrm>
            <a:off x="822960" y="4255365"/>
            <a:ext cx="4861408" cy="1510647"/>
          </a:xfrm>
          <a:prstGeom prst="rect">
            <a:avLst/>
          </a:prstGeom>
          <a:noFill/>
          <a:ln/>
        </p:spPr>
        <p:txBody>
          <a:bodyPr wrap="square" lIns="0" tIns="0" rIns="0" bIns="0" rtlCol="0" anchor="t"/>
          <a:lstStyle/>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Ίσα τετράγωνα· άριστα 1 δείγμα ανά 0,4 ha περίπου, αποδεκτό όριο 0,8-1 ha</a:t>
            </a:r>
            <a:endParaRPr lang="el-GR" sz="1260" dirty="0"/>
          </a:p>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Σε κάθε σημείο 4-5 υποδείγματα σε ακτίνα 2,5-3 m, 0-20 cm, αναμεμειγμένα</a:t>
            </a:r>
            <a:endParaRPr lang="el-GR" sz="1260" dirty="0"/>
          </a:p>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Συνιστάται σε χωράφια με ιστορικό κοπριάς ή ισοπέδωσης</a:t>
            </a:r>
            <a:endParaRPr lang="el-GR" sz="1260" dirty="0"/>
          </a:p>
        </p:txBody>
      </p:sp>
      <p:sp>
        <p:nvSpPr>
          <p:cNvPr id="124" name="Shape 121"/>
          <p:cNvSpPr/>
          <p:nvPr/>
        </p:nvSpPr>
        <p:spPr>
          <a:xfrm>
            <a:off x="6233008" y="2268864"/>
            <a:ext cx="5410048" cy="3474489"/>
          </a:xfrm>
          <a:prstGeom prst="roundRect">
            <a:avLst>
              <a:gd name="adj" fmla="val 3158"/>
            </a:avLst>
          </a:prstGeom>
          <a:solidFill>
            <a:srgbClr val="F5F6F1"/>
          </a:solidFill>
          <a:ln w="9525">
            <a:solidFill>
              <a:srgbClr val="DFE6DC"/>
            </a:solidFill>
            <a:prstDash val="solid"/>
          </a:ln>
        </p:spPr>
      </p:sp>
      <p:sp>
        <p:nvSpPr>
          <p:cNvPr id="125" name="Text 122"/>
          <p:cNvSpPr txBox="1"/>
          <p:nvPr/>
        </p:nvSpPr>
        <p:spPr>
          <a:xfrm>
            <a:off x="6507328" y="2382163"/>
            <a:ext cx="4861408" cy="302129"/>
          </a:xfrm>
          <a:prstGeom prst="rect">
            <a:avLst/>
          </a:prstGeom>
          <a:noFill/>
          <a:ln/>
        </p:spPr>
        <p:txBody>
          <a:bodyPr wrap="square" lIns="0" tIns="0" rIns="0" bIns="0" rtlCol="0" anchor="t"/>
          <a:lstStyle/>
          <a:p>
            <a:pPr indent="0" marL="0">
              <a:buNone/>
            </a:pPr>
            <a:r>
              <a:rPr lang="el-GR" altLang="en-US" sz="1620" b="1" dirty="0">
                <a:solidFill>
                  <a:srgbClr val="854D0E"/>
                </a:solidFill>
                <a:latin typeface="Calibri" pitchFamily="34" charset="0"/>
                <a:ea typeface="Calibri" pitchFamily="34" charset="-122"/>
                <a:cs typeface="Calibri" pitchFamily="34" charset="-120"/>
              </a:rPr>
              <a:t>Δειγματοληψία ζώνης διαχείρισης</a:t>
            </a:r>
            <a:endParaRPr lang="el-GR" sz="1620" dirty="0"/>
          </a:p>
        </p:txBody>
      </p:sp>
      <p:sp>
        <p:nvSpPr>
          <p:cNvPr id="126" name="Shape 123"/>
          <p:cNvSpPr/>
          <p:nvPr/>
        </p:nvSpPr>
        <p:spPr>
          <a:xfrm>
            <a:off x="6507328" y="2782484"/>
            <a:ext cx="4861408" cy="1284050"/>
          </a:xfrm>
          <a:prstGeom prst="rect">
            <a:avLst/>
          </a:prstGeom>
          <a:solidFill>
            <a:srgbClr val="E9DCC3"/>
          </a:solidFill>
          <a:ln w="9525">
            <a:solidFill>
              <a:srgbClr val="D9C7A2"/>
            </a:solidFill>
            <a:prstDash val="solid"/>
          </a:ln>
        </p:spPr>
      </p:sp>
      <p:sp>
        <p:nvSpPr>
          <p:cNvPr id="127" name="Shape 124"/>
          <p:cNvSpPr/>
          <p:nvPr/>
        </p:nvSpPr>
        <p:spPr>
          <a:xfrm>
            <a:off x="7741768" y="3024188"/>
            <a:ext cx="2468880" cy="936601"/>
          </a:xfrm>
          <a:prstGeom prst="roundRect">
            <a:avLst>
              <a:gd name="adj" fmla="val 48815"/>
            </a:avLst>
          </a:prstGeom>
          <a:solidFill>
            <a:srgbClr val="C9E3CF"/>
          </a:solidFill>
          <a:ln w="9525">
            <a:solidFill>
              <a:srgbClr val="C9E3CF"/>
            </a:solidFill>
            <a:prstDash val="solid"/>
          </a:ln>
        </p:spPr>
      </p:sp>
      <p:sp>
        <p:nvSpPr>
          <p:cNvPr id="128" name="Shape 125"/>
          <p:cNvSpPr/>
          <p:nvPr/>
        </p:nvSpPr>
        <p:spPr>
          <a:xfrm>
            <a:off x="10042855" y="3039294"/>
            <a:ext cx="1143000" cy="861069"/>
          </a:xfrm>
          <a:prstGeom prst="ellipse">
            <a:avLst/>
          </a:prstGeom>
          <a:solidFill>
            <a:srgbClr val="8FC49F"/>
          </a:solidFill>
          <a:ln w="9525">
            <a:solidFill>
              <a:srgbClr val="8FC49F"/>
            </a:solidFill>
            <a:prstDash val="solid"/>
          </a:ln>
        </p:spPr>
      </p:sp>
      <p:sp>
        <p:nvSpPr>
          <p:cNvPr id="129" name="Shape 126"/>
          <p:cNvSpPr/>
          <p:nvPr/>
        </p:nvSpPr>
        <p:spPr>
          <a:xfrm>
            <a:off x="6789601" y="2971315"/>
            <a:ext cx="75532" cy="75532"/>
          </a:xfrm>
          <a:prstGeom prst="ellipse">
            <a:avLst/>
          </a:prstGeom>
          <a:solidFill>
            <a:srgbClr val="854D0E"/>
          </a:solidFill>
          <a:ln w="9525">
            <a:solidFill>
              <a:srgbClr val="FFFFFF"/>
            </a:solidFill>
            <a:prstDash val="solid"/>
          </a:ln>
        </p:spPr>
      </p:sp>
      <p:sp>
        <p:nvSpPr>
          <p:cNvPr id="130" name="Shape 127"/>
          <p:cNvSpPr/>
          <p:nvPr/>
        </p:nvSpPr>
        <p:spPr>
          <a:xfrm>
            <a:off x="7109641" y="3424509"/>
            <a:ext cx="75532" cy="75532"/>
          </a:xfrm>
          <a:prstGeom prst="ellipse">
            <a:avLst/>
          </a:prstGeom>
          <a:solidFill>
            <a:srgbClr val="854D0E"/>
          </a:solidFill>
          <a:ln w="9525">
            <a:solidFill>
              <a:srgbClr val="FFFFFF"/>
            </a:solidFill>
            <a:prstDash val="solid"/>
          </a:ln>
        </p:spPr>
      </p:sp>
      <p:sp>
        <p:nvSpPr>
          <p:cNvPr id="131" name="Shape 128"/>
          <p:cNvSpPr/>
          <p:nvPr/>
        </p:nvSpPr>
        <p:spPr>
          <a:xfrm>
            <a:off x="6743881" y="3764405"/>
            <a:ext cx="75532" cy="75532"/>
          </a:xfrm>
          <a:prstGeom prst="ellipse">
            <a:avLst/>
          </a:prstGeom>
          <a:solidFill>
            <a:srgbClr val="854D0E"/>
          </a:solidFill>
          <a:ln w="9525">
            <a:solidFill>
              <a:srgbClr val="FFFFFF"/>
            </a:solidFill>
            <a:prstDash val="solid"/>
          </a:ln>
        </p:spPr>
      </p:sp>
      <p:sp>
        <p:nvSpPr>
          <p:cNvPr id="132" name="Shape 129"/>
          <p:cNvSpPr/>
          <p:nvPr/>
        </p:nvSpPr>
        <p:spPr>
          <a:xfrm>
            <a:off x="7338241" y="3084614"/>
            <a:ext cx="75532" cy="75532"/>
          </a:xfrm>
          <a:prstGeom prst="ellipse">
            <a:avLst/>
          </a:prstGeom>
          <a:solidFill>
            <a:srgbClr val="854D0E"/>
          </a:solidFill>
          <a:ln w="9525">
            <a:solidFill>
              <a:srgbClr val="FFFFFF"/>
            </a:solidFill>
            <a:prstDash val="solid"/>
          </a:ln>
        </p:spPr>
      </p:sp>
      <p:sp>
        <p:nvSpPr>
          <p:cNvPr id="133" name="Shape 130"/>
          <p:cNvSpPr/>
          <p:nvPr/>
        </p:nvSpPr>
        <p:spPr>
          <a:xfrm>
            <a:off x="6972481" y="3651106"/>
            <a:ext cx="75532" cy="75532"/>
          </a:xfrm>
          <a:prstGeom prst="ellipse">
            <a:avLst/>
          </a:prstGeom>
          <a:solidFill>
            <a:srgbClr val="854D0E"/>
          </a:solidFill>
          <a:ln w="9525">
            <a:solidFill>
              <a:srgbClr val="FFFFFF"/>
            </a:solidFill>
            <a:prstDash val="solid"/>
          </a:ln>
        </p:spPr>
      </p:sp>
      <p:sp>
        <p:nvSpPr>
          <p:cNvPr id="134" name="Shape 131"/>
          <p:cNvSpPr/>
          <p:nvPr/>
        </p:nvSpPr>
        <p:spPr>
          <a:xfrm>
            <a:off x="8115481" y="3084614"/>
            <a:ext cx="75532" cy="75532"/>
          </a:xfrm>
          <a:prstGeom prst="ellipse">
            <a:avLst/>
          </a:prstGeom>
          <a:solidFill>
            <a:srgbClr val="854D0E"/>
          </a:solidFill>
          <a:ln w="9525">
            <a:solidFill>
              <a:srgbClr val="FFFFFF"/>
            </a:solidFill>
            <a:prstDash val="solid"/>
          </a:ln>
        </p:spPr>
      </p:sp>
      <p:sp>
        <p:nvSpPr>
          <p:cNvPr id="135" name="Shape 132"/>
          <p:cNvSpPr/>
          <p:nvPr/>
        </p:nvSpPr>
        <p:spPr>
          <a:xfrm>
            <a:off x="8664121" y="3462276"/>
            <a:ext cx="75532" cy="75532"/>
          </a:xfrm>
          <a:prstGeom prst="ellipse">
            <a:avLst/>
          </a:prstGeom>
          <a:solidFill>
            <a:srgbClr val="854D0E"/>
          </a:solidFill>
          <a:ln w="9525">
            <a:solidFill>
              <a:srgbClr val="FFFFFF"/>
            </a:solidFill>
            <a:prstDash val="solid"/>
          </a:ln>
        </p:spPr>
      </p:sp>
      <p:sp>
        <p:nvSpPr>
          <p:cNvPr id="136" name="Shape 133"/>
          <p:cNvSpPr/>
          <p:nvPr/>
        </p:nvSpPr>
        <p:spPr>
          <a:xfrm>
            <a:off x="9212761" y="3122380"/>
            <a:ext cx="75532" cy="75532"/>
          </a:xfrm>
          <a:prstGeom prst="ellipse">
            <a:avLst/>
          </a:prstGeom>
          <a:solidFill>
            <a:srgbClr val="854D0E"/>
          </a:solidFill>
          <a:ln w="9525">
            <a:solidFill>
              <a:srgbClr val="FFFFFF"/>
            </a:solidFill>
            <a:prstDash val="solid"/>
          </a:ln>
        </p:spPr>
      </p:sp>
      <p:sp>
        <p:nvSpPr>
          <p:cNvPr id="137" name="Shape 134"/>
          <p:cNvSpPr/>
          <p:nvPr/>
        </p:nvSpPr>
        <p:spPr>
          <a:xfrm>
            <a:off x="8344081" y="3688873"/>
            <a:ext cx="75532" cy="75532"/>
          </a:xfrm>
          <a:prstGeom prst="ellipse">
            <a:avLst/>
          </a:prstGeom>
          <a:solidFill>
            <a:srgbClr val="854D0E"/>
          </a:solidFill>
          <a:ln w="9525">
            <a:solidFill>
              <a:srgbClr val="FFFFFF"/>
            </a:solidFill>
            <a:prstDash val="solid"/>
          </a:ln>
        </p:spPr>
      </p:sp>
      <p:sp>
        <p:nvSpPr>
          <p:cNvPr id="138" name="Shape 135"/>
          <p:cNvSpPr/>
          <p:nvPr/>
        </p:nvSpPr>
        <p:spPr>
          <a:xfrm>
            <a:off x="9669961" y="3575574"/>
            <a:ext cx="75532" cy="75532"/>
          </a:xfrm>
          <a:prstGeom prst="ellipse">
            <a:avLst/>
          </a:prstGeom>
          <a:solidFill>
            <a:srgbClr val="854D0E"/>
          </a:solidFill>
          <a:ln w="9525">
            <a:solidFill>
              <a:srgbClr val="FFFFFF"/>
            </a:solidFill>
            <a:prstDash val="solid"/>
          </a:ln>
        </p:spPr>
      </p:sp>
      <p:sp>
        <p:nvSpPr>
          <p:cNvPr id="139" name="Shape 136"/>
          <p:cNvSpPr/>
          <p:nvPr/>
        </p:nvSpPr>
        <p:spPr>
          <a:xfrm>
            <a:off x="10370849" y="3235678"/>
            <a:ext cx="75532" cy="75532"/>
          </a:xfrm>
          <a:prstGeom prst="ellipse">
            <a:avLst/>
          </a:prstGeom>
          <a:solidFill>
            <a:srgbClr val="854D0E"/>
          </a:solidFill>
          <a:ln w="9525">
            <a:solidFill>
              <a:srgbClr val="FFFFFF"/>
            </a:solidFill>
            <a:prstDash val="solid"/>
          </a:ln>
        </p:spPr>
      </p:sp>
      <p:sp>
        <p:nvSpPr>
          <p:cNvPr id="140" name="Shape 137"/>
          <p:cNvSpPr/>
          <p:nvPr/>
        </p:nvSpPr>
        <p:spPr>
          <a:xfrm>
            <a:off x="10690889" y="3500042"/>
            <a:ext cx="75532" cy="75532"/>
          </a:xfrm>
          <a:prstGeom prst="ellipse">
            <a:avLst/>
          </a:prstGeom>
          <a:solidFill>
            <a:srgbClr val="854D0E"/>
          </a:solidFill>
          <a:ln w="9525">
            <a:solidFill>
              <a:srgbClr val="FFFFFF"/>
            </a:solidFill>
            <a:prstDash val="solid"/>
          </a:ln>
        </p:spPr>
      </p:sp>
      <p:sp>
        <p:nvSpPr>
          <p:cNvPr id="141" name="Shape 138"/>
          <p:cNvSpPr/>
          <p:nvPr/>
        </p:nvSpPr>
        <p:spPr>
          <a:xfrm>
            <a:off x="10462289" y="3688873"/>
            <a:ext cx="75532" cy="75532"/>
          </a:xfrm>
          <a:prstGeom prst="ellipse">
            <a:avLst/>
          </a:prstGeom>
          <a:solidFill>
            <a:srgbClr val="854D0E"/>
          </a:solidFill>
          <a:ln w="9525">
            <a:solidFill>
              <a:srgbClr val="FFFFFF"/>
            </a:solidFill>
            <a:prstDash val="solid"/>
          </a:ln>
        </p:spPr>
      </p:sp>
      <p:sp>
        <p:nvSpPr>
          <p:cNvPr id="142" name="Shape 139"/>
          <p:cNvSpPr/>
          <p:nvPr/>
        </p:nvSpPr>
        <p:spPr>
          <a:xfrm>
            <a:off x="10782329" y="3160146"/>
            <a:ext cx="75532" cy="75532"/>
          </a:xfrm>
          <a:prstGeom prst="ellipse">
            <a:avLst/>
          </a:prstGeom>
          <a:solidFill>
            <a:srgbClr val="854D0E"/>
          </a:solidFill>
          <a:ln w="9525">
            <a:solidFill>
              <a:srgbClr val="FFFFFF"/>
            </a:solidFill>
            <a:prstDash val="solid"/>
          </a:ln>
        </p:spPr>
      </p:sp>
      <p:sp>
        <p:nvSpPr>
          <p:cNvPr id="143" name="Text 140"/>
          <p:cNvSpPr txBox="1"/>
          <p:nvPr/>
        </p:nvSpPr>
        <p:spPr>
          <a:xfrm>
            <a:off x="6617056" y="2820250"/>
            <a:ext cx="1005840" cy="196384"/>
          </a:xfrm>
          <a:prstGeom prst="rect">
            <a:avLst/>
          </a:prstGeom>
          <a:noFill/>
          <a:ln/>
        </p:spPr>
        <p:txBody>
          <a:bodyPr wrap="square" lIns="0" tIns="0" rIns="0" bIns="0" rtlCol="0" anchor="t"/>
          <a:lstStyle/>
          <a:p>
            <a:pPr indent="0" marL="0">
              <a:buNone/>
            </a:pPr>
            <a:r>
              <a:rPr lang="el-GR" altLang="en-US" sz="950" b="1" dirty="0">
                <a:solidFill>
                  <a:srgbClr val="0E3D1E"/>
                </a:solidFill>
                <a:latin typeface="Calibri" pitchFamily="34" charset="0"/>
                <a:ea typeface="Calibri" pitchFamily="34" charset="-122"/>
                <a:cs typeface="Calibri" pitchFamily="34" charset="-120"/>
              </a:rPr>
              <a:t>Ζώνη 1</a:t>
            </a:r>
            <a:endParaRPr lang="el-GR" sz="950" dirty="0"/>
          </a:p>
        </p:txBody>
      </p:sp>
      <p:sp>
        <p:nvSpPr>
          <p:cNvPr id="144" name="Text 141"/>
          <p:cNvSpPr txBox="1"/>
          <p:nvPr/>
        </p:nvSpPr>
        <p:spPr>
          <a:xfrm>
            <a:off x="7897216" y="2820250"/>
            <a:ext cx="1005840" cy="196384"/>
          </a:xfrm>
          <a:prstGeom prst="rect">
            <a:avLst/>
          </a:prstGeom>
          <a:noFill/>
          <a:ln/>
        </p:spPr>
        <p:txBody>
          <a:bodyPr wrap="square" lIns="0" tIns="0" rIns="0" bIns="0" rtlCol="0" anchor="t"/>
          <a:lstStyle/>
          <a:p>
            <a:pPr indent="0" marL="0">
              <a:buNone/>
            </a:pPr>
            <a:r>
              <a:rPr lang="el-GR" altLang="en-US" sz="950" b="1" dirty="0">
                <a:solidFill>
                  <a:srgbClr val="0E3D1E"/>
                </a:solidFill>
                <a:latin typeface="Calibri" pitchFamily="34" charset="0"/>
                <a:ea typeface="Calibri" pitchFamily="34" charset="-122"/>
                <a:cs typeface="Calibri" pitchFamily="34" charset="-120"/>
              </a:rPr>
              <a:t>Ζώνη 2</a:t>
            </a:r>
            <a:endParaRPr lang="el-GR" sz="950" dirty="0"/>
          </a:p>
        </p:txBody>
      </p:sp>
      <p:sp>
        <p:nvSpPr>
          <p:cNvPr id="145" name="Text 142"/>
          <p:cNvSpPr txBox="1"/>
          <p:nvPr/>
        </p:nvSpPr>
        <p:spPr>
          <a:xfrm>
            <a:off x="10180015" y="2820250"/>
            <a:ext cx="1005840" cy="196384"/>
          </a:xfrm>
          <a:prstGeom prst="rect">
            <a:avLst/>
          </a:prstGeom>
          <a:noFill/>
          <a:ln/>
        </p:spPr>
        <p:txBody>
          <a:bodyPr wrap="square" lIns="0" tIns="0" rIns="0" bIns="0" rtlCol="0" anchor="t"/>
          <a:lstStyle/>
          <a:p>
            <a:pPr indent="0" marL="0">
              <a:buNone/>
            </a:pPr>
            <a:r>
              <a:rPr lang="el-GR" altLang="en-US" sz="950" b="1" dirty="0">
                <a:solidFill>
                  <a:srgbClr val="0E3D1E"/>
                </a:solidFill>
                <a:latin typeface="Calibri" pitchFamily="34" charset="0"/>
                <a:ea typeface="Calibri" pitchFamily="34" charset="-122"/>
                <a:cs typeface="Calibri" pitchFamily="34" charset="-120"/>
              </a:rPr>
              <a:t>Ζώνη 3</a:t>
            </a:r>
            <a:endParaRPr lang="el-GR" sz="950" dirty="0"/>
          </a:p>
        </p:txBody>
      </p:sp>
      <p:sp>
        <p:nvSpPr>
          <p:cNvPr id="146" name="Text 143"/>
          <p:cNvSpPr txBox="1"/>
          <p:nvPr/>
        </p:nvSpPr>
        <p:spPr>
          <a:xfrm>
            <a:off x="6507328" y="4255365"/>
            <a:ext cx="4861408" cy="1510647"/>
          </a:xfrm>
          <a:prstGeom prst="rect">
            <a:avLst/>
          </a:prstGeom>
          <a:noFill/>
          <a:ln/>
        </p:spPr>
        <p:txBody>
          <a:bodyPr wrap="square" lIns="0" tIns="0" rIns="0" bIns="0" rtlCol="0" anchor="t"/>
          <a:lstStyle/>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Παρόμοιες ζώνες από χάρτες απόδοσης, εδάφους ή δορυφορικές εικόνες</a:t>
            </a:r>
            <a:endParaRPr lang="el-GR" sz="1260" dirty="0"/>
          </a:p>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Συνήθως 3-6 ζώνες· 10-15 υποδείγματα ανά ζώνη</a:t>
            </a:r>
            <a:endParaRPr lang="el-GR" sz="1260" dirty="0"/>
          </a:p>
          <a:p>
            <a:pPr marL="203200" indent="-203200">
              <a:spcAft>
                <a:spcPts val="578"/>
              </a:spcAft>
              <a:buSzPct val="100000"/>
              <a:buChar char="•"/>
            </a:pPr>
            <a:r>
              <a:rPr lang="el-GR" altLang="en-US" sz="1260" dirty="0">
                <a:solidFill>
                  <a:srgbClr val="3A4540"/>
                </a:solidFill>
                <a:latin typeface="Calibri" pitchFamily="34" charset="0"/>
                <a:ea typeface="Calibri" pitchFamily="34" charset="-122"/>
                <a:cs typeface="Calibri" pitchFamily="34" charset="-120"/>
              </a:rPr>
              <a:t>Εξετάζεται όταν οι χάρτες απόδοσης είναι σταθεροί στον χρόνο</a:t>
            </a:r>
            <a:endParaRPr lang="el-GR" sz="126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6 · ΛΙΠΑΝΣΗ ΜΕΤΑΒΛΗΤΗΣ ΔΟΣΗΣ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Από την ανάλυση στη συνταγή: φώσφορος</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Horneck κ.ά., Oregon State University EC1478 (2019); Εμπορικό Επιμελητήριο Κοζάν, Έρευνα αναγκών (2026)</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22</a:t>
            </a:r>
            <a:endParaRPr lang="el-GR" sz="900" dirty="0"/>
          </a:p>
        </p:txBody>
      </p:sp>
      <p:sp>
        <p:nvSpPr>
          <p:cNvPr id="7" name="Text 4"/>
          <p:cNvSpPr txBox="1"/>
          <p:nvPr/>
        </p:nvSpPr>
        <p:spPr>
          <a:xfrm>
            <a:off x="548640" y="2208438"/>
            <a:ext cx="6309360" cy="211491"/>
          </a:xfrm>
          <a:prstGeom prst="rect">
            <a:avLst/>
          </a:prstGeom>
          <a:noFill/>
          <a:ln/>
        </p:spPr>
        <p:txBody>
          <a:bodyPr wrap="square" lIns="0" tIns="0" rIns="0" bIns="0" rtlCol="0" anchor="t"/>
          <a:lstStyle/>
          <a:p>
            <a:pPr indent="0" marL="0">
              <a:buNone/>
            </a:pPr>
            <a:r>
              <a:rPr lang="el-GR" altLang="en-US" sz="1040" b="1" spc="200" kern="0" dirty="0">
                <a:solidFill>
                  <a:srgbClr val="5A6862"/>
                </a:solidFill>
                <a:latin typeface="Calibri" pitchFamily="34" charset="0"/>
                <a:ea typeface="Calibri" pitchFamily="34" charset="-122"/>
                <a:cs typeface="Calibri" pitchFamily="34" charset="-120"/>
              </a:rPr>
              <a:t>ΦΩΣΦΟΡΟΣ OLSEN, MG/KG</a:t>
            </a:r>
            <a:endParaRPr lang="el-GR" sz="1040" dirty="0"/>
          </a:p>
        </p:txBody>
      </p:sp>
      <p:sp>
        <p:nvSpPr>
          <p:cNvPr id="8" name="Shape 5"/>
          <p:cNvSpPr/>
          <p:nvPr/>
        </p:nvSpPr>
        <p:spPr>
          <a:xfrm>
            <a:off x="548640" y="2457695"/>
            <a:ext cx="1540764" cy="543833"/>
          </a:xfrm>
          <a:prstGeom prst="rect">
            <a:avLst/>
          </a:prstGeom>
          <a:solidFill>
            <a:srgbClr val="8A5A2B"/>
          </a:solidFill>
          <a:ln w="12700">
            <a:solidFill>
              <a:srgbClr val="8A5A2B"/>
            </a:solidFill>
            <a:prstDash val="solid"/>
          </a:ln>
        </p:spPr>
      </p:sp>
      <p:sp>
        <p:nvSpPr>
          <p:cNvPr id="9" name="Text 6"/>
          <p:cNvSpPr txBox="1"/>
          <p:nvPr/>
        </p:nvSpPr>
        <p:spPr>
          <a:xfrm>
            <a:off x="548640" y="2487908"/>
            <a:ext cx="1540764" cy="498514"/>
          </a:xfrm>
          <a:prstGeom prst="rect">
            <a:avLst/>
          </a:prstGeom>
          <a:noFill/>
          <a:ln/>
        </p:spPr>
        <p:txBody>
          <a:bodyPr wrap="square" lIns="0" tIns="0" rIns="0" bIns="0" rtlCol="0" anchor="ctr"/>
          <a:lstStyle/>
          <a:p>
            <a:pPr algn="ctr" indent="0" marL="0">
              <a:buNone/>
            </a:pPr>
            <a:r>
              <a:rPr lang="el-GR" altLang="en-US" sz="1530" b="1" dirty="0">
                <a:solidFill>
                  <a:srgbClr val="FFFFFF"/>
                </a:solidFill>
                <a:latin typeface="Calibri" pitchFamily="34" charset="0"/>
                <a:ea typeface="Calibri" pitchFamily="34" charset="-122"/>
                <a:cs typeface="Calibri" pitchFamily="34" charset="-120"/>
              </a:rPr>
              <a:t>&lt; 10</a:t>
            </a:r>
            <a:endParaRPr lang="el-GR" sz="1620" dirty="0"/>
          </a:p>
          <a:p>
            <a:pPr algn="ctr" indent="0" marL="0">
              <a:buNone/>
            </a:pPr>
            <a:r>
              <a:rPr lang="el-GR" altLang="en-US" sz="1040" b="1" dirty="0">
                <a:solidFill>
                  <a:srgbClr val="FFFFFF"/>
                </a:solidFill>
                <a:latin typeface="Calibri" pitchFamily="34" charset="0"/>
                <a:ea typeface="Calibri" pitchFamily="34" charset="-122"/>
                <a:cs typeface="Calibri" pitchFamily="34" charset="-120"/>
              </a:rPr>
              <a:t>Χαμηλό</a:t>
            </a:r>
            <a:endParaRPr lang="el-GR" sz="1620" dirty="0"/>
          </a:p>
        </p:txBody>
      </p:sp>
      <p:sp>
        <p:nvSpPr>
          <p:cNvPr id="10" name="Shape 7"/>
          <p:cNvSpPr/>
          <p:nvPr/>
        </p:nvSpPr>
        <p:spPr>
          <a:xfrm>
            <a:off x="2125980" y="2457695"/>
            <a:ext cx="1540764" cy="543833"/>
          </a:xfrm>
          <a:prstGeom prst="rect">
            <a:avLst/>
          </a:prstGeom>
          <a:solidFill>
            <a:srgbClr val="A16207"/>
          </a:solidFill>
          <a:ln w="12700">
            <a:solidFill>
              <a:srgbClr val="A16207"/>
            </a:solidFill>
            <a:prstDash val="solid"/>
          </a:ln>
        </p:spPr>
      </p:sp>
      <p:sp>
        <p:nvSpPr>
          <p:cNvPr id="11" name="Text 8"/>
          <p:cNvSpPr txBox="1"/>
          <p:nvPr/>
        </p:nvSpPr>
        <p:spPr>
          <a:xfrm>
            <a:off x="2125980" y="2487908"/>
            <a:ext cx="1540764" cy="498514"/>
          </a:xfrm>
          <a:prstGeom prst="rect">
            <a:avLst/>
          </a:prstGeom>
          <a:noFill/>
          <a:ln/>
        </p:spPr>
        <p:txBody>
          <a:bodyPr wrap="square" lIns="0" tIns="0" rIns="0" bIns="0" rtlCol="0" anchor="ctr"/>
          <a:lstStyle/>
          <a:p>
            <a:pPr algn="ctr" indent="0" marL="0">
              <a:buNone/>
            </a:pPr>
            <a:r>
              <a:rPr lang="el-GR" altLang="en-US" sz="1530" b="1" dirty="0">
                <a:solidFill>
                  <a:srgbClr val="FFFFFF"/>
                </a:solidFill>
                <a:latin typeface="Calibri" pitchFamily="34" charset="0"/>
                <a:ea typeface="Calibri" pitchFamily="34" charset="-122"/>
                <a:cs typeface="Calibri" pitchFamily="34" charset="-120"/>
              </a:rPr>
              <a:t>10-25</a:t>
            </a:r>
            <a:endParaRPr lang="el-GR" sz="1620" dirty="0"/>
          </a:p>
          <a:p>
            <a:pPr algn="ctr" indent="0" marL="0">
              <a:buNone/>
            </a:pPr>
            <a:r>
              <a:rPr lang="el-GR" altLang="en-US" sz="1040" b="1" dirty="0">
                <a:solidFill>
                  <a:srgbClr val="FFFFFF"/>
                </a:solidFill>
                <a:latin typeface="Calibri" pitchFamily="34" charset="0"/>
                <a:ea typeface="Calibri" pitchFamily="34" charset="-122"/>
                <a:cs typeface="Calibri" pitchFamily="34" charset="-120"/>
              </a:rPr>
              <a:t>Μέτριο</a:t>
            </a:r>
            <a:endParaRPr lang="el-GR" sz="1620" dirty="0"/>
          </a:p>
        </p:txBody>
      </p:sp>
      <p:sp>
        <p:nvSpPr>
          <p:cNvPr id="12" name="Shape 9"/>
          <p:cNvSpPr/>
          <p:nvPr/>
        </p:nvSpPr>
        <p:spPr>
          <a:xfrm>
            <a:off x="3703320" y="2457695"/>
            <a:ext cx="1540764" cy="543833"/>
          </a:xfrm>
          <a:prstGeom prst="rect">
            <a:avLst/>
          </a:prstGeom>
          <a:solidFill>
            <a:srgbClr val="1F7A3A"/>
          </a:solidFill>
          <a:ln w="12700">
            <a:solidFill>
              <a:srgbClr val="1F7A3A"/>
            </a:solidFill>
            <a:prstDash val="solid"/>
          </a:ln>
        </p:spPr>
      </p:sp>
      <p:sp>
        <p:nvSpPr>
          <p:cNvPr id="13" name="Text 10"/>
          <p:cNvSpPr txBox="1"/>
          <p:nvPr/>
        </p:nvSpPr>
        <p:spPr>
          <a:xfrm>
            <a:off x="3703320" y="2487908"/>
            <a:ext cx="1540764" cy="498514"/>
          </a:xfrm>
          <a:prstGeom prst="rect">
            <a:avLst/>
          </a:prstGeom>
          <a:noFill/>
          <a:ln/>
        </p:spPr>
        <p:txBody>
          <a:bodyPr wrap="square" lIns="0" tIns="0" rIns="0" bIns="0" rtlCol="0" anchor="ctr"/>
          <a:lstStyle/>
          <a:p>
            <a:pPr algn="ctr" indent="0" marL="0">
              <a:buNone/>
            </a:pPr>
            <a:r>
              <a:rPr lang="el-GR" altLang="en-US" sz="1530" b="1" dirty="0">
                <a:solidFill>
                  <a:srgbClr val="FFFFFF"/>
                </a:solidFill>
                <a:latin typeface="Calibri" pitchFamily="34" charset="0"/>
                <a:ea typeface="Calibri" pitchFamily="34" charset="-122"/>
                <a:cs typeface="Calibri" pitchFamily="34" charset="-120"/>
              </a:rPr>
              <a:t>25-50</a:t>
            </a:r>
            <a:endParaRPr lang="el-GR" sz="1620" dirty="0"/>
          </a:p>
          <a:p>
            <a:pPr algn="ctr" indent="0" marL="0">
              <a:buNone/>
            </a:pPr>
            <a:r>
              <a:rPr lang="el-GR" altLang="en-US" sz="1040" b="1" dirty="0">
                <a:solidFill>
                  <a:srgbClr val="FFFFFF"/>
                </a:solidFill>
                <a:latin typeface="Calibri" pitchFamily="34" charset="0"/>
                <a:ea typeface="Calibri" pitchFamily="34" charset="-122"/>
                <a:cs typeface="Calibri" pitchFamily="34" charset="-120"/>
              </a:rPr>
              <a:t>Υψηλό</a:t>
            </a:r>
            <a:endParaRPr lang="el-GR" sz="1620" dirty="0"/>
          </a:p>
        </p:txBody>
      </p:sp>
      <p:sp>
        <p:nvSpPr>
          <p:cNvPr id="14" name="Shape 11"/>
          <p:cNvSpPr/>
          <p:nvPr/>
        </p:nvSpPr>
        <p:spPr>
          <a:xfrm>
            <a:off x="5280660" y="2457695"/>
            <a:ext cx="1540764" cy="543833"/>
          </a:xfrm>
          <a:prstGeom prst="rect">
            <a:avLst/>
          </a:prstGeom>
          <a:solidFill>
            <a:srgbClr val="0E3D1E"/>
          </a:solidFill>
          <a:ln w="12700">
            <a:solidFill>
              <a:srgbClr val="0E3D1E"/>
            </a:solidFill>
            <a:prstDash val="solid"/>
          </a:ln>
        </p:spPr>
      </p:sp>
      <p:sp>
        <p:nvSpPr>
          <p:cNvPr id="15" name="Text 12"/>
          <p:cNvSpPr txBox="1"/>
          <p:nvPr/>
        </p:nvSpPr>
        <p:spPr>
          <a:xfrm>
            <a:off x="5280660" y="2487908"/>
            <a:ext cx="1540764" cy="498514"/>
          </a:xfrm>
          <a:prstGeom prst="rect">
            <a:avLst/>
          </a:prstGeom>
          <a:noFill/>
          <a:ln/>
        </p:spPr>
        <p:txBody>
          <a:bodyPr wrap="square" lIns="0" tIns="0" rIns="0" bIns="0" rtlCol="0" anchor="ctr"/>
          <a:lstStyle/>
          <a:p>
            <a:pPr algn="ctr" indent="0" marL="0">
              <a:buNone/>
            </a:pPr>
            <a:r>
              <a:rPr lang="el-GR" altLang="en-US" sz="1530" b="1" dirty="0">
                <a:solidFill>
                  <a:srgbClr val="FFFFFF"/>
                </a:solidFill>
                <a:latin typeface="Calibri" pitchFamily="34" charset="0"/>
                <a:ea typeface="Calibri" pitchFamily="34" charset="-122"/>
                <a:cs typeface="Calibri" pitchFamily="34" charset="-120"/>
              </a:rPr>
              <a:t>&gt; 50</a:t>
            </a:r>
            <a:endParaRPr lang="el-GR" sz="1620" dirty="0"/>
          </a:p>
          <a:p>
            <a:pPr algn="ctr" indent="0" marL="0">
              <a:buNone/>
            </a:pPr>
            <a:r>
              <a:rPr lang="el-GR" altLang="en-US" sz="1040" b="1" dirty="0">
                <a:solidFill>
                  <a:srgbClr val="FFFFFF"/>
                </a:solidFill>
                <a:latin typeface="Calibri" pitchFamily="34" charset="0"/>
                <a:ea typeface="Calibri" pitchFamily="34" charset="-122"/>
                <a:cs typeface="Calibri" pitchFamily="34" charset="-120"/>
              </a:rPr>
              <a:t>Πολύ υψηλό</a:t>
            </a:r>
            <a:endParaRPr lang="el-GR" sz="1620" dirty="0"/>
          </a:p>
        </p:txBody>
      </p:sp>
      <p:sp>
        <p:nvSpPr>
          <p:cNvPr id="16" name="Shape 13"/>
          <p:cNvSpPr/>
          <p:nvPr/>
        </p:nvSpPr>
        <p:spPr>
          <a:xfrm>
            <a:off x="548640" y="3077061"/>
            <a:ext cx="1540764" cy="317236"/>
          </a:xfrm>
          <a:prstGeom prst="roundRect">
            <a:avLst>
              <a:gd name="adj" fmla="val 60530"/>
            </a:avLst>
          </a:prstGeom>
          <a:solidFill>
            <a:srgbClr val="F1E3D3"/>
          </a:solidFill>
          <a:ln w="9525">
            <a:solidFill>
              <a:srgbClr val="F1E3D3"/>
            </a:solidFill>
            <a:prstDash val="solid"/>
          </a:ln>
        </p:spPr>
      </p:sp>
      <p:sp>
        <p:nvSpPr>
          <p:cNvPr id="17" name="Text 14"/>
          <p:cNvSpPr txBox="1"/>
          <p:nvPr/>
        </p:nvSpPr>
        <p:spPr>
          <a:xfrm>
            <a:off x="548640" y="3077061"/>
            <a:ext cx="1540764" cy="317236"/>
          </a:xfrm>
          <a:prstGeom prst="rect">
            <a:avLst/>
          </a:prstGeom>
          <a:noFill/>
          <a:ln/>
        </p:spPr>
        <p:txBody>
          <a:bodyPr wrap="square" lIns="0" tIns="0" rIns="0" bIns="0" rtlCol="0" anchor="ctr"/>
          <a:lstStyle/>
          <a:p>
            <a:pPr algn="ctr" indent="0" marL="0">
              <a:buNone/>
            </a:pPr>
            <a:r>
              <a:rPr lang="el-GR" altLang="en-US" sz="1130" b="1" dirty="0">
                <a:solidFill>
                  <a:srgbClr val="8A5A2B"/>
                </a:solidFill>
                <a:latin typeface="Calibri" pitchFamily="34" charset="0"/>
                <a:ea typeface="Calibri" pitchFamily="34" charset="-122"/>
                <a:cs typeface="Calibri" pitchFamily="34" charset="-120"/>
              </a:rPr>
              <a:t>Υψηλή δόση</a:t>
            </a:r>
            <a:endParaRPr lang="el-GR" sz="1130" dirty="0"/>
          </a:p>
        </p:txBody>
      </p:sp>
      <p:sp>
        <p:nvSpPr>
          <p:cNvPr id="18" name="Shape 15"/>
          <p:cNvSpPr/>
          <p:nvPr/>
        </p:nvSpPr>
        <p:spPr>
          <a:xfrm>
            <a:off x="2125980" y="3077061"/>
            <a:ext cx="1540764" cy="317236"/>
          </a:xfrm>
          <a:prstGeom prst="roundRect">
            <a:avLst>
              <a:gd name="adj" fmla="val 60530"/>
            </a:avLst>
          </a:prstGeom>
          <a:solidFill>
            <a:srgbClr val="FBF1DC"/>
          </a:solidFill>
          <a:ln w="9525">
            <a:solidFill>
              <a:srgbClr val="FBF1DC"/>
            </a:solidFill>
            <a:prstDash val="solid"/>
          </a:ln>
        </p:spPr>
      </p:sp>
      <p:sp>
        <p:nvSpPr>
          <p:cNvPr id="19" name="Text 16"/>
          <p:cNvSpPr txBox="1"/>
          <p:nvPr/>
        </p:nvSpPr>
        <p:spPr>
          <a:xfrm>
            <a:off x="2125980" y="3077061"/>
            <a:ext cx="1540764" cy="317236"/>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Μέτρια δόση</a:t>
            </a:r>
            <a:endParaRPr lang="el-GR" sz="1130" dirty="0"/>
          </a:p>
        </p:txBody>
      </p:sp>
      <p:sp>
        <p:nvSpPr>
          <p:cNvPr id="20" name="Shape 17"/>
          <p:cNvSpPr/>
          <p:nvPr/>
        </p:nvSpPr>
        <p:spPr>
          <a:xfrm>
            <a:off x="3703320" y="3077061"/>
            <a:ext cx="3118104" cy="317236"/>
          </a:xfrm>
          <a:prstGeom prst="roundRect">
            <a:avLst>
              <a:gd name="adj" fmla="val 60530"/>
            </a:avLst>
          </a:prstGeom>
          <a:solidFill>
            <a:srgbClr val="E6F3EA"/>
          </a:solidFill>
          <a:ln w="9525">
            <a:solidFill>
              <a:srgbClr val="E6F3EA"/>
            </a:solidFill>
            <a:prstDash val="solid"/>
          </a:ln>
        </p:spPr>
      </p:sp>
      <p:sp>
        <p:nvSpPr>
          <p:cNvPr id="21" name="Text 18"/>
          <p:cNvSpPr txBox="1"/>
          <p:nvPr/>
        </p:nvSpPr>
        <p:spPr>
          <a:xfrm>
            <a:off x="3703320" y="3077061"/>
            <a:ext cx="3118104" cy="317236"/>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Δόση συντήρησης</a:t>
            </a:r>
            <a:endParaRPr lang="el-GR" sz="1130" dirty="0"/>
          </a:p>
        </p:txBody>
      </p:sp>
      <p:sp>
        <p:nvSpPr>
          <p:cNvPr id="22" name="Shape 19"/>
          <p:cNvSpPr/>
          <p:nvPr/>
        </p:nvSpPr>
        <p:spPr>
          <a:xfrm>
            <a:off x="548640" y="3681319"/>
            <a:ext cx="530352" cy="302129"/>
          </a:xfrm>
          <a:prstGeom prst="rect">
            <a:avLst/>
          </a:prstGeom>
          <a:solidFill>
            <a:srgbClr val="1F7A3A"/>
          </a:solidFill>
          <a:ln w="12700">
            <a:solidFill>
              <a:srgbClr val="1F7A3A"/>
            </a:solidFill>
            <a:prstDash val="solid"/>
          </a:ln>
        </p:spPr>
      </p:sp>
      <p:sp>
        <p:nvSpPr>
          <p:cNvPr id="23" name="Text 20"/>
          <p:cNvSpPr txBox="1"/>
          <p:nvPr/>
        </p:nvSpPr>
        <p:spPr>
          <a:xfrm>
            <a:off x="548640" y="3681319"/>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28</a:t>
            </a:r>
            <a:endParaRPr lang="el-GR" sz="990" dirty="0"/>
          </a:p>
        </p:txBody>
      </p:sp>
      <p:sp>
        <p:nvSpPr>
          <p:cNvPr id="24" name="Shape 21"/>
          <p:cNvSpPr/>
          <p:nvPr/>
        </p:nvSpPr>
        <p:spPr>
          <a:xfrm>
            <a:off x="1115568" y="3681319"/>
            <a:ext cx="530352" cy="302129"/>
          </a:xfrm>
          <a:prstGeom prst="rect">
            <a:avLst/>
          </a:prstGeom>
          <a:solidFill>
            <a:srgbClr val="1F7A3A"/>
          </a:solidFill>
          <a:ln w="12700">
            <a:solidFill>
              <a:srgbClr val="1F7A3A"/>
            </a:solidFill>
            <a:prstDash val="solid"/>
          </a:ln>
        </p:spPr>
      </p:sp>
      <p:sp>
        <p:nvSpPr>
          <p:cNvPr id="25" name="Text 22"/>
          <p:cNvSpPr txBox="1"/>
          <p:nvPr/>
        </p:nvSpPr>
        <p:spPr>
          <a:xfrm>
            <a:off x="1115568" y="3681319"/>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26</a:t>
            </a:r>
            <a:endParaRPr lang="el-GR" sz="990" dirty="0"/>
          </a:p>
        </p:txBody>
      </p:sp>
      <p:sp>
        <p:nvSpPr>
          <p:cNvPr id="26" name="Shape 23"/>
          <p:cNvSpPr/>
          <p:nvPr/>
        </p:nvSpPr>
        <p:spPr>
          <a:xfrm>
            <a:off x="1682496" y="3681319"/>
            <a:ext cx="530352" cy="302129"/>
          </a:xfrm>
          <a:prstGeom prst="rect">
            <a:avLst/>
          </a:prstGeom>
          <a:solidFill>
            <a:srgbClr val="A16207"/>
          </a:solidFill>
          <a:ln w="12700">
            <a:solidFill>
              <a:srgbClr val="A16207"/>
            </a:solidFill>
            <a:prstDash val="solid"/>
          </a:ln>
        </p:spPr>
      </p:sp>
      <p:sp>
        <p:nvSpPr>
          <p:cNvPr id="27" name="Text 24"/>
          <p:cNvSpPr txBox="1"/>
          <p:nvPr/>
        </p:nvSpPr>
        <p:spPr>
          <a:xfrm>
            <a:off x="1682496" y="3681319"/>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22</a:t>
            </a:r>
            <a:endParaRPr lang="el-GR" sz="990" dirty="0"/>
          </a:p>
        </p:txBody>
      </p:sp>
      <p:sp>
        <p:nvSpPr>
          <p:cNvPr id="28" name="Shape 25"/>
          <p:cNvSpPr/>
          <p:nvPr/>
        </p:nvSpPr>
        <p:spPr>
          <a:xfrm>
            <a:off x="2249424" y="3681319"/>
            <a:ext cx="530352" cy="302129"/>
          </a:xfrm>
          <a:prstGeom prst="rect">
            <a:avLst/>
          </a:prstGeom>
          <a:solidFill>
            <a:srgbClr val="A16207"/>
          </a:solidFill>
          <a:ln w="12700">
            <a:solidFill>
              <a:srgbClr val="A16207"/>
            </a:solidFill>
            <a:prstDash val="solid"/>
          </a:ln>
        </p:spPr>
      </p:sp>
      <p:sp>
        <p:nvSpPr>
          <p:cNvPr id="29" name="Text 26"/>
          <p:cNvSpPr txBox="1"/>
          <p:nvPr/>
        </p:nvSpPr>
        <p:spPr>
          <a:xfrm>
            <a:off x="2249424" y="3681319"/>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18</a:t>
            </a:r>
            <a:endParaRPr lang="el-GR" sz="990" dirty="0"/>
          </a:p>
        </p:txBody>
      </p:sp>
      <p:sp>
        <p:nvSpPr>
          <p:cNvPr id="30" name="Shape 27"/>
          <p:cNvSpPr/>
          <p:nvPr/>
        </p:nvSpPr>
        <p:spPr>
          <a:xfrm>
            <a:off x="2816352" y="3681319"/>
            <a:ext cx="530352" cy="302129"/>
          </a:xfrm>
          <a:prstGeom prst="rect">
            <a:avLst/>
          </a:prstGeom>
          <a:solidFill>
            <a:srgbClr val="A16207"/>
          </a:solidFill>
          <a:ln w="12700">
            <a:solidFill>
              <a:srgbClr val="A16207"/>
            </a:solidFill>
            <a:prstDash val="solid"/>
          </a:ln>
        </p:spPr>
      </p:sp>
      <p:sp>
        <p:nvSpPr>
          <p:cNvPr id="31" name="Text 28"/>
          <p:cNvSpPr txBox="1"/>
          <p:nvPr/>
        </p:nvSpPr>
        <p:spPr>
          <a:xfrm>
            <a:off x="2816352" y="3681319"/>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15</a:t>
            </a:r>
            <a:endParaRPr lang="el-GR" sz="990" dirty="0"/>
          </a:p>
        </p:txBody>
      </p:sp>
      <p:sp>
        <p:nvSpPr>
          <p:cNvPr id="32" name="Shape 29"/>
          <p:cNvSpPr/>
          <p:nvPr/>
        </p:nvSpPr>
        <p:spPr>
          <a:xfrm>
            <a:off x="3383280" y="3681319"/>
            <a:ext cx="530352" cy="302129"/>
          </a:xfrm>
          <a:prstGeom prst="rect">
            <a:avLst/>
          </a:prstGeom>
          <a:solidFill>
            <a:srgbClr val="A16207"/>
          </a:solidFill>
          <a:ln w="12700">
            <a:solidFill>
              <a:srgbClr val="A16207"/>
            </a:solidFill>
            <a:prstDash val="solid"/>
          </a:ln>
        </p:spPr>
      </p:sp>
      <p:sp>
        <p:nvSpPr>
          <p:cNvPr id="33" name="Text 30"/>
          <p:cNvSpPr txBox="1"/>
          <p:nvPr/>
        </p:nvSpPr>
        <p:spPr>
          <a:xfrm>
            <a:off x="3383280" y="3681319"/>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14</a:t>
            </a:r>
            <a:endParaRPr lang="el-GR" sz="990" dirty="0"/>
          </a:p>
        </p:txBody>
      </p:sp>
      <p:sp>
        <p:nvSpPr>
          <p:cNvPr id="34" name="Shape 31"/>
          <p:cNvSpPr/>
          <p:nvPr/>
        </p:nvSpPr>
        <p:spPr>
          <a:xfrm>
            <a:off x="3950208" y="3681319"/>
            <a:ext cx="530352" cy="302129"/>
          </a:xfrm>
          <a:prstGeom prst="rect">
            <a:avLst/>
          </a:prstGeom>
          <a:solidFill>
            <a:srgbClr val="A16207"/>
          </a:solidFill>
          <a:ln w="12700">
            <a:solidFill>
              <a:srgbClr val="A16207"/>
            </a:solidFill>
            <a:prstDash val="solid"/>
          </a:ln>
        </p:spPr>
      </p:sp>
      <p:sp>
        <p:nvSpPr>
          <p:cNvPr id="35" name="Text 32"/>
          <p:cNvSpPr txBox="1"/>
          <p:nvPr/>
        </p:nvSpPr>
        <p:spPr>
          <a:xfrm>
            <a:off x="3950208" y="3681319"/>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17</a:t>
            </a:r>
            <a:endParaRPr lang="el-GR" sz="990" dirty="0"/>
          </a:p>
        </p:txBody>
      </p:sp>
      <p:sp>
        <p:nvSpPr>
          <p:cNvPr id="36" name="Shape 33"/>
          <p:cNvSpPr/>
          <p:nvPr/>
        </p:nvSpPr>
        <p:spPr>
          <a:xfrm>
            <a:off x="4517136" y="3681319"/>
            <a:ext cx="530352" cy="302129"/>
          </a:xfrm>
          <a:prstGeom prst="rect">
            <a:avLst/>
          </a:prstGeom>
          <a:solidFill>
            <a:srgbClr val="A16207"/>
          </a:solidFill>
          <a:ln w="12700">
            <a:solidFill>
              <a:srgbClr val="A16207"/>
            </a:solidFill>
            <a:prstDash val="solid"/>
          </a:ln>
        </p:spPr>
      </p:sp>
      <p:sp>
        <p:nvSpPr>
          <p:cNvPr id="37" name="Text 34"/>
          <p:cNvSpPr txBox="1"/>
          <p:nvPr/>
        </p:nvSpPr>
        <p:spPr>
          <a:xfrm>
            <a:off x="4517136" y="3681319"/>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21</a:t>
            </a:r>
            <a:endParaRPr lang="el-GR" sz="990" dirty="0"/>
          </a:p>
        </p:txBody>
      </p:sp>
      <p:sp>
        <p:nvSpPr>
          <p:cNvPr id="38" name="Shape 35"/>
          <p:cNvSpPr/>
          <p:nvPr/>
        </p:nvSpPr>
        <p:spPr>
          <a:xfrm>
            <a:off x="548640" y="4013662"/>
            <a:ext cx="530352" cy="302129"/>
          </a:xfrm>
          <a:prstGeom prst="rect">
            <a:avLst/>
          </a:prstGeom>
          <a:solidFill>
            <a:srgbClr val="A16207"/>
          </a:solidFill>
          <a:ln w="12700">
            <a:solidFill>
              <a:srgbClr val="A16207"/>
            </a:solidFill>
            <a:prstDash val="solid"/>
          </a:ln>
        </p:spPr>
      </p:sp>
      <p:sp>
        <p:nvSpPr>
          <p:cNvPr id="39" name="Text 36"/>
          <p:cNvSpPr txBox="1"/>
          <p:nvPr/>
        </p:nvSpPr>
        <p:spPr>
          <a:xfrm>
            <a:off x="548640" y="4013662"/>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24</a:t>
            </a:r>
            <a:endParaRPr lang="el-GR" sz="990" dirty="0"/>
          </a:p>
        </p:txBody>
      </p:sp>
      <p:sp>
        <p:nvSpPr>
          <p:cNvPr id="40" name="Shape 37"/>
          <p:cNvSpPr/>
          <p:nvPr/>
        </p:nvSpPr>
        <p:spPr>
          <a:xfrm>
            <a:off x="1115568" y="4013662"/>
            <a:ext cx="530352" cy="302129"/>
          </a:xfrm>
          <a:prstGeom prst="rect">
            <a:avLst/>
          </a:prstGeom>
          <a:solidFill>
            <a:srgbClr val="A16207"/>
          </a:solidFill>
          <a:ln w="12700">
            <a:solidFill>
              <a:srgbClr val="A16207"/>
            </a:solidFill>
            <a:prstDash val="solid"/>
          </a:ln>
        </p:spPr>
      </p:sp>
      <p:sp>
        <p:nvSpPr>
          <p:cNvPr id="41" name="Text 38"/>
          <p:cNvSpPr txBox="1"/>
          <p:nvPr/>
        </p:nvSpPr>
        <p:spPr>
          <a:xfrm>
            <a:off x="1115568" y="4013662"/>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19</a:t>
            </a:r>
            <a:endParaRPr lang="el-GR" sz="990" dirty="0"/>
          </a:p>
        </p:txBody>
      </p:sp>
      <p:sp>
        <p:nvSpPr>
          <p:cNvPr id="42" name="Shape 39"/>
          <p:cNvSpPr/>
          <p:nvPr/>
        </p:nvSpPr>
        <p:spPr>
          <a:xfrm>
            <a:off x="1682496" y="4013662"/>
            <a:ext cx="530352" cy="302129"/>
          </a:xfrm>
          <a:prstGeom prst="rect">
            <a:avLst/>
          </a:prstGeom>
          <a:solidFill>
            <a:srgbClr val="A16207"/>
          </a:solidFill>
          <a:ln w="12700">
            <a:solidFill>
              <a:srgbClr val="A16207"/>
            </a:solidFill>
            <a:prstDash val="solid"/>
          </a:ln>
        </p:spPr>
      </p:sp>
      <p:sp>
        <p:nvSpPr>
          <p:cNvPr id="43" name="Text 40"/>
          <p:cNvSpPr txBox="1"/>
          <p:nvPr/>
        </p:nvSpPr>
        <p:spPr>
          <a:xfrm>
            <a:off x="1682496" y="4013662"/>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14</a:t>
            </a:r>
            <a:endParaRPr lang="el-GR" sz="990" dirty="0"/>
          </a:p>
        </p:txBody>
      </p:sp>
      <p:sp>
        <p:nvSpPr>
          <p:cNvPr id="44" name="Shape 41"/>
          <p:cNvSpPr/>
          <p:nvPr/>
        </p:nvSpPr>
        <p:spPr>
          <a:xfrm>
            <a:off x="2249424" y="4013662"/>
            <a:ext cx="530352" cy="302129"/>
          </a:xfrm>
          <a:prstGeom prst="rect">
            <a:avLst/>
          </a:prstGeom>
          <a:solidFill>
            <a:srgbClr val="8A5A2B"/>
          </a:solidFill>
          <a:ln w="12700">
            <a:solidFill>
              <a:srgbClr val="8A5A2B"/>
            </a:solidFill>
            <a:prstDash val="solid"/>
          </a:ln>
        </p:spPr>
      </p:sp>
      <p:sp>
        <p:nvSpPr>
          <p:cNvPr id="45" name="Text 42"/>
          <p:cNvSpPr txBox="1"/>
          <p:nvPr/>
        </p:nvSpPr>
        <p:spPr>
          <a:xfrm>
            <a:off x="2249424" y="4013662"/>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9</a:t>
            </a:r>
            <a:endParaRPr lang="el-GR" sz="990" dirty="0"/>
          </a:p>
        </p:txBody>
      </p:sp>
      <p:sp>
        <p:nvSpPr>
          <p:cNvPr id="46" name="Shape 43"/>
          <p:cNvSpPr/>
          <p:nvPr/>
        </p:nvSpPr>
        <p:spPr>
          <a:xfrm>
            <a:off x="2816352" y="4013662"/>
            <a:ext cx="530352" cy="302129"/>
          </a:xfrm>
          <a:prstGeom prst="rect">
            <a:avLst/>
          </a:prstGeom>
          <a:solidFill>
            <a:srgbClr val="8A5A2B"/>
          </a:solidFill>
          <a:ln w="12700">
            <a:solidFill>
              <a:srgbClr val="8A5A2B"/>
            </a:solidFill>
            <a:prstDash val="solid"/>
          </a:ln>
        </p:spPr>
      </p:sp>
      <p:sp>
        <p:nvSpPr>
          <p:cNvPr id="47" name="Text 44"/>
          <p:cNvSpPr txBox="1"/>
          <p:nvPr/>
        </p:nvSpPr>
        <p:spPr>
          <a:xfrm>
            <a:off x="2816352" y="4013662"/>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7</a:t>
            </a:r>
            <a:endParaRPr lang="el-GR" sz="990" dirty="0"/>
          </a:p>
        </p:txBody>
      </p:sp>
      <p:sp>
        <p:nvSpPr>
          <p:cNvPr id="48" name="Shape 45"/>
          <p:cNvSpPr/>
          <p:nvPr/>
        </p:nvSpPr>
        <p:spPr>
          <a:xfrm>
            <a:off x="3383280" y="4013662"/>
            <a:ext cx="530352" cy="302129"/>
          </a:xfrm>
          <a:prstGeom prst="rect">
            <a:avLst/>
          </a:prstGeom>
          <a:solidFill>
            <a:srgbClr val="8A5A2B"/>
          </a:solidFill>
          <a:ln w="12700">
            <a:solidFill>
              <a:srgbClr val="8A5A2B"/>
            </a:solidFill>
            <a:prstDash val="solid"/>
          </a:ln>
        </p:spPr>
      </p:sp>
      <p:sp>
        <p:nvSpPr>
          <p:cNvPr id="49" name="Text 46"/>
          <p:cNvSpPr txBox="1"/>
          <p:nvPr/>
        </p:nvSpPr>
        <p:spPr>
          <a:xfrm>
            <a:off x="3383280" y="4013662"/>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8</a:t>
            </a:r>
            <a:endParaRPr lang="el-GR" sz="990" dirty="0"/>
          </a:p>
        </p:txBody>
      </p:sp>
      <p:sp>
        <p:nvSpPr>
          <p:cNvPr id="50" name="Shape 47"/>
          <p:cNvSpPr/>
          <p:nvPr/>
        </p:nvSpPr>
        <p:spPr>
          <a:xfrm>
            <a:off x="3950208" y="4013662"/>
            <a:ext cx="530352" cy="302129"/>
          </a:xfrm>
          <a:prstGeom prst="rect">
            <a:avLst/>
          </a:prstGeom>
          <a:solidFill>
            <a:srgbClr val="A16207"/>
          </a:solidFill>
          <a:ln w="12700">
            <a:solidFill>
              <a:srgbClr val="A16207"/>
            </a:solidFill>
            <a:prstDash val="solid"/>
          </a:ln>
        </p:spPr>
      </p:sp>
      <p:sp>
        <p:nvSpPr>
          <p:cNvPr id="51" name="Text 48"/>
          <p:cNvSpPr txBox="1"/>
          <p:nvPr/>
        </p:nvSpPr>
        <p:spPr>
          <a:xfrm>
            <a:off x="3950208" y="4013662"/>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12</a:t>
            </a:r>
            <a:endParaRPr lang="el-GR" sz="990" dirty="0"/>
          </a:p>
        </p:txBody>
      </p:sp>
      <p:sp>
        <p:nvSpPr>
          <p:cNvPr id="52" name="Shape 49"/>
          <p:cNvSpPr/>
          <p:nvPr/>
        </p:nvSpPr>
        <p:spPr>
          <a:xfrm>
            <a:off x="4517136" y="4013662"/>
            <a:ext cx="530352" cy="302129"/>
          </a:xfrm>
          <a:prstGeom prst="rect">
            <a:avLst/>
          </a:prstGeom>
          <a:solidFill>
            <a:srgbClr val="A16207"/>
          </a:solidFill>
          <a:ln w="12700">
            <a:solidFill>
              <a:srgbClr val="A16207"/>
            </a:solidFill>
            <a:prstDash val="solid"/>
          </a:ln>
        </p:spPr>
      </p:sp>
      <p:sp>
        <p:nvSpPr>
          <p:cNvPr id="53" name="Text 50"/>
          <p:cNvSpPr txBox="1"/>
          <p:nvPr/>
        </p:nvSpPr>
        <p:spPr>
          <a:xfrm>
            <a:off x="4517136" y="4013662"/>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18</a:t>
            </a:r>
            <a:endParaRPr lang="el-GR" sz="990" dirty="0"/>
          </a:p>
        </p:txBody>
      </p:sp>
      <p:sp>
        <p:nvSpPr>
          <p:cNvPr id="54" name="Shape 51"/>
          <p:cNvSpPr/>
          <p:nvPr/>
        </p:nvSpPr>
        <p:spPr>
          <a:xfrm>
            <a:off x="548640" y="4346004"/>
            <a:ext cx="530352" cy="302129"/>
          </a:xfrm>
          <a:prstGeom prst="rect">
            <a:avLst/>
          </a:prstGeom>
          <a:solidFill>
            <a:srgbClr val="A16207"/>
          </a:solidFill>
          <a:ln w="12700">
            <a:solidFill>
              <a:srgbClr val="A16207"/>
            </a:solidFill>
            <a:prstDash val="solid"/>
          </a:ln>
        </p:spPr>
      </p:sp>
      <p:sp>
        <p:nvSpPr>
          <p:cNvPr id="55" name="Text 52"/>
          <p:cNvSpPr txBox="1"/>
          <p:nvPr/>
        </p:nvSpPr>
        <p:spPr>
          <a:xfrm>
            <a:off x="548640" y="4346004"/>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20</a:t>
            </a:r>
            <a:endParaRPr lang="el-GR" sz="990" dirty="0"/>
          </a:p>
        </p:txBody>
      </p:sp>
      <p:sp>
        <p:nvSpPr>
          <p:cNvPr id="56" name="Shape 53"/>
          <p:cNvSpPr/>
          <p:nvPr/>
        </p:nvSpPr>
        <p:spPr>
          <a:xfrm>
            <a:off x="1115568" y="4346004"/>
            <a:ext cx="530352" cy="302129"/>
          </a:xfrm>
          <a:prstGeom prst="rect">
            <a:avLst/>
          </a:prstGeom>
          <a:solidFill>
            <a:srgbClr val="A16207"/>
          </a:solidFill>
          <a:ln w="12700">
            <a:solidFill>
              <a:srgbClr val="A16207"/>
            </a:solidFill>
            <a:prstDash val="solid"/>
          </a:ln>
        </p:spPr>
      </p:sp>
      <p:sp>
        <p:nvSpPr>
          <p:cNvPr id="57" name="Text 54"/>
          <p:cNvSpPr txBox="1"/>
          <p:nvPr/>
        </p:nvSpPr>
        <p:spPr>
          <a:xfrm>
            <a:off x="1115568" y="4346004"/>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13</a:t>
            </a:r>
            <a:endParaRPr lang="el-GR" sz="990" dirty="0"/>
          </a:p>
        </p:txBody>
      </p:sp>
      <p:sp>
        <p:nvSpPr>
          <p:cNvPr id="58" name="Shape 55"/>
          <p:cNvSpPr/>
          <p:nvPr/>
        </p:nvSpPr>
        <p:spPr>
          <a:xfrm>
            <a:off x="1682496" y="4346004"/>
            <a:ext cx="530352" cy="302129"/>
          </a:xfrm>
          <a:prstGeom prst="rect">
            <a:avLst/>
          </a:prstGeom>
          <a:solidFill>
            <a:srgbClr val="8A5A2B"/>
          </a:solidFill>
          <a:ln w="12700">
            <a:solidFill>
              <a:srgbClr val="8A5A2B"/>
            </a:solidFill>
            <a:prstDash val="solid"/>
          </a:ln>
        </p:spPr>
      </p:sp>
      <p:sp>
        <p:nvSpPr>
          <p:cNvPr id="59" name="Text 56"/>
          <p:cNvSpPr txBox="1"/>
          <p:nvPr/>
        </p:nvSpPr>
        <p:spPr>
          <a:xfrm>
            <a:off x="1682496" y="4346004"/>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8</a:t>
            </a:r>
            <a:endParaRPr lang="el-GR" sz="990" dirty="0"/>
          </a:p>
        </p:txBody>
      </p:sp>
      <p:sp>
        <p:nvSpPr>
          <p:cNvPr id="60" name="Shape 57"/>
          <p:cNvSpPr/>
          <p:nvPr/>
        </p:nvSpPr>
        <p:spPr>
          <a:xfrm>
            <a:off x="2249424" y="4346004"/>
            <a:ext cx="530352" cy="302129"/>
          </a:xfrm>
          <a:prstGeom prst="rect">
            <a:avLst/>
          </a:prstGeom>
          <a:solidFill>
            <a:srgbClr val="8A5A2B"/>
          </a:solidFill>
          <a:ln w="12700">
            <a:solidFill>
              <a:srgbClr val="8A5A2B"/>
            </a:solidFill>
            <a:prstDash val="solid"/>
          </a:ln>
        </p:spPr>
      </p:sp>
      <p:sp>
        <p:nvSpPr>
          <p:cNvPr id="61" name="Text 58"/>
          <p:cNvSpPr txBox="1"/>
          <p:nvPr/>
        </p:nvSpPr>
        <p:spPr>
          <a:xfrm>
            <a:off x="2249424" y="4346004"/>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5</a:t>
            </a:r>
            <a:endParaRPr lang="el-GR" sz="990" dirty="0"/>
          </a:p>
        </p:txBody>
      </p:sp>
      <p:sp>
        <p:nvSpPr>
          <p:cNvPr id="62" name="Shape 59"/>
          <p:cNvSpPr/>
          <p:nvPr/>
        </p:nvSpPr>
        <p:spPr>
          <a:xfrm>
            <a:off x="2816352" y="4346004"/>
            <a:ext cx="530352" cy="302129"/>
          </a:xfrm>
          <a:prstGeom prst="rect">
            <a:avLst/>
          </a:prstGeom>
          <a:solidFill>
            <a:srgbClr val="8A5A2B"/>
          </a:solidFill>
          <a:ln w="12700">
            <a:solidFill>
              <a:srgbClr val="8A5A2B"/>
            </a:solidFill>
            <a:prstDash val="solid"/>
          </a:ln>
        </p:spPr>
      </p:sp>
      <p:sp>
        <p:nvSpPr>
          <p:cNvPr id="63" name="Text 60"/>
          <p:cNvSpPr txBox="1"/>
          <p:nvPr/>
        </p:nvSpPr>
        <p:spPr>
          <a:xfrm>
            <a:off x="2816352" y="4346004"/>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4</a:t>
            </a:r>
            <a:endParaRPr lang="el-GR" sz="990" dirty="0"/>
          </a:p>
        </p:txBody>
      </p:sp>
      <p:sp>
        <p:nvSpPr>
          <p:cNvPr id="64" name="Shape 61"/>
          <p:cNvSpPr/>
          <p:nvPr/>
        </p:nvSpPr>
        <p:spPr>
          <a:xfrm>
            <a:off x="3383280" y="4346004"/>
            <a:ext cx="530352" cy="302129"/>
          </a:xfrm>
          <a:prstGeom prst="rect">
            <a:avLst/>
          </a:prstGeom>
          <a:solidFill>
            <a:srgbClr val="8A5A2B"/>
          </a:solidFill>
          <a:ln w="12700">
            <a:solidFill>
              <a:srgbClr val="8A5A2B"/>
            </a:solidFill>
            <a:prstDash val="solid"/>
          </a:ln>
        </p:spPr>
      </p:sp>
      <p:sp>
        <p:nvSpPr>
          <p:cNvPr id="65" name="Text 62"/>
          <p:cNvSpPr txBox="1"/>
          <p:nvPr/>
        </p:nvSpPr>
        <p:spPr>
          <a:xfrm>
            <a:off x="3383280" y="4346004"/>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6</a:t>
            </a:r>
            <a:endParaRPr lang="el-GR" sz="990" dirty="0"/>
          </a:p>
        </p:txBody>
      </p:sp>
      <p:sp>
        <p:nvSpPr>
          <p:cNvPr id="66" name="Shape 63"/>
          <p:cNvSpPr/>
          <p:nvPr/>
        </p:nvSpPr>
        <p:spPr>
          <a:xfrm>
            <a:off x="3950208" y="4346004"/>
            <a:ext cx="530352" cy="302129"/>
          </a:xfrm>
          <a:prstGeom prst="rect">
            <a:avLst/>
          </a:prstGeom>
          <a:solidFill>
            <a:srgbClr val="A16207"/>
          </a:solidFill>
          <a:ln w="12700">
            <a:solidFill>
              <a:srgbClr val="A16207"/>
            </a:solidFill>
            <a:prstDash val="solid"/>
          </a:ln>
        </p:spPr>
      </p:sp>
      <p:sp>
        <p:nvSpPr>
          <p:cNvPr id="67" name="Text 64"/>
          <p:cNvSpPr txBox="1"/>
          <p:nvPr/>
        </p:nvSpPr>
        <p:spPr>
          <a:xfrm>
            <a:off x="3950208" y="4346004"/>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11</a:t>
            </a:r>
            <a:endParaRPr lang="el-GR" sz="990" dirty="0"/>
          </a:p>
        </p:txBody>
      </p:sp>
      <p:sp>
        <p:nvSpPr>
          <p:cNvPr id="68" name="Shape 65"/>
          <p:cNvSpPr/>
          <p:nvPr/>
        </p:nvSpPr>
        <p:spPr>
          <a:xfrm>
            <a:off x="4517136" y="4346004"/>
            <a:ext cx="530352" cy="302129"/>
          </a:xfrm>
          <a:prstGeom prst="rect">
            <a:avLst/>
          </a:prstGeom>
          <a:solidFill>
            <a:srgbClr val="A16207"/>
          </a:solidFill>
          <a:ln w="12700">
            <a:solidFill>
              <a:srgbClr val="A16207"/>
            </a:solidFill>
            <a:prstDash val="solid"/>
          </a:ln>
        </p:spPr>
      </p:sp>
      <p:sp>
        <p:nvSpPr>
          <p:cNvPr id="69" name="Text 66"/>
          <p:cNvSpPr txBox="1"/>
          <p:nvPr/>
        </p:nvSpPr>
        <p:spPr>
          <a:xfrm>
            <a:off x="4517136" y="4346004"/>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16</a:t>
            </a:r>
            <a:endParaRPr lang="el-GR" sz="990" dirty="0"/>
          </a:p>
        </p:txBody>
      </p:sp>
      <p:sp>
        <p:nvSpPr>
          <p:cNvPr id="70" name="Shape 67"/>
          <p:cNvSpPr/>
          <p:nvPr/>
        </p:nvSpPr>
        <p:spPr>
          <a:xfrm>
            <a:off x="548640" y="4678347"/>
            <a:ext cx="530352" cy="302129"/>
          </a:xfrm>
          <a:prstGeom prst="rect">
            <a:avLst/>
          </a:prstGeom>
          <a:solidFill>
            <a:srgbClr val="A16207"/>
          </a:solidFill>
          <a:ln w="12700">
            <a:solidFill>
              <a:srgbClr val="A16207"/>
            </a:solidFill>
            <a:prstDash val="solid"/>
          </a:ln>
        </p:spPr>
      </p:sp>
      <p:sp>
        <p:nvSpPr>
          <p:cNvPr id="71" name="Text 68"/>
          <p:cNvSpPr txBox="1"/>
          <p:nvPr/>
        </p:nvSpPr>
        <p:spPr>
          <a:xfrm>
            <a:off x="548640" y="4678347"/>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23</a:t>
            </a:r>
            <a:endParaRPr lang="el-GR" sz="990" dirty="0"/>
          </a:p>
        </p:txBody>
      </p:sp>
      <p:sp>
        <p:nvSpPr>
          <p:cNvPr id="72" name="Shape 69"/>
          <p:cNvSpPr/>
          <p:nvPr/>
        </p:nvSpPr>
        <p:spPr>
          <a:xfrm>
            <a:off x="1115568" y="4678347"/>
            <a:ext cx="530352" cy="302129"/>
          </a:xfrm>
          <a:prstGeom prst="rect">
            <a:avLst/>
          </a:prstGeom>
          <a:solidFill>
            <a:srgbClr val="A16207"/>
          </a:solidFill>
          <a:ln w="12700">
            <a:solidFill>
              <a:srgbClr val="A16207"/>
            </a:solidFill>
            <a:prstDash val="solid"/>
          </a:ln>
        </p:spPr>
      </p:sp>
      <p:sp>
        <p:nvSpPr>
          <p:cNvPr id="73" name="Text 70"/>
          <p:cNvSpPr txBox="1"/>
          <p:nvPr/>
        </p:nvSpPr>
        <p:spPr>
          <a:xfrm>
            <a:off x="1115568" y="4678347"/>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16</a:t>
            </a:r>
            <a:endParaRPr lang="el-GR" sz="990" dirty="0"/>
          </a:p>
        </p:txBody>
      </p:sp>
      <p:sp>
        <p:nvSpPr>
          <p:cNvPr id="74" name="Shape 71"/>
          <p:cNvSpPr/>
          <p:nvPr/>
        </p:nvSpPr>
        <p:spPr>
          <a:xfrm>
            <a:off x="1682496" y="4678347"/>
            <a:ext cx="530352" cy="302129"/>
          </a:xfrm>
          <a:prstGeom prst="rect">
            <a:avLst/>
          </a:prstGeom>
          <a:solidFill>
            <a:srgbClr val="A16207"/>
          </a:solidFill>
          <a:ln w="12700">
            <a:solidFill>
              <a:srgbClr val="A16207"/>
            </a:solidFill>
            <a:prstDash val="solid"/>
          </a:ln>
        </p:spPr>
      </p:sp>
      <p:sp>
        <p:nvSpPr>
          <p:cNvPr id="75" name="Text 72"/>
          <p:cNvSpPr txBox="1"/>
          <p:nvPr/>
        </p:nvSpPr>
        <p:spPr>
          <a:xfrm>
            <a:off x="1682496" y="4678347"/>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11</a:t>
            </a:r>
            <a:endParaRPr lang="el-GR" sz="990" dirty="0"/>
          </a:p>
        </p:txBody>
      </p:sp>
      <p:sp>
        <p:nvSpPr>
          <p:cNvPr id="76" name="Shape 73"/>
          <p:cNvSpPr/>
          <p:nvPr/>
        </p:nvSpPr>
        <p:spPr>
          <a:xfrm>
            <a:off x="2249424" y="4678347"/>
            <a:ext cx="530352" cy="302129"/>
          </a:xfrm>
          <a:prstGeom prst="rect">
            <a:avLst/>
          </a:prstGeom>
          <a:solidFill>
            <a:srgbClr val="8A5A2B"/>
          </a:solidFill>
          <a:ln w="12700">
            <a:solidFill>
              <a:srgbClr val="8A5A2B"/>
            </a:solidFill>
            <a:prstDash val="solid"/>
          </a:ln>
        </p:spPr>
      </p:sp>
      <p:sp>
        <p:nvSpPr>
          <p:cNvPr id="77" name="Text 74"/>
          <p:cNvSpPr txBox="1"/>
          <p:nvPr/>
        </p:nvSpPr>
        <p:spPr>
          <a:xfrm>
            <a:off x="2249424" y="4678347"/>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9</a:t>
            </a:r>
            <a:endParaRPr lang="el-GR" sz="990" dirty="0"/>
          </a:p>
        </p:txBody>
      </p:sp>
      <p:sp>
        <p:nvSpPr>
          <p:cNvPr id="78" name="Shape 75"/>
          <p:cNvSpPr/>
          <p:nvPr/>
        </p:nvSpPr>
        <p:spPr>
          <a:xfrm>
            <a:off x="2816352" y="4678347"/>
            <a:ext cx="530352" cy="302129"/>
          </a:xfrm>
          <a:prstGeom prst="rect">
            <a:avLst/>
          </a:prstGeom>
          <a:solidFill>
            <a:srgbClr val="8A5A2B"/>
          </a:solidFill>
          <a:ln w="12700">
            <a:solidFill>
              <a:srgbClr val="8A5A2B"/>
            </a:solidFill>
            <a:prstDash val="solid"/>
          </a:ln>
        </p:spPr>
      </p:sp>
      <p:sp>
        <p:nvSpPr>
          <p:cNvPr id="79" name="Text 76"/>
          <p:cNvSpPr txBox="1"/>
          <p:nvPr/>
        </p:nvSpPr>
        <p:spPr>
          <a:xfrm>
            <a:off x="2816352" y="4678347"/>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8</a:t>
            </a:r>
            <a:endParaRPr lang="el-GR" sz="990" dirty="0"/>
          </a:p>
        </p:txBody>
      </p:sp>
      <p:sp>
        <p:nvSpPr>
          <p:cNvPr id="80" name="Shape 77"/>
          <p:cNvSpPr/>
          <p:nvPr/>
        </p:nvSpPr>
        <p:spPr>
          <a:xfrm>
            <a:off x="3383280" y="4678347"/>
            <a:ext cx="530352" cy="302129"/>
          </a:xfrm>
          <a:prstGeom prst="rect">
            <a:avLst/>
          </a:prstGeom>
          <a:solidFill>
            <a:srgbClr val="A16207"/>
          </a:solidFill>
          <a:ln w="12700">
            <a:solidFill>
              <a:srgbClr val="A16207"/>
            </a:solidFill>
            <a:prstDash val="solid"/>
          </a:ln>
        </p:spPr>
      </p:sp>
      <p:sp>
        <p:nvSpPr>
          <p:cNvPr id="81" name="Text 78"/>
          <p:cNvSpPr txBox="1"/>
          <p:nvPr/>
        </p:nvSpPr>
        <p:spPr>
          <a:xfrm>
            <a:off x="3383280" y="4678347"/>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10</a:t>
            </a:r>
            <a:endParaRPr lang="el-GR" sz="990" dirty="0"/>
          </a:p>
        </p:txBody>
      </p:sp>
      <p:sp>
        <p:nvSpPr>
          <p:cNvPr id="82" name="Shape 79"/>
          <p:cNvSpPr/>
          <p:nvPr/>
        </p:nvSpPr>
        <p:spPr>
          <a:xfrm>
            <a:off x="3950208" y="4678347"/>
            <a:ext cx="530352" cy="302129"/>
          </a:xfrm>
          <a:prstGeom prst="rect">
            <a:avLst/>
          </a:prstGeom>
          <a:solidFill>
            <a:srgbClr val="A16207"/>
          </a:solidFill>
          <a:ln w="12700">
            <a:solidFill>
              <a:srgbClr val="A16207"/>
            </a:solidFill>
            <a:prstDash val="solid"/>
          </a:ln>
        </p:spPr>
      </p:sp>
      <p:sp>
        <p:nvSpPr>
          <p:cNvPr id="83" name="Text 80"/>
          <p:cNvSpPr txBox="1"/>
          <p:nvPr/>
        </p:nvSpPr>
        <p:spPr>
          <a:xfrm>
            <a:off x="3950208" y="4678347"/>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15</a:t>
            </a:r>
            <a:endParaRPr lang="el-GR" sz="990" dirty="0"/>
          </a:p>
        </p:txBody>
      </p:sp>
      <p:sp>
        <p:nvSpPr>
          <p:cNvPr id="84" name="Shape 81"/>
          <p:cNvSpPr/>
          <p:nvPr/>
        </p:nvSpPr>
        <p:spPr>
          <a:xfrm>
            <a:off x="4517136" y="4678347"/>
            <a:ext cx="530352" cy="302129"/>
          </a:xfrm>
          <a:prstGeom prst="rect">
            <a:avLst/>
          </a:prstGeom>
          <a:solidFill>
            <a:srgbClr val="1F7A3A"/>
          </a:solidFill>
          <a:ln w="12700">
            <a:solidFill>
              <a:srgbClr val="1F7A3A"/>
            </a:solidFill>
            <a:prstDash val="solid"/>
          </a:ln>
        </p:spPr>
      </p:sp>
      <p:sp>
        <p:nvSpPr>
          <p:cNvPr id="85" name="Text 82"/>
          <p:cNvSpPr txBox="1"/>
          <p:nvPr/>
        </p:nvSpPr>
        <p:spPr>
          <a:xfrm>
            <a:off x="4517136" y="4678347"/>
            <a:ext cx="530352" cy="302129"/>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26</a:t>
            </a:r>
            <a:endParaRPr lang="el-GR" sz="990" dirty="0"/>
          </a:p>
        </p:txBody>
      </p:sp>
      <p:sp>
        <p:nvSpPr>
          <p:cNvPr id="86" name="Text 83"/>
          <p:cNvSpPr txBox="1"/>
          <p:nvPr/>
        </p:nvSpPr>
        <p:spPr>
          <a:xfrm>
            <a:off x="548640" y="5056008"/>
            <a:ext cx="4535424" cy="377662"/>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Ενδεικτικός χάρτης συνταγής: κάθε κελί ένα σημείο πλέγματος (mg/kg, τιμές παραδείγματος)</a:t>
            </a:r>
            <a:endParaRPr lang="el-GR" sz="990" dirty="0"/>
          </a:p>
        </p:txBody>
      </p:sp>
      <p:sp>
        <p:nvSpPr>
          <p:cNvPr id="87" name="Text 84"/>
          <p:cNvSpPr txBox="1"/>
          <p:nvPr/>
        </p:nvSpPr>
        <p:spPr>
          <a:xfrm>
            <a:off x="5312664" y="3581193"/>
            <a:ext cx="1545336" cy="1529623"/>
          </a:xfrm>
          <a:prstGeom prst="rect">
            <a:avLst/>
          </a:prstGeom>
          <a:noFill/>
          <a:ln/>
        </p:spPr>
        <p:txBody>
          <a:bodyPr wrap="square" lIns="0" tIns="0" rIns="0" bIns="0" rtlCol="0" anchor="ctr"/>
          <a:lstStyle/>
          <a:p>
            <a:pPr indent="0" marL="0">
              <a:buNone/>
            </a:pPr>
            <a:r>
              <a:rPr lang="el-GR" altLang="en-US" sz="1080" dirty="0">
                <a:solidFill>
                  <a:srgbClr val="3A4540"/>
                </a:solidFill>
                <a:latin typeface="Calibri" pitchFamily="34" charset="0"/>
                <a:ea typeface="Calibri" pitchFamily="34" charset="-122"/>
                <a:cs typeface="Calibri" pitchFamily="34" charset="-120"/>
              </a:rPr>
              <a:t>Υψηλότερη δόση στη χαμηλή ζώνη· στην υψηλή ζώνη μόνο δόση συντήρησης, όση απομακρύνει η καλλιέργεια. Η περίσσεια είναι χαμένα χρήματα και φεύγει με τη διάβρωση στο νερό.</a:t>
            </a:r>
            <a:endParaRPr lang="el-GR" sz="1080" dirty="0"/>
          </a:p>
        </p:txBody>
      </p:sp>
      <p:sp>
        <p:nvSpPr>
          <p:cNvPr id="88" name="Shape 85"/>
          <p:cNvSpPr/>
          <p:nvPr/>
        </p:nvSpPr>
        <p:spPr>
          <a:xfrm>
            <a:off x="7269480" y="2268864"/>
            <a:ext cx="4373575" cy="1299157"/>
          </a:xfrm>
          <a:prstGeom prst="roundRect">
            <a:avLst>
              <a:gd name="adj" fmla="val 8446"/>
            </a:avLst>
          </a:prstGeom>
          <a:solidFill>
            <a:srgbClr val="FBF1DC"/>
          </a:solidFill>
          <a:ln w="9525">
            <a:solidFill>
              <a:srgbClr val="FBF1DC"/>
            </a:solidFill>
            <a:prstDash val="solid"/>
          </a:ln>
        </p:spPr>
      </p:sp>
      <p:sp>
        <p:nvSpPr>
          <p:cNvPr id="89" name="Text 86"/>
          <p:cNvSpPr txBox="1"/>
          <p:nvPr/>
        </p:nvSpPr>
        <p:spPr>
          <a:xfrm>
            <a:off x="7498080" y="2329290"/>
            <a:ext cx="3916375" cy="543833"/>
          </a:xfrm>
          <a:prstGeom prst="rect">
            <a:avLst/>
          </a:prstGeom>
          <a:noFill/>
          <a:ln/>
        </p:spPr>
        <p:txBody>
          <a:bodyPr wrap="square" lIns="0" tIns="0" rIns="0" bIns="0" rtlCol="0" anchor="b"/>
          <a:lstStyle/>
          <a:p>
            <a:pPr indent="0" marL="0">
              <a:buNone/>
            </a:pPr>
            <a:r>
              <a:rPr lang="el-GR" altLang="en-US" sz="3600" b="1" dirty="0">
                <a:solidFill>
                  <a:srgbClr val="854D0E"/>
                </a:solidFill>
                <a:latin typeface="Calibri" pitchFamily="34" charset="0"/>
                <a:ea typeface="Calibri" pitchFamily="34" charset="-122"/>
                <a:cs typeface="Calibri" pitchFamily="34" charset="-120"/>
              </a:rPr>
              <a:t>69</a:t>
            </a:r>
            <a:r>
              <a:rPr lang="el-GR" altLang="en-US" sz="1800" b="1" dirty="0">
                <a:solidFill>
                  <a:srgbClr val="A16207"/>
                </a:solidFill>
                <a:latin typeface="Calibri" pitchFamily="34" charset="0"/>
                <a:ea typeface="Calibri" pitchFamily="34" charset="-122"/>
                <a:cs typeface="Calibri" pitchFamily="34" charset="-120"/>
              </a:rPr>
              <a:t> / 103</a:t>
            </a:r>
            <a:endParaRPr lang="el-GR" sz="1620" dirty="0"/>
          </a:p>
        </p:txBody>
      </p:sp>
      <p:sp>
        <p:nvSpPr>
          <p:cNvPr id="90" name="Text 87"/>
          <p:cNvSpPr txBox="1"/>
          <p:nvPr/>
        </p:nvSpPr>
        <p:spPr>
          <a:xfrm>
            <a:off x="7498080" y="2910889"/>
            <a:ext cx="3916375" cy="604259"/>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συμμετέχοντες στην έρευνα του Κοζάν ανέφεραν το λίπασμα ως τη μεγαλύτερη δαπάνη τους</a:t>
            </a:r>
            <a:endParaRPr lang="el-GR" sz="1130" dirty="0"/>
          </a:p>
        </p:txBody>
      </p:sp>
      <p:sp>
        <p:nvSpPr>
          <p:cNvPr id="91" name="Shape 88"/>
          <p:cNvSpPr/>
          <p:nvPr/>
        </p:nvSpPr>
        <p:spPr>
          <a:xfrm>
            <a:off x="7269480" y="3681319"/>
            <a:ext cx="4373575" cy="2054480"/>
          </a:xfrm>
          <a:prstGeom prst="roundRect">
            <a:avLst>
              <a:gd name="adj" fmla="val 5341"/>
            </a:avLst>
          </a:prstGeom>
          <a:solidFill>
            <a:srgbClr val="F5F6F1"/>
          </a:solidFill>
          <a:ln w="9525">
            <a:solidFill>
              <a:srgbClr val="DFE6DC"/>
            </a:solidFill>
            <a:prstDash val="solid"/>
          </a:ln>
        </p:spPr>
      </p:sp>
      <p:sp>
        <p:nvSpPr>
          <p:cNvPr id="92" name="Text 89"/>
          <p:cNvSpPr txBox="1"/>
          <p:nvPr/>
        </p:nvSpPr>
        <p:spPr>
          <a:xfrm>
            <a:off x="7498080" y="3794618"/>
            <a:ext cx="3916375" cy="211491"/>
          </a:xfrm>
          <a:prstGeom prst="rect">
            <a:avLst/>
          </a:prstGeom>
          <a:noFill/>
          <a:ln/>
        </p:spPr>
        <p:txBody>
          <a:bodyPr wrap="square" lIns="0" tIns="0" rIns="0" bIns="0" rtlCol="0" anchor="t"/>
          <a:lstStyle/>
          <a:p>
            <a:pPr indent="0" marL="0">
              <a:buNone/>
            </a:pPr>
            <a:r>
              <a:rPr lang="el-GR" altLang="en-US" sz="1040" b="1" spc="200" kern="0" dirty="0">
                <a:solidFill>
                  <a:srgbClr val="16602D"/>
                </a:solidFill>
                <a:latin typeface="Calibri" pitchFamily="34" charset="0"/>
                <a:ea typeface="Calibri" pitchFamily="34" charset="-122"/>
                <a:cs typeface="Calibri" pitchFamily="34" charset="-120"/>
              </a:rPr>
              <a:t>ΓΙΑ ΣΩΣΤΗ ΑΝΑΓΝΩΣΗ</a:t>
            </a:r>
            <a:endParaRPr lang="el-GR" sz="1040" dirty="0"/>
          </a:p>
        </p:txBody>
      </p:sp>
      <p:sp>
        <p:nvSpPr>
          <p:cNvPr id="93" name="Text 90"/>
          <p:cNvSpPr txBox="1"/>
          <p:nvPr/>
        </p:nvSpPr>
        <p:spPr>
          <a:xfrm>
            <a:off x="7498080" y="4066534"/>
            <a:ext cx="3916375" cy="1623946"/>
          </a:xfrm>
          <a:prstGeom prst="rect">
            <a:avLst/>
          </a:prstGeom>
          <a:noFill/>
          <a:ln/>
        </p:spPr>
        <p:txBody>
          <a:bodyPr wrap="square" lIns="0" tIns="0" rIns="0" bIns="0" rtlCol="0" anchor="t"/>
          <a:lstStyle/>
          <a:p>
            <a:pPr marL="203200" indent="-203200">
              <a:spcAft>
                <a:spcPts val="578"/>
              </a:spcAft>
              <a:buSzPct val="100000"/>
              <a:buChar char="•"/>
            </a:pPr>
            <a:r>
              <a:rPr lang="el-GR" altLang="en-US" sz="1130" dirty="0">
                <a:solidFill>
                  <a:srgbClr val="3A4540"/>
                </a:solidFill>
                <a:latin typeface="Calibri" pitchFamily="34" charset="0"/>
                <a:ea typeface="Calibri" pitchFamily="34" charset="-122"/>
                <a:cs typeface="Calibri" pitchFamily="34" charset="-120"/>
              </a:rPr>
              <a:t>Σωστή δειγματοληψία, κάθε χρόνο την ίδια περίοδο, με φύλαξη των αρχείων.</a:t>
            </a:r>
            <a:endParaRPr lang="el-GR" sz="1130" dirty="0"/>
          </a:p>
          <a:p>
            <a:pPr marL="203200" indent="-203200">
              <a:spcAft>
                <a:spcPts val="578"/>
              </a:spcAft>
              <a:buSzPct val="100000"/>
              <a:buChar char="•"/>
            </a:pPr>
            <a:r>
              <a:rPr lang="el-GR" altLang="en-US" sz="1130" dirty="0">
                <a:solidFill>
                  <a:srgbClr val="3A4540"/>
                </a:solidFill>
                <a:latin typeface="Calibri" pitchFamily="34" charset="0"/>
                <a:ea typeface="Calibri" pitchFamily="34" charset="-122"/>
                <a:cs typeface="Calibri" pitchFamily="34" charset="-120"/>
              </a:rPr>
              <a:t>Σε «χαμηλό» το λίπασμα πιθανότατα αυξάνει την απόδοση, σε «υψηλό» πιθανότατα όχι.</a:t>
            </a:r>
            <a:endParaRPr lang="el-GR" sz="1130" dirty="0"/>
          </a:p>
          <a:p>
            <a:pPr marL="203200" indent="-203200">
              <a:spcAft>
                <a:spcPts val="578"/>
              </a:spcAft>
              <a:buSzPct val="100000"/>
              <a:buChar char="•"/>
            </a:pPr>
            <a:r>
              <a:rPr lang="el-GR" altLang="en-US" sz="1130" dirty="0">
                <a:solidFill>
                  <a:srgbClr val="3A4540"/>
                </a:solidFill>
                <a:latin typeface="Calibri" pitchFamily="34" charset="0"/>
                <a:ea typeface="Calibri" pitchFamily="34" charset="-122"/>
                <a:cs typeface="Calibri" pitchFamily="34" charset="-120"/>
              </a:rPr>
              <a:t>Οι κατηγορίες αλλάζουν με καλλιέργεια, έδαφος και μέθοδο· χρησιμοποιήστε τα όρια του δικού σας εργαστηρίου.</a:t>
            </a:r>
            <a:endParaRPr lang="el-GR" sz="113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6 · ΠΡΟΣΤΑΣΙΑ ΤΟΥ ΕΔΑΦΟΥΣ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Τι βλάπτει και τι προστατεύει το έδαφος</a:t>
            </a:r>
            <a:endParaRPr lang="el-GR" sz="270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el-GR" altLang="en-US" sz="1800" b="1" dirty="0">
                <a:solidFill>
                  <a:srgbClr val="854D0E"/>
                </a:solidFill>
                <a:latin typeface="Calibri" pitchFamily="34" charset="0"/>
                <a:ea typeface="Calibri" pitchFamily="34" charset="-122"/>
                <a:cs typeface="Calibri" pitchFamily="34" charset="-120"/>
              </a:rPr>
              <a:t>Βλάπτει το έδαφος</a:t>
            </a:r>
            <a:endParaRPr lang="el-G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620" dirty="0">
                <a:solidFill>
                  <a:srgbClr val="1B2420"/>
                </a:solidFill>
                <a:latin typeface="Calibri" pitchFamily="34" charset="0"/>
                <a:ea typeface="Calibri" pitchFamily="34" charset="-122"/>
                <a:cs typeface="Calibri" pitchFamily="34" charset="-120"/>
              </a:rPr>
              <a:t>Βαριά μηχανήματα σε υγρό έδαφος: συμπίεση, ρίζα και νερό δεν κατεβαίνουν</a:t>
            </a:r>
            <a:endParaRPr lang="el-GR" sz="1620" dirty="0"/>
          </a:p>
          <a:p>
            <a:pPr marL="203200" indent="-203200">
              <a:spcAft>
                <a:spcPts val="496"/>
              </a:spcAft>
              <a:buSzPct val="100000"/>
              <a:buChar char="•"/>
            </a:pPr>
            <a:r>
              <a:rPr lang="el-GR" altLang="en-US" sz="1620" dirty="0">
                <a:solidFill>
                  <a:srgbClr val="1B2420"/>
                </a:solidFill>
                <a:latin typeface="Calibri" pitchFamily="34" charset="0"/>
                <a:ea typeface="Calibri" pitchFamily="34" charset="-122"/>
                <a:cs typeface="Calibri" pitchFamily="34" charset="-120"/>
              </a:rPr>
              <a:t>Κάψιμο καλαμιάς και κλαδεμάτων: απώλεια οργανικής ουσίας</a:t>
            </a:r>
            <a:endParaRPr lang="el-GR" sz="1620" dirty="0"/>
          </a:p>
          <a:p>
            <a:pPr marL="203200" indent="-203200">
              <a:spcAft>
                <a:spcPts val="496"/>
              </a:spcAft>
              <a:buSzPct val="100000"/>
              <a:buChar char="•"/>
            </a:pPr>
            <a:r>
              <a:rPr lang="el-GR" altLang="en-US" sz="1620" dirty="0">
                <a:solidFill>
                  <a:srgbClr val="1B2420"/>
                </a:solidFill>
                <a:latin typeface="Calibri" pitchFamily="34" charset="0"/>
                <a:ea typeface="Calibri" pitchFamily="34" charset="-122"/>
                <a:cs typeface="Calibri" pitchFamily="34" charset="-120"/>
              </a:rPr>
              <a:t>Περιττή άροση: γρήγορη αποσύνθεση οργανικής ουσίας</a:t>
            </a:r>
            <a:endParaRPr lang="el-GR" sz="1620" dirty="0"/>
          </a:p>
          <a:p>
            <a:pPr marL="203200" indent="-203200">
              <a:spcAft>
                <a:spcPts val="496"/>
              </a:spcAft>
              <a:buSzPct val="100000"/>
              <a:buChar char="•"/>
            </a:pPr>
            <a:r>
              <a:rPr lang="el-GR" altLang="en-US" sz="1620" dirty="0">
                <a:solidFill>
                  <a:srgbClr val="1B2420"/>
                </a:solidFill>
                <a:latin typeface="Calibri" pitchFamily="34" charset="0"/>
                <a:ea typeface="Calibri" pitchFamily="34" charset="-122"/>
                <a:cs typeface="Calibri" pitchFamily="34" charset="-120"/>
              </a:rPr>
              <a:t>Γυμνό έδαφος: παρασύρεται από βροχή και άνεμο</a:t>
            </a:r>
            <a:endParaRPr lang="el-GR" sz="162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el-GR" altLang="en-US" sz="1800" b="1" dirty="0">
                <a:solidFill>
                  <a:srgbClr val="16602D"/>
                </a:solidFill>
                <a:latin typeface="Calibri" pitchFamily="34" charset="0"/>
                <a:ea typeface="Calibri" pitchFamily="34" charset="-122"/>
                <a:cs typeface="Calibri" pitchFamily="34" charset="-120"/>
              </a:rPr>
              <a:t>Προστατεύει το έδαφος</a:t>
            </a:r>
            <a:endParaRPr lang="el-G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620" dirty="0">
                <a:solidFill>
                  <a:srgbClr val="1B2420"/>
                </a:solidFill>
                <a:latin typeface="Calibri" pitchFamily="34" charset="0"/>
                <a:ea typeface="Calibri" pitchFamily="34" charset="-122"/>
                <a:cs typeface="Calibri" pitchFamily="34" charset="-120"/>
              </a:rPr>
              <a:t>Ελάχιστη κατεργασία (αρχή της γεωργίας διατήρησης, FAO)</a:t>
            </a:r>
            <a:endParaRPr lang="el-GR" sz="1620" dirty="0"/>
          </a:p>
          <a:p>
            <a:pPr marL="203200" indent="-203200">
              <a:spcAft>
                <a:spcPts val="496"/>
              </a:spcAft>
              <a:buSzPct val="100000"/>
              <a:buChar char="•"/>
            </a:pPr>
            <a:r>
              <a:rPr lang="el-GR" altLang="en-US" sz="1620" dirty="0">
                <a:solidFill>
                  <a:srgbClr val="1B2420"/>
                </a:solidFill>
                <a:latin typeface="Calibri" pitchFamily="34" charset="0"/>
                <a:ea typeface="Calibri" pitchFamily="34" charset="-122"/>
                <a:cs typeface="Calibri" pitchFamily="34" charset="-120"/>
              </a:rPr>
              <a:t>Συνεχής κάλυψη: τουλάχιστον 30% της επιφάνειας με υπολείμματα ή φυτά εδαφοκάλυψης</a:t>
            </a:r>
            <a:endParaRPr lang="el-GR" sz="1620" dirty="0"/>
          </a:p>
          <a:p>
            <a:pPr marL="203200" indent="-203200">
              <a:spcAft>
                <a:spcPts val="496"/>
              </a:spcAft>
              <a:buSzPct val="100000"/>
              <a:buChar char="•"/>
            </a:pPr>
            <a:r>
              <a:rPr lang="el-GR" altLang="en-US" sz="1620" dirty="0">
                <a:solidFill>
                  <a:srgbClr val="1B2420"/>
                </a:solidFill>
                <a:latin typeface="Calibri" pitchFamily="34" charset="0"/>
                <a:ea typeface="Calibri" pitchFamily="34" charset="-122"/>
                <a:cs typeface="Calibri" pitchFamily="34" charset="-120"/>
              </a:rPr>
              <a:t>Αμειψισπορά με τουλάχιστον τρεις καλλιέργειες</a:t>
            </a:r>
            <a:endParaRPr lang="el-GR" sz="1620" dirty="0"/>
          </a:p>
          <a:p>
            <a:pPr marL="203200" indent="-203200">
              <a:spcAft>
                <a:spcPts val="496"/>
              </a:spcAft>
              <a:buSzPct val="100000"/>
              <a:buChar char="•"/>
            </a:pPr>
            <a:r>
              <a:rPr lang="el-GR" altLang="en-US" sz="1620" dirty="0">
                <a:solidFill>
                  <a:srgbClr val="1B2420"/>
                </a:solidFill>
                <a:latin typeface="Calibri" pitchFamily="34" charset="0"/>
                <a:ea typeface="Calibri" pitchFamily="34" charset="-122"/>
                <a:cs typeface="Calibri" pitchFamily="34" charset="-120"/>
              </a:rPr>
              <a:t>Ελεγχόμενη κυκλοφορία: τα μηχανήματα στα ίδια ίχνη</a:t>
            </a:r>
            <a:endParaRPr lang="el-GR" sz="1620" dirty="0"/>
          </a:p>
          <a:p>
            <a:pPr marL="203200" indent="-203200">
              <a:spcAft>
                <a:spcPts val="496"/>
              </a:spcAft>
              <a:buSzPct val="100000"/>
              <a:buChar char="•"/>
            </a:pPr>
            <a:r>
              <a:rPr lang="el-GR" altLang="en-US" sz="1620" dirty="0">
                <a:solidFill>
                  <a:srgbClr val="1B2420"/>
                </a:solidFill>
                <a:latin typeface="Calibri" pitchFamily="34" charset="0"/>
                <a:ea typeface="Calibri" pitchFamily="34" charset="-122"/>
                <a:cs typeface="Calibri" pitchFamily="34" charset="-120"/>
              </a:rPr>
              <a:t>Ενσωμάτωση υπολειμμάτων ή κομποστοποίηση</a:t>
            </a:r>
            <a:endParaRPr lang="el-GR" sz="162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FAO, Conservation Agriculture</a:t>
            </a:r>
            <a:endParaRPr lang="el-G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23</a:t>
            </a:r>
            <a:endParaRPr lang="el-GR"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7 · ΔΙΑΧΕΙΡΙΣΗ ΝΕΡΟΥ</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Το έδαφος είναι μια δεξαμενή νερού</a:t>
            </a:r>
            <a:endParaRPr lang="el-GR" sz="2700" dirty="0"/>
          </a:p>
        </p:txBody>
      </p:sp>
      <p:sp>
        <p:nvSpPr>
          <p:cNvPr id="4" name="Text 2"/>
          <p:cNvSpPr txBox="1"/>
          <p:nvPr/>
        </p:nvSpPr>
        <p:spPr>
          <a:xfrm>
            <a:off x="548640" y="2231098"/>
            <a:ext cx="521208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Υδατοϊκανότητα: </a:t>
            </a:r>
            <a:r>
              <a:rPr lang="el-GR" altLang="en-US" sz="1530" dirty="0">
                <a:solidFill>
                  <a:srgbClr val="3A4540"/>
                </a:solidFill>
                <a:latin typeface="Calibri" pitchFamily="34" charset="0"/>
                <a:ea typeface="Calibri" pitchFamily="34" charset="-122"/>
                <a:cs typeface="Calibri" pitchFamily="34" charset="-120"/>
              </a:rPr>
              <a:t>η μέγιστη υγρασία που συγκρατεί το έδαφος.</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Σημείο μάρανσης: </a:t>
            </a:r>
            <a:r>
              <a:rPr lang="el-GR" altLang="en-US" sz="1530" dirty="0">
                <a:solidFill>
                  <a:srgbClr val="3A4540"/>
                </a:solidFill>
                <a:latin typeface="Calibri" pitchFamily="34" charset="0"/>
                <a:ea typeface="Calibri" pitchFamily="34" charset="-122"/>
                <a:cs typeface="Calibri" pitchFamily="34" charset="-120"/>
              </a:rPr>
              <a:t>το φυτό δεν μπορεί πια να πάρει νερό.</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Εύκολα διαθέσιμο νερό: </a:t>
            </a:r>
            <a:r>
              <a:rPr lang="el-GR" altLang="en-US" sz="1530" dirty="0">
                <a:solidFill>
                  <a:srgbClr val="3A4540"/>
                </a:solidFill>
                <a:latin typeface="Calibri" pitchFamily="34" charset="0"/>
                <a:ea typeface="Calibri" pitchFamily="34" charset="-122"/>
                <a:cs typeface="Calibri" pitchFamily="34" charset="-120"/>
              </a:rPr>
              <a:t>όσο το φυτό παίρνει χωρίς καταπόνηση· p = 0,50 στα εσπεριδοειδή, 0,65 στο βαμβάκι.</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Παράδειγμα (άργιλος, ρίζα 60 cm): </a:t>
            </a:r>
            <a:r>
              <a:rPr lang="el-GR" altLang="en-US" sz="1530" dirty="0">
                <a:solidFill>
                  <a:srgbClr val="3A4540"/>
                </a:solidFill>
                <a:latin typeface="Calibri" pitchFamily="34" charset="0"/>
                <a:ea typeface="Calibri" pitchFamily="34" charset="-122"/>
                <a:cs typeface="Calibri" pitchFamily="34" charset="-120"/>
              </a:rPr>
              <a:t>(0,36 − 0,22) × 600 mm = 84 mm· 42 mm εύκολα διαθέσιμα· κατώφλι άρδευσης 29% κατ' όγκο.</a:t>
            </a:r>
            <a:endParaRPr lang="el-GR" sz="1530" dirty="0"/>
          </a:p>
          <a:p>
            <a:pPr marL="228600" indent="-228600">
              <a:lnSpc>
                <a:spcPct val="105000"/>
              </a:lnSpc>
              <a:spcAft>
                <a:spcPts val="661"/>
              </a:spcAft>
              <a:buSzPct val="100000"/>
              <a:buChar char="•"/>
            </a:pPr>
            <a:r>
              <a:rPr lang="el-GR" altLang="en-US" sz="1530" b="1" dirty="0">
                <a:solidFill>
                  <a:srgbClr val="1B2420"/>
                </a:solidFill>
                <a:latin typeface="Calibri" pitchFamily="34" charset="0"/>
                <a:ea typeface="Calibri" pitchFamily="34" charset="-122"/>
                <a:cs typeface="Calibri" pitchFamily="34" charset="-120"/>
              </a:rPr>
              <a:t>Η ιδέα της άρδευσης ακριβείας: </a:t>
            </a:r>
            <a:r>
              <a:rPr lang="el-GR" altLang="en-US" sz="1530" dirty="0">
                <a:solidFill>
                  <a:srgbClr val="3A4540"/>
                </a:solidFill>
                <a:latin typeface="Calibri" pitchFamily="34" charset="0"/>
                <a:ea typeface="Calibri" pitchFamily="34" charset="-122"/>
                <a:cs typeface="Calibri" pitchFamily="34" charset="-120"/>
              </a:rPr>
              <a:t>η δεξαμενή δεν είναι ίδια παντού· το αμμώδες τμήμα στεγνώνει πρώτο.</a:t>
            </a:r>
            <a:endParaRPr lang="el-GR" sz="1530" dirty="0"/>
          </a:p>
        </p:txBody>
      </p:sp>
      <p:pic>
        <p:nvPicPr>
          <p:cNvPr id="5" name="Image 0" descr="/root/kozan-akilli-tarim/sunum/build/cache/m1-el-svg-su-4b9ec8dd-1800-0.jpg">    </p:cNvPr>
          <p:cNvPicPr>
            <a:picLocks noChangeAspect="1"/>
          </p:cNvPicPr>
          <p:nvPr/>
        </p:nvPicPr>
        <p:blipFill>
          <a:blip r:embed="rId1"/>
          <a:stretch>
            <a:fillRect/>
          </a:stretch>
        </p:blipFill>
        <p:spPr>
          <a:xfrm>
            <a:off x="6648077" y="2231098"/>
            <a:ext cx="4519101" cy="2259551"/>
          </a:xfrm>
          <a:prstGeom prst="rect">
            <a:avLst/>
          </a:prstGeom>
        </p:spPr>
      </p:pic>
      <p:sp>
        <p:nvSpPr>
          <p:cNvPr id="6" name="Text 3"/>
          <p:cNvSpPr txBox="1"/>
          <p:nvPr/>
        </p:nvSpPr>
        <p:spPr>
          <a:xfrm>
            <a:off x="6172200" y="4566181"/>
            <a:ext cx="5470855" cy="302129"/>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Σχήμα Μαθήματος 7: αργιλώδες έδαφος, ζώνη ρίζας 60 cm (παράδειγμα)</a:t>
            </a:r>
            <a:endParaRPr lang="el-G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Allen κ.ά., FAO-56 (1998)</a:t>
            </a:r>
            <a:endParaRPr lang="el-G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24</a:t>
            </a:r>
            <a:endParaRPr lang="el-GR"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7 · ΠΡΟΓΡΑΜΜΑΤΙΣΜΟΣ ΑΡΔΕΥΣΗΣ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Πόσο νερό καταναλώνει το φυτό, πόσο να δώσουμε;</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Allen κ.ά., FAO-56 (1998); Brouwer κ.ά., FAO (1989); MGM, κανονικές τιμές ET0 1981-2010</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25</a:t>
            </a:r>
            <a:endParaRPr lang="el-GR" sz="900" dirty="0"/>
          </a:p>
        </p:txBody>
      </p:sp>
      <p:sp>
        <p:nvSpPr>
          <p:cNvPr id="7" name="Shape 4"/>
          <p:cNvSpPr/>
          <p:nvPr/>
        </p:nvSpPr>
        <p:spPr>
          <a:xfrm>
            <a:off x="548640" y="2283971"/>
            <a:ext cx="1691640" cy="1223624"/>
          </a:xfrm>
          <a:prstGeom prst="roundRect">
            <a:avLst>
              <a:gd name="adj" fmla="val 8967"/>
            </a:avLst>
          </a:prstGeom>
          <a:solidFill>
            <a:srgbClr val="E6F3EA"/>
          </a:solidFill>
          <a:ln w="9525">
            <a:solidFill>
              <a:srgbClr val="E6F3EA"/>
            </a:solidFill>
            <a:prstDash val="solid"/>
          </a:ln>
        </p:spPr>
      </p:sp>
      <p:sp>
        <p:nvSpPr>
          <p:cNvPr id="8" name="Text 5"/>
          <p:cNvSpPr txBox="1"/>
          <p:nvPr/>
        </p:nvSpPr>
        <p:spPr>
          <a:xfrm>
            <a:off x="685800" y="2359503"/>
            <a:ext cx="1417320" cy="226597"/>
          </a:xfrm>
          <a:prstGeom prst="rect">
            <a:avLst/>
          </a:prstGeom>
          <a:noFill/>
          <a:ln/>
        </p:spPr>
        <p:txBody>
          <a:bodyPr wrap="square" lIns="0" tIns="0" rIns="0" bIns="0" rtlCol="0" anchor="t"/>
          <a:lstStyle/>
          <a:p>
            <a:pPr algn="ctr" indent="0" marL="0">
              <a:buNone/>
            </a:pPr>
            <a:r>
              <a:rPr lang="el-GR" altLang="en-US" sz="1170" b="1" dirty="0">
                <a:solidFill>
                  <a:srgbClr val="16602D"/>
                </a:solidFill>
                <a:latin typeface="Calibri" pitchFamily="34" charset="0"/>
                <a:ea typeface="Calibri" pitchFamily="34" charset="-122"/>
                <a:cs typeface="Calibri" pitchFamily="34" charset="-120"/>
              </a:rPr>
              <a:t>Kc</a:t>
            </a:r>
            <a:endParaRPr lang="el-GR" sz="1170" dirty="0"/>
          </a:p>
        </p:txBody>
      </p:sp>
      <p:sp>
        <p:nvSpPr>
          <p:cNvPr id="9" name="Text 6"/>
          <p:cNvSpPr txBox="1"/>
          <p:nvPr/>
        </p:nvSpPr>
        <p:spPr>
          <a:xfrm>
            <a:off x="640080" y="2570994"/>
            <a:ext cx="1508760" cy="415428"/>
          </a:xfrm>
          <a:prstGeom prst="rect">
            <a:avLst/>
          </a:prstGeom>
          <a:noFill/>
          <a:ln/>
        </p:spPr>
        <p:txBody>
          <a:bodyPr wrap="square" lIns="0" tIns="0" rIns="0" bIns="0" rtlCol="0" anchor="ctr"/>
          <a:lstStyle/>
          <a:p>
            <a:pPr algn="ctr" indent="0" marL="0">
              <a:buNone/>
            </a:pPr>
            <a:r>
              <a:rPr lang="el-GR" altLang="en-US" sz="2520" b="1" dirty="0">
                <a:solidFill>
                  <a:srgbClr val="0E3D1E"/>
                </a:solidFill>
                <a:latin typeface="Calibri" pitchFamily="34" charset="0"/>
                <a:ea typeface="Calibri" pitchFamily="34" charset="-122"/>
                <a:cs typeface="Calibri" pitchFamily="34" charset="-120"/>
              </a:rPr>
              <a:t>0,7</a:t>
            </a:r>
            <a:endParaRPr lang="el-GR" sz="1620" dirty="0"/>
          </a:p>
        </p:txBody>
      </p:sp>
      <p:sp>
        <p:nvSpPr>
          <p:cNvPr id="10" name="Text 7"/>
          <p:cNvSpPr txBox="1"/>
          <p:nvPr/>
        </p:nvSpPr>
        <p:spPr>
          <a:xfrm>
            <a:off x="658368" y="3001528"/>
            <a:ext cx="1472184" cy="468301"/>
          </a:xfrm>
          <a:prstGeom prst="rect">
            <a:avLst/>
          </a:prstGeom>
          <a:noFill/>
          <a:ln/>
        </p:spPr>
        <p:txBody>
          <a:bodyPr wrap="square" lIns="0" tIns="0" rIns="0" bIns="0" rtlCol="0" anchor="t"/>
          <a:lstStyle/>
          <a:p>
            <a:pPr algn="ctr" indent="0" marL="0">
              <a:buNone/>
            </a:pPr>
            <a:r>
              <a:rPr lang="el-GR" altLang="en-US" sz="950" dirty="0">
                <a:solidFill>
                  <a:srgbClr val="3A4540"/>
                </a:solidFill>
                <a:latin typeface="Calibri" pitchFamily="34" charset="0"/>
                <a:ea typeface="Calibri" pitchFamily="34" charset="-122"/>
                <a:cs typeface="Calibri" pitchFamily="34" charset="-120"/>
              </a:rPr>
              <a:t>εσπεριδοειδή, μέσο καλοκαιριού</a:t>
            </a:r>
            <a:endParaRPr lang="el-GR" sz="950" dirty="0"/>
          </a:p>
        </p:txBody>
      </p:sp>
      <p:sp>
        <p:nvSpPr>
          <p:cNvPr id="11" name="Text 8"/>
          <p:cNvSpPr txBox="1"/>
          <p:nvPr/>
        </p:nvSpPr>
        <p:spPr>
          <a:xfrm>
            <a:off x="2240280" y="2623866"/>
            <a:ext cx="384048" cy="453194"/>
          </a:xfrm>
          <a:prstGeom prst="rect">
            <a:avLst/>
          </a:prstGeom>
          <a:noFill/>
          <a:ln/>
        </p:spPr>
        <p:txBody>
          <a:bodyPr wrap="square" lIns="0" tIns="0" rIns="0" bIns="0" rtlCol="0" anchor="ctr"/>
          <a:lstStyle/>
          <a:p>
            <a:pPr algn="ctr" indent="0" marL="0">
              <a:buNone/>
            </a:pPr>
            <a:r>
              <a:rPr lang="el-GR" altLang="en-US" sz="2520" b="1" dirty="0">
                <a:solidFill>
                  <a:srgbClr val="A16207"/>
                </a:solidFill>
                <a:latin typeface="Calibri" pitchFamily="34" charset="0"/>
                <a:ea typeface="Calibri" pitchFamily="34" charset="-122"/>
                <a:cs typeface="Calibri" pitchFamily="34" charset="-120"/>
              </a:rPr>
              <a:t>×</a:t>
            </a:r>
            <a:endParaRPr lang="el-GR" sz="2520" dirty="0"/>
          </a:p>
        </p:txBody>
      </p:sp>
      <p:sp>
        <p:nvSpPr>
          <p:cNvPr id="12" name="Shape 9"/>
          <p:cNvSpPr/>
          <p:nvPr/>
        </p:nvSpPr>
        <p:spPr>
          <a:xfrm>
            <a:off x="2624328" y="2283971"/>
            <a:ext cx="1691640" cy="1223624"/>
          </a:xfrm>
          <a:prstGeom prst="roundRect">
            <a:avLst>
              <a:gd name="adj" fmla="val 8967"/>
            </a:avLst>
          </a:prstGeom>
          <a:solidFill>
            <a:srgbClr val="E6F3EA"/>
          </a:solidFill>
          <a:ln w="9525">
            <a:solidFill>
              <a:srgbClr val="E6F3EA"/>
            </a:solidFill>
            <a:prstDash val="solid"/>
          </a:ln>
        </p:spPr>
      </p:sp>
      <p:sp>
        <p:nvSpPr>
          <p:cNvPr id="13" name="Text 10"/>
          <p:cNvSpPr txBox="1"/>
          <p:nvPr/>
        </p:nvSpPr>
        <p:spPr>
          <a:xfrm>
            <a:off x="2761488" y="2359503"/>
            <a:ext cx="1417320" cy="226597"/>
          </a:xfrm>
          <a:prstGeom prst="rect">
            <a:avLst/>
          </a:prstGeom>
          <a:noFill/>
          <a:ln/>
        </p:spPr>
        <p:txBody>
          <a:bodyPr wrap="square" lIns="0" tIns="0" rIns="0" bIns="0" rtlCol="0" anchor="t"/>
          <a:lstStyle/>
          <a:p>
            <a:pPr algn="ctr" indent="0" marL="0">
              <a:buNone/>
            </a:pPr>
            <a:r>
              <a:rPr lang="el-GR" altLang="en-US" sz="1170" b="1" dirty="0">
                <a:solidFill>
                  <a:srgbClr val="16602D"/>
                </a:solidFill>
                <a:latin typeface="Calibri" pitchFamily="34" charset="0"/>
                <a:ea typeface="Calibri" pitchFamily="34" charset="-122"/>
                <a:cs typeface="Calibri" pitchFamily="34" charset="-120"/>
              </a:rPr>
              <a:t>ET0</a:t>
            </a:r>
            <a:endParaRPr lang="el-GR" sz="1170" dirty="0"/>
          </a:p>
        </p:txBody>
      </p:sp>
      <p:sp>
        <p:nvSpPr>
          <p:cNvPr id="14" name="Text 11"/>
          <p:cNvSpPr txBox="1"/>
          <p:nvPr/>
        </p:nvSpPr>
        <p:spPr>
          <a:xfrm>
            <a:off x="2715768" y="2570994"/>
            <a:ext cx="1508760" cy="415428"/>
          </a:xfrm>
          <a:prstGeom prst="rect">
            <a:avLst/>
          </a:prstGeom>
          <a:noFill/>
          <a:ln/>
        </p:spPr>
        <p:txBody>
          <a:bodyPr wrap="square" lIns="0" tIns="0" rIns="0" bIns="0" rtlCol="0" anchor="ctr"/>
          <a:lstStyle/>
          <a:p>
            <a:pPr algn="ctr" indent="0" marL="0">
              <a:buNone/>
            </a:pPr>
            <a:r>
              <a:rPr lang="el-GR" altLang="en-US" sz="2520" b="1" dirty="0">
                <a:solidFill>
                  <a:srgbClr val="0E3D1E"/>
                </a:solidFill>
                <a:latin typeface="Calibri" pitchFamily="34" charset="0"/>
                <a:ea typeface="Calibri" pitchFamily="34" charset="-122"/>
                <a:cs typeface="Calibri" pitchFamily="34" charset="-120"/>
              </a:rPr>
              <a:t>5,3</a:t>
            </a:r>
            <a:r>
              <a:rPr lang="el-GR" altLang="en-US" sz="1350" b="1" dirty="0">
                <a:solidFill>
                  <a:srgbClr val="0E3D1E"/>
                </a:solidFill>
                <a:latin typeface="Calibri" pitchFamily="34" charset="0"/>
                <a:ea typeface="Calibri" pitchFamily="34" charset="-122"/>
                <a:cs typeface="Calibri" pitchFamily="34" charset="-120"/>
              </a:rPr>
              <a:t> mm</a:t>
            </a:r>
            <a:endParaRPr lang="el-GR" sz="1620" dirty="0"/>
          </a:p>
        </p:txBody>
      </p:sp>
      <p:sp>
        <p:nvSpPr>
          <p:cNvPr id="15" name="Text 12"/>
          <p:cNvSpPr txBox="1"/>
          <p:nvPr/>
        </p:nvSpPr>
        <p:spPr>
          <a:xfrm>
            <a:off x="2734056" y="3001528"/>
            <a:ext cx="1472184" cy="468301"/>
          </a:xfrm>
          <a:prstGeom prst="rect">
            <a:avLst/>
          </a:prstGeom>
          <a:noFill/>
          <a:ln/>
        </p:spPr>
        <p:txBody>
          <a:bodyPr wrap="square" lIns="0" tIns="0" rIns="0" bIns="0" rtlCol="0" anchor="t"/>
          <a:lstStyle/>
          <a:p>
            <a:pPr algn="ctr" indent="0" marL="0">
              <a:buNone/>
            </a:pPr>
            <a:r>
              <a:rPr lang="el-GR" altLang="en-US" sz="950" dirty="0">
                <a:solidFill>
                  <a:srgbClr val="3A4540"/>
                </a:solidFill>
                <a:latin typeface="Calibri" pitchFamily="34" charset="0"/>
                <a:ea typeface="Calibri" pitchFamily="34" charset="-122"/>
                <a:cs typeface="Calibri" pitchFamily="34" charset="-120"/>
              </a:rPr>
              <a:t>πεδιάδα Αδάνων, Ιούλιος, ανά ημέρα</a:t>
            </a:r>
            <a:endParaRPr lang="el-GR" sz="950" dirty="0"/>
          </a:p>
        </p:txBody>
      </p:sp>
      <p:sp>
        <p:nvSpPr>
          <p:cNvPr id="16" name="Text 13"/>
          <p:cNvSpPr txBox="1"/>
          <p:nvPr/>
        </p:nvSpPr>
        <p:spPr>
          <a:xfrm>
            <a:off x="4315968" y="2623866"/>
            <a:ext cx="384048" cy="453194"/>
          </a:xfrm>
          <a:prstGeom prst="rect">
            <a:avLst/>
          </a:prstGeom>
          <a:noFill/>
          <a:ln/>
        </p:spPr>
        <p:txBody>
          <a:bodyPr wrap="square" lIns="0" tIns="0" rIns="0" bIns="0" rtlCol="0" anchor="ctr"/>
          <a:lstStyle/>
          <a:p>
            <a:pPr algn="ctr" indent="0" marL="0">
              <a:buNone/>
            </a:pPr>
            <a:r>
              <a:rPr lang="el-GR" altLang="en-US" sz="2520" b="1" dirty="0">
                <a:solidFill>
                  <a:srgbClr val="A16207"/>
                </a:solidFill>
                <a:latin typeface="Calibri" pitchFamily="34" charset="0"/>
                <a:ea typeface="Calibri" pitchFamily="34" charset="-122"/>
                <a:cs typeface="Calibri" pitchFamily="34" charset="-120"/>
              </a:rPr>
              <a:t>=</a:t>
            </a:r>
            <a:endParaRPr lang="el-GR" sz="2520" dirty="0"/>
          </a:p>
        </p:txBody>
      </p:sp>
      <p:sp>
        <p:nvSpPr>
          <p:cNvPr id="17" name="Shape 14"/>
          <p:cNvSpPr/>
          <p:nvPr/>
        </p:nvSpPr>
        <p:spPr>
          <a:xfrm>
            <a:off x="4700016" y="2283971"/>
            <a:ext cx="1691640" cy="1223624"/>
          </a:xfrm>
          <a:prstGeom prst="roundRect">
            <a:avLst>
              <a:gd name="adj" fmla="val 8967"/>
            </a:avLst>
          </a:prstGeom>
          <a:solidFill>
            <a:srgbClr val="1F7A3A"/>
          </a:solidFill>
          <a:ln w="9525">
            <a:solidFill>
              <a:srgbClr val="1F7A3A"/>
            </a:solidFill>
            <a:prstDash val="solid"/>
          </a:ln>
        </p:spPr>
      </p:sp>
      <p:sp>
        <p:nvSpPr>
          <p:cNvPr id="18" name="Text 15"/>
          <p:cNvSpPr txBox="1"/>
          <p:nvPr/>
        </p:nvSpPr>
        <p:spPr>
          <a:xfrm>
            <a:off x="4837176" y="2359503"/>
            <a:ext cx="1417320" cy="226597"/>
          </a:xfrm>
          <a:prstGeom prst="rect">
            <a:avLst/>
          </a:prstGeom>
          <a:noFill/>
          <a:ln/>
        </p:spPr>
        <p:txBody>
          <a:bodyPr wrap="square" lIns="0" tIns="0" rIns="0" bIns="0" rtlCol="0" anchor="t"/>
          <a:lstStyle/>
          <a:p>
            <a:pPr algn="ctr" indent="0" marL="0">
              <a:buNone/>
            </a:pPr>
            <a:r>
              <a:rPr lang="el-GR" altLang="en-US" sz="1170" b="1" dirty="0">
                <a:solidFill>
                  <a:srgbClr val="CFE6D6"/>
                </a:solidFill>
                <a:latin typeface="Calibri" pitchFamily="34" charset="0"/>
                <a:ea typeface="Calibri" pitchFamily="34" charset="-122"/>
                <a:cs typeface="Calibri" pitchFamily="34" charset="-120"/>
              </a:rPr>
              <a:t>ETc</a:t>
            </a:r>
            <a:endParaRPr lang="el-GR" sz="1170" dirty="0"/>
          </a:p>
        </p:txBody>
      </p:sp>
      <p:sp>
        <p:nvSpPr>
          <p:cNvPr id="19" name="Text 16"/>
          <p:cNvSpPr txBox="1"/>
          <p:nvPr/>
        </p:nvSpPr>
        <p:spPr>
          <a:xfrm>
            <a:off x="4791456" y="2570994"/>
            <a:ext cx="1508760" cy="415428"/>
          </a:xfrm>
          <a:prstGeom prst="rect">
            <a:avLst/>
          </a:prstGeom>
          <a:noFill/>
          <a:ln/>
        </p:spPr>
        <p:txBody>
          <a:bodyPr wrap="square" lIns="0" tIns="0" rIns="0" bIns="0" rtlCol="0" anchor="ctr"/>
          <a:lstStyle/>
          <a:p>
            <a:pPr algn="ctr" indent="0" marL="0">
              <a:buNone/>
            </a:pPr>
            <a:r>
              <a:rPr lang="el-GR" altLang="en-US" sz="2520" b="1" dirty="0">
                <a:solidFill>
                  <a:srgbClr val="FFFFFF"/>
                </a:solidFill>
                <a:latin typeface="Calibri" pitchFamily="34" charset="0"/>
                <a:ea typeface="Calibri" pitchFamily="34" charset="-122"/>
                <a:cs typeface="Calibri" pitchFamily="34" charset="-120"/>
              </a:rPr>
              <a:t>≈ 3,7</a:t>
            </a:r>
            <a:r>
              <a:rPr lang="el-GR" altLang="en-US" sz="1350" b="1" dirty="0">
                <a:solidFill>
                  <a:srgbClr val="FFFFFF"/>
                </a:solidFill>
                <a:latin typeface="Calibri" pitchFamily="34" charset="0"/>
                <a:ea typeface="Calibri" pitchFamily="34" charset="-122"/>
                <a:cs typeface="Calibri" pitchFamily="34" charset="-120"/>
              </a:rPr>
              <a:t> mm</a:t>
            </a:r>
            <a:endParaRPr lang="el-GR" sz="1620" dirty="0"/>
          </a:p>
        </p:txBody>
      </p:sp>
      <p:sp>
        <p:nvSpPr>
          <p:cNvPr id="20" name="Text 17"/>
          <p:cNvSpPr txBox="1"/>
          <p:nvPr/>
        </p:nvSpPr>
        <p:spPr>
          <a:xfrm>
            <a:off x="4809744" y="3001528"/>
            <a:ext cx="1472184" cy="468301"/>
          </a:xfrm>
          <a:prstGeom prst="rect">
            <a:avLst/>
          </a:prstGeom>
          <a:noFill/>
          <a:ln/>
        </p:spPr>
        <p:txBody>
          <a:bodyPr wrap="square" lIns="0" tIns="0" rIns="0" bIns="0" rtlCol="0" anchor="t"/>
          <a:lstStyle/>
          <a:p>
            <a:pPr algn="ctr" indent="0" marL="0">
              <a:buNone/>
            </a:pPr>
            <a:r>
              <a:rPr lang="el-GR" altLang="en-US" sz="950" dirty="0">
                <a:solidFill>
                  <a:srgbClr val="FFFFFF"/>
                </a:solidFill>
                <a:latin typeface="Calibri" pitchFamily="34" charset="0"/>
                <a:ea typeface="Calibri" pitchFamily="34" charset="-122"/>
                <a:cs typeface="Calibri" pitchFamily="34" charset="-120"/>
              </a:rPr>
              <a:t>ανά ημέρα· ≈ 3,7 m³ ανά στρέμμα</a:t>
            </a:r>
            <a:endParaRPr lang="el-GR" sz="950" dirty="0"/>
          </a:p>
        </p:txBody>
      </p:sp>
      <p:sp>
        <p:nvSpPr>
          <p:cNvPr id="21" name="Text 18"/>
          <p:cNvSpPr txBox="1"/>
          <p:nvPr/>
        </p:nvSpPr>
        <p:spPr>
          <a:xfrm>
            <a:off x="548640" y="3688873"/>
            <a:ext cx="5852160" cy="2077140"/>
          </a:xfrm>
          <a:prstGeom prst="rect">
            <a:avLst/>
          </a:prstGeom>
          <a:noFill/>
          <a:ln/>
        </p:spPr>
        <p:txBody>
          <a:bodyPr wrap="square" lIns="0" tIns="0" rIns="0" bIns="0" rtlCol="0" anchor="t"/>
          <a:lstStyle/>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Βαμβάκι: </a:t>
            </a:r>
            <a:r>
              <a:rPr lang="el-GR" altLang="en-US" sz="1220" dirty="0">
                <a:solidFill>
                  <a:srgbClr val="3A4540"/>
                </a:solidFill>
                <a:latin typeface="Calibri" pitchFamily="34" charset="0"/>
                <a:ea typeface="Calibri" pitchFamily="34" charset="-122"/>
                <a:cs typeface="Calibri" pitchFamily="34" charset="-120"/>
              </a:rPr>
              <a:t>Kc 1,15-1,20· με τον ίδιο καιρό περίπου 1,7 φορές το νερό του πορτοκαλιού.</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Πότε; </a:t>
            </a:r>
            <a:r>
              <a:rPr lang="el-GR" altLang="en-US" sz="1220" dirty="0">
                <a:solidFill>
                  <a:srgbClr val="3A4540"/>
                </a:solidFill>
                <a:latin typeface="Calibri" pitchFamily="34" charset="0"/>
                <a:ea typeface="Calibri" pitchFamily="34" charset="-122"/>
                <a:cs typeface="Calibri" pitchFamily="34" charset="-120"/>
              </a:rPr>
              <a:t>όταν το υδατικό ισοζύγιο φτάσει στο κατώφλι· ο αισθητήρας διορθώνει το ισοζύγιο.</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Σε χρονιά λειψυδρίας: </a:t>
            </a:r>
            <a:r>
              <a:rPr lang="el-GR" altLang="en-US" sz="1220" dirty="0">
                <a:solidFill>
                  <a:srgbClr val="3A4540"/>
                </a:solidFill>
                <a:latin typeface="Calibri" pitchFamily="34" charset="0"/>
                <a:ea typeface="Calibri" pitchFamily="34" charset="-122"/>
                <a:cs typeface="Calibri" pitchFamily="34" charset="-120"/>
              </a:rPr>
              <a:t>νερό στα ευαίσθητα στάδια: εσπεριδοειδή στην ανθοφορία και την καρπόδεση, βαμβάκι στην ανθοφορία και τον σχηματισμό καρυδιών.</a:t>
            </a:r>
            <a:endParaRPr lang="el-GR" sz="1220" dirty="0"/>
          </a:p>
          <a:p>
            <a:pPr marL="203200" indent="-203200">
              <a:spcAft>
                <a:spcPts val="578"/>
              </a:spcAft>
              <a:buSzPct val="100000"/>
              <a:buChar char="•"/>
            </a:pPr>
            <a:r>
              <a:rPr lang="el-GR" altLang="en-US" sz="1220" b="1" dirty="0">
                <a:solidFill>
                  <a:srgbClr val="16602D"/>
                </a:solidFill>
                <a:latin typeface="Calibri" pitchFamily="34" charset="0"/>
                <a:ea typeface="Calibri" pitchFamily="34" charset="-122"/>
                <a:cs typeface="Calibri" pitchFamily="34" charset="-120"/>
              </a:rPr>
              <a:t>Αισθητήρας: </a:t>
            </a:r>
            <a:r>
              <a:rPr lang="el-GR" altLang="en-US" sz="1220" dirty="0">
                <a:solidFill>
                  <a:srgbClr val="3A4540"/>
                </a:solidFill>
                <a:latin typeface="Calibri" pitchFamily="34" charset="0"/>
                <a:ea typeface="Calibri" pitchFamily="34" charset="-122"/>
                <a:cs typeface="Calibri" pitchFamily="34" charset="-120"/>
              </a:rPr>
              <a:t>μέσα στη διαβρεγμένη ζώνη του σταλάκτη, σε δύο βάθη (30 και 60 cm).</a:t>
            </a:r>
            <a:endParaRPr lang="el-GR" sz="1220" dirty="0"/>
          </a:p>
        </p:txBody>
      </p:sp>
      <p:graphicFrame>
        <p:nvGraphicFramePr>
          <p:cNvPr id="22" name="Chart 0" descr=""/>
          <p:cNvGraphicFramePr/>
          <p:nvPr/>
        </p:nvGraphicFramePr>
        <p:xfrm>
          <a:off x="6812280" y="2208438"/>
          <a:ext cx="4830775" cy="2530334"/>
        </p:xfrm>
        <a:graphic xmlns:a="http://schemas.openxmlformats.org/drawingml/2006/main">
          <a:graphicData uri="http://schemas.openxmlformats.org/drawingml/2006/chart">
            <c:chart xmlns:c="http://schemas.openxmlformats.org/drawingml/2006/chart" r:id="rId1"/>
          </a:graphicData>
        </a:graphic>
      </p:graphicFrame>
      <p:sp>
        <p:nvSpPr>
          <p:cNvPr id="23" name="Shape 19"/>
          <p:cNvSpPr/>
          <p:nvPr/>
        </p:nvSpPr>
        <p:spPr>
          <a:xfrm>
            <a:off x="6812280" y="4836965"/>
            <a:ext cx="4830775" cy="891282"/>
          </a:xfrm>
          <a:prstGeom prst="roundRect">
            <a:avLst>
              <a:gd name="adj" fmla="val 10259"/>
            </a:avLst>
          </a:prstGeom>
          <a:solidFill>
            <a:srgbClr val="E2F2F6"/>
          </a:solidFill>
          <a:ln w="9525">
            <a:solidFill>
              <a:srgbClr val="E2F2F6"/>
            </a:solidFill>
            <a:prstDash val="solid"/>
          </a:ln>
        </p:spPr>
      </p:sp>
      <p:sp>
        <p:nvSpPr>
          <p:cNvPr id="24" name="Text 20"/>
          <p:cNvSpPr txBox="1"/>
          <p:nvPr/>
        </p:nvSpPr>
        <p:spPr>
          <a:xfrm>
            <a:off x="7013448" y="4874731"/>
            <a:ext cx="4428439" cy="815750"/>
          </a:xfrm>
          <a:prstGeom prst="rect">
            <a:avLst/>
          </a:prstGeom>
          <a:noFill/>
          <a:ln/>
        </p:spPr>
        <p:txBody>
          <a:bodyPr wrap="square" lIns="0" tIns="0" rIns="0" bIns="0" rtlCol="0" anchor="ctr"/>
          <a:lstStyle/>
          <a:p>
            <a:pPr indent="0" marL="0">
              <a:buNone/>
            </a:pPr>
            <a:r>
              <a:rPr lang="el-GR" altLang="en-US" sz="1130" b="1" dirty="0">
                <a:solidFill>
                  <a:srgbClr val="0E7490"/>
                </a:solidFill>
                <a:latin typeface="Calibri" pitchFamily="34" charset="0"/>
                <a:ea typeface="Calibri" pitchFamily="34" charset="-122"/>
                <a:cs typeface="Calibri" pitchFamily="34" charset="-120"/>
              </a:rPr>
              <a:t>Για 36 mm καθαρού νερού χρειάζονται: στάγδην 40 mm, καταιονισμός 48 mm, αυλάκια 60 mm (μικτό = καθαρό / βαθμός απόδοσης).</a:t>
            </a:r>
            <a:endParaRPr lang="el-GR" sz="113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7 · ΑΠΟ ΤΙΣ ΔΥΟ ΠΕΡΙΟΧΕΣ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Δύο πεδιάδες με περιορισμένο νερό</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Anadolu Ajansı (2025, 2026); Ευρωπαϊκή Επιτροπή, JRC, Pinios Fact Sheet (2020)</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26</a:t>
            </a:r>
            <a:endParaRPr lang="el-GR" sz="900" dirty="0"/>
          </a:p>
        </p:txBody>
      </p:sp>
      <p:sp>
        <p:nvSpPr>
          <p:cNvPr id="7" name="Shape 4"/>
          <p:cNvSpPr/>
          <p:nvPr/>
        </p:nvSpPr>
        <p:spPr>
          <a:xfrm>
            <a:off x="548640" y="2268864"/>
            <a:ext cx="5212080" cy="3474489"/>
          </a:xfrm>
          <a:prstGeom prst="roundRect">
            <a:avLst>
              <a:gd name="adj" fmla="val 3158"/>
            </a:avLst>
          </a:prstGeom>
          <a:solidFill>
            <a:srgbClr val="F5F6F1"/>
          </a:solidFill>
          <a:ln w="9525">
            <a:solidFill>
              <a:srgbClr val="DFE6DC"/>
            </a:solidFill>
            <a:prstDash val="solid"/>
          </a:ln>
        </p:spPr>
      </p:sp>
      <p:sp>
        <p:nvSpPr>
          <p:cNvPr id="8" name="Text 5"/>
          <p:cNvSpPr txBox="1"/>
          <p:nvPr/>
        </p:nvSpPr>
        <p:spPr>
          <a:xfrm>
            <a:off x="777240" y="2382163"/>
            <a:ext cx="4754880" cy="211491"/>
          </a:xfrm>
          <a:prstGeom prst="rect">
            <a:avLst/>
          </a:prstGeom>
          <a:noFill/>
          <a:ln/>
        </p:spPr>
        <p:txBody>
          <a:bodyPr wrap="square" lIns="0" tIns="0" rIns="0" bIns="0" rtlCol="0" anchor="t"/>
          <a:lstStyle/>
          <a:p>
            <a:pPr indent="0" marL="0">
              <a:buNone/>
            </a:pPr>
            <a:r>
              <a:rPr lang="el-GR" altLang="en-US" sz="1040" b="1" spc="200" kern="0" dirty="0">
                <a:solidFill>
                  <a:srgbClr val="A16207"/>
                </a:solidFill>
                <a:latin typeface="Calibri" pitchFamily="34" charset="0"/>
                <a:ea typeface="Calibri" pitchFamily="34" charset="-122"/>
                <a:cs typeface="Calibri" pitchFamily="34" charset="-120"/>
              </a:rPr>
              <a:t>ΚΟΖΑΝ · ΝΕΡΟ ΦΡΑΓΜΑΤΟΣ</a:t>
            </a:r>
            <a:endParaRPr lang="el-GR" sz="1040" dirty="0"/>
          </a:p>
        </p:txBody>
      </p:sp>
      <p:graphicFrame>
        <p:nvGraphicFramePr>
          <p:cNvPr id="9" name="Chart 0" descr=""/>
          <p:cNvGraphicFramePr/>
          <p:nvPr/>
        </p:nvGraphicFramePr>
        <p:xfrm>
          <a:off x="685800" y="2608760"/>
          <a:ext cx="4937760" cy="2379269"/>
        </p:xfrm>
        <a:graphic xmlns:a="http://schemas.openxmlformats.org/drawingml/2006/main">
          <a:graphicData uri="http://schemas.openxmlformats.org/drawingml/2006/chart">
            <c:chart xmlns:c="http://schemas.openxmlformats.org/drawingml/2006/chart" r:id="rId1"/>
          </a:graphicData>
        </a:graphic>
      </p:graphicFrame>
      <p:sp>
        <p:nvSpPr>
          <p:cNvPr id="10" name="Text 6"/>
          <p:cNvSpPr txBox="1"/>
          <p:nvPr/>
        </p:nvSpPr>
        <p:spPr>
          <a:xfrm>
            <a:off x="777240" y="5063562"/>
            <a:ext cx="4754880" cy="604259"/>
          </a:xfrm>
          <a:prstGeom prst="rect">
            <a:avLst/>
          </a:prstGeom>
          <a:noFill/>
          <a:ln/>
        </p:spPr>
        <p:txBody>
          <a:bodyPr wrap="square" lIns="0" tIns="0" rIns="0" bIns="0" rtlCol="0" anchor="t"/>
          <a:lstStyle/>
          <a:p>
            <a:pPr indent="0" marL="0">
              <a:buNone/>
            </a:pPr>
            <a:r>
              <a:rPr lang="el-GR" altLang="en-US" sz="1130" i="1" dirty="0">
                <a:solidFill>
                  <a:srgbClr val="3A4540"/>
                </a:solidFill>
                <a:latin typeface="Calibri" pitchFamily="34" charset="0"/>
                <a:ea typeface="Calibri" pitchFamily="34" charset="-122"/>
                <a:cs typeface="Calibri" pitchFamily="34" charset="-120"/>
              </a:rPr>
              <a:t>Στη χρονιά ξηρασίας η πληρότητα έπεσε στο μισό· ανέκαμψε με τις βροχές του χειμώνα και της άνοιξης.</a:t>
            </a:r>
            <a:endParaRPr lang="el-GR" sz="1130" dirty="0"/>
          </a:p>
        </p:txBody>
      </p:sp>
      <p:sp>
        <p:nvSpPr>
          <p:cNvPr id="11" name="Text 7"/>
          <p:cNvSpPr txBox="1"/>
          <p:nvPr/>
        </p:nvSpPr>
        <p:spPr>
          <a:xfrm>
            <a:off x="6080760" y="2382163"/>
            <a:ext cx="5562295" cy="211491"/>
          </a:xfrm>
          <a:prstGeom prst="rect">
            <a:avLst/>
          </a:prstGeom>
          <a:noFill/>
          <a:ln/>
        </p:spPr>
        <p:txBody>
          <a:bodyPr wrap="square" lIns="0" tIns="0" rIns="0" bIns="0" rtlCol="0" anchor="t"/>
          <a:lstStyle/>
          <a:p>
            <a:pPr indent="0" marL="0">
              <a:buNone/>
            </a:pPr>
            <a:r>
              <a:rPr lang="el-GR" altLang="en-US" sz="1040" b="1" spc="200" kern="0" dirty="0">
                <a:solidFill>
                  <a:srgbClr val="A16207"/>
                </a:solidFill>
                <a:latin typeface="Calibri" pitchFamily="34" charset="0"/>
                <a:ea typeface="Calibri" pitchFamily="34" charset="-122"/>
                <a:cs typeface="Calibri" pitchFamily="34" charset="-120"/>
              </a:rPr>
              <a:t>ΛΑΡΙΣΑ · ΛΕΚΑΝΗ ΠΗΝΕΙΟΥ</a:t>
            </a:r>
            <a:endParaRPr lang="el-GR" sz="1040" dirty="0"/>
          </a:p>
        </p:txBody>
      </p:sp>
      <p:sp>
        <p:nvSpPr>
          <p:cNvPr id="12" name="Shape 8"/>
          <p:cNvSpPr/>
          <p:nvPr/>
        </p:nvSpPr>
        <p:spPr>
          <a:xfrm>
            <a:off x="6080760" y="2661633"/>
            <a:ext cx="5562295" cy="921495"/>
          </a:xfrm>
          <a:prstGeom prst="roundRect">
            <a:avLst>
              <a:gd name="adj" fmla="val 9923"/>
            </a:avLst>
          </a:prstGeom>
          <a:solidFill>
            <a:srgbClr val="E2F2F6"/>
          </a:solidFill>
          <a:ln w="9525">
            <a:solidFill>
              <a:srgbClr val="E2F2F6"/>
            </a:solidFill>
            <a:prstDash val="solid"/>
          </a:ln>
        </p:spPr>
      </p:sp>
      <p:sp>
        <p:nvSpPr>
          <p:cNvPr id="13" name="Text 9"/>
          <p:cNvSpPr txBox="1"/>
          <p:nvPr/>
        </p:nvSpPr>
        <p:spPr>
          <a:xfrm>
            <a:off x="6309360" y="2661633"/>
            <a:ext cx="3017520" cy="921495"/>
          </a:xfrm>
          <a:prstGeom prst="rect">
            <a:avLst/>
          </a:prstGeom>
          <a:noFill/>
          <a:ln/>
        </p:spPr>
        <p:txBody>
          <a:bodyPr wrap="square" lIns="0" tIns="0" rIns="0" bIns="0" rtlCol="0" anchor="ctr"/>
          <a:lstStyle/>
          <a:p>
            <a:pPr indent="0" marL="0">
              <a:buNone/>
            </a:pPr>
            <a:r>
              <a:rPr lang="el-GR" altLang="en-US" sz="2250" b="1" dirty="0">
                <a:solidFill>
                  <a:srgbClr val="0E7490"/>
                </a:solidFill>
                <a:latin typeface="Calibri" pitchFamily="34" charset="0"/>
                <a:ea typeface="Calibri" pitchFamily="34" charset="-122"/>
                <a:cs typeface="Calibri" pitchFamily="34" charset="-120"/>
              </a:rPr>
              <a:t>90-95%</a:t>
            </a:r>
            <a:endParaRPr lang="el-GR" sz="2250" dirty="0"/>
          </a:p>
        </p:txBody>
      </p:sp>
      <p:sp>
        <p:nvSpPr>
          <p:cNvPr id="14" name="Text 10"/>
          <p:cNvSpPr txBox="1"/>
          <p:nvPr/>
        </p:nvSpPr>
        <p:spPr>
          <a:xfrm>
            <a:off x="9372600" y="2661633"/>
            <a:ext cx="2087575" cy="921495"/>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το μερίδιο της άρδευσης στη συνολική χρήση νερού</a:t>
            </a:r>
            <a:endParaRPr lang="el-GR" sz="1170" dirty="0"/>
          </a:p>
        </p:txBody>
      </p:sp>
      <p:sp>
        <p:nvSpPr>
          <p:cNvPr id="15" name="Shape 11"/>
          <p:cNvSpPr/>
          <p:nvPr/>
        </p:nvSpPr>
        <p:spPr>
          <a:xfrm>
            <a:off x="6080760" y="3696426"/>
            <a:ext cx="5562295" cy="921495"/>
          </a:xfrm>
          <a:prstGeom prst="roundRect">
            <a:avLst>
              <a:gd name="adj" fmla="val 9923"/>
            </a:avLst>
          </a:prstGeom>
          <a:solidFill>
            <a:srgbClr val="FFFFFF"/>
          </a:solidFill>
          <a:ln w="9525">
            <a:solidFill>
              <a:srgbClr val="DFE6DC"/>
            </a:solidFill>
            <a:prstDash val="solid"/>
          </a:ln>
        </p:spPr>
      </p:sp>
      <p:sp>
        <p:nvSpPr>
          <p:cNvPr id="16" name="Text 12"/>
          <p:cNvSpPr txBox="1"/>
          <p:nvPr/>
        </p:nvSpPr>
        <p:spPr>
          <a:xfrm>
            <a:off x="6309360" y="3696426"/>
            <a:ext cx="3017520" cy="921495"/>
          </a:xfrm>
          <a:prstGeom prst="rect">
            <a:avLst/>
          </a:prstGeom>
          <a:noFill/>
          <a:ln/>
        </p:spPr>
        <p:txBody>
          <a:bodyPr wrap="square" lIns="0" tIns="0" rIns="0" bIns="0" rtlCol="0" anchor="ctr"/>
          <a:lstStyle/>
          <a:p>
            <a:pPr indent="0" marL="0">
              <a:buNone/>
            </a:pPr>
            <a:r>
              <a:rPr lang="el-GR" altLang="en-US" sz="2250" b="1" dirty="0">
                <a:solidFill>
                  <a:srgbClr val="0E7490"/>
                </a:solidFill>
                <a:latin typeface="Calibri" pitchFamily="34" charset="0"/>
                <a:ea typeface="Calibri" pitchFamily="34" charset="-122"/>
                <a:cs typeface="Calibri" pitchFamily="34" charset="-120"/>
              </a:rPr>
              <a:t>105.000 → 242.447 ha</a:t>
            </a:r>
            <a:endParaRPr lang="el-GR" sz="2250" dirty="0"/>
          </a:p>
        </p:txBody>
      </p:sp>
      <p:sp>
        <p:nvSpPr>
          <p:cNvPr id="17" name="Text 13"/>
          <p:cNvSpPr txBox="1"/>
          <p:nvPr/>
        </p:nvSpPr>
        <p:spPr>
          <a:xfrm>
            <a:off x="9372600" y="3696426"/>
            <a:ext cx="2087575" cy="921495"/>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αρδευόμενη έκταση, 1977 → 1994</a:t>
            </a:r>
            <a:endParaRPr lang="el-GR" sz="1170" dirty="0"/>
          </a:p>
        </p:txBody>
      </p:sp>
      <p:sp>
        <p:nvSpPr>
          <p:cNvPr id="18" name="Shape 14"/>
          <p:cNvSpPr/>
          <p:nvPr/>
        </p:nvSpPr>
        <p:spPr>
          <a:xfrm>
            <a:off x="6080760" y="4731219"/>
            <a:ext cx="5562295" cy="921495"/>
          </a:xfrm>
          <a:prstGeom prst="roundRect">
            <a:avLst>
              <a:gd name="adj" fmla="val 9923"/>
            </a:avLst>
          </a:prstGeom>
          <a:solidFill>
            <a:srgbClr val="FFFFFF"/>
          </a:solidFill>
          <a:ln w="9525">
            <a:solidFill>
              <a:srgbClr val="DFE6DC"/>
            </a:solidFill>
            <a:prstDash val="solid"/>
          </a:ln>
        </p:spPr>
      </p:sp>
      <p:sp>
        <p:nvSpPr>
          <p:cNvPr id="19" name="Text 15"/>
          <p:cNvSpPr txBox="1"/>
          <p:nvPr/>
        </p:nvSpPr>
        <p:spPr>
          <a:xfrm>
            <a:off x="6309360" y="4731219"/>
            <a:ext cx="3017520" cy="921495"/>
          </a:xfrm>
          <a:prstGeom prst="rect">
            <a:avLst/>
          </a:prstGeom>
          <a:noFill/>
          <a:ln/>
        </p:spPr>
        <p:txBody>
          <a:bodyPr wrap="square" lIns="0" tIns="0" rIns="0" bIns="0" rtlCol="0" anchor="ctr"/>
          <a:lstStyle/>
          <a:p>
            <a:pPr indent="0" marL="0">
              <a:buNone/>
            </a:pPr>
            <a:r>
              <a:rPr lang="el-GR" altLang="en-US" sz="2250" b="1" dirty="0">
                <a:solidFill>
                  <a:srgbClr val="0E7490"/>
                </a:solidFill>
                <a:latin typeface="Calibri" pitchFamily="34" charset="0"/>
                <a:ea typeface="Calibri" pitchFamily="34" charset="-122"/>
                <a:cs typeface="Calibri" pitchFamily="34" charset="-120"/>
              </a:rPr>
              <a:t>2-5 m → 10-15 m</a:t>
            </a:r>
            <a:endParaRPr lang="el-GR" sz="2250" dirty="0"/>
          </a:p>
        </p:txBody>
      </p:sp>
      <p:sp>
        <p:nvSpPr>
          <p:cNvPr id="20" name="Text 16"/>
          <p:cNvSpPr txBox="1"/>
          <p:nvPr/>
        </p:nvSpPr>
        <p:spPr>
          <a:xfrm>
            <a:off x="9372600" y="4731219"/>
            <a:ext cx="2087575" cy="921495"/>
          </a:xfrm>
          <a:prstGeom prst="rect">
            <a:avLst/>
          </a:prstGeom>
          <a:noFill/>
          <a:ln/>
        </p:spPr>
        <p:txBody>
          <a:bodyPr wrap="square" lIns="0" tIns="0" rIns="0" bIns="0" rtlCol="0" anchor="ctr"/>
          <a:lstStyle/>
          <a:p>
            <a:pPr indent="0" marL="0">
              <a:buNone/>
            </a:pPr>
            <a:r>
              <a:rPr lang="el-GR" altLang="en-US" sz="1170" dirty="0">
                <a:solidFill>
                  <a:srgbClr val="3A4540"/>
                </a:solidFill>
                <a:latin typeface="Calibri" pitchFamily="34" charset="0"/>
                <a:ea typeface="Calibri" pitchFamily="34" charset="-122"/>
                <a:cs typeface="Calibri" pitchFamily="34" charset="-120"/>
              </a:rPr>
              <a:t>βάθος υπόγειου νερού στο κεντρικό τμήμα της λεκάνης</a:t>
            </a:r>
            <a:endParaRPr lang="el-GR" sz="117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8 · ΠΡΟΛΗΨΗ ΤΗΣ ΡΥΠΑΝΣΗΣ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Η ρύπανση διαδίδεται από τρεις δρόμους</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Επίσημη Εφημερίδα της Τουρκίας (2016); FAO και WHO (2008); Διεύθυνση Γεωργίας Αδάνων (2026); Ευρωπαϊκή Επιτροπή, SWD(2026) 232</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27</a:t>
            </a:r>
            <a:endParaRPr lang="el-GR" sz="900" dirty="0"/>
          </a:p>
        </p:txBody>
      </p:sp>
      <p:sp>
        <p:nvSpPr>
          <p:cNvPr id="7" name="Shape 4"/>
          <p:cNvSpPr/>
          <p:nvPr/>
        </p:nvSpPr>
        <p:spPr>
          <a:xfrm>
            <a:off x="548640" y="2268864"/>
            <a:ext cx="2622728" cy="1699478"/>
          </a:xfrm>
          <a:prstGeom prst="roundRect">
            <a:avLst>
              <a:gd name="adj" fmla="val 538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66517" y="2419929"/>
            <a:ext cx="332342" cy="332342"/>
          </a:xfrm>
          <a:prstGeom prst="ellipse">
            <a:avLst/>
          </a:prstGeom>
          <a:solidFill>
            <a:srgbClr val="E2F2F6"/>
          </a:solidFill>
          <a:ln w="12700">
            <a:solidFill>
              <a:srgbClr val="E2F2F6"/>
            </a:solidFill>
            <a:prstDash val="solid"/>
          </a:ln>
        </p:spPr>
      </p:sp>
      <p:sp>
        <p:nvSpPr>
          <p:cNvPr id="9" name="Text 6"/>
          <p:cNvSpPr txBox="1"/>
          <p:nvPr/>
        </p:nvSpPr>
        <p:spPr>
          <a:xfrm>
            <a:off x="766517" y="2419929"/>
            <a:ext cx="332342" cy="332342"/>
          </a:xfrm>
          <a:prstGeom prst="rect">
            <a:avLst/>
          </a:prstGeom>
          <a:noFill/>
          <a:ln/>
        </p:spPr>
        <p:txBody>
          <a:bodyPr wrap="square" lIns="0" tIns="0" rIns="0" bIns="0" rtlCol="0" anchor="ctr"/>
          <a:lstStyle/>
          <a:p>
            <a:pPr algn="ctr" indent="0" marL="0">
              <a:buNone/>
            </a:pPr>
            <a:r>
              <a:rPr lang="el-GR" altLang="en-US" sz="1070" b="1" dirty="0">
                <a:solidFill>
                  <a:srgbClr val="0E7490"/>
                </a:solidFill>
                <a:latin typeface="Calibri" pitchFamily="34" charset="0"/>
                <a:ea typeface="Calibri" pitchFamily="34" charset="-122"/>
                <a:cs typeface="Calibri" pitchFamily="34" charset="-120"/>
              </a:rPr>
              <a:t>1</a:t>
            </a:r>
            <a:endParaRPr lang="el-GR" sz="1070" dirty="0"/>
          </a:p>
        </p:txBody>
      </p:sp>
      <p:sp>
        <p:nvSpPr>
          <p:cNvPr id="10" name="Text 7"/>
          <p:cNvSpPr txBox="1"/>
          <p:nvPr/>
        </p:nvSpPr>
        <p:spPr>
          <a:xfrm>
            <a:off x="1234440" y="2374610"/>
            <a:ext cx="1799768" cy="422981"/>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Προς τα κάτω: νιτρικά</a:t>
            </a:r>
            <a:endParaRPr lang="el-GR" sz="1260" dirty="0"/>
          </a:p>
        </p:txBody>
      </p:sp>
      <p:sp>
        <p:nvSpPr>
          <p:cNvPr id="11" name="Text 8"/>
          <p:cNvSpPr txBox="1"/>
          <p:nvPr/>
        </p:nvSpPr>
        <p:spPr>
          <a:xfrm>
            <a:off x="731520" y="2873123"/>
            <a:ext cx="2256968" cy="1057453"/>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Περίσσεια αζώτου και νερού κατεβαίνει κάτω από τη ρίζα, στα υπόγεια νερά.</a:t>
            </a:r>
            <a:endParaRPr lang="el-GR" sz="1130" dirty="0"/>
          </a:p>
        </p:txBody>
      </p:sp>
      <p:sp>
        <p:nvSpPr>
          <p:cNvPr id="12" name="Shape 9"/>
          <p:cNvSpPr/>
          <p:nvPr/>
        </p:nvSpPr>
        <p:spPr>
          <a:xfrm>
            <a:off x="3372536" y="2268864"/>
            <a:ext cx="2622728" cy="1699478"/>
          </a:xfrm>
          <a:prstGeom prst="roundRect">
            <a:avLst>
              <a:gd name="adj" fmla="val 538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3590413" y="2419929"/>
            <a:ext cx="332342" cy="332342"/>
          </a:xfrm>
          <a:prstGeom prst="ellipse">
            <a:avLst/>
          </a:prstGeom>
          <a:solidFill>
            <a:srgbClr val="FBF1DC"/>
          </a:solidFill>
          <a:ln w="12700">
            <a:solidFill>
              <a:srgbClr val="FBF1DC"/>
            </a:solidFill>
            <a:prstDash val="solid"/>
          </a:ln>
        </p:spPr>
      </p:sp>
      <p:sp>
        <p:nvSpPr>
          <p:cNvPr id="14" name="Text 11"/>
          <p:cNvSpPr txBox="1"/>
          <p:nvPr/>
        </p:nvSpPr>
        <p:spPr>
          <a:xfrm>
            <a:off x="3590413" y="2419929"/>
            <a:ext cx="332342" cy="332342"/>
          </a:xfrm>
          <a:prstGeom prst="rect">
            <a:avLst/>
          </a:prstGeom>
          <a:noFill/>
          <a:ln/>
        </p:spPr>
        <p:txBody>
          <a:bodyPr wrap="square" lIns="0" tIns="0" rIns="0" bIns="0" rtlCol="0" anchor="ctr"/>
          <a:lstStyle/>
          <a:p>
            <a:pPr algn="ctr" indent="0" marL="0">
              <a:buNone/>
            </a:pPr>
            <a:r>
              <a:rPr lang="el-GR" altLang="en-US" sz="1070" b="1" dirty="0">
                <a:solidFill>
                  <a:srgbClr val="854D0E"/>
                </a:solidFill>
                <a:latin typeface="Calibri" pitchFamily="34" charset="0"/>
                <a:ea typeface="Calibri" pitchFamily="34" charset="-122"/>
                <a:cs typeface="Calibri" pitchFamily="34" charset="-120"/>
              </a:rPr>
              <a:t>2</a:t>
            </a:r>
            <a:endParaRPr lang="el-GR" sz="1070" dirty="0"/>
          </a:p>
        </p:txBody>
      </p:sp>
      <p:sp>
        <p:nvSpPr>
          <p:cNvPr id="15" name="Text 12"/>
          <p:cNvSpPr txBox="1"/>
          <p:nvPr/>
        </p:nvSpPr>
        <p:spPr>
          <a:xfrm>
            <a:off x="4058336" y="2374610"/>
            <a:ext cx="1799768" cy="422981"/>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Επιφάνεια: απορροή</a:t>
            </a:r>
            <a:endParaRPr lang="el-GR" sz="1260" dirty="0"/>
          </a:p>
        </p:txBody>
      </p:sp>
      <p:sp>
        <p:nvSpPr>
          <p:cNvPr id="16" name="Text 13"/>
          <p:cNvSpPr txBox="1"/>
          <p:nvPr/>
        </p:nvSpPr>
        <p:spPr>
          <a:xfrm>
            <a:off x="3555416" y="2873123"/>
            <a:ext cx="2256968" cy="1057453"/>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Η βροχή μεταφέρει λίπασμα, χώμα και φώσφορο στα ρέματα· αποτέλεσμα ο ευτροφισμός.</a:t>
            </a:r>
            <a:endParaRPr lang="el-GR" sz="1130" dirty="0"/>
          </a:p>
        </p:txBody>
      </p:sp>
      <p:sp>
        <p:nvSpPr>
          <p:cNvPr id="17" name="Shape 14"/>
          <p:cNvSpPr/>
          <p:nvPr/>
        </p:nvSpPr>
        <p:spPr>
          <a:xfrm>
            <a:off x="6196432" y="2268864"/>
            <a:ext cx="2622728" cy="1699478"/>
          </a:xfrm>
          <a:prstGeom prst="roundRect">
            <a:avLst>
              <a:gd name="adj" fmla="val 538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6414308" y="2419929"/>
            <a:ext cx="332342" cy="332342"/>
          </a:xfrm>
          <a:prstGeom prst="ellipse">
            <a:avLst/>
          </a:prstGeom>
          <a:solidFill>
            <a:srgbClr val="E6F3EA"/>
          </a:solidFill>
          <a:ln w="12700">
            <a:solidFill>
              <a:srgbClr val="E6F3EA"/>
            </a:solidFill>
            <a:prstDash val="solid"/>
          </a:ln>
        </p:spPr>
      </p:sp>
      <p:sp>
        <p:nvSpPr>
          <p:cNvPr id="19" name="Text 16"/>
          <p:cNvSpPr txBox="1"/>
          <p:nvPr/>
        </p:nvSpPr>
        <p:spPr>
          <a:xfrm>
            <a:off x="6414308" y="2419929"/>
            <a:ext cx="332342" cy="332342"/>
          </a:xfrm>
          <a:prstGeom prst="rect">
            <a:avLst/>
          </a:prstGeom>
          <a:noFill/>
          <a:ln/>
        </p:spPr>
        <p:txBody>
          <a:bodyPr wrap="square" lIns="0" tIns="0" rIns="0" bIns="0" rtlCol="0" anchor="ctr"/>
          <a:lstStyle/>
          <a:p>
            <a:pPr algn="ctr" indent="0" marL="0">
              <a:buNone/>
            </a:pPr>
            <a:r>
              <a:rPr lang="el-GR" altLang="en-US" sz="1070" b="1" dirty="0">
                <a:solidFill>
                  <a:srgbClr val="16602D"/>
                </a:solidFill>
                <a:latin typeface="Calibri" pitchFamily="34" charset="0"/>
                <a:ea typeface="Calibri" pitchFamily="34" charset="-122"/>
                <a:cs typeface="Calibri" pitchFamily="34" charset="-120"/>
              </a:rPr>
              <a:t>3</a:t>
            </a:r>
            <a:endParaRPr lang="el-GR" sz="1070" dirty="0"/>
          </a:p>
        </p:txBody>
      </p:sp>
      <p:sp>
        <p:nvSpPr>
          <p:cNvPr id="20" name="Text 17"/>
          <p:cNvSpPr txBox="1"/>
          <p:nvPr/>
        </p:nvSpPr>
        <p:spPr>
          <a:xfrm>
            <a:off x="6882232" y="2374610"/>
            <a:ext cx="1799768" cy="422981"/>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Αέρας: διασπορά</a:t>
            </a:r>
            <a:endParaRPr lang="el-GR" sz="1260" dirty="0"/>
          </a:p>
        </p:txBody>
      </p:sp>
      <p:sp>
        <p:nvSpPr>
          <p:cNvPr id="21" name="Text 18"/>
          <p:cNvSpPr txBox="1"/>
          <p:nvPr/>
        </p:nvSpPr>
        <p:spPr>
          <a:xfrm>
            <a:off x="6379312" y="2873123"/>
            <a:ext cx="2256968" cy="1057453"/>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Λεπτά σταγονίδια πάνε με τον άνεμο σε γειτονικά χωράφια, μέλισσες, σπίτια, νερά.</a:t>
            </a:r>
            <a:endParaRPr lang="el-GR" sz="1130" dirty="0"/>
          </a:p>
        </p:txBody>
      </p:sp>
      <p:sp>
        <p:nvSpPr>
          <p:cNvPr id="22" name="Shape 19"/>
          <p:cNvSpPr/>
          <p:nvPr/>
        </p:nvSpPr>
        <p:spPr>
          <a:xfrm>
            <a:off x="9020327" y="2268864"/>
            <a:ext cx="2622728" cy="1699478"/>
          </a:xfrm>
          <a:prstGeom prst="roundRect">
            <a:avLst>
              <a:gd name="adj" fmla="val 538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9238204" y="2419929"/>
            <a:ext cx="332342" cy="332342"/>
          </a:xfrm>
          <a:prstGeom prst="ellipse">
            <a:avLst/>
          </a:prstGeom>
          <a:solidFill>
            <a:srgbClr val="EEEEEA"/>
          </a:solidFill>
          <a:ln w="12700">
            <a:solidFill>
              <a:srgbClr val="EEEEEA"/>
            </a:solidFill>
            <a:prstDash val="solid"/>
          </a:ln>
        </p:spPr>
      </p:sp>
      <p:sp>
        <p:nvSpPr>
          <p:cNvPr id="24" name="Text 21"/>
          <p:cNvSpPr txBox="1"/>
          <p:nvPr/>
        </p:nvSpPr>
        <p:spPr>
          <a:xfrm>
            <a:off x="9238204" y="2419929"/>
            <a:ext cx="332342" cy="332342"/>
          </a:xfrm>
          <a:prstGeom prst="rect">
            <a:avLst/>
          </a:prstGeom>
          <a:noFill/>
          <a:ln/>
        </p:spPr>
        <p:txBody>
          <a:bodyPr wrap="square" lIns="0" tIns="0" rIns="0" bIns="0" rtlCol="0" anchor="ctr"/>
          <a:lstStyle/>
          <a:p>
            <a:pPr algn="ctr" indent="0" marL="0">
              <a:buNone/>
            </a:pPr>
            <a:r>
              <a:rPr lang="el-GR" altLang="en-US" sz="1070" b="1" dirty="0">
                <a:solidFill>
                  <a:srgbClr val="3A4540"/>
                </a:solidFill>
                <a:latin typeface="Calibri" pitchFamily="34" charset="0"/>
                <a:ea typeface="Calibri" pitchFamily="34" charset="-122"/>
                <a:cs typeface="Calibri" pitchFamily="34" charset="-120"/>
              </a:rPr>
              <a:t>4</a:t>
            </a:r>
            <a:endParaRPr lang="el-GR" sz="1070" dirty="0"/>
          </a:p>
        </p:txBody>
      </p:sp>
      <p:sp>
        <p:nvSpPr>
          <p:cNvPr id="25" name="Text 22"/>
          <p:cNvSpPr txBox="1"/>
          <p:nvPr/>
        </p:nvSpPr>
        <p:spPr>
          <a:xfrm>
            <a:off x="9706127" y="2374610"/>
            <a:ext cx="1799768" cy="422981"/>
          </a:xfrm>
          <a:prstGeom prst="rect">
            <a:avLst/>
          </a:prstGeom>
          <a:noFill/>
          <a:ln/>
        </p:spPr>
        <p:txBody>
          <a:bodyPr wrap="square" lIns="0" tIns="0" rIns="0" bIns="0" rtlCol="0" anchor="ctr"/>
          <a:lstStyle/>
          <a:p>
            <a:pPr indent="0" marL="0">
              <a:buNone/>
            </a:pPr>
            <a:r>
              <a:rPr lang="el-GR" altLang="en-US" sz="1260" b="1" dirty="0">
                <a:solidFill>
                  <a:srgbClr val="1B2420"/>
                </a:solidFill>
                <a:latin typeface="Calibri" pitchFamily="34" charset="0"/>
                <a:ea typeface="Calibri" pitchFamily="34" charset="-122"/>
                <a:cs typeface="Calibri" pitchFamily="34" charset="-120"/>
              </a:rPr>
              <a:t>Απόβλητα: συσκευασίες</a:t>
            </a:r>
            <a:endParaRPr lang="el-GR" sz="1260" dirty="0"/>
          </a:p>
        </p:txBody>
      </p:sp>
      <p:sp>
        <p:nvSpPr>
          <p:cNvPr id="26" name="Text 23"/>
          <p:cNvSpPr txBox="1"/>
          <p:nvPr/>
        </p:nvSpPr>
        <p:spPr>
          <a:xfrm>
            <a:off x="9203207" y="2873123"/>
            <a:ext cx="2256968" cy="1057453"/>
          </a:xfrm>
          <a:prstGeom prst="rect">
            <a:avLst/>
          </a:prstGeom>
          <a:noFill/>
          <a:ln/>
        </p:spPr>
        <p:txBody>
          <a:bodyPr wrap="square" lIns="0" tIns="0" rIns="0" bIns="0" rtlCol="0" anchor="t"/>
          <a:lstStyle/>
          <a:p>
            <a:pPr indent="0" marL="0">
              <a:buNone/>
            </a:pPr>
            <a:r>
              <a:rPr lang="el-GR" altLang="en-US" sz="1130" dirty="0">
                <a:solidFill>
                  <a:srgbClr val="3A4540"/>
                </a:solidFill>
                <a:latin typeface="Calibri" pitchFamily="34" charset="0"/>
                <a:ea typeface="Calibri" pitchFamily="34" charset="-122"/>
                <a:cs typeface="Calibri" pitchFamily="34" charset="-120"/>
              </a:rPr>
              <a:t>Τριπλό ξέπλυμα, νερό στο βυτίο, τρύπημα, σημείο συλλογής· ποτέ κάψιμο ή θάψιμο.</a:t>
            </a:r>
            <a:endParaRPr lang="el-GR" sz="1130" dirty="0"/>
          </a:p>
        </p:txBody>
      </p:sp>
      <p:sp>
        <p:nvSpPr>
          <p:cNvPr id="27" name="Shape 24"/>
          <p:cNvSpPr/>
          <p:nvPr/>
        </p:nvSpPr>
        <p:spPr>
          <a:xfrm>
            <a:off x="548640" y="4096747"/>
            <a:ext cx="11094415" cy="468301"/>
          </a:xfrm>
          <a:prstGeom prst="roundRect">
            <a:avLst>
              <a:gd name="adj" fmla="val 19526"/>
            </a:avLst>
          </a:prstGeom>
          <a:solidFill>
            <a:srgbClr val="0E3D1E"/>
          </a:solidFill>
          <a:ln w="9525">
            <a:solidFill>
              <a:srgbClr val="0E3D1E"/>
            </a:solidFill>
            <a:prstDash val="solid"/>
          </a:ln>
        </p:spPr>
      </p:sp>
      <p:sp>
        <p:nvSpPr>
          <p:cNvPr id="28" name="Text 25"/>
          <p:cNvSpPr txBox="1"/>
          <p:nvPr/>
        </p:nvSpPr>
        <p:spPr>
          <a:xfrm>
            <a:off x="777240" y="4096747"/>
            <a:ext cx="10637215" cy="468301"/>
          </a:xfrm>
          <a:prstGeom prst="rect">
            <a:avLst/>
          </a:prstGeom>
          <a:noFill/>
          <a:ln/>
        </p:spPr>
        <p:txBody>
          <a:bodyPr wrap="square" lIns="0" tIns="0" rIns="0" bIns="0" rtlCol="0" anchor="ctr"/>
          <a:lstStyle/>
          <a:p>
            <a:pPr indent="0" marL="0">
              <a:buNone/>
            </a:pPr>
            <a:r>
              <a:rPr lang="el-GR" altLang="en-US" sz="1170" b="1" dirty="0">
                <a:solidFill>
                  <a:srgbClr val="FFFFFF"/>
                </a:solidFill>
                <a:latin typeface="Calibri" pitchFamily="34" charset="0"/>
                <a:ea typeface="Calibri" pitchFamily="34" charset="-122"/>
                <a:cs typeface="Calibri" pitchFamily="34" charset="-120"/>
              </a:rPr>
              <a:t>Όριο: νιτρικά 50 mg/L (ίδιο στον τουρκικό κανονισμό και στην Οδηγία της ΕΕ για τη νιτρορύπανση) · Σε ευπρόσβλητη ζώνη έως 170 kg N/ha/έτος από κοπριά</a:t>
            </a:r>
            <a:endParaRPr lang="el-GR" sz="1170" dirty="0"/>
          </a:p>
        </p:txBody>
      </p:sp>
      <p:sp>
        <p:nvSpPr>
          <p:cNvPr id="29" name="Shape 26"/>
          <p:cNvSpPr/>
          <p:nvPr/>
        </p:nvSpPr>
        <p:spPr>
          <a:xfrm>
            <a:off x="548640" y="4693453"/>
            <a:ext cx="5410048" cy="1042347"/>
          </a:xfrm>
          <a:prstGeom prst="roundRect">
            <a:avLst>
              <a:gd name="adj" fmla="val 8773"/>
            </a:avLst>
          </a:prstGeom>
          <a:solidFill>
            <a:srgbClr val="F5F6F1"/>
          </a:solidFill>
          <a:ln w="9525">
            <a:solidFill>
              <a:srgbClr val="DFE6DC"/>
            </a:solidFill>
            <a:prstDash val="solid"/>
          </a:ln>
        </p:spPr>
      </p:sp>
      <p:sp>
        <p:nvSpPr>
          <p:cNvPr id="30" name="Text 27"/>
          <p:cNvSpPr txBox="1"/>
          <p:nvPr/>
        </p:nvSpPr>
        <p:spPr>
          <a:xfrm>
            <a:off x="777240" y="4791645"/>
            <a:ext cx="4952848" cy="211491"/>
          </a:xfrm>
          <a:prstGeom prst="rect">
            <a:avLst/>
          </a:prstGeom>
          <a:noFill/>
          <a:ln/>
        </p:spPr>
        <p:txBody>
          <a:bodyPr wrap="square" lIns="0" tIns="0" rIns="0" bIns="0" rtlCol="0" anchor="t"/>
          <a:lstStyle/>
          <a:p>
            <a:pPr indent="0" marL="0">
              <a:buNone/>
            </a:pPr>
            <a:r>
              <a:rPr lang="el-GR" altLang="en-US" sz="1040" b="1" spc="200" kern="0" dirty="0">
                <a:solidFill>
                  <a:srgbClr val="A16207"/>
                </a:solidFill>
                <a:latin typeface="Calibri" pitchFamily="34" charset="0"/>
                <a:ea typeface="Calibri" pitchFamily="34" charset="-122"/>
                <a:cs typeface="Calibri" pitchFamily="34" charset="-120"/>
              </a:rPr>
              <a:t>ΚΟΖΑΝ (ΑΔΑΝΑ)</a:t>
            </a:r>
            <a:endParaRPr lang="el-GR" sz="1040" dirty="0"/>
          </a:p>
        </p:txBody>
      </p:sp>
      <p:sp>
        <p:nvSpPr>
          <p:cNvPr id="31" name="Text 28"/>
          <p:cNvSpPr txBox="1"/>
          <p:nvPr/>
        </p:nvSpPr>
        <p:spPr>
          <a:xfrm>
            <a:off x="777240" y="5025795"/>
            <a:ext cx="4952848" cy="679791"/>
          </a:xfrm>
          <a:prstGeom prst="rect">
            <a:avLst/>
          </a:prstGeom>
          <a:noFill/>
          <a:ln/>
        </p:spPr>
        <p:txBody>
          <a:bodyPr wrap="square" lIns="0" tIns="0" rIns="0" bIns="0" rtlCol="0" anchor="t"/>
          <a:lstStyle/>
          <a:p>
            <a:pPr indent="0" marL="0">
              <a:buNone/>
            </a:pPr>
            <a:r>
              <a:rPr lang="el-GR" altLang="en-US" sz="1170" dirty="0">
                <a:solidFill>
                  <a:srgbClr val="3A4540"/>
                </a:solidFill>
                <a:latin typeface="Calibri" pitchFamily="34" charset="0"/>
                <a:ea typeface="Calibri" pitchFamily="34" charset="-122"/>
                <a:cs typeface="Calibri" pitchFamily="34" charset="-120"/>
              </a:rPr>
              <a:t>92 σταθερά σημεία παρακολούθησης νιτρικών: 52 γεωτρήσεις, 40 επιφανειακά νερά· 8 παράμετροι.</a:t>
            </a:r>
            <a:endParaRPr lang="el-GR" sz="1170" dirty="0"/>
          </a:p>
        </p:txBody>
      </p:sp>
      <p:sp>
        <p:nvSpPr>
          <p:cNvPr id="32" name="Shape 29"/>
          <p:cNvSpPr/>
          <p:nvPr/>
        </p:nvSpPr>
        <p:spPr>
          <a:xfrm>
            <a:off x="6233008" y="4693453"/>
            <a:ext cx="5410048" cy="1042347"/>
          </a:xfrm>
          <a:prstGeom prst="roundRect">
            <a:avLst>
              <a:gd name="adj" fmla="val 8773"/>
            </a:avLst>
          </a:prstGeom>
          <a:solidFill>
            <a:srgbClr val="F5F6F1"/>
          </a:solidFill>
          <a:ln w="9525">
            <a:solidFill>
              <a:srgbClr val="DFE6DC"/>
            </a:solidFill>
            <a:prstDash val="solid"/>
          </a:ln>
        </p:spPr>
      </p:sp>
      <p:sp>
        <p:nvSpPr>
          <p:cNvPr id="33" name="Text 30"/>
          <p:cNvSpPr txBox="1"/>
          <p:nvPr/>
        </p:nvSpPr>
        <p:spPr>
          <a:xfrm>
            <a:off x="6461608" y="4791645"/>
            <a:ext cx="4952848" cy="211491"/>
          </a:xfrm>
          <a:prstGeom prst="rect">
            <a:avLst/>
          </a:prstGeom>
          <a:noFill/>
          <a:ln/>
        </p:spPr>
        <p:txBody>
          <a:bodyPr wrap="square" lIns="0" tIns="0" rIns="0" bIns="0" rtlCol="0" anchor="t"/>
          <a:lstStyle/>
          <a:p>
            <a:pPr indent="0" marL="0">
              <a:buNone/>
            </a:pPr>
            <a:r>
              <a:rPr lang="el-GR" altLang="en-US" sz="1040" b="1" spc="200" kern="0" dirty="0">
                <a:solidFill>
                  <a:srgbClr val="0E7490"/>
                </a:solidFill>
                <a:latin typeface="Calibri" pitchFamily="34" charset="0"/>
                <a:ea typeface="Calibri" pitchFamily="34" charset="-122"/>
                <a:cs typeface="Calibri" pitchFamily="34" charset="-120"/>
              </a:rPr>
              <a:t>ΛΑΡΙΣΑ (ΘΕΣΣΑΛΙΑ)</a:t>
            </a:r>
            <a:endParaRPr lang="el-GR" sz="1040" dirty="0"/>
          </a:p>
        </p:txBody>
      </p:sp>
      <p:sp>
        <p:nvSpPr>
          <p:cNvPr id="34" name="Text 31"/>
          <p:cNvSpPr txBox="1"/>
          <p:nvPr/>
        </p:nvSpPr>
        <p:spPr>
          <a:xfrm>
            <a:off x="6461608" y="5025795"/>
            <a:ext cx="4952848" cy="679791"/>
          </a:xfrm>
          <a:prstGeom prst="rect">
            <a:avLst/>
          </a:prstGeom>
          <a:noFill/>
          <a:ln/>
        </p:spPr>
        <p:txBody>
          <a:bodyPr wrap="square" lIns="0" tIns="0" rIns="0" bIns="0" rtlCol="0" anchor="t"/>
          <a:lstStyle/>
          <a:p>
            <a:pPr indent="0" marL="0">
              <a:buNone/>
            </a:pPr>
            <a:r>
              <a:rPr lang="el-GR" altLang="en-US" sz="1170" dirty="0">
                <a:solidFill>
                  <a:srgbClr val="3A4540"/>
                </a:solidFill>
                <a:latin typeface="Calibri" pitchFamily="34" charset="0"/>
                <a:ea typeface="Calibri" pitchFamily="34" charset="-122"/>
                <a:cs typeface="Calibri" pitchFamily="34" charset="-120"/>
              </a:rPr>
              <a:t>2020-2023: νιτρικά 50 mg/l ή περισσότερο στο 13,4% των σημείων υπόγειου νερού· στη χώρα 10,5%.</a:t>
            </a:r>
            <a:endParaRPr lang="el-GR" sz="117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8 · ΔΙΑΣΠΟΡΑ ΨΕΚΑΣΜΟΥ</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Όσο μικραίνει η σταγόνα, τόσο μεγαλώνει η διασπορά</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Kruger κ.ά., University of Nebraska-Lincoln G1773 (2019)</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28</a:t>
            </a:r>
            <a:endParaRPr lang="el-GR" sz="900" dirty="0"/>
          </a:p>
        </p:txBody>
      </p:sp>
      <p:graphicFrame>
        <p:nvGraphicFramePr>
          <p:cNvPr id="7" name="Chart 0" descr=""/>
          <p:cNvGraphicFramePr/>
          <p:nvPr/>
        </p:nvGraphicFramePr>
        <p:xfrm>
          <a:off x="548640" y="2231098"/>
          <a:ext cx="6903720" cy="3474489"/>
        </p:xfrm>
        <a:graphic xmlns:a="http://schemas.openxmlformats.org/drawingml/2006/main">
          <a:graphicData uri="http://schemas.openxmlformats.org/drawingml/2006/chart">
            <c:chart xmlns:c="http://schemas.openxmlformats.org/drawingml/2006/chart" r:id="rId1"/>
          </a:graphicData>
        </a:graphic>
      </p:graphicFrame>
      <p:sp>
        <p:nvSpPr>
          <p:cNvPr id="8" name="Shape 4"/>
          <p:cNvSpPr/>
          <p:nvPr/>
        </p:nvSpPr>
        <p:spPr>
          <a:xfrm>
            <a:off x="7818120" y="2268864"/>
            <a:ext cx="3824935" cy="3436723"/>
          </a:xfrm>
          <a:prstGeom prst="roundRect">
            <a:avLst>
              <a:gd name="adj" fmla="val 3193"/>
            </a:avLst>
          </a:prstGeom>
          <a:solidFill>
            <a:srgbClr val="F5F6F1"/>
          </a:solidFill>
          <a:ln w="9525">
            <a:solidFill>
              <a:srgbClr val="DFE6DC"/>
            </a:solidFill>
            <a:prstDash val="solid"/>
          </a:ln>
        </p:spPr>
      </p:sp>
      <p:sp>
        <p:nvSpPr>
          <p:cNvPr id="9" name="Text 5"/>
          <p:cNvSpPr txBox="1"/>
          <p:nvPr/>
        </p:nvSpPr>
        <p:spPr>
          <a:xfrm>
            <a:off x="8046720" y="2419929"/>
            <a:ext cx="3367735" cy="3172359"/>
          </a:xfrm>
          <a:prstGeom prst="rect">
            <a:avLst/>
          </a:prstGeom>
          <a:noFill/>
          <a:ln/>
        </p:spPr>
        <p:txBody>
          <a:bodyPr wrap="square" lIns="0" tIns="0" rIns="0" bIns="0" rtlCol="0" anchor="t"/>
          <a:lstStyle/>
          <a:p>
            <a:pPr marL="203200" indent="-203200">
              <a:spcAft>
                <a:spcPts val="578"/>
              </a:spcAft>
              <a:buSzPct val="100000"/>
              <a:buChar char="•"/>
            </a:pPr>
            <a:r>
              <a:rPr lang="el-GR" altLang="en-US" sz="1260" b="1" dirty="0">
                <a:solidFill>
                  <a:srgbClr val="16602D"/>
                </a:solidFill>
                <a:latin typeface="Calibri" pitchFamily="34" charset="0"/>
                <a:ea typeface="Calibri" pitchFamily="34" charset="-122"/>
                <a:cs typeface="Calibri" pitchFamily="34" charset="-120"/>
              </a:rPr>
              <a:t>Άνεμος: </a:t>
            </a:r>
            <a:r>
              <a:rPr lang="el-GR" altLang="en-US" sz="1260" dirty="0">
                <a:solidFill>
                  <a:srgbClr val="3A4540"/>
                </a:solidFill>
                <a:latin typeface="Calibri" pitchFamily="34" charset="0"/>
                <a:ea typeface="Calibri" pitchFamily="34" charset="-122"/>
                <a:cs typeface="Calibri" pitchFamily="34" charset="-120"/>
              </a:rPr>
              <a:t>συνήθης σύσταση: όχι ψεκασμός κάτω από 1,3 m/s ή πάνω από 4,5 m/s.</a:t>
            </a:r>
            <a:endParaRPr lang="el-GR" sz="1260" dirty="0"/>
          </a:p>
          <a:p>
            <a:pPr marL="203200" indent="-203200">
              <a:spcAft>
                <a:spcPts val="578"/>
              </a:spcAft>
              <a:buSzPct val="100000"/>
              <a:buChar char="•"/>
            </a:pPr>
            <a:r>
              <a:rPr lang="el-GR" altLang="en-US" sz="1260" b="1" dirty="0">
                <a:solidFill>
                  <a:srgbClr val="16602D"/>
                </a:solidFill>
                <a:latin typeface="Calibri" pitchFamily="34" charset="0"/>
                <a:ea typeface="Calibri" pitchFamily="34" charset="-122"/>
                <a:cs typeface="Calibri" pitchFamily="34" charset="-120"/>
              </a:rPr>
              <a:t>Άπνοια το πρωί: </a:t>
            </a:r>
            <a:r>
              <a:rPr lang="el-GR" altLang="en-US" sz="1260" dirty="0">
                <a:solidFill>
                  <a:srgbClr val="3A4540"/>
                </a:solidFill>
                <a:latin typeface="Calibri" pitchFamily="34" charset="0"/>
                <a:ea typeface="Calibri" pitchFamily="34" charset="-122"/>
                <a:cs typeface="Calibri" pitchFamily="34" charset="-120"/>
              </a:rPr>
              <a:t>με θερμοκρασιακή αναστροφή τα λεπτά σταγονίδια αιωρούνται.</a:t>
            </a:r>
            <a:endParaRPr lang="el-GR" sz="1260" dirty="0"/>
          </a:p>
          <a:p>
            <a:pPr marL="203200" indent="-203200">
              <a:spcAft>
                <a:spcPts val="578"/>
              </a:spcAft>
              <a:buSzPct val="100000"/>
              <a:buChar char="•"/>
            </a:pPr>
            <a:r>
              <a:rPr lang="el-GR" altLang="en-US" sz="1260" b="1" dirty="0">
                <a:solidFill>
                  <a:srgbClr val="16602D"/>
                </a:solidFill>
                <a:latin typeface="Calibri" pitchFamily="34" charset="0"/>
                <a:ea typeface="Calibri" pitchFamily="34" charset="-122"/>
                <a:cs typeface="Calibri" pitchFamily="34" charset="-120"/>
              </a:rPr>
              <a:t>Υγρασία: </a:t>
            </a:r>
            <a:r>
              <a:rPr lang="el-GR" altLang="en-US" sz="1260" dirty="0">
                <a:solidFill>
                  <a:srgbClr val="3A4540"/>
                </a:solidFill>
                <a:latin typeface="Calibri" pitchFamily="34" charset="0"/>
                <a:ea typeface="Calibri" pitchFamily="34" charset="-122"/>
                <a:cs typeface="Calibri" pitchFamily="34" charset="-120"/>
              </a:rPr>
              <a:t>πάνω από 70% σχεδόν ιδανικά, κάτω από 50% χρειάζεται προσοχή.</a:t>
            </a:r>
            <a:endParaRPr lang="el-GR" sz="1260" dirty="0"/>
          </a:p>
          <a:p>
            <a:pPr marL="203200" indent="-203200">
              <a:spcAft>
                <a:spcPts val="578"/>
              </a:spcAft>
              <a:buSzPct val="100000"/>
              <a:buChar char="•"/>
            </a:pPr>
            <a:r>
              <a:rPr lang="el-GR" altLang="en-US" sz="1260" b="1" dirty="0">
                <a:solidFill>
                  <a:srgbClr val="16602D"/>
                </a:solidFill>
                <a:latin typeface="Calibri" pitchFamily="34" charset="0"/>
                <a:ea typeface="Calibri" pitchFamily="34" charset="-122"/>
                <a:cs typeface="Calibri" pitchFamily="34" charset="-120"/>
              </a:rPr>
              <a:t>Τεχνική: </a:t>
            </a:r>
            <a:r>
              <a:rPr lang="el-GR" altLang="en-US" sz="1260" dirty="0">
                <a:solidFill>
                  <a:srgbClr val="3A4540"/>
                </a:solidFill>
                <a:latin typeface="Calibri" pitchFamily="34" charset="0"/>
                <a:ea typeface="Calibri" pitchFamily="34" charset="-122"/>
                <a:cs typeface="Calibri" pitchFamily="34" charset="-120"/>
              </a:rPr>
              <a:t>ακροφύσια χονδρής σταγόνας, χαμηλή ράμπα, ζώνη ανάσχεσης· η ετικέτα έχει πάντα προτεραιότητα.</a:t>
            </a:r>
            <a:endParaRPr lang="el-GR" sz="126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ΚΕΦΑΛΑΙΟ 3</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Προσομοίωση: ποτίστε τον πορτοκαλεώνα τον Ιούλιο</a:t>
            </a:r>
            <a:endParaRPr lang="el-G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29</a:t>
            </a:r>
            <a:endParaRPr lang="el-GR" sz="900" dirty="0"/>
          </a:p>
        </p:txBody>
      </p:sp>
      <p:pic>
        <p:nvPicPr>
          <p:cNvPr id="7" name="Image 0" descr="/root/kozan-akilli-tarim/sunum/build/cache/m1-el-l07-sim-u-bae13f37-1400-0.jpg">    </p:cNvPr>
          <p:cNvPicPr>
            <a:picLocks noChangeAspect="1"/>
          </p:cNvPicPr>
          <p:nvPr/>
        </p:nvPicPr>
        <p:blipFill>
          <a:blip r:embed="rId1"/>
          <a:stretch>
            <a:fillRect/>
          </a:stretch>
        </p:blipFill>
        <p:spPr>
          <a:xfrm>
            <a:off x="1062260" y="2268864"/>
            <a:ext cx="2447480" cy="3247892"/>
          </a:xfrm>
          <a:prstGeom prst="rect">
            <a:avLst/>
          </a:prstGeom>
          <a:effectLst>
            <a:outerShdw sx="100000" sy="100000" kx="0" ky="0" algn="bl" rotWithShape="0" blurRad="101600" dist="38100" dir="5400000">
              <a:srgbClr val="1B2420">
                <a:alpha val="25000"/>
              </a:srgbClr>
            </a:outerShdw>
          </a:effectLst>
        </p:spPr>
      </p:pic>
      <p:pic>
        <p:nvPicPr>
          <p:cNvPr id="8" name="Image 1" descr="/root/kozan-akilli-tarim/sunum/build/cache/m1-el-l06-grid-35496cfa-1400-0.jpg">    </p:cNvPr>
          <p:cNvPicPr>
            <a:picLocks noChangeAspect="1"/>
          </p:cNvPicPr>
          <p:nvPr/>
        </p:nvPicPr>
        <p:blipFill>
          <a:blip r:embed="rId2"/>
          <a:stretch>
            <a:fillRect/>
          </a:stretch>
        </p:blipFill>
        <p:spPr>
          <a:xfrm>
            <a:off x="4685674" y="2268864"/>
            <a:ext cx="2698731" cy="3247892"/>
          </a:xfrm>
          <a:prstGeom prst="rect">
            <a:avLst/>
          </a:prstGeom>
          <a:effectLst>
            <a:outerShdw sx="100000" sy="100000" kx="0" ky="0" algn="bl" rotWithShape="0" blurRad="101600" dist="38100" dir="5400000">
              <a:srgbClr val="1B2420">
                <a:alpha val="25000"/>
              </a:srgbClr>
            </a:outerShdw>
          </a:effectLst>
        </p:spPr>
      </p:pic>
      <p:sp>
        <p:nvSpPr>
          <p:cNvPr id="9" name="Text 4"/>
          <p:cNvSpPr txBox="1"/>
          <p:nvPr/>
        </p:nvSpPr>
        <p:spPr>
          <a:xfrm>
            <a:off x="548640" y="5607395"/>
            <a:ext cx="7223760" cy="264363"/>
          </a:xfrm>
          <a:prstGeom prst="rect">
            <a:avLst/>
          </a:prstGeom>
          <a:noFill/>
          <a:ln/>
        </p:spPr>
        <p:txBody>
          <a:bodyPr wrap="square" lIns="0" tIns="0" rIns="0" bIns="0" rtlCol="0" anchor="t"/>
          <a:lstStyle/>
          <a:p>
            <a:pPr indent="0" marL="0">
              <a:buNone/>
            </a:pPr>
            <a:r>
              <a:rPr lang="el-GR" altLang="en-US" sz="1040" i="1" dirty="0">
                <a:solidFill>
                  <a:srgbClr val="5A6862"/>
                </a:solidFill>
                <a:latin typeface="Calibri" pitchFamily="34" charset="0"/>
                <a:ea typeface="Calibri" pitchFamily="34" charset="-122"/>
                <a:cs typeface="Calibri" pitchFamily="34" charset="-120"/>
              </a:rPr>
              <a:t>Μάθημα 7: προσομοίωση άρδευσης · Μάθημα 6: χάρτης συνταγής φωσφόρου</a:t>
            </a:r>
            <a:endParaRPr lang="el-GR" sz="1040" dirty="0"/>
          </a:p>
        </p:txBody>
      </p:sp>
      <p:sp>
        <p:nvSpPr>
          <p:cNvPr id="10" name="Text 5"/>
          <p:cNvSpPr txBox="1"/>
          <p:nvPr/>
        </p:nvSpPr>
        <p:spPr>
          <a:xfrm>
            <a:off x="8138160" y="2268864"/>
            <a:ext cx="3504895" cy="3474489"/>
          </a:xfrm>
          <a:prstGeom prst="rect">
            <a:avLst/>
          </a:prstGeom>
          <a:noFill/>
          <a:ln/>
        </p:spPr>
        <p:txBody>
          <a:bodyPr wrap="square" lIns="0" tIns="0" rIns="0" bIns="0" rtlCol="0" anchor="t"/>
          <a:lstStyle/>
          <a:p>
            <a:pPr marL="203200" indent="-203200">
              <a:spcAft>
                <a:spcPts val="578"/>
              </a:spcAft>
              <a:buSzPct val="100000"/>
              <a:buChar char="•"/>
            </a:pPr>
            <a:r>
              <a:rPr lang="el-GR" altLang="en-US" sz="1310" b="1" dirty="0">
                <a:solidFill>
                  <a:srgbClr val="16602D"/>
                </a:solidFill>
                <a:latin typeface="Calibri" pitchFamily="34" charset="0"/>
                <a:ea typeface="Calibri" pitchFamily="34" charset="-122"/>
                <a:cs typeface="Calibri" pitchFamily="34" charset="-120"/>
              </a:rPr>
              <a:t>Μάθημα 7, προσομοίωση: </a:t>
            </a:r>
            <a:r>
              <a:rPr lang="el-GR" altLang="en-US" sz="1310" dirty="0">
                <a:solidFill>
                  <a:srgbClr val="3A4540"/>
                </a:solidFill>
                <a:latin typeface="Calibri" pitchFamily="34" charset="0"/>
                <a:ea typeface="Calibri" pitchFamily="34" charset="-122"/>
                <a:cs typeface="Calibri" pitchFamily="34" charset="-120"/>
              </a:rPr>
              <a:t>21 ημέρες· κάθε μέρα υγρασία και πρόγνωση καιρού, επιλογή δόσης. Στόχος: χωρίς καταπόνηση, με το λιγότερο νερό.</a:t>
            </a:r>
            <a:endParaRPr lang="el-GR" sz="1310" dirty="0"/>
          </a:p>
          <a:p>
            <a:pPr marL="203200" indent="-203200">
              <a:spcAft>
                <a:spcPts val="578"/>
              </a:spcAft>
              <a:buSzPct val="100000"/>
              <a:buChar char="•"/>
            </a:pPr>
            <a:r>
              <a:rPr lang="el-GR" altLang="en-US" sz="1310" b="1" dirty="0">
                <a:solidFill>
                  <a:srgbClr val="16602D"/>
                </a:solidFill>
                <a:latin typeface="Calibri" pitchFamily="34" charset="0"/>
                <a:ea typeface="Calibri" pitchFamily="34" charset="-122"/>
                <a:cs typeface="Calibri" pitchFamily="34" charset="-120"/>
              </a:rPr>
              <a:t>Όριο για το quest: </a:t>
            </a:r>
            <a:r>
              <a:rPr lang="el-GR" altLang="en-US" sz="1310" dirty="0">
                <a:solidFill>
                  <a:srgbClr val="3A4540"/>
                </a:solidFill>
                <a:latin typeface="Calibri" pitchFamily="34" charset="0"/>
                <a:ea typeface="Calibri" pitchFamily="34" charset="-122"/>
                <a:cs typeface="Calibri" pitchFamily="34" charset="-120"/>
              </a:rPr>
              <a:t>τουλάχιστον 70% στην προσομοίωση.</a:t>
            </a:r>
            <a:endParaRPr lang="el-GR" sz="1310" dirty="0"/>
          </a:p>
          <a:p>
            <a:pPr marL="203200" indent="-203200">
              <a:spcAft>
                <a:spcPts val="578"/>
              </a:spcAft>
              <a:buSzPct val="100000"/>
              <a:buChar char="•"/>
            </a:pPr>
            <a:r>
              <a:rPr lang="el-GR" altLang="en-US" sz="1310" b="1" dirty="0">
                <a:solidFill>
                  <a:srgbClr val="16602D"/>
                </a:solidFill>
                <a:latin typeface="Calibri" pitchFamily="34" charset="0"/>
                <a:ea typeface="Calibri" pitchFamily="34" charset="-122"/>
                <a:cs typeface="Calibri" pitchFamily="34" charset="-120"/>
              </a:rPr>
              <a:t>Μάθημα 6, χάρτης: </a:t>
            </a:r>
            <a:r>
              <a:rPr lang="el-GR" altLang="en-US" sz="1310" dirty="0">
                <a:solidFill>
                  <a:srgbClr val="3A4540"/>
                </a:solidFill>
                <a:latin typeface="Calibri" pitchFamily="34" charset="0"/>
                <a:ea typeface="Calibri" pitchFamily="34" charset="-122"/>
                <a:cs typeface="Calibri" pitchFamily="34" charset="-120"/>
              </a:rPr>
              <a:t>χρωματίστε το πλέγμα φωσφόρου 96 κελιών ανά κατηγορία δόσης (τουλάχιστον 80% σωστά).</a:t>
            </a:r>
            <a:endParaRPr lang="el-GR" sz="1310" dirty="0"/>
          </a:p>
          <a:p>
            <a:pPr marL="203200" indent="-203200">
              <a:spcAft>
                <a:spcPts val="578"/>
              </a:spcAft>
              <a:buSzPct val="100000"/>
              <a:buChar char="•"/>
            </a:pPr>
            <a:r>
              <a:rPr lang="el-GR" altLang="en-US" sz="1310" b="1" dirty="0">
                <a:solidFill>
                  <a:srgbClr val="16602D"/>
                </a:solidFill>
                <a:latin typeface="Calibri" pitchFamily="34" charset="0"/>
                <a:ea typeface="Calibri" pitchFamily="34" charset="-122"/>
                <a:cs typeface="Calibri" pitchFamily="34" charset="-120"/>
              </a:rPr>
              <a:t>Μάθημα 8: </a:t>
            </a:r>
            <a:r>
              <a:rPr lang="el-GR" altLang="en-US" sz="1310" dirty="0">
                <a:solidFill>
                  <a:srgbClr val="3A4540"/>
                </a:solidFill>
                <a:latin typeface="Calibri" pitchFamily="34" charset="0"/>
                <a:ea typeface="Calibri" pitchFamily="34" charset="-122"/>
                <a:cs typeface="Calibri" pitchFamily="34" charset="-120"/>
              </a:rPr>
              <a:t>ταξινόμηση δρόμων ρύπανσης και φόρμα καταγραφής ψεκασμού.</a:t>
            </a:r>
            <a:endParaRPr lang="el-GR" sz="131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04</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4</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Εφαρμογή στην περιοχή</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Κοζάν και Λάρισα: δύο περιοχές, κοινοί κίνδυνοι, κοινές λύσεις</a:t>
            </a:r>
            <a:endParaRPr lang="el-GR" sz="1530" dirty="0"/>
          </a:p>
        </p:txBody>
      </p:sp>
      <p:sp>
        <p:nvSpPr>
          <p:cNvPr id="7" name="Shape 4"/>
          <p:cNvSpPr/>
          <p:nvPr/>
        </p:nvSpPr>
        <p:spPr>
          <a:xfrm>
            <a:off x="548640"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789127"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Κοζάν</a:t>
            </a:r>
            <a:endParaRPr lang="el-GR" sz="1040" dirty="0"/>
          </a:p>
        </p:txBody>
      </p:sp>
      <p:sp>
        <p:nvSpPr>
          <p:cNvPr id="9" name="Shape 6"/>
          <p:cNvSpPr/>
          <p:nvPr/>
        </p:nvSpPr>
        <p:spPr>
          <a:xfrm>
            <a:off x="1447495" y="5244839"/>
            <a:ext cx="86282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447495" y="5244839"/>
            <a:ext cx="862828"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Λάρισα</a:t>
            </a:r>
            <a:endParaRPr lang="el-GR" sz="1040" dirty="0"/>
          </a:p>
        </p:txBody>
      </p:sp>
      <p:sp>
        <p:nvSpPr>
          <p:cNvPr id="11" name="Shape 8"/>
          <p:cNvSpPr/>
          <p:nvPr/>
        </p:nvSpPr>
        <p:spPr>
          <a:xfrm>
            <a:off x="2420051" y="5244839"/>
            <a:ext cx="15261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420051" y="5244839"/>
            <a:ext cx="15261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Κοινοί κίνδυνοι</a:t>
            </a:r>
            <a:endParaRPr lang="el-GR" sz="1040" dirty="0"/>
          </a:p>
        </p:txBody>
      </p:sp>
      <p:sp>
        <p:nvSpPr>
          <p:cNvPr id="13" name="Shape 10"/>
          <p:cNvSpPr/>
          <p:nvPr/>
        </p:nvSpPr>
        <p:spPr>
          <a:xfrm>
            <a:off x="4055913"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4055913"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Σενάριο απόφασης</a:t>
            </a:r>
            <a:endParaRPr lang="el-GR" sz="1040" dirty="0"/>
          </a:p>
        </p:txBody>
      </p:sp>
      <p:pic>
        <p:nvPicPr>
          <p:cNvPr id="15" name="Image 1" descr="/root/kozan-akilli-tarim/sunum/build/cache/m1-el-mob-l09-c-e7d2b771-1400-0.03.png">    </p:cNvPr>
          <p:cNvPicPr>
            <a:picLocks noChangeAspect="1"/>
          </p:cNvPicPr>
          <p:nvPr/>
        </p:nvPicPr>
        <p:blipFill>
          <a:blip r:embed="rId2"/>
          <a:stretch>
            <a:fillRect/>
          </a:stretch>
        </p:blipFill>
        <p:spPr>
          <a:xfrm>
            <a:off x="8801337" y="1808117"/>
            <a:ext cx="2559846" cy="3323424"/>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30</a:t>
            </a:r>
            <a:endParaRPr lang="el-GR"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9 · ΠΟΡΤΡΕΤΟ ΤΩΝ ΔΥΟ ΠΕΡΙΟΧΩΝ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Κοζάν και Λάρισα: τι καλλιεργείται;</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TÜİK MEDAS (2026); Adana Ticaret Borsası; Δήμος Κοζάν; ΕΛΣΤΑΤ (2025)</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31</a:t>
            </a:r>
            <a:endParaRPr lang="el-GR" sz="900" dirty="0"/>
          </a:p>
        </p:txBody>
      </p:sp>
      <p:sp>
        <p:nvSpPr>
          <p:cNvPr id="7" name="Shape 4"/>
          <p:cNvSpPr/>
          <p:nvPr/>
        </p:nvSpPr>
        <p:spPr>
          <a:xfrm>
            <a:off x="548640" y="2268864"/>
            <a:ext cx="5410048" cy="3489595"/>
          </a:xfrm>
          <a:prstGeom prst="roundRect">
            <a:avLst>
              <a:gd name="adj" fmla="val 3144"/>
            </a:avLst>
          </a:prstGeom>
          <a:solidFill>
            <a:srgbClr val="FBF1DC"/>
          </a:solidFill>
          <a:ln w="9525">
            <a:solidFill>
              <a:srgbClr val="FBF1DC"/>
            </a:solidFill>
            <a:prstDash val="solid"/>
          </a:ln>
        </p:spPr>
      </p:sp>
      <p:sp>
        <p:nvSpPr>
          <p:cNvPr id="8" name="Text 5"/>
          <p:cNvSpPr txBox="1"/>
          <p:nvPr/>
        </p:nvSpPr>
        <p:spPr>
          <a:xfrm>
            <a:off x="777240" y="2359503"/>
            <a:ext cx="4952848" cy="302129"/>
          </a:xfrm>
          <a:prstGeom prst="rect">
            <a:avLst/>
          </a:prstGeom>
          <a:noFill/>
          <a:ln/>
        </p:spPr>
        <p:txBody>
          <a:bodyPr wrap="square" lIns="0" tIns="0" rIns="0" bIns="0" rtlCol="0" anchor="t"/>
          <a:lstStyle/>
          <a:p>
            <a:pPr indent="0" marL="0">
              <a:buNone/>
            </a:pPr>
            <a:r>
              <a:rPr lang="el-GR" altLang="en-US" sz="1620" b="1" dirty="0">
                <a:solidFill>
                  <a:srgbClr val="854D0E"/>
                </a:solidFill>
                <a:latin typeface="Calibri" pitchFamily="34" charset="0"/>
                <a:ea typeface="Calibri" pitchFamily="34" charset="-122"/>
                <a:cs typeface="Calibri" pitchFamily="34" charset="-120"/>
              </a:rPr>
              <a:t>Κοζάν (Άδανα)</a:t>
            </a:r>
            <a:endParaRPr lang="el-GR" sz="1620" dirty="0"/>
          </a:p>
        </p:txBody>
      </p:sp>
      <p:sp>
        <p:nvSpPr>
          <p:cNvPr id="9" name="Text 6"/>
          <p:cNvSpPr txBox="1"/>
          <p:nvPr/>
        </p:nvSpPr>
        <p:spPr>
          <a:xfrm>
            <a:off x="777240" y="2661633"/>
            <a:ext cx="4952848" cy="362555"/>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Γεωργική έκταση 598.628 στρ. (2025) · κατά τον δήμο 300.000 στρ. αρδεύσιμα</a:t>
            </a:r>
            <a:endParaRPr lang="el-GR" sz="1040" dirty="0"/>
          </a:p>
        </p:txBody>
      </p:sp>
      <p:sp>
        <p:nvSpPr>
          <p:cNvPr id="10" name="Shape 7"/>
          <p:cNvSpPr/>
          <p:nvPr/>
        </p:nvSpPr>
        <p:spPr>
          <a:xfrm>
            <a:off x="685800" y="3039294"/>
            <a:ext cx="5135728" cy="2054480"/>
          </a:xfrm>
          <a:prstGeom prst="roundRect">
            <a:avLst>
              <a:gd name="adj" fmla="val 3561"/>
            </a:avLst>
          </a:prstGeom>
          <a:solidFill>
            <a:srgbClr val="FFFFFF"/>
          </a:solidFill>
          <a:ln w="9525">
            <a:solidFill>
              <a:srgbClr val="FFFFFF"/>
            </a:solidFill>
            <a:prstDash val="solid"/>
          </a:ln>
        </p:spPr>
      </p:sp>
      <p:graphicFrame>
        <p:nvGraphicFramePr>
          <p:cNvPr id="11" name="Chart 0" descr=""/>
          <p:cNvGraphicFramePr/>
          <p:nvPr/>
        </p:nvGraphicFramePr>
        <p:xfrm>
          <a:off x="731520" y="3061954"/>
          <a:ext cx="5044288" cy="2009161"/>
        </p:xfrm>
        <a:graphic xmlns:a="http://schemas.openxmlformats.org/drawingml/2006/main">
          <a:graphicData uri="http://schemas.openxmlformats.org/drawingml/2006/chart">
            <c:chart xmlns:c="http://schemas.openxmlformats.org/drawingml/2006/chart" r:id="rId1"/>
          </a:graphicData>
        </a:graphic>
      </p:graphicFrame>
      <p:sp>
        <p:nvSpPr>
          <p:cNvPr id="12" name="Text 8"/>
          <p:cNvSpPr txBox="1"/>
          <p:nvPr/>
        </p:nvSpPr>
        <p:spPr>
          <a:xfrm>
            <a:off x="777240" y="5154201"/>
            <a:ext cx="4952848" cy="543833"/>
          </a:xfrm>
          <a:prstGeom prst="rect">
            <a:avLst/>
          </a:prstGeom>
          <a:noFill/>
          <a:ln/>
        </p:spPr>
        <p:txBody>
          <a:bodyPr wrap="square" lIns="0" tIns="0" rIns="0" bIns="0" rtlCol="0" anchor="ctr"/>
          <a:lstStyle/>
          <a:p>
            <a:pPr indent="0" marL="0">
              <a:buNone/>
            </a:pPr>
            <a:r>
              <a:rPr lang="el-GR" altLang="en-US" sz="1130" b="1" dirty="0">
                <a:solidFill>
                  <a:srgbClr val="854D0E"/>
                </a:solidFill>
                <a:latin typeface="Calibri" pitchFamily="34" charset="0"/>
                <a:ea typeface="Calibri" pitchFamily="34" charset="-122"/>
                <a:cs typeface="Calibri" pitchFamily="34" charset="-120"/>
              </a:rPr>
              <a:t>Το Κοζάν δίνει το 8,5% της τουρκικής παραγωγής πορτοκαλιού και το 30,7% του λωτού (2025)</a:t>
            </a:r>
            <a:endParaRPr lang="el-GR" sz="1130" dirty="0"/>
          </a:p>
        </p:txBody>
      </p:sp>
      <p:sp>
        <p:nvSpPr>
          <p:cNvPr id="13" name="Shape 9"/>
          <p:cNvSpPr/>
          <p:nvPr/>
        </p:nvSpPr>
        <p:spPr>
          <a:xfrm>
            <a:off x="6233008" y="2268864"/>
            <a:ext cx="5410048" cy="3489595"/>
          </a:xfrm>
          <a:prstGeom prst="roundRect">
            <a:avLst>
              <a:gd name="adj" fmla="val 3144"/>
            </a:avLst>
          </a:prstGeom>
          <a:solidFill>
            <a:srgbClr val="E2F2F6"/>
          </a:solidFill>
          <a:ln w="9525">
            <a:solidFill>
              <a:srgbClr val="E2F2F6"/>
            </a:solidFill>
            <a:prstDash val="solid"/>
          </a:ln>
        </p:spPr>
      </p:sp>
      <p:sp>
        <p:nvSpPr>
          <p:cNvPr id="14" name="Text 10"/>
          <p:cNvSpPr txBox="1"/>
          <p:nvPr/>
        </p:nvSpPr>
        <p:spPr>
          <a:xfrm>
            <a:off x="6461608" y="2359503"/>
            <a:ext cx="4952848" cy="302129"/>
          </a:xfrm>
          <a:prstGeom prst="rect">
            <a:avLst/>
          </a:prstGeom>
          <a:noFill/>
          <a:ln/>
        </p:spPr>
        <p:txBody>
          <a:bodyPr wrap="square" lIns="0" tIns="0" rIns="0" bIns="0" rtlCol="0" anchor="t"/>
          <a:lstStyle/>
          <a:p>
            <a:pPr indent="0" marL="0">
              <a:buNone/>
            </a:pPr>
            <a:r>
              <a:rPr lang="el-GR" altLang="en-US" sz="1620" b="1" dirty="0">
                <a:solidFill>
                  <a:srgbClr val="0E7490"/>
                </a:solidFill>
                <a:latin typeface="Calibri" pitchFamily="34" charset="0"/>
                <a:ea typeface="Calibri" pitchFamily="34" charset="-122"/>
                <a:cs typeface="Calibri" pitchFamily="34" charset="-120"/>
              </a:rPr>
              <a:t>Λάρισα (Θεσσαλία)</a:t>
            </a:r>
            <a:endParaRPr lang="el-GR" sz="1620" dirty="0"/>
          </a:p>
        </p:txBody>
      </p:sp>
      <p:sp>
        <p:nvSpPr>
          <p:cNvPr id="15" name="Text 11"/>
          <p:cNvSpPr txBox="1"/>
          <p:nvPr/>
        </p:nvSpPr>
        <p:spPr>
          <a:xfrm>
            <a:off x="6461608" y="2661633"/>
            <a:ext cx="4952848" cy="362555"/>
          </a:xfrm>
          <a:prstGeom prst="rect">
            <a:avLst/>
          </a:prstGeom>
          <a:noFill/>
          <a:ln/>
        </p:spPr>
        <p:txBody>
          <a:bodyPr wrap="square" lIns="0" tIns="0" rIns="0" bIns="0" rtlCol="0" anchor="t"/>
          <a:lstStyle/>
          <a:p>
            <a:pPr indent="0" marL="0">
              <a:buNone/>
            </a:pPr>
            <a:r>
              <a:rPr lang="el-GR" altLang="en-US" sz="1040" dirty="0">
                <a:solidFill>
                  <a:srgbClr val="3A4540"/>
                </a:solidFill>
                <a:latin typeface="Calibri" pitchFamily="34" charset="0"/>
                <a:ea typeface="Calibri" pitchFamily="34" charset="-122"/>
                <a:cs typeface="Calibri" pitchFamily="34" charset="-120"/>
              </a:rPr>
              <a:t>Γεωργική έκταση 1.993.368 στρ. (2024) · 1.122.794 στρ. αρδευόμενα (περίπου 56%)</a:t>
            </a:r>
            <a:endParaRPr lang="el-GR" sz="1040" dirty="0"/>
          </a:p>
        </p:txBody>
      </p:sp>
      <p:sp>
        <p:nvSpPr>
          <p:cNvPr id="16" name="Shape 12"/>
          <p:cNvSpPr/>
          <p:nvPr/>
        </p:nvSpPr>
        <p:spPr>
          <a:xfrm>
            <a:off x="6370168" y="3039294"/>
            <a:ext cx="5135728" cy="2054480"/>
          </a:xfrm>
          <a:prstGeom prst="roundRect">
            <a:avLst>
              <a:gd name="adj" fmla="val 3561"/>
            </a:avLst>
          </a:prstGeom>
          <a:solidFill>
            <a:srgbClr val="FFFFFF"/>
          </a:solidFill>
          <a:ln w="9525">
            <a:solidFill>
              <a:srgbClr val="FFFFFF"/>
            </a:solidFill>
            <a:prstDash val="solid"/>
          </a:ln>
        </p:spPr>
      </p:sp>
      <p:graphicFrame>
        <p:nvGraphicFramePr>
          <p:cNvPr id="17" name="Chart 1" descr=""/>
          <p:cNvGraphicFramePr/>
          <p:nvPr/>
        </p:nvGraphicFramePr>
        <p:xfrm>
          <a:off x="6415888" y="3061954"/>
          <a:ext cx="5044288" cy="2009161"/>
        </p:xfrm>
        <a:graphic xmlns:a="http://schemas.openxmlformats.org/drawingml/2006/main">
          <a:graphicData uri="http://schemas.openxmlformats.org/drawingml/2006/chart">
            <c:chart xmlns:c="http://schemas.openxmlformats.org/drawingml/2006/chart" r:id="rId2"/>
          </a:graphicData>
        </a:graphic>
      </p:graphicFrame>
      <p:sp>
        <p:nvSpPr>
          <p:cNvPr id="18" name="Text 13"/>
          <p:cNvSpPr txBox="1"/>
          <p:nvPr/>
        </p:nvSpPr>
        <p:spPr>
          <a:xfrm>
            <a:off x="6461608" y="5154201"/>
            <a:ext cx="4952848" cy="543833"/>
          </a:xfrm>
          <a:prstGeom prst="rect">
            <a:avLst/>
          </a:prstGeom>
          <a:noFill/>
          <a:ln/>
        </p:spPr>
        <p:txBody>
          <a:bodyPr wrap="square" lIns="0" tIns="0" rIns="0" bIns="0" rtlCol="0" anchor="ctr"/>
          <a:lstStyle/>
          <a:p>
            <a:pPr indent="0" marL="0">
              <a:buNone/>
            </a:pPr>
            <a:r>
              <a:rPr lang="el-GR" altLang="en-US" sz="1130" b="1" dirty="0">
                <a:solidFill>
                  <a:srgbClr val="0E7490"/>
                </a:solidFill>
                <a:latin typeface="Calibri" pitchFamily="34" charset="0"/>
                <a:ea typeface="Calibri" pitchFamily="34" charset="-122"/>
                <a:cs typeface="Calibri" pitchFamily="34" charset="-120"/>
              </a:rPr>
              <a:t>Η Θεσσαλία είχε το 30% της έκτασης και το 32% της παραγωγής βαμβακιού της Ελλάδας (2024)</a:t>
            </a:r>
            <a:endParaRPr lang="el-GR" sz="113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ΜΑΘΗΜΑΤΑ 4, 5 ΚΑΙ 9 · ΕΡΕΥΝΑ ΑΝΑΓΚΩΝ ΣΤΟ ΚΟΖΑΝ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Τι λένε 103 συμμετέχοντες στο Κοζάν;</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Εμπορικό Επιμελητήριο Κοζάν, Έρευνα αναγκών (2026)</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32</a:t>
            </a:r>
            <a:endParaRPr lang="el-GR" sz="900" dirty="0"/>
          </a:p>
        </p:txBody>
      </p:sp>
      <p:sp>
        <p:nvSpPr>
          <p:cNvPr id="7" name="Shape 4"/>
          <p:cNvSpPr/>
          <p:nvPr/>
        </p:nvSpPr>
        <p:spPr>
          <a:xfrm>
            <a:off x="548640" y="2268864"/>
            <a:ext cx="5760720" cy="3096827"/>
          </a:xfrm>
          <a:prstGeom prst="roundRect">
            <a:avLst>
              <a:gd name="adj" fmla="val 3543"/>
            </a:avLst>
          </a:prstGeom>
          <a:solidFill>
            <a:srgbClr val="F5F6F1"/>
          </a:solidFill>
          <a:ln w="9525">
            <a:solidFill>
              <a:srgbClr val="DFE6DC"/>
            </a:solidFill>
            <a:prstDash val="solid"/>
          </a:ln>
        </p:spPr>
      </p:sp>
      <p:graphicFrame>
        <p:nvGraphicFramePr>
          <p:cNvPr id="8" name="Chart 0" descr=""/>
          <p:cNvGraphicFramePr/>
          <p:nvPr/>
        </p:nvGraphicFramePr>
        <p:xfrm>
          <a:off x="640080" y="2344397"/>
          <a:ext cx="5577840" cy="2945762"/>
        </p:xfrm>
        <a:graphic xmlns:a="http://schemas.openxmlformats.org/drawingml/2006/main">
          <a:graphicData uri="http://schemas.openxmlformats.org/drawingml/2006/chart">
            <c:chart xmlns:c="http://schemas.openxmlformats.org/drawingml/2006/chart" r:id="rId1"/>
          </a:graphicData>
        </a:graphic>
      </p:graphicFrame>
      <p:sp>
        <p:nvSpPr>
          <p:cNvPr id="9" name="Shape 5"/>
          <p:cNvSpPr/>
          <p:nvPr/>
        </p:nvSpPr>
        <p:spPr>
          <a:xfrm>
            <a:off x="6583680" y="2268864"/>
            <a:ext cx="2415388" cy="1472881"/>
          </a:xfrm>
          <a:prstGeom prst="roundRect">
            <a:avLst>
              <a:gd name="adj" fmla="val 6208"/>
            </a:avLst>
          </a:prstGeom>
          <a:solidFill>
            <a:srgbClr val="E6F3EA"/>
          </a:solidFill>
          <a:ln w="9525">
            <a:solidFill>
              <a:srgbClr val="E6F3EA"/>
            </a:solidFill>
            <a:prstDash val="solid"/>
          </a:ln>
        </p:spPr>
      </p:sp>
      <p:sp>
        <p:nvSpPr>
          <p:cNvPr id="10" name="Text 6"/>
          <p:cNvSpPr txBox="1"/>
          <p:nvPr/>
        </p:nvSpPr>
        <p:spPr>
          <a:xfrm>
            <a:off x="6812280" y="2404822"/>
            <a:ext cx="1958188" cy="428017"/>
          </a:xfrm>
          <a:prstGeom prst="rect">
            <a:avLst/>
          </a:prstGeom>
          <a:noFill/>
          <a:ln/>
        </p:spPr>
        <p:txBody>
          <a:bodyPr wrap="square" lIns="0" tIns="0" rIns="0" bIns="0" rtlCol="0" anchor="b"/>
          <a:lstStyle/>
          <a:p>
            <a:pPr indent="0" marL="0">
              <a:buNone/>
            </a:pPr>
            <a:r>
              <a:rPr lang="el-GR" altLang="en-US" sz="3060" b="1" dirty="0">
                <a:solidFill>
                  <a:srgbClr val="16602D"/>
                </a:solidFill>
                <a:latin typeface="Calibri" pitchFamily="34" charset="0"/>
                <a:ea typeface="Calibri" pitchFamily="34" charset="-122"/>
                <a:cs typeface="Calibri" pitchFamily="34" charset="-120"/>
              </a:rPr>
              <a:t>57</a:t>
            </a:r>
            <a:endParaRPr lang="el-GR" sz="1620" dirty="0"/>
          </a:p>
        </p:txBody>
      </p:sp>
      <p:sp>
        <p:nvSpPr>
          <p:cNvPr id="11" name="Text 7"/>
          <p:cNvSpPr txBox="1"/>
          <p:nvPr/>
        </p:nvSpPr>
        <p:spPr>
          <a:xfrm>
            <a:off x="6812280" y="2908372"/>
            <a:ext cx="1958188" cy="742735"/>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ανέφεραν το κόστος ως το πρόβλημα με τη μεγαλύτερη επίδραση· 34 την κλιματική κρίση</a:t>
            </a:r>
            <a:endParaRPr lang="el-GR" sz="1080" dirty="0"/>
          </a:p>
        </p:txBody>
      </p:sp>
      <p:sp>
        <p:nvSpPr>
          <p:cNvPr id="12" name="Shape 8"/>
          <p:cNvSpPr/>
          <p:nvPr/>
        </p:nvSpPr>
        <p:spPr>
          <a:xfrm>
            <a:off x="9227668" y="2268864"/>
            <a:ext cx="2415388" cy="1472881"/>
          </a:xfrm>
          <a:prstGeom prst="roundRect">
            <a:avLst>
              <a:gd name="adj" fmla="val 6208"/>
            </a:avLst>
          </a:prstGeom>
          <a:solidFill>
            <a:srgbClr val="FFFFFF"/>
          </a:solidFill>
          <a:ln w="9525">
            <a:solidFill>
              <a:srgbClr val="DFE6DC"/>
            </a:solidFill>
            <a:prstDash val="solid"/>
          </a:ln>
        </p:spPr>
      </p:sp>
      <p:sp>
        <p:nvSpPr>
          <p:cNvPr id="13" name="Text 9"/>
          <p:cNvSpPr txBox="1"/>
          <p:nvPr/>
        </p:nvSpPr>
        <p:spPr>
          <a:xfrm>
            <a:off x="9456268" y="2404822"/>
            <a:ext cx="1958188" cy="428017"/>
          </a:xfrm>
          <a:prstGeom prst="rect">
            <a:avLst/>
          </a:prstGeom>
          <a:noFill/>
          <a:ln/>
        </p:spPr>
        <p:txBody>
          <a:bodyPr wrap="square" lIns="0" tIns="0" rIns="0" bIns="0" rtlCol="0" anchor="b"/>
          <a:lstStyle/>
          <a:p>
            <a:pPr indent="0" marL="0">
              <a:buNone/>
            </a:pPr>
            <a:r>
              <a:rPr lang="el-GR" altLang="en-US" sz="3060" b="1" dirty="0">
                <a:solidFill>
                  <a:srgbClr val="16602D"/>
                </a:solidFill>
                <a:latin typeface="Calibri" pitchFamily="34" charset="0"/>
                <a:ea typeface="Calibri" pitchFamily="34" charset="-122"/>
                <a:cs typeface="Calibri" pitchFamily="34" charset="-120"/>
              </a:rPr>
              <a:t>75</a:t>
            </a:r>
            <a:endParaRPr lang="el-GR" sz="1620" dirty="0"/>
          </a:p>
        </p:txBody>
      </p:sp>
      <p:sp>
        <p:nvSpPr>
          <p:cNvPr id="14" name="Text 10"/>
          <p:cNvSpPr txBox="1"/>
          <p:nvPr/>
        </p:nvSpPr>
        <p:spPr>
          <a:xfrm>
            <a:off x="9456268" y="2908372"/>
            <a:ext cx="1958188" cy="742735"/>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καλλιεργούν 100 στρέμματα ή λιγότερα</a:t>
            </a:r>
            <a:endParaRPr lang="el-GR" sz="1080" dirty="0"/>
          </a:p>
        </p:txBody>
      </p:sp>
      <p:sp>
        <p:nvSpPr>
          <p:cNvPr id="15" name="Shape 11"/>
          <p:cNvSpPr/>
          <p:nvPr/>
        </p:nvSpPr>
        <p:spPr>
          <a:xfrm>
            <a:off x="6583680" y="3855044"/>
            <a:ext cx="2415388" cy="1472881"/>
          </a:xfrm>
          <a:prstGeom prst="roundRect">
            <a:avLst>
              <a:gd name="adj" fmla="val 6208"/>
            </a:avLst>
          </a:prstGeom>
          <a:solidFill>
            <a:srgbClr val="FFFFFF"/>
          </a:solidFill>
          <a:ln w="9525">
            <a:solidFill>
              <a:srgbClr val="DFE6DC"/>
            </a:solidFill>
            <a:prstDash val="solid"/>
          </a:ln>
        </p:spPr>
      </p:sp>
      <p:sp>
        <p:nvSpPr>
          <p:cNvPr id="16" name="Text 12"/>
          <p:cNvSpPr txBox="1"/>
          <p:nvPr/>
        </p:nvSpPr>
        <p:spPr>
          <a:xfrm>
            <a:off x="6812280" y="3991002"/>
            <a:ext cx="1958188" cy="428017"/>
          </a:xfrm>
          <a:prstGeom prst="rect">
            <a:avLst/>
          </a:prstGeom>
          <a:noFill/>
          <a:ln/>
        </p:spPr>
        <p:txBody>
          <a:bodyPr wrap="square" lIns="0" tIns="0" rIns="0" bIns="0" rtlCol="0" anchor="b"/>
          <a:lstStyle/>
          <a:p>
            <a:pPr indent="0" marL="0">
              <a:buNone/>
            </a:pPr>
            <a:r>
              <a:rPr lang="el-GR" altLang="en-US" sz="3060" b="1" dirty="0">
                <a:solidFill>
                  <a:srgbClr val="16602D"/>
                </a:solidFill>
                <a:latin typeface="Calibri" pitchFamily="34" charset="0"/>
                <a:ea typeface="Calibri" pitchFamily="34" charset="-122"/>
                <a:cs typeface="Calibri" pitchFamily="34" charset="-120"/>
              </a:rPr>
              <a:t>65%</a:t>
            </a:r>
            <a:endParaRPr lang="el-GR" sz="1620" dirty="0"/>
          </a:p>
        </p:txBody>
      </p:sp>
      <p:sp>
        <p:nvSpPr>
          <p:cNvPr id="17" name="Text 13"/>
          <p:cNvSpPr txBox="1"/>
          <p:nvPr/>
        </p:nvSpPr>
        <p:spPr>
          <a:xfrm>
            <a:off x="6812280" y="4494551"/>
            <a:ext cx="1958188" cy="742735"/>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δεν έχουν ασφάλιση καλλιέργειας</a:t>
            </a:r>
            <a:endParaRPr lang="el-GR" sz="1080" dirty="0"/>
          </a:p>
        </p:txBody>
      </p:sp>
      <p:sp>
        <p:nvSpPr>
          <p:cNvPr id="18" name="Shape 14"/>
          <p:cNvSpPr/>
          <p:nvPr/>
        </p:nvSpPr>
        <p:spPr>
          <a:xfrm>
            <a:off x="9227668" y="3855044"/>
            <a:ext cx="2415388" cy="1472881"/>
          </a:xfrm>
          <a:prstGeom prst="roundRect">
            <a:avLst>
              <a:gd name="adj" fmla="val 6208"/>
            </a:avLst>
          </a:prstGeom>
          <a:solidFill>
            <a:srgbClr val="E6F3EA"/>
          </a:solidFill>
          <a:ln w="9525">
            <a:solidFill>
              <a:srgbClr val="E6F3EA"/>
            </a:solidFill>
            <a:prstDash val="solid"/>
          </a:ln>
        </p:spPr>
      </p:sp>
      <p:sp>
        <p:nvSpPr>
          <p:cNvPr id="19" name="Text 15"/>
          <p:cNvSpPr txBox="1"/>
          <p:nvPr/>
        </p:nvSpPr>
        <p:spPr>
          <a:xfrm>
            <a:off x="9456268" y="3991002"/>
            <a:ext cx="1958188" cy="428017"/>
          </a:xfrm>
          <a:prstGeom prst="rect">
            <a:avLst/>
          </a:prstGeom>
          <a:noFill/>
          <a:ln/>
        </p:spPr>
        <p:txBody>
          <a:bodyPr wrap="square" lIns="0" tIns="0" rIns="0" bIns="0" rtlCol="0" anchor="b"/>
          <a:lstStyle/>
          <a:p>
            <a:pPr indent="0" marL="0">
              <a:buNone/>
            </a:pPr>
            <a:r>
              <a:rPr lang="el-GR" altLang="en-US" sz="3060" b="1" dirty="0">
                <a:solidFill>
                  <a:srgbClr val="16602D"/>
                </a:solidFill>
                <a:latin typeface="Calibri" pitchFamily="34" charset="0"/>
                <a:ea typeface="Calibri" pitchFamily="34" charset="-122"/>
                <a:cs typeface="Calibri" pitchFamily="34" charset="-120"/>
              </a:rPr>
              <a:t>66</a:t>
            </a:r>
            <a:endParaRPr lang="el-GR" sz="1620" dirty="0"/>
          </a:p>
        </p:txBody>
      </p:sp>
      <p:sp>
        <p:nvSpPr>
          <p:cNvPr id="20" name="Text 16"/>
          <p:cNvSpPr txBox="1"/>
          <p:nvPr/>
        </p:nvSpPr>
        <p:spPr>
          <a:xfrm>
            <a:off x="9456268" y="4494551"/>
            <a:ext cx="1958188" cy="742735"/>
          </a:xfrm>
          <a:prstGeom prst="rect">
            <a:avLst/>
          </a:prstGeom>
          <a:noFill/>
          <a:ln/>
        </p:spPr>
        <p:txBody>
          <a:bodyPr wrap="square" lIns="0" tIns="0" rIns="0" bIns="0" rtlCol="0" anchor="t"/>
          <a:lstStyle/>
          <a:p>
            <a:pPr indent="0" marL="0">
              <a:buNone/>
            </a:pPr>
            <a:r>
              <a:rPr lang="el-GR" altLang="en-US" sz="1080" dirty="0">
                <a:solidFill>
                  <a:srgbClr val="3A4540"/>
                </a:solidFill>
                <a:latin typeface="Calibri" pitchFamily="34" charset="0"/>
                <a:ea typeface="Calibri" pitchFamily="34" charset="-122"/>
                <a:cs typeface="Calibri" pitchFamily="34" charset="-120"/>
              </a:rPr>
              <a:t>βλέπουν ως εμπόδιο την έλλειψη γνώσης· αγορά 65, χρηματοδότηση 63</a:t>
            </a:r>
            <a:endParaRPr lang="el-GR" sz="1080" dirty="0"/>
          </a:p>
        </p:txBody>
      </p:sp>
      <p:sp>
        <p:nvSpPr>
          <p:cNvPr id="21" name="Text 17"/>
          <p:cNvSpPr txBox="1"/>
          <p:nvPr/>
        </p:nvSpPr>
        <p:spPr>
          <a:xfrm>
            <a:off x="548640" y="5441223"/>
            <a:ext cx="11094415" cy="264363"/>
          </a:xfrm>
          <a:prstGeom prst="rect">
            <a:avLst/>
          </a:prstGeom>
          <a:noFill/>
          <a:ln/>
        </p:spPr>
        <p:txBody>
          <a:bodyPr wrap="square" lIns="0" tIns="0" rIns="0" bIns="0" rtlCol="0" anchor="t"/>
          <a:lstStyle/>
          <a:p>
            <a:pPr indent="0" marL="0">
              <a:buNone/>
            </a:pPr>
            <a:r>
              <a:rPr lang="el-GR" altLang="en-US" sz="1040" i="1" dirty="0">
                <a:solidFill>
                  <a:srgbClr val="5A6862"/>
                </a:solidFill>
                <a:latin typeface="Calibri" pitchFamily="34" charset="0"/>
                <a:ea typeface="Calibri" pitchFamily="34" charset="-122"/>
                <a:cs typeface="Calibri" pitchFamily="34" charset="-120"/>
              </a:rPr>
              <a:t>Το δείγμα περιορίζεται στους 103 αγρότες και εκπροσώπους ΜμΕ που προσεγγίστηκαν στο Κοζάν· δεν αντιπροσωπεύει όλη την περιοχή.</a:t>
            </a:r>
            <a:endParaRPr lang="el-GR" sz="104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9 · ΚΟΙΝΟΙ ΚΙΝΔΥΝΟΙ</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Καύσωνας, ξηρασία, πλημμύρα: κοινή δοκιμασία</a:t>
            </a:r>
            <a:endParaRPr lang="el-G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13</a:t>
            </a:r>
            <a:r>
              <a:rPr lang="el-GR" altLang="en-US" sz="1800" b="1" dirty="0">
                <a:solidFill>
                  <a:srgbClr val="1F7A3A"/>
                </a:solidFill>
                <a:latin typeface="Calibri" pitchFamily="34" charset="0"/>
                <a:ea typeface="Calibri" pitchFamily="34" charset="-122"/>
                <a:cs typeface="Calibri" pitchFamily="34" charset="-120"/>
              </a:rPr>
              <a:t> ημέρες</a:t>
            </a:r>
            <a:endParaRPr lang="el-G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Ιούλιος 2024: το μεγαλύτερο κύμα καύσωνα στη ΝΑ Ευρώπη (Copernicus)</a:t>
            </a:r>
            <a:endParaRPr lang="el-G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46,7</a:t>
            </a:r>
            <a:r>
              <a:rPr lang="el-GR" altLang="en-US" sz="1800" b="1" dirty="0">
                <a:solidFill>
                  <a:srgbClr val="1F7A3A"/>
                </a:solidFill>
                <a:latin typeface="Calibri" pitchFamily="34" charset="0"/>
                <a:ea typeface="Calibri" pitchFamily="34" charset="-122"/>
                <a:cs typeface="Calibri" pitchFamily="34" charset="-120"/>
              </a:rPr>
              <a:t> °C</a:t>
            </a:r>
            <a:endParaRPr lang="el-G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Άδανα, 9 Αυγούστου 2025 (MGM)</a:t>
            </a:r>
            <a:endParaRPr lang="el-G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27,6%</a:t>
            </a:r>
            <a:endParaRPr lang="el-G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κάτω από το κανονικό η βροχή του 2025 στην Τουρκία· η πιο ξηρή χρονιά από το 1964 (MGM)</a:t>
            </a:r>
            <a:endParaRPr lang="el-G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1.150</a:t>
            </a:r>
            <a:r>
              <a:rPr lang="el-GR" altLang="en-US" sz="1800" b="1" dirty="0">
                <a:solidFill>
                  <a:srgbClr val="1F7A3A"/>
                </a:solidFill>
                <a:latin typeface="Calibri" pitchFamily="34" charset="0"/>
                <a:ea typeface="Calibri" pitchFamily="34" charset="-122"/>
                <a:cs typeface="Calibri" pitchFamily="34" charset="-120"/>
              </a:rPr>
              <a:t> km²</a:t>
            </a:r>
            <a:endParaRPr lang="el-G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πλημμύρισαν με την κακοκαιρία Daniel (Σεπτ. 2023)· 70% γεωργική γη (NHESS)</a:t>
            </a:r>
            <a:endParaRPr lang="el-G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Η γεωργία ακριβείας δεν αποτρέπει τα ακραία φαινόμενα, αλλά μειώνει τις επιπτώσεις: ο αισθητήρας και η πρόγνωση ET0 φέρνουν το νερό τη σωστή μέρα, η δορυφορική εικόνα δείχνει τα πληγέντα αγροτεμάχια, τα καλά αρχεία τεκμηριώνουν την εκτίμηση ζημιάς και την ασφάλιση.</a:t>
            </a:r>
            <a:endParaRPr lang="el-GR" sz="1440" dirty="0"/>
          </a:p>
        </p:txBody>
      </p:sp>
      <p:sp>
        <p:nvSpPr>
          <p:cNvPr id="18" name="Text 16"/>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Copernicus C3S (2025); MGM (2026); He κ.ά., NHESS (2024)</a:t>
            </a:r>
            <a:endParaRPr lang="el-GR" sz="9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33</a:t>
            </a:r>
            <a:endParaRPr lang="el-GR"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9 · ΚΟΙΝΕΣ ΛΥΣΕΙΣ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Δύο περιοχές, έξι κοινές λύσεις</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Εμπορικό Επιμελητήριο Κοζάν, Έρευνα αναγκών (2026)</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34</a:t>
            </a:r>
            <a:endParaRPr lang="el-GR" sz="900" dirty="0"/>
          </a:p>
        </p:txBody>
      </p:sp>
      <p:sp>
        <p:nvSpPr>
          <p:cNvPr id="7" name="Shape 4"/>
          <p:cNvSpPr/>
          <p:nvPr/>
        </p:nvSpPr>
        <p:spPr>
          <a:xfrm>
            <a:off x="548640" y="2268864"/>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89577" y="2435035"/>
            <a:ext cx="377662" cy="377662"/>
          </a:xfrm>
          <a:prstGeom prst="ellipse">
            <a:avLst/>
          </a:prstGeom>
          <a:solidFill>
            <a:srgbClr val="E6F3EA"/>
          </a:solidFill>
          <a:ln w="12700">
            <a:solidFill>
              <a:srgbClr val="E6F3EA"/>
            </a:solidFill>
            <a:prstDash val="solid"/>
          </a:ln>
        </p:spPr>
      </p:sp>
      <p:sp>
        <p:nvSpPr>
          <p:cNvPr id="9" name="Text 6"/>
          <p:cNvSpPr txBox="1"/>
          <p:nvPr/>
        </p:nvSpPr>
        <p:spPr>
          <a:xfrm>
            <a:off x="789577" y="2435035"/>
            <a:ext cx="377662" cy="377662"/>
          </a:xfrm>
          <a:prstGeom prst="rect">
            <a:avLst/>
          </a:prstGeom>
          <a:noFill/>
          <a:ln/>
        </p:spPr>
        <p:txBody>
          <a:bodyPr wrap="square" lIns="0" tIns="0" rIns="0" bIns="0" rtlCol="0" anchor="ctr"/>
          <a:lstStyle/>
          <a:p>
            <a:pPr algn="ctr" indent="0" marL="0">
              <a:buNone/>
            </a:pPr>
            <a:r>
              <a:rPr lang="el-GR" altLang="en-US" sz="1160" b="1" dirty="0">
                <a:solidFill>
                  <a:srgbClr val="16602D"/>
                </a:solidFill>
                <a:latin typeface="Calibri" pitchFamily="34" charset="0"/>
                <a:ea typeface="Calibri" pitchFamily="34" charset="-122"/>
                <a:cs typeface="Calibri" pitchFamily="34" charset="-120"/>
              </a:rPr>
              <a:t>1</a:t>
            </a:r>
            <a:endParaRPr lang="el-GR" sz="1160" dirty="0"/>
          </a:p>
        </p:txBody>
      </p:sp>
      <p:sp>
        <p:nvSpPr>
          <p:cNvPr id="10" name="Text 7"/>
          <p:cNvSpPr txBox="1"/>
          <p:nvPr/>
        </p:nvSpPr>
        <p:spPr>
          <a:xfrm>
            <a:off x="1325880" y="2389716"/>
            <a:ext cx="2585618" cy="468301"/>
          </a:xfrm>
          <a:prstGeom prst="rect">
            <a:avLst/>
          </a:prstGeom>
          <a:noFill/>
          <a:ln/>
        </p:spPr>
        <p:txBody>
          <a:bodyPr wrap="square" lIns="0" tIns="0" rIns="0" bIns="0" rtlCol="0" anchor="ctr"/>
          <a:lstStyle/>
          <a:p>
            <a:pPr indent="0" marL="0">
              <a:buNone/>
            </a:pPr>
            <a:r>
              <a:rPr lang="el-GR" altLang="en-US" sz="1440" b="1" dirty="0">
                <a:solidFill>
                  <a:srgbClr val="1B2420"/>
                </a:solidFill>
                <a:latin typeface="Calibri" pitchFamily="34" charset="0"/>
                <a:ea typeface="Calibri" pitchFamily="34" charset="-122"/>
                <a:cs typeface="Calibri" pitchFamily="34" charset="-120"/>
              </a:rPr>
              <a:t>Άρδευση με μέτρηση</a:t>
            </a:r>
            <a:endParaRPr lang="el-GR" sz="1440" dirty="0"/>
          </a:p>
        </p:txBody>
      </p:sp>
      <p:sp>
        <p:nvSpPr>
          <p:cNvPr id="11" name="Text 8"/>
          <p:cNvSpPr txBox="1"/>
          <p:nvPr/>
        </p:nvSpPr>
        <p:spPr>
          <a:xfrm>
            <a:off x="749808" y="2948655"/>
            <a:ext cx="3143402" cy="906388"/>
          </a:xfrm>
          <a:prstGeom prst="rect">
            <a:avLst/>
          </a:prstGeom>
          <a:noFill/>
          <a:ln/>
        </p:spPr>
        <p:txBody>
          <a:bodyPr wrap="square" lIns="0" tIns="0" rIns="0" bIns="0" rtlCol="0" anchor="t"/>
          <a:lstStyle/>
          <a:p>
            <a:pPr indent="0" marL="0">
              <a:buNone/>
            </a:pPr>
            <a:r>
              <a:rPr lang="el-GR" altLang="en-US" sz="1260" dirty="0">
                <a:solidFill>
                  <a:srgbClr val="3A4540"/>
                </a:solidFill>
                <a:latin typeface="Calibri" pitchFamily="34" charset="0"/>
                <a:ea typeface="Calibri" pitchFamily="34" charset="-122"/>
                <a:cs typeface="Calibri" pitchFamily="34" charset="-120"/>
              </a:rPr>
              <a:t>Αισθητήρας, πρόγνωση ET0 και ευαίσθητα στάδια μαζί· η ταχύτερη απόδοση σε χρονιές λειψυδρίας.</a:t>
            </a:r>
            <a:endParaRPr lang="el-GR" sz="1260" dirty="0"/>
          </a:p>
        </p:txBody>
      </p:sp>
      <p:sp>
        <p:nvSpPr>
          <p:cNvPr id="12" name="Shape 9"/>
          <p:cNvSpPr/>
          <p:nvPr/>
        </p:nvSpPr>
        <p:spPr>
          <a:xfrm>
            <a:off x="4322978" y="2268864"/>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4563915" y="2435035"/>
            <a:ext cx="377662" cy="377662"/>
          </a:xfrm>
          <a:prstGeom prst="ellipse">
            <a:avLst/>
          </a:prstGeom>
          <a:solidFill>
            <a:srgbClr val="E2F2F6"/>
          </a:solidFill>
          <a:ln w="12700">
            <a:solidFill>
              <a:srgbClr val="E2F2F6"/>
            </a:solidFill>
            <a:prstDash val="solid"/>
          </a:ln>
        </p:spPr>
      </p:sp>
      <p:sp>
        <p:nvSpPr>
          <p:cNvPr id="14" name="Text 11"/>
          <p:cNvSpPr txBox="1"/>
          <p:nvPr/>
        </p:nvSpPr>
        <p:spPr>
          <a:xfrm>
            <a:off x="4563915" y="2435035"/>
            <a:ext cx="377662" cy="377662"/>
          </a:xfrm>
          <a:prstGeom prst="rect">
            <a:avLst/>
          </a:prstGeom>
          <a:noFill/>
          <a:ln/>
        </p:spPr>
        <p:txBody>
          <a:bodyPr wrap="square" lIns="0" tIns="0" rIns="0" bIns="0" rtlCol="0" anchor="ctr"/>
          <a:lstStyle/>
          <a:p>
            <a:pPr algn="ctr" indent="0" marL="0">
              <a:buNone/>
            </a:pPr>
            <a:r>
              <a:rPr lang="el-GR" altLang="en-US" sz="1160" b="1" dirty="0">
                <a:solidFill>
                  <a:srgbClr val="0E7490"/>
                </a:solidFill>
                <a:latin typeface="Calibri" pitchFamily="34" charset="0"/>
                <a:ea typeface="Calibri" pitchFamily="34" charset="-122"/>
                <a:cs typeface="Calibri" pitchFamily="34" charset="-120"/>
              </a:rPr>
              <a:t>2</a:t>
            </a:r>
            <a:endParaRPr lang="el-GR" sz="1160" dirty="0"/>
          </a:p>
        </p:txBody>
      </p:sp>
      <p:sp>
        <p:nvSpPr>
          <p:cNvPr id="15" name="Text 12"/>
          <p:cNvSpPr txBox="1"/>
          <p:nvPr/>
        </p:nvSpPr>
        <p:spPr>
          <a:xfrm>
            <a:off x="5100218" y="2389716"/>
            <a:ext cx="2585618" cy="468301"/>
          </a:xfrm>
          <a:prstGeom prst="rect">
            <a:avLst/>
          </a:prstGeom>
          <a:noFill/>
          <a:ln/>
        </p:spPr>
        <p:txBody>
          <a:bodyPr wrap="square" lIns="0" tIns="0" rIns="0" bIns="0" rtlCol="0" anchor="ctr"/>
          <a:lstStyle/>
          <a:p>
            <a:pPr indent="0" marL="0">
              <a:buNone/>
            </a:pPr>
            <a:r>
              <a:rPr lang="el-GR" altLang="en-US" sz="1440" b="1" dirty="0">
                <a:solidFill>
                  <a:srgbClr val="1B2420"/>
                </a:solidFill>
                <a:latin typeface="Calibri" pitchFamily="34" charset="0"/>
                <a:ea typeface="Calibri" pitchFamily="34" charset="-122"/>
                <a:cs typeface="Calibri" pitchFamily="34" charset="-120"/>
              </a:rPr>
              <a:t>Παρακολούθηση με δορυφόρο</a:t>
            </a:r>
            <a:endParaRPr lang="el-GR" sz="1440" dirty="0"/>
          </a:p>
        </p:txBody>
      </p:sp>
      <p:sp>
        <p:nvSpPr>
          <p:cNvPr id="16" name="Text 13"/>
          <p:cNvSpPr txBox="1"/>
          <p:nvPr/>
        </p:nvSpPr>
        <p:spPr>
          <a:xfrm>
            <a:off x="4524146" y="2948655"/>
            <a:ext cx="3143402" cy="906388"/>
          </a:xfrm>
          <a:prstGeom prst="rect">
            <a:avLst/>
          </a:prstGeom>
          <a:noFill/>
          <a:ln/>
        </p:spPr>
        <p:txBody>
          <a:bodyPr wrap="square" lIns="0" tIns="0" rIns="0" bIns="0" rtlCol="0" anchor="t"/>
          <a:lstStyle/>
          <a:p>
            <a:pPr indent="0" marL="0">
              <a:buNone/>
            </a:pPr>
            <a:r>
              <a:rPr lang="el-GR" altLang="en-US" sz="1260" dirty="0">
                <a:solidFill>
                  <a:srgbClr val="3A4540"/>
                </a:solidFill>
                <a:latin typeface="Calibri" pitchFamily="34" charset="0"/>
                <a:ea typeface="Calibri" pitchFamily="34" charset="-122"/>
                <a:cs typeface="Calibri" pitchFamily="34" charset="-120"/>
              </a:rPr>
              <a:t>Δωρεάν Sentinel-2 για διαφοροποίηση, θερμικό στρες και ζημιά από πλημμύρα, με επιτόπια επαλήθευση.</a:t>
            </a:r>
            <a:endParaRPr lang="el-GR" sz="1260" dirty="0"/>
          </a:p>
        </p:txBody>
      </p:sp>
      <p:sp>
        <p:nvSpPr>
          <p:cNvPr id="17" name="Shape 14"/>
          <p:cNvSpPr/>
          <p:nvPr/>
        </p:nvSpPr>
        <p:spPr>
          <a:xfrm>
            <a:off x="8097317" y="2268864"/>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8338254" y="2435035"/>
            <a:ext cx="377662" cy="377662"/>
          </a:xfrm>
          <a:prstGeom prst="ellipse">
            <a:avLst/>
          </a:prstGeom>
          <a:solidFill>
            <a:srgbClr val="FBF1DC"/>
          </a:solidFill>
          <a:ln w="12700">
            <a:solidFill>
              <a:srgbClr val="FBF1DC"/>
            </a:solidFill>
            <a:prstDash val="solid"/>
          </a:ln>
        </p:spPr>
      </p:sp>
      <p:sp>
        <p:nvSpPr>
          <p:cNvPr id="19" name="Text 16"/>
          <p:cNvSpPr txBox="1"/>
          <p:nvPr/>
        </p:nvSpPr>
        <p:spPr>
          <a:xfrm>
            <a:off x="8338254" y="2435035"/>
            <a:ext cx="377662" cy="377662"/>
          </a:xfrm>
          <a:prstGeom prst="rect">
            <a:avLst/>
          </a:prstGeom>
          <a:noFill/>
          <a:ln/>
        </p:spPr>
        <p:txBody>
          <a:bodyPr wrap="square" lIns="0" tIns="0" rIns="0" bIns="0" rtlCol="0" anchor="ctr"/>
          <a:lstStyle/>
          <a:p>
            <a:pPr algn="ctr" indent="0" marL="0">
              <a:buNone/>
            </a:pPr>
            <a:r>
              <a:rPr lang="el-GR" altLang="en-US" sz="1160" b="1" dirty="0">
                <a:solidFill>
                  <a:srgbClr val="854D0E"/>
                </a:solidFill>
                <a:latin typeface="Calibri" pitchFamily="34" charset="0"/>
                <a:ea typeface="Calibri" pitchFamily="34" charset="-122"/>
                <a:cs typeface="Calibri" pitchFamily="34" charset="-120"/>
              </a:rPr>
              <a:t>3</a:t>
            </a:r>
            <a:endParaRPr lang="el-GR" sz="1160" dirty="0"/>
          </a:p>
        </p:txBody>
      </p:sp>
      <p:sp>
        <p:nvSpPr>
          <p:cNvPr id="20" name="Text 17"/>
          <p:cNvSpPr txBox="1"/>
          <p:nvPr/>
        </p:nvSpPr>
        <p:spPr>
          <a:xfrm>
            <a:off x="8874557" y="2389716"/>
            <a:ext cx="2585618" cy="468301"/>
          </a:xfrm>
          <a:prstGeom prst="rect">
            <a:avLst/>
          </a:prstGeom>
          <a:noFill/>
          <a:ln/>
        </p:spPr>
        <p:txBody>
          <a:bodyPr wrap="square" lIns="0" tIns="0" rIns="0" bIns="0" rtlCol="0" anchor="ctr"/>
          <a:lstStyle/>
          <a:p>
            <a:pPr indent="0" marL="0">
              <a:buNone/>
            </a:pPr>
            <a:r>
              <a:rPr lang="el-GR" altLang="en-US" sz="1440" b="1" dirty="0">
                <a:solidFill>
                  <a:srgbClr val="1B2420"/>
                </a:solidFill>
                <a:latin typeface="Calibri" pitchFamily="34" charset="0"/>
                <a:ea typeface="Calibri" pitchFamily="34" charset="-122"/>
                <a:cs typeface="Calibri" pitchFamily="34" charset="-120"/>
              </a:rPr>
              <a:t>Λίπανση βάσει ανάλυσης</a:t>
            </a:r>
            <a:endParaRPr lang="el-GR" sz="1440" dirty="0"/>
          </a:p>
        </p:txBody>
      </p:sp>
      <p:sp>
        <p:nvSpPr>
          <p:cNvPr id="21" name="Text 18"/>
          <p:cNvSpPr txBox="1"/>
          <p:nvPr/>
        </p:nvSpPr>
        <p:spPr>
          <a:xfrm>
            <a:off x="8298485" y="2948655"/>
            <a:ext cx="3143402" cy="906388"/>
          </a:xfrm>
          <a:prstGeom prst="rect">
            <a:avLst/>
          </a:prstGeom>
          <a:noFill/>
          <a:ln/>
        </p:spPr>
        <p:txBody>
          <a:bodyPr wrap="square" lIns="0" tIns="0" rIns="0" bIns="0" rtlCol="0" anchor="t"/>
          <a:lstStyle/>
          <a:p>
            <a:pPr indent="0" marL="0">
              <a:buNone/>
            </a:pPr>
            <a:r>
              <a:rPr lang="el-GR" altLang="en-US" sz="1260" dirty="0">
                <a:solidFill>
                  <a:srgbClr val="3A4540"/>
                </a:solidFill>
                <a:latin typeface="Calibri" pitchFamily="34" charset="0"/>
                <a:ea typeface="Calibri" pitchFamily="34" charset="-122"/>
                <a:cs typeface="Calibri" pitchFamily="34" charset="-120"/>
              </a:rPr>
              <a:t>Δειγματοληψία σε πλέγμα και χάρτης συνταγής· λιγότερα νιτρικά, μικρότερο κόστος.</a:t>
            </a:r>
            <a:endParaRPr lang="el-GR" sz="1260" dirty="0"/>
          </a:p>
        </p:txBody>
      </p:sp>
      <p:sp>
        <p:nvSpPr>
          <p:cNvPr id="22" name="Shape 19"/>
          <p:cNvSpPr/>
          <p:nvPr/>
        </p:nvSpPr>
        <p:spPr>
          <a:xfrm>
            <a:off x="548640" y="4096747"/>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789577" y="4262919"/>
            <a:ext cx="377662" cy="377662"/>
          </a:xfrm>
          <a:prstGeom prst="ellipse">
            <a:avLst/>
          </a:prstGeom>
          <a:solidFill>
            <a:srgbClr val="E6F3EA"/>
          </a:solidFill>
          <a:ln w="12700">
            <a:solidFill>
              <a:srgbClr val="E6F3EA"/>
            </a:solidFill>
            <a:prstDash val="solid"/>
          </a:ln>
        </p:spPr>
      </p:sp>
      <p:sp>
        <p:nvSpPr>
          <p:cNvPr id="24" name="Text 21"/>
          <p:cNvSpPr txBox="1"/>
          <p:nvPr/>
        </p:nvSpPr>
        <p:spPr>
          <a:xfrm>
            <a:off x="789577" y="4262919"/>
            <a:ext cx="377662" cy="377662"/>
          </a:xfrm>
          <a:prstGeom prst="rect">
            <a:avLst/>
          </a:prstGeom>
          <a:noFill/>
          <a:ln/>
        </p:spPr>
        <p:txBody>
          <a:bodyPr wrap="square" lIns="0" tIns="0" rIns="0" bIns="0" rtlCol="0" anchor="ctr"/>
          <a:lstStyle/>
          <a:p>
            <a:pPr algn="ctr" indent="0" marL="0">
              <a:buNone/>
            </a:pPr>
            <a:r>
              <a:rPr lang="el-GR" altLang="en-US" sz="1160" b="1" dirty="0">
                <a:solidFill>
                  <a:srgbClr val="16602D"/>
                </a:solidFill>
                <a:latin typeface="Calibri" pitchFamily="34" charset="0"/>
                <a:ea typeface="Calibri" pitchFamily="34" charset="-122"/>
                <a:cs typeface="Calibri" pitchFamily="34" charset="-120"/>
              </a:rPr>
              <a:t>4</a:t>
            </a:r>
            <a:endParaRPr lang="el-GR" sz="1160" dirty="0"/>
          </a:p>
        </p:txBody>
      </p:sp>
      <p:sp>
        <p:nvSpPr>
          <p:cNvPr id="25" name="Text 22"/>
          <p:cNvSpPr txBox="1"/>
          <p:nvPr/>
        </p:nvSpPr>
        <p:spPr>
          <a:xfrm>
            <a:off x="1325880" y="4217599"/>
            <a:ext cx="2585618" cy="468301"/>
          </a:xfrm>
          <a:prstGeom prst="rect">
            <a:avLst/>
          </a:prstGeom>
          <a:noFill/>
          <a:ln/>
        </p:spPr>
        <p:txBody>
          <a:bodyPr wrap="square" lIns="0" tIns="0" rIns="0" bIns="0" rtlCol="0" anchor="ctr"/>
          <a:lstStyle/>
          <a:p>
            <a:pPr indent="0" marL="0">
              <a:buNone/>
            </a:pPr>
            <a:r>
              <a:rPr lang="el-GR" altLang="en-US" sz="1440" b="1" dirty="0">
                <a:solidFill>
                  <a:srgbClr val="1B2420"/>
                </a:solidFill>
                <a:latin typeface="Calibri" pitchFamily="34" charset="0"/>
                <a:ea typeface="Calibri" pitchFamily="34" charset="-122"/>
                <a:cs typeface="Calibri" pitchFamily="34" charset="-120"/>
              </a:rPr>
              <a:t>Κοινή χρήση εξοπλισμού και γνώσης</a:t>
            </a:r>
            <a:endParaRPr lang="el-GR" sz="1440" dirty="0"/>
          </a:p>
        </p:txBody>
      </p:sp>
      <p:sp>
        <p:nvSpPr>
          <p:cNvPr id="26" name="Text 23"/>
          <p:cNvSpPr txBox="1"/>
          <p:nvPr/>
        </p:nvSpPr>
        <p:spPr>
          <a:xfrm>
            <a:off x="749808" y="4776539"/>
            <a:ext cx="3143402" cy="906388"/>
          </a:xfrm>
          <a:prstGeom prst="rect">
            <a:avLst/>
          </a:prstGeom>
          <a:noFill/>
          <a:ln/>
        </p:spPr>
        <p:txBody>
          <a:bodyPr wrap="square" lIns="0" tIns="0" rIns="0" bIns="0" rtlCol="0" anchor="t"/>
          <a:lstStyle/>
          <a:p>
            <a:pPr indent="0" marL="0">
              <a:buNone/>
            </a:pPr>
            <a:r>
              <a:rPr lang="el-GR" altLang="en-US" sz="1260" dirty="0">
                <a:solidFill>
                  <a:srgbClr val="3A4540"/>
                </a:solidFill>
                <a:latin typeface="Calibri" pitchFamily="34" charset="0"/>
                <a:ea typeface="Calibri" pitchFamily="34" charset="-122"/>
                <a:cs typeface="Calibri" pitchFamily="34" charset="-120"/>
              </a:rPr>
              <a:t>Κοινός εξοπλισμός και υπηρεσίες μέσω συνεταιρισμών.</a:t>
            </a:r>
            <a:endParaRPr lang="el-GR" sz="1260" dirty="0"/>
          </a:p>
        </p:txBody>
      </p:sp>
      <p:sp>
        <p:nvSpPr>
          <p:cNvPr id="27" name="Shape 24"/>
          <p:cNvSpPr/>
          <p:nvPr/>
        </p:nvSpPr>
        <p:spPr>
          <a:xfrm>
            <a:off x="4322978" y="4096747"/>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5"/>
          <p:cNvSpPr/>
          <p:nvPr/>
        </p:nvSpPr>
        <p:spPr>
          <a:xfrm>
            <a:off x="4563915" y="4262919"/>
            <a:ext cx="377662" cy="377662"/>
          </a:xfrm>
          <a:prstGeom prst="ellipse">
            <a:avLst/>
          </a:prstGeom>
          <a:solidFill>
            <a:srgbClr val="E2F2F6"/>
          </a:solidFill>
          <a:ln w="12700">
            <a:solidFill>
              <a:srgbClr val="E2F2F6"/>
            </a:solidFill>
            <a:prstDash val="solid"/>
          </a:ln>
        </p:spPr>
      </p:sp>
      <p:sp>
        <p:nvSpPr>
          <p:cNvPr id="29" name="Text 26"/>
          <p:cNvSpPr txBox="1"/>
          <p:nvPr/>
        </p:nvSpPr>
        <p:spPr>
          <a:xfrm>
            <a:off x="4563915" y="4262919"/>
            <a:ext cx="377662" cy="377662"/>
          </a:xfrm>
          <a:prstGeom prst="rect">
            <a:avLst/>
          </a:prstGeom>
          <a:noFill/>
          <a:ln/>
        </p:spPr>
        <p:txBody>
          <a:bodyPr wrap="square" lIns="0" tIns="0" rIns="0" bIns="0" rtlCol="0" anchor="ctr"/>
          <a:lstStyle/>
          <a:p>
            <a:pPr algn="ctr" indent="0" marL="0">
              <a:buNone/>
            </a:pPr>
            <a:r>
              <a:rPr lang="el-GR" altLang="en-US" sz="1160" b="1" dirty="0">
                <a:solidFill>
                  <a:srgbClr val="0E7490"/>
                </a:solidFill>
                <a:latin typeface="Calibri" pitchFamily="34" charset="0"/>
                <a:ea typeface="Calibri" pitchFamily="34" charset="-122"/>
                <a:cs typeface="Calibri" pitchFamily="34" charset="-120"/>
              </a:rPr>
              <a:t>5</a:t>
            </a:r>
            <a:endParaRPr lang="el-GR" sz="1160" dirty="0"/>
          </a:p>
        </p:txBody>
      </p:sp>
      <p:sp>
        <p:nvSpPr>
          <p:cNvPr id="30" name="Text 27"/>
          <p:cNvSpPr txBox="1"/>
          <p:nvPr/>
        </p:nvSpPr>
        <p:spPr>
          <a:xfrm>
            <a:off x="5100218" y="4217599"/>
            <a:ext cx="2585618" cy="468301"/>
          </a:xfrm>
          <a:prstGeom prst="rect">
            <a:avLst/>
          </a:prstGeom>
          <a:noFill/>
          <a:ln/>
        </p:spPr>
        <p:txBody>
          <a:bodyPr wrap="square" lIns="0" tIns="0" rIns="0" bIns="0" rtlCol="0" anchor="ctr"/>
          <a:lstStyle/>
          <a:p>
            <a:pPr indent="0" marL="0">
              <a:buNone/>
            </a:pPr>
            <a:r>
              <a:rPr lang="el-GR" altLang="en-US" sz="1440" b="1" dirty="0">
                <a:solidFill>
                  <a:srgbClr val="1B2420"/>
                </a:solidFill>
                <a:latin typeface="Calibri" pitchFamily="34" charset="0"/>
                <a:ea typeface="Calibri" pitchFamily="34" charset="-122"/>
                <a:cs typeface="Calibri" pitchFamily="34" charset="-120"/>
              </a:rPr>
              <a:t>Καταγραφή και ιχνηλασιμότητα</a:t>
            </a:r>
            <a:endParaRPr lang="el-GR" sz="1440" dirty="0"/>
          </a:p>
        </p:txBody>
      </p:sp>
      <p:sp>
        <p:nvSpPr>
          <p:cNvPr id="31" name="Text 28"/>
          <p:cNvSpPr txBox="1"/>
          <p:nvPr/>
        </p:nvSpPr>
        <p:spPr>
          <a:xfrm>
            <a:off x="4524146" y="4776539"/>
            <a:ext cx="3143402" cy="906388"/>
          </a:xfrm>
          <a:prstGeom prst="rect">
            <a:avLst/>
          </a:prstGeom>
          <a:noFill/>
          <a:ln/>
        </p:spPr>
        <p:txBody>
          <a:bodyPr wrap="square" lIns="0" tIns="0" rIns="0" bIns="0" rtlCol="0" anchor="t"/>
          <a:lstStyle/>
          <a:p>
            <a:pPr indent="0" marL="0">
              <a:buNone/>
            </a:pPr>
            <a:r>
              <a:rPr lang="el-GR" altLang="en-US" sz="1260" dirty="0">
                <a:solidFill>
                  <a:srgbClr val="3A4540"/>
                </a:solidFill>
                <a:latin typeface="Calibri" pitchFamily="34" charset="0"/>
                <a:ea typeface="Calibri" pitchFamily="34" charset="-122"/>
                <a:cs typeface="Calibri" pitchFamily="34" charset="-120"/>
              </a:rPr>
              <a:t>Προϊόντα με ονομασία προέλευσης και εξαγωγικές αγορές ζητούν τεκμηρίωση της παραγωγής.</a:t>
            </a:r>
            <a:endParaRPr lang="el-GR" sz="1260" dirty="0"/>
          </a:p>
        </p:txBody>
      </p:sp>
      <p:sp>
        <p:nvSpPr>
          <p:cNvPr id="32" name="Shape 29"/>
          <p:cNvSpPr/>
          <p:nvPr/>
        </p:nvSpPr>
        <p:spPr>
          <a:xfrm>
            <a:off x="8097317" y="4096747"/>
            <a:ext cx="3545738" cy="1661712"/>
          </a:xfrm>
          <a:prstGeom prst="roundRect">
            <a:avLst>
              <a:gd name="adj" fmla="val 550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3" name="Shape 30"/>
          <p:cNvSpPr/>
          <p:nvPr/>
        </p:nvSpPr>
        <p:spPr>
          <a:xfrm>
            <a:off x="8338254" y="4262919"/>
            <a:ext cx="377662" cy="377662"/>
          </a:xfrm>
          <a:prstGeom prst="ellipse">
            <a:avLst/>
          </a:prstGeom>
          <a:solidFill>
            <a:srgbClr val="FBF1DC"/>
          </a:solidFill>
          <a:ln w="12700">
            <a:solidFill>
              <a:srgbClr val="FBF1DC"/>
            </a:solidFill>
            <a:prstDash val="solid"/>
          </a:ln>
        </p:spPr>
      </p:sp>
      <p:sp>
        <p:nvSpPr>
          <p:cNvPr id="34" name="Text 31"/>
          <p:cNvSpPr txBox="1"/>
          <p:nvPr/>
        </p:nvSpPr>
        <p:spPr>
          <a:xfrm>
            <a:off x="8338254" y="4262919"/>
            <a:ext cx="377662" cy="377662"/>
          </a:xfrm>
          <a:prstGeom prst="rect">
            <a:avLst/>
          </a:prstGeom>
          <a:noFill/>
          <a:ln/>
        </p:spPr>
        <p:txBody>
          <a:bodyPr wrap="square" lIns="0" tIns="0" rIns="0" bIns="0" rtlCol="0" anchor="ctr"/>
          <a:lstStyle/>
          <a:p>
            <a:pPr algn="ctr" indent="0" marL="0">
              <a:buNone/>
            </a:pPr>
            <a:r>
              <a:rPr lang="el-GR" altLang="en-US" sz="1160" b="1" dirty="0">
                <a:solidFill>
                  <a:srgbClr val="854D0E"/>
                </a:solidFill>
                <a:latin typeface="Calibri" pitchFamily="34" charset="0"/>
                <a:ea typeface="Calibri" pitchFamily="34" charset="-122"/>
                <a:cs typeface="Calibri" pitchFamily="34" charset="-120"/>
              </a:rPr>
              <a:t>6</a:t>
            </a:r>
            <a:endParaRPr lang="el-GR" sz="1160" dirty="0"/>
          </a:p>
        </p:txBody>
      </p:sp>
      <p:sp>
        <p:nvSpPr>
          <p:cNvPr id="35" name="Text 32"/>
          <p:cNvSpPr txBox="1"/>
          <p:nvPr/>
        </p:nvSpPr>
        <p:spPr>
          <a:xfrm>
            <a:off x="8874557" y="4217599"/>
            <a:ext cx="2585618" cy="468301"/>
          </a:xfrm>
          <a:prstGeom prst="rect">
            <a:avLst/>
          </a:prstGeom>
          <a:noFill/>
          <a:ln/>
        </p:spPr>
        <p:txBody>
          <a:bodyPr wrap="square" lIns="0" tIns="0" rIns="0" bIns="0" rtlCol="0" anchor="ctr"/>
          <a:lstStyle/>
          <a:p>
            <a:pPr indent="0" marL="0">
              <a:buNone/>
            </a:pPr>
            <a:r>
              <a:rPr lang="el-GR" altLang="en-US" sz="1440" b="1" dirty="0">
                <a:solidFill>
                  <a:srgbClr val="1B2420"/>
                </a:solidFill>
                <a:latin typeface="Calibri" pitchFamily="34" charset="0"/>
                <a:ea typeface="Calibri" pitchFamily="34" charset="-122"/>
                <a:cs typeface="Calibri" pitchFamily="34" charset="-120"/>
              </a:rPr>
              <a:t>Διασυνοριακή μάθηση</a:t>
            </a:r>
            <a:endParaRPr lang="el-GR" sz="1440" dirty="0"/>
          </a:p>
        </p:txBody>
      </p:sp>
      <p:sp>
        <p:nvSpPr>
          <p:cNvPr id="36" name="Text 33"/>
          <p:cNvSpPr txBox="1"/>
          <p:nvPr/>
        </p:nvSpPr>
        <p:spPr>
          <a:xfrm>
            <a:off x="8298485" y="4776539"/>
            <a:ext cx="3143402" cy="906388"/>
          </a:xfrm>
          <a:prstGeom prst="rect">
            <a:avLst/>
          </a:prstGeom>
          <a:noFill/>
          <a:ln/>
        </p:spPr>
        <p:txBody>
          <a:bodyPr wrap="square" lIns="0" tIns="0" rIns="0" bIns="0" rtlCol="0" anchor="t"/>
          <a:lstStyle/>
          <a:p>
            <a:pPr indent="0" marL="0">
              <a:buNone/>
            </a:pPr>
            <a:r>
              <a:rPr lang="el-GR" altLang="en-US" sz="1260" dirty="0">
                <a:solidFill>
                  <a:srgbClr val="3A4540"/>
                </a:solidFill>
                <a:latin typeface="Calibri" pitchFamily="34" charset="0"/>
                <a:ea typeface="Calibri" pitchFamily="34" charset="-122"/>
                <a:cs typeface="Calibri" pitchFamily="34" charset="-120"/>
              </a:rPr>
              <a:t>Στην έρευνα του Κοζάν 49 θέλουν ανταλλαγή γνώσης με επιμελητήρια της ΕΕ, 34 εν μέρει.</a:t>
            </a:r>
            <a:endParaRPr lang="el-GR" sz="126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ΚΕΦΑΛΑΙΟ 4</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Σενάριο απόφασης: καύσωνας και λειψυδρία</a:t>
            </a:r>
            <a:endParaRPr lang="el-GR" sz="2700" dirty="0"/>
          </a:p>
        </p:txBody>
      </p:sp>
      <p:pic>
        <p:nvPicPr>
          <p:cNvPr id="5" name="Image 0" descr="/root/kozan-akilli-tarim/sunum/build/cache/m1-el-l09-branch-c057cc2e-2000-0.jpg">    </p:cNvPr>
          <p:cNvPicPr>
            <a:picLocks noChangeAspect="1"/>
          </p:cNvPicPr>
          <p:nvPr/>
        </p:nvPicPr>
        <p:blipFill>
          <a:blip r:embed="rId1"/>
          <a:stretch>
            <a:fillRect/>
          </a:stretch>
        </p:blipFill>
        <p:spPr>
          <a:xfrm>
            <a:off x="1584114" y="2231098"/>
            <a:ext cx="4817227"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1076844" y="5471436"/>
            <a:ext cx="5831768" cy="264363"/>
          </a:xfrm>
          <a:prstGeom prst="rect">
            <a:avLst/>
          </a:prstGeom>
          <a:noFill/>
          <a:ln/>
        </p:spPr>
        <p:txBody>
          <a:bodyPr wrap="square" lIns="0" tIns="0" rIns="0" bIns="0" rtlCol="0" anchor="t"/>
          <a:lstStyle/>
          <a:p>
            <a:pPr indent="0" marL="0">
              <a:buNone/>
            </a:pPr>
            <a:r>
              <a:rPr lang="el-GR" altLang="en-US" sz="1040" i="1" dirty="0">
                <a:solidFill>
                  <a:srgbClr val="5A6862"/>
                </a:solidFill>
                <a:latin typeface="Calibri" pitchFamily="34" charset="0"/>
                <a:ea typeface="Calibri" pitchFamily="34" charset="-122"/>
                <a:cs typeface="Calibri" pitchFamily="34" charset="-120"/>
              </a:rPr>
              <a:t>Μάθημα 9: σενάριο απόφασης για καύσωνα και περιορισμό νερού</a:t>
            </a:r>
            <a:endParaRPr lang="el-G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Μάθημα 9: </a:t>
            </a:r>
            <a:r>
              <a:rPr lang="el-GR" altLang="en-US" sz="1310" dirty="0">
                <a:solidFill>
                  <a:srgbClr val="3A4540"/>
                </a:solidFill>
                <a:latin typeface="Calibri" pitchFamily="34" charset="0"/>
                <a:ea typeface="Calibri" pitchFamily="34" charset="-122"/>
                <a:cs typeface="Calibri" pitchFamily="34" charset="-120"/>
              </a:rPr>
              <a:t>επιλογή ανάμεσα σε πορτοκαλεώνα 25 στρεμμάτων με στάγδην στο Κοζάν και βαμβάκι 400 στρεμμάτων με γεώτρηση στη Λάρισα.</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Δύο κρίσιμες αποφάσεις: </a:t>
            </a:r>
            <a:r>
              <a:rPr lang="el-GR" altLang="en-US" sz="1310" dirty="0">
                <a:solidFill>
                  <a:srgbClr val="3A4540"/>
                </a:solidFill>
                <a:latin typeface="Calibri" pitchFamily="34" charset="0"/>
                <a:ea typeface="Calibri" pitchFamily="34" charset="-122"/>
                <a:cs typeface="Calibri" pitchFamily="34" charset="-120"/>
              </a:rPr>
              <a:t>βαθμοί και ανατροφοδότηση· για το quest τουλάχιστον 3 από 4.</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Οδικός χάρτης: </a:t>
            </a:r>
            <a:r>
              <a:rPr lang="el-GR" altLang="en-US" sz="1310" dirty="0">
                <a:solidFill>
                  <a:srgbClr val="3A4540"/>
                </a:solidFill>
                <a:latin typeface="Calibri" pitchFamily="34" charset="0"/>
                <a:ea typeface="Calibri" pitchFamily="34" charset="-122"/>
                <a:cs typeface="Calibri" pitchFamily="34" charset="-120"/>
              </a:rPr>
              <a:t>ταξινόμηση των βημάτων μετάβασης στη γεωργία ακριβείας.</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Στη συνεδρία: </a:t>
            </a:r>
            <a:r>
              <a:rPr lang="el-GR" altLang="en-US" sz="1310" dirty="0">
                <a:solidFill>
                  <a:srgbClr val="3A4540"/>
                </a:solidFill>
                <a:latin typeface="Calibri" pitchFamily="34" charset="0"/>
                <a:ea typeface="Calibri" pitchFamily="34" charset="-122"/>
                <a:cs typeface="Calibri" pitchFamily="34" charset="-120"/>
              </a:rPr>
              <a:t>δύο ομάδες, Κοζάν και Λάρισα· συγκρίνετε τις αποφάσεις.</a:t>
            </a:r>
            <a:endParaRPr lang="el-GR" sz="131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35</a:t>
            </a:r>
            <a:endParaRPr lang="el-GR"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E6F3EA"/>
          </a:solidFill>
          <a:ln w="6350">
            <a:solidFill>
              <a:srgbClr val="E6F3EA"/>
            </a:solidFill>
            <a:prstDash val="solid"/>
          </a:ln>
        </p:spPr>
      </p:sp>
      <p:sp>
        <p:nvSpPr>
          <p:cNvPr id="3" name="Text 1"/>
          <p:cNvSpPr txBox="1"/>
          <p:nvPr/>
        </p:nvSpPr>
        <p:spPr>
          <a:xfrm>
            <a:off x="1097280" y="1808117"/>
            <a:ext cx="9997135" cy="226597"/>
          </a:xfrm>
          <a:prstGeom prst="rect">
            <a:avLst/>
          </a:prstGeom>
          <a:noFill/>
          <a:ln/>
        </p:spPr>
        <p:txBody>
          <a:bodyPr wrap="square" lIns="0" tIns="0" rIns="0" bIns="0" rtlCol="0" anchor="t"/>
          <a:lstStyle/>
          <a:p>
            <a:pPr indent="0" marL="0">
              <a:buNone/>
            </a:pPr>
            <a:r>
              <a:rPr lang="el-GR" altLang="en-US" sz="1170" b="1" spc="300" kern="0" dirty="0">
                <a:solidFill>
                  <a:srgbClr val="1F7A3A"/>
                </a:solidFill>
                <a:latin typeface="Calibri" pitchFamily="34" charset="0"/>
                <a:ea typeface="Calibri" pitchFamily="34" charset="-122"/>
                <a:cs typeface="Calibri" pitchFamily="34" charset="-120"/>
              </a:rPr>
              <a:t>ΣΥΝΟΠΤΙΚΑ</a:t>
            </a:r>
            <a:endParaRPr lang="el-GR" sz="1170" dirty="0"/>
          </a:p>
        </p:txBody>
      </p:sp>
      <p:sp>
        <p:nvSpPr>
          <p:cNvPr id="4" name="Text 2"/>
          <p:cNvSpPr txBox="1"/>
          <p:nvPr/>
        </p:nvSpPr>
        <p:spPr>
          <a:xfrm>
            <a:off x="1097280" y="2148012"/>
            <a:ext cx="9997135" cy="2417036"/>
          </a:xfrm>
          <a:prstGeom prst="rect">
            <a:avLst/>
          </a:prstGeom>
          <a:noFill/>
          <a:ln/>
        </p:spPr>
        <p:txBody>
          <a:bodyPr wrap="square" lIns="0" tIns="0" rIns="0" bIns="0" rtlCol="0" anchor="t">
            <a:normAutofit/>
          </a:bodyPr>
          <a:lstStyle/>
          <a:p>
            <a:pPr indent="0" marL="0">
              <a:buNone/>
            </a:pPr>
            <a:r>
              <a:rPr lang="el-GR" altLang="en-US" sz="2790" b="1" dirty="0">
                <a:solidFill>
                  <a:srgbClr val="0E3D1E"/>
                </a:solidFill>
                <a:latin typeface="Calibri" pitchFamily="34" charset="0"/>
                <a:ea typeface="Calibri" pitchFamily="34" charset="-122"/>
                <a:cs typeface="Calibri" pitchFamily="34" charset="-120"/>
              </a:rPr>
              <a:t>Η γεωργία ακριβείας δεν είναι μηχάνημα, αλλά ένας κύκλος διαχείρισης που επαναλαμβάνεται κάθε σεζόν: μέτρηση, καταγραφή θέσης, ανάλυση, απόφαση, εφαρμογή, αξιολόγηση.</a:t>
            </a:r>
            <a:endParaRPr lang="el-GR" sz="2790" dirty="0"/>
          </a:p>
        </p:txBody>
      </p:sp>
      <p:sp>
        <p:nvSpPr>
          <p:cNvPr id="5" name="Text 3"/>
          <p:cNvSpPr txBox="1"/>
          <p:nvPr/>
        </p:nvSpPr>
        <p:spPr>
          <a:xfrm>
            <a:off x="1097280" y="4640580"/>
            <a:ext cx="9997135" cy="755324"/>
          </a:xfrm>
          <a:prstGeom prst="rect">
            <a:avLst/>
          </a:prstGeom>
          <a:noFill/>
          <a:ln/>
        </p:spPr>
        <p:txBody>
          <a:bodyPr wrap="square" lIns="0" tIns="0" rIns="0" bIns="0" rtlCol="0" anchor="t"/>
          <a:lstStyle/>
          <a:p>
            <a:pPr indent="0" marL="0">
              <a:buNone/>
            </a:pPr>
            <a:r>
              <a:rPr lang="el-GR" altLang="en-US" sz="1530" dirty="0">
                <a:solidFill>
                  <a:srgbClr val="3A4540"/>
                </a:solidFill>
                <a:latin typeface="Calibri" pitchFamily="34" charset="0"/>
                <a:ea typeface="Calibri" pitchFamily="34" charset="-122"/>
                <a:cs typeface="Calibri" pitchFamily="34" charset="-120"/>
              </a:rPr>
              <a:t>Αφετηρία για τη μικρή εκμετάλλευση: ανάλυση εδάφους, δωρεάν δορυφορικές εικόνες, λίγοι αισθητήρες υγρασίας και τακτική καταγραφή. Ο ακριβός εξοπλισμός μοιράζεται ή αγοράζεται ως υπηρεσία.</a:t>
            </a:r>
            <a:endParaRPr lang="el-GR" sz="153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36</a:t>
            </a:r>
            <a:endParaRPr lang="el-GR" sz="900" dirty="0"/>
          </a:p>
        </p:txBody>
      </p:sp>
      <p:sp>
        <p:nvSpPr>
          <p:cNvPr id="8" name="Shape 5"/>
          <p:cNvSpPr/>
          <p:nvPr/>
        </p:nvSpPr>
        <p:spPr>
          <a:xfrm>
            <a:off x="1097280" y="4164727"/>
            <a:ext cx="1574749" cy="377662"/>
          </a:xfrm>
          <a:prstGeom prst="roundRect">
            <a:avLst>
              <a:gd name="adj" fmla="val 60530"/>
            </a:avLst>
          </a:prstGeom>
          <a:solidFill>
            <a:srgbClr val="1F7A3A"/>
          </a:solidFill>
          <a:ln w="9525">
            <a:solidFill>
              <a:srgbClr val="1F7A3A"/>
            </a:solidFill>
            <a:prstDash val="solid"/>
          </a:ln>
        </p:spPr>
      </p:sp>
      <p:sp>
        <p:nvSpPr>
          <p:cNvPr id="9" name="Text 6"/>
          <p:cNvSpPr txBox="1"/>
          <p:nvPr/>
        </p:nvSpPr>
        <p:spPr>
          <a:xfrm>
            <a:off x="1097280" y="4164727"/>
            <a:ext cx="1574749" cy="377662"/>
          </a:xfrm>
          <a:prstGeom prst="rect">
            <a:avLst/>
          </a:prstGeom>
          <a:noFill/>
          <a:ln/>
        </p:spPr>
        <p:txBody>
          <a:bodyPr wrap="square" lIns="0" tIns="0" rIns="0" bIns="0" rtlCol="0" anchor="ctr"/>
          <a:lstStyle/>
          <a:p>
            <a:pPr algn="ctr" indent="0" marL="0">
              <a:buNone/>
            </a:pPr>
            <a:r>
              <a:rPr lang="el-GR" altLang="en-US" sz="1170" b="1" dirty="0">
                <a:solidFill>
                  <a:srgbClr val="FFFFFF"/>
                </a:solidFill>
                <a:latin typeface="Calibri" pitchFamily="34" charset="0"/>
                <a:ea typeface="Calibri" pitchFamily="34" charset="-122"/>
                <a:cs typeface="Calibri" pitchFamily="34" charset="-120"/>
              </a:rPr>
              <a:t>1  Μέτρηση</a:t>
            </a:r>
            <a:endParaRPr lang="el-GR" sz="1170" dirty="0"/>
          </a:p>
        </p:txBody>
      </p:sp>
      <p:sp>
        <p:nvSpPr>
          <p:cNvPr id="10" name="Shape 7"/>
          <p:cNvSpPr/>
          <p:nvPr/>
        </p:nvSpPr>
        <p:spPr>
          <a:xfrm>
            <a:off x="2781757" y="4164727"/>
            <a:ext cx="1574749" cy="377662"/>
          </a:xfrm>
          <a:prstGeom prst="roundRect">
            <a:avLst>
              <a:gd name="adj" fmla="val 60530"/>
            </a:avLst>
          </a:prstGeom>
          <a:solidFill>
            <a:srgbClr val="16602D"/>
          </a:solidFill>
          <a:ln w="9525">
            <a:solidFill>
              <a:srgbClr val="16602D"/>
            </a:solidFill>
            <a:prstDash val="solid"/>
          </a:ln>
        </p:spPr>
      </p:sp>
      <p:sp>
        <p:nvSpPr>
          <p:cNvPr id="11" name="Text 8"/>
          <p:cNvSpPr txBox="1"/>
          <p:nvPr/>
        </p:nvSpPr>
        <p:spPr>
          <a:xfrm>
            <a:off x="2781757" y="4164727"/>
            <a:ext cx="1574749" cy="377662"/>
          </a:xfrm>
          <a:prstGeom prst="rect">
            <a:avLst/>
          </a:prstGeom>
          <a:noFill/>
          <a:ln/>
        </p:spPr>
        <p:txBody>
          <a:bodyPr wrap="square" lIns="0" tIns="0" rIns="0" bIns="0" rtlCol="0" anchor="ctr"/>
          <a:lstStyle/>
          <a:p>
            <a:pPr algn="ctr" indent="0" marL="0">
              <a:buNone/>
            </a:pPr>
            <a:r>
              <a:rPr lang="el-GR" altLang="en-US" sz="1170" b="1" dirty="0">
                <a:solidFill>
                  <a:srgbClr val="FFFFFF"/>
                </a:solidFill>
                <a:latin typeface="Calibri" pitchFamily="34" charset="0"/>
                <a:ea typeface="Calibri" pitchFamily="34" charset="-122"/>
                <a:cs typeface="Calibri" pitchFamily="34" charset="-120"/>
              </a:rPr>
              <a:t>2  Καταγραφή θέσης</a:t>
            </a:r>
            <a:endParaRPr lang="el-GR" sz="1170" dirty="0"/>
          </a:p>
        </p:txBody>
      </p:sp>
      <p:sp>
        <p:nvSpPr>
          <p:cNvPr id="12" name="Shape 9"/>
          <p:cNvSpPr/>
          <p:nvPr/>
        </p:nvSpPr>
        <p:spPr>
          <a:xfrm>
            <a:off x="4466234" y="4164727"/>
            <a:ext cx="1574749" cy="377662"/>
          </a:xfrm>
          <a:prstGeom prst="roundRect">
            <a:avLst>
              <a:gd name="adj" fmla="val 60530"/>
            </a:avLst>
          </a:prstGeom>
          <a:solidFill>
            <a:srgbClr val="1F7A3A"/>
          </a:solidFill>
          <a:ln w="9525">
            <a:solidFill>
              <a:srgbClr val="1F7A3A"/>
            </a:solidFill>
            <a:prstDash val="solid"/>
          </a:ln>
        </p:spPr>
      </p:sp>
      <p:sp>
        <p:nvSpPr>
          <p:cNvPr id="13" name="Text 10"/>
          <p:cNvSpPr txBox="1"/>
          <p:nvPr/>
        </p:nvSpPr>
        <p:spPr>
          <a:xfrm>
            <a:off x="4466234" y="4164727"/>
            <a:ext cx="1574749" cy="377662"/>
          </a:xfrm>
          <a:prstGeom prst="rect">
            <a:avLst/>
          </a:prstGeom>
          <a:noFill/>
          <a:ln/>
        </p:spPr>
        <p:txBody>
          <a:bodyPr wrap="square" lIns="0" tIns="0" rIns="0" bIns="0" rtlCol="0" anchor="ctr"/>
          <a:lstStyle/>
          <a:p>
            <a:pPr algn="ctr" indent="0" marL="0">
              <a:buNone/>
            </a:pPr>
            <a:r>
              <a:rPr lang="el-GR" altLang="en-US" sz="1170" b="1" dirty="0">
                <a:solidFill>
                  <a:srgbClr val="FFFFFF"/>
                </a:solidFill>
                <a:latin typeface="Calibri" pitchFamily="34" charset="0"/>
                <a:ea typeface="Calibri" pitchFamily="34" charset="-122"/>
                <a:cs typeface="Calibri" pitchFamily="34" charset="-120"/>
              </a:rPr>
              <a:t>3  Ανάλυση</a:t>
            </a:r>
            <a:endParaRPr lang="el-GR" sz="1170" dirty="0"/>
          </a:p>
        </p:txBody>
      </p:sp>
      <p:sp>
        <p:nvSpPr>
          <p:cNvPr id="14" name="Shape 11"/>
          <p:cNvSpPr/>
          <p:nvPr/>
        </p:nvSpPr>
        <p:spPr>
          <a:xfrm>
            <a:off x="6150712" y="4164727"/>
            <a:ext cx="1574749" cy="377662"/>
          </a:xfrm>
          <a:prstGeom prst="roundRect">
            <a:avLst>
              <a:gd name="adj" fmla="val 60530"/>
            </a:avLst>
          </a:prstGeom>
          <a:solidFill>
            <a:srgbClr val="16602D"/>
          </a:solidFill>
          <a:ln w="9525">
            <a:solidFill>
              <a:srgbClr val="16602D"/>
            </a:solidFill>
            <a:prstDash val="solid"/>
          </a:ln>
        </p:spPr>
      </p:sp>
      <p:sp>
        <p:nvSpPr>
          <p:cNvPr id="15" name="Text 12"/>
          <p:cNvSpPr txBox="1"/>
          <p:nvPr/>
        </p:nvSpPr>
        <p:spPr>
          <a:xfrm>
            <a:off x="6150712" y="4164727"/>
            <a:ext cx="1574749" cy="377662"/>
          </a:xfrm>
          <a:prstGeom prst="rect">
            <a:avLst/>
          </a:prstGeom>
          <a:noFill/>
          <a:ln/>
        </p:spPr>
        <p:txBody>
          <a:bodyPr wrap="square" lIns="0" tIns="0" rIns="0" bIns="0" rtlCol="0" anchor="ctr"/>
          <a:lstStyle/>
          <a:p>
            <a:pPr algn="ctr" indent="0" marL="0">
              <a:buNone/>
            </a:pPr>
            <a:r>
              <a:rPr lang="el-GR" altLang="en-US" sz="1170" b="1" dirty="0">
                <a:solidFill>
                  <a:srgbClr val="FFFFFF"/>
                </a:solidFill>
                <a:latin typeface="Calibri" pitchFamily="34" charset="0"/>
                <a:ea typeface="Calibri" pitchFamily="34" charset="-122"/>
                <a:cs typeface="Calibri" pitchFamily="34" charset="-120"/>
              </a:rPr>
              <a:t>4  Απόφαση</a:t>
            </a:r>
            <a:endParaRPr lang="el-GR" sz="1170" dirty="0"/>
          </a:p>
        </p:txBody>
      </p:sp>
      <p:sp>
        <p:nvSpPr>
          <p:cNvPr id="16" name="Shape 13"/>
          <p:cNvSpPr/>
          <p:nvPr/>
        </p:nvSpPr>
        <p:spPr>
          <a:xfrm>
            <a:off x="7835189" y="4164727"/>
            <a:ext cx="1574749" cy="377662"/>
          </a:xfrm>
          <a:prstGeom prst="roundRect">
            <a:avLst>
              <a:gd name="adj" fmla="val 60530"/>
            </a:avLst>
          </a:prstGeom>
          <a:solidFill>
            <a:srgbClr val="1F7A3A"/>
          </a:solidFill>
          <a:ln w="9525">
            <a:solidFill>
              <a:srgbClr val="1F7A3A"/>
            </a:solidFill>
            <a:prstDash val="solid"/>
          </a:ln>
        </p:spPr>
      </p:sp>
      <p:sp>
        <p:nvSpPr>
          <p:cNvPr id="17" name="Text 14"/>
          <p:cNvSpPr txBox="1"/>
          <p:nvPr/>
        </p:nvSpPr>
        <p:spPr>
          <a:xfrm>
            <a:off x="7835189" y="4164727"/>
            <a:ext cx="1574749" cy="377662"/>
          </a:xfrm>
          <a:prstGeom prst="rect">
            <a:avLst/>
          </a:prstGeom>
          <a:noFill/>
          <a:ln/>
        </p:spPr>
        <p:txBody>
          <a:bodyPr wrap="square" lIns="0" tIns="0" rIns="0" bIns="0" rtlCol="0" anchor="ctr"/>
          <a:lstStyle/>
          <a:p>
            <a:pPr algn="ctr" indent="0" marL="0">
              <a:buNone/>
            </a:pPr>
            <a:r>
              <a:rPr lang="el-GR" altLang="en-US" sz="1170" b="1" dirty="0">
                <a:solidFill>
                  <a:srgbClr val="FFFFFF"/>
                </a:solidFill>
                <a:latin typeface="Calibri" pitchFamily="34" charset="0"/>
                <a:ea typeface="Calibri" pitchFamily="34" charset="-122"/>
                <a:cs typeface="Calibri" pitchFamily="34" charset="-120"/>
              </a:rPr>
              <a:t>5  Εφαρμογή</a:t>
            </a:r>
            <a:endParaRPr lang="el-GR" sz="1170" dirty="0"/>
          </a:p>
        </p:txBody>
      </p:sp>
      <p:sp>
        <p:nvSpPr>
          <p:cNvPr id="18" name="Shape 15"/>
          <p:cNvSpPr/>
          <p:nvPr/>
        </p:nvSpPr>
        <p:spPr>
          <a:xfrm>
            <a:off x="9519666" y="4164727"/>
            <a:ext cx="1574749" cy="377662"/>
          </a:xfrm>
          <a:prstGeom prst="roundRect">
            <a:avLst>
              <a:gd name="adj" fmla="val 60530"/>
            </a:avLst>
          </a:prstGeom>
          <a:solidFill>
            <a:srgbClr val="16602D"/>
          </a:solidFill>
          <a:ln w="9525">
            <a:solidFill>
              <a:srgbClr val="16602D"/>
            </a:solidFill>
            <a:prstDash val="solid"/>
          </a:ln>
        </p:spPr>
      </p:sp>
      <p:sp>
        <p:nvSpPr>
          <p:cNvPr id="19" name="Text 16"/>
          <p:cNvSpPr txBox="1"/>
          <p:nvPr/>
        </p:nvSpPr>
        <p:spPr>
          <a:xfrm>
            <a:off x="9519666" y="4164727"/>
            <a:ext cx="1574749" cy="377662"/>
          </a:xfrm>
          <a:prstGeom prst="rect">
            <a:avLst/>
          </a:prstGeom>
          <a:noFill/>
          <a:ln/>
        </p:spPr>
        <p:txBody>
          <a:bodyPr wrap="square" lIns="0" tIns="0" rIns="0" bIns="0" rtlCol="0" anchor="ctr"/>
          <a:lstStyle/>
          <a:p>
            <a:pPr algn="ctr" indent="0" marL="0">
              <a:buNone/>
            </a:pPr>
            <a:r>
              <a:rPr lang="el-GR" altLang="en-US" sz="1170" b="1" dirty="0">
                <a:solidFill>
                  <a:srgbClr val="FFFFFF"/>
                </a:solidFill>
                <a:latin typeface="Calibri" pitchFamily="34" charset="0"/>
                <a:ea typeface="Calibri" pitchFamily="34" charset="-122"/>
                <a:cs typeface="Calibri" pitchFamily="34" charset="-120"/>
              </a:rPr>
              <a:t>6  Αξιολόγηση</a:t>
            </a:r>
            <a:endParaRPr lang="el-GR" sz="117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QUEST ΚΑΙ ΤΕΛΙΚΟ ΤΕΣΤ</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Quest: Ειδικός στη Γεωργία Ακριβείας · Τεστ</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37</a:t>
            </a:r>
            <a:endParaRPr lang="el-GR" sz="900" dirty="0"/>
          </a:p>
        </p:txBody>
      </p:sp>
      <p:sp>
        <p:nvSpPr>
          <p:cNvPr id="6" name="Shape 3"/>
          <p:cNvSpPr/>
          <p:nvPr/>
        </p:nvSpPr>
        <p:spPr>
          <a:xfrm>
            <a:off x="548640" y="2268864"/>
            <a:ext cx="6400800" cy="3489595"/>
          </a:xfrm>
          <a:prstGeom prst="roundRect">
            <a:avLst>
              <a:gd name="adj" fmla="val 3669"/>
            </a:avLst>
          </a:prstGeom>
          <a:solidFill>
            <a:srgbClr val="0E3D1E"/>
          </a:solidFill>
          <a:ln w="9525">
            <a:solidFill>
              <a:srgbClr val="0E3D1E"/>
            </a:solidFill>
            <a:prstDash val="solid"/>
          </a:ln>
        </p:spPr>
      </p:sp>
      <p:sp>
        <p:nvSpPr>
          <p:cNvPr id="7" name="Text 4"/>
          <p:cNvSpPr txBox="1"/>
          <p:nvPr/>
        </p:nvSpPr>
        <p:spPr>
          <a:xfrm>
            <a:off x="868680" y="2419929"/>
            <a:ext cx="5760720" cy="211491"/>
          </a:xfrm>
          <a:prstGeom prst="rect">
            <a:avLst/>
          </a:prstGeom>
          <a:noFill/>
          <a:ln/>
        </p:spPr>
        <p:txBody>
          <a:bodyPr wrap="square" lIns="0" tIns="0" rIns="0" bIns="0" rtlCol="0" anchor="t"/>
          <a:lstStyle/>
          <a:p>
            <a:pPr indent="0" marL="0">
              <a:buNone/>
            </a:pPr>
            <a:r>
              <a:rPr lang="el-GR" altLang="en-US" sz="1040" b="1" spc="200" kern="0" dirty="0">
                <a:solidFill>
                  <a:srgbClr val="E8B54A"/>
                </a:solidFill>
                <a:latin typeface="Calibri" pitchFamily="34" charset="0"/>
                <a:ea typeface="Calibri" pitchFamily="34" charset="-122"/>
                <a:cs typeface="Calibri" pitchFamily="34" charset="-120"/>
              </a:rPr>
              <a:t>QUEST ΤΗΣ ΕΝΟΤΗΤΑΣ</a:t>
            </a:r>
            <a:endParaRPr lang="el-GR" sz="1040" dirty="0"/>
          </a:p>
        </p:txBody>
      </p:sp>
      <p:sp>
        <p:nvSpPr>
          <p:cNvPr id="8" name="Text 5"/>
          <p:cNvSpPr txBox="1"/>
          <p:nvPr/>
        </p:nvSpPr>
        <p:spPr>
          <a:xfrm>
            <a:off x="868680" y="2646526"/>
            <a:ext cx="5760720" cy="377662"/>
          </a:xfrm>
          <a:prstGeom prst="rect">
            <a:avLst/>
          </a:prstGeom>
          <a:noFill/>
          <a:ln/>
        </p:spPr>
        <p:txBody>
          <a:bodyPr wrap="square" lIns="0" tIns="0" rIns="0" bIns="0" rtlCol="0" anchor="t"/>
          <a:lstStyle/>
          <a:p>
            <a:pPr indent="0" marL="0">
              <a:buNone/>
            </a:pPr>
            <a:r>
              <a:rPr lang="el-GR" altLang="en-US" sz="1980" b="1" dirty="0">
                <a:solidFill>
                  <a:srgbClr val="FFFFFF"/>
                </a:solidFill>
                <a:latin typeface="Calibri" pitchFamily="34" charset="0"/>
                <a:ea typeface="Calibri" pitchFamily="34" charset="-122"/>
                <a:cs typeface="Calibri" pitchFamily="34" charset="-120"/>
              </a:rPr>
              <a:t>Ειδικός στη Γεωργία Ακριβείας</a:t>
            </a:r>
            <a:endParaRPr lang="el-GR" sz="1980" dirty="0"/>
          </a:p>
        </p:txBody>
      </p:sp>
      <p:sp>
        <p:nvSpPr>
          <p:cNvPr id="9" name="Shape 6"/>
          <p:cNvSpPr/>
          <p:nvPr/>
        </p:nvSpPr>
        <p:spPr>
          <a:xfrm>
            <a:off x="894132" y="3205466"/>
            <a:ext cx="241704" cy="241704"/>
          </a:xfrm>
          <a:prstGeom prst="ellipse">
            <a:avLst/>
          </a:prstGeom>
          <a:solidFill>
            <a:srgbClr val="1F7A3A"/>
          </a:solidFill>
          <a:ln w="12700">
            <a:solidFill>
              <a:srgbClr val="1F7A3A"/>
            </a:solidFill>
            <a:prstDash val="solid"/>
          </a:ln>
        </p:spPr>
      </p:sp>
      <p:sp>
        <p:nvSpPr>
          <p:cNvPr id="10" name="Text 7"/>
          <p:cNvSpPr txBox="1"/>
          <p:nvPr/>
        </p:nvSpPr>
        <p:spPr>
          <a:xfrm>
            <a:off x="894132" y="3205466"/>
            <a:ext cx="241704" cy="241704"/>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a:t>
            </a:r>
            <a:endParaRPr lang="el-GR" sz="990" dirty="0"/>
          </a:p>
        </p:txBody>
      </p:sp>
      <p:sp>
        <p:nvSpPr>
          <p:cNvPr id="11" name="Text 8"/>
          <p:cNvSpPr txBox="1"/>
          <p:nvPr/>
        </p:nvSpPr>
        <p:spPr>
          <a:xfrm>
            <a:off x="1298448" y="3160146"/>
            <a:ext cx="5349240" cy="347449"/>
          </a:xfrm>
          <a:prstGeom prst="rect">
            <a:avLst/>
          </a:prstGeom>
          <a:noFill/>
          <a:ln/>
        </p:spPr>
        <p:txBody>
          <a:bodyPr wrap="square" lIns="0" tIns="0" rIns="0" bIns="0" rtlCol="0" anchor="ctr"/>
          <a:lstStyle/>
          <a:p>
            <a:pPr indent="0" marL="0">
              <a:buNone/>
            </a:pPr>
            <a:r>
              <a:rPr lang="el-GR" altLang="en-US" sz="1220" dirty="0">
                <a:solidFill>
                  <a:srgbClr val="CFE6D6"/>
                </a:solidFill>
                <a:latin typeface="Calibri" pitchFamily="34" charset="0"/>
                <a:ea typeface="Calibri" pitchFamily="34" charset="-122"/>
                <a:cs typeface="Calibri" pitchFamily="34" charset="-120"/>
              </a:rPr>
              <a:t>Και οι 18 υποχρεωτικές δραστηριότητες πάνω από το όριο επιτυχίας</a:t>
            </a:r>
            <a:endParaRPr lang="el-GR" sz="1220" dirty="0"/>
          </a:p>
        </p:txBody>
      </p:sp>
      <p:sp>
        <p:nvSpPr>
          <p:cNvPr id="12" name="Shape 9"/>
          <p:cNvSpPr/>
          <p:nvPr/>
        </p:nvSpPr>
        <p:spPr>
          <a:xfrm>
            <a:off x="894132" y="3598234"/>
            <a:ext cx="241704" cy="241704"/>
          </a:xfrm>
          <a:prstGeom prst="ellipse">
            <a:avLst/>
          </a:prstGeom>
          <a:solidFill>
            <a:srgbClr val="1F7A3A"/>
          </a:solidFill>
          <a:ln w="12700">
            <a:solidFill>
              <a:srgbClr val="1F7A3A"/>
            </a:solidFill>
            <a:prstDash val="solid"/>
          </a:ln>
        </p:spPr>
      </p:sp>
      <p:sp>
        <p:nvSpPr>
          <p:cNvPr id="13" name="Text 10"/>
          <p:cNvSpPr txBox="1"/>
          <p:nvPr/>
        </p:nvSpPr>
        <p:spPr>
          <a:xfrm>
            <a:off x="894132" y="3598234"/>
            <a:ext cx="241704" cy="241704"/>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a:t>
            </a:r>
            <a:endParaRPr lang="el-GR" sz="990" dirty="0"/>
          </a:p>
        </p:txBody>
      </p:sp>
      <p:sp>
        <p:nvSpPr>
          <p:cNvPr id="14" name="Text 11"/>
          <p:cNvSpPr txBox="1"/>
          <p:nvPr/>
        </p:nvSpPr>
        <p:spPr>
          <a:xfrm>
            <a:off x="1298448" y="3552914"/>
            <a:ext cx="5349240" cy="347449"/>
          </a:xfrm>
          <a:prstGeom prst="rect">
            <a:avLst/>
          </a:prstGeom>
          <a:noFill/>
          <a:ln/>
        </p:spPr>
        <p:txBody>
          <a:bodyPr wrap="square" lIns="0" tIns="0" rIns="0" bIns="0" rtlCol="0" anchor="ctr"/>
          <a:lstStyle/>
          <a:p>
            <a:pPr indent="0" marL="0">
              <a:buNone/>
            </a:pPr>
            <a:r>
              <a:rPr lang="el-GR" altLang="en-US" sz="1220" dirty="0">
                <a:solidFill>
                  <a:srgbClr val="CFE6D6"/>
                </a:solidFill>
                <a:latin typeface="Calibri" pitchFamily="34" charset="0"/>
                <a:ea typeface="Calibri" pitchFamily="34" charset="-122"/>
                <a:cs typeface="Calibri" pitchFamily="34" charset="-120"/>
              </a:rPr>
              <a:t>Τουλάχιστον 70% στην προσομοίωση άρδευσης</a:t>
            </a:r>
            <a:endParaRPr lang="el-GR" sz="1220" dirty="0"/>
          </a:p>
        </p:txBody>
      </p:sp>
      <p:sp>
        <p:nvSpPr>
          <p:cNvPr id="15" name="Shape 12"/>
          <p:cNvSpPr/>
          <p:nvPr/>
        </p:nvSpPr>
        <p:spPr>
          <a:xfrm>
            <a:off x="894132" y="3991002"/>
            <a:ext cx="241704" cy="241704"/>
          </a:xfrm>
          <a:prstGeom prst="ellipse">
            <a:avLst/>
          </a:prstGeom>
          <a:solidFill>
            <a:srgbClr val="1F7A3A"/>
          </a:solidFill>
          <a:ln w="12700">
            <a:solidFill>
              <a:srgbClr val="1F7A3A"/>
            </a:solidFill>
            <a:prstDash val="solid"/>
          </a:ln>
        </p:spPr>
      </p:sp>
      <p:sp>
        <p:nvSpPr>
          <p:cNvPr id="16" name="Text 13"/>
          <p:cNvSpPr txBox="1"/>
          <p:nvPr/>
        </p:nvSpPr>
        <p:spPr>
          <a:xfrm>
            <a:off x="894132" y="3991002"/>
            <a:ext cx="241704" cy="241704"/>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a:t>
            </a:r>
            <a:endParaRPr lang="el-GR" sz="990" dirty="0"/>
          </a:p>
        </p:txBody>
      </p:sp>
      <p:sp>
        <p:nvSpPr>
          <p:cNvPr id="17" name="Text 14"/>
          <p:cNvSpPr txBox="1"/>
          <p:nvPr/>
        </p:nvSpPr>
        <p:spPr>
          <a:xfrm>
            <a:off x="1298448" y="3945683"/>
            <a:ext cx="5349240" cy="347449"/>
          </a:xfrm>
          <a:prstGeom prst="rect">
            <a:avLst/>
          </a:prstGeom>
          <a:noFill/>
          <a:ln/>
        </p:spPr>
        <p:txBody>
          <a:bodyPr wrap="square" lIns="0" tIns="0" rIns="0" bIns="0" rtlCol="0" anchor="ctr"/>
          <a:lstStyle/>
          <a:p>
            <a:pPr indent="0" marL="0">
              <a:buNone/>
            </a:pPr>
            <a:r>
              <a:rPr lang="el-GR" altLang="en-US" sz="1220" dirty="0">
                <a:solidFill>
                  <a:srgbClr val="CFE6D6"/>
                </a:solidFill>
                <a:latin typeface="Calibri" pitchFamily="34" charset="0"/>
                <a:ea typeface="Calibri" pitchFamily="34" charset="-122"/>
                <a:cs typeface="Calibri" pitchFamily="34" charset="-120"/>
              </a:rPr>
              <a:t>Τουλάχιστον 80% σωστά κελιά στον χάρτη λίπανσης</a:t>
            </a:r>
            <a:endParaRPr lang="el-GR" sz="1220" dirty="0"/>
          </a:p>
        </p:txBody>
      </p:sp>
      <p:sp>
        <p:nvSpPr>
          <p:cNvPr id="18" name="Shape 15"/>
          <p:cNvSpPr/>
          <p:nvPr/>
        </p:nvSpPr>
        <p:spPr>
          <a:xfrm>
            <a:off x="894132" y="4383770"/>
            <a:ext cx="241704" cy="241704"/>
          </a:xfrm>
          <a:prstGeom prst="ellipse">
            <a:avLst/>
          </a:prstGeom>
          <a:solidFill>
            <a:srgbClr val="1F7A3A"/>
          </a:solidFill>
          <a:ln w="12700">
            <a:solidFill>
              <a:srgbClr val="1F7A3A"/>
            </a:solidFill>
            <a:prstDash val="solid"/>
          </a:ln>
        </p:spPr>
      </p:sp>
      <p:sp>
        <p:nvSpPr>
          <p:cNvPr id="19" name="Text 16"/>
          <p:cNvSpPr txBox="1"/>
          <p:nvPr/>
        </p:nvSpPr>
        <p:spPr>
          <a:xfrm>
            <a:off x="894132" y="4383770"/>
            <a:ext cx="241704" cy="241704"/>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a:t>
            </a:r>
            <a:endParaRPr lang="el-GR" sz="990" dirty="0"/>
          </a:p>
        </p:txBody>
      </p:sp>
      <p:sp>
        <p:nvSpPr>
          <p:cNvPr id="20" name="Text 17"/>
          <p:cNvSpPr txBox="1"/>
          <p:nvPr/>
        </p:nvSpPr>
        <p:spPr>
          <a:xfrm>
            <a:off x="1298448" y="4338451"/>
            <a:ext cx="5349240" cy="347449"/>
          </a:xfrm>
          <a:prstGeom prst="rect">
            <a:avLst/>
          </a:prstGeom>
          <a:noFill/>
          <a:ln/>
        </p:spPr>
        <p:txBody>
          <a:bodyPr wrap="square" lIns="0" tIns="0" rIns="0" bIns="0" rtlCol="0" anchor="ctr"/>
          <a:lstStyle/>
          <a:p>
            <a:pPr indent="0" marL="0">
              <a:buNone/>
            </a:pPr>
            <a:r>
              <a:rPr lang="el-GR" altLang="en-US" sz="1220" dirty="0">
                <a:solidFill>
                  <a:srgbClr val="CFE6D6"/>
                </a:solidFill>
                <a:latin typeface="Calibri" pitchFamily="34" charset="0"/>
                <a:ea typeface="Calibri" pitchFamily="34" charset="-122"/>
                <a:cs typeface="Calibri" pitchFamily="34" charset="-120"/>
              </a:rPr>
              <a:t>Τουλάχιστον 3 από 4 βαθμούς στο σενάριο απόφασης</a:t>
            </a:r>
            <a:endParaRPr lang="el-GR" sz="1220" dirty="0"/>
          </a:p>
        </p:txBody>
      </p:sp>
      <p:sp>
        <p:nvSpPr>
          <p:cNvPr id="21" name="Shape 18"/>
          <p:cNvSpPr/>
          <p:nvPr/>
        </p:nvSpPr>
        <p:spPr>
          <a:xfrm>
            <a:off x="894132" y="4776539"/>
            <a:ext cx="241704" cy="241704"/>
          </a:xfrm>
          <a:prstGeom prst="ellipse">
            <a:avLst/>
          </a:prstGeom>
          <a:solidFill>
            <a:srgbClr val="1F7A3A"/>
          </a:solidFill>
          <a:ln w="12700">
            <a:solidFill>
              <a:srgbClr val="1F7A3A"/>
            </a:solidFill>
            <a:prstDash val="solid"/>
          </a:ln>
        </p:spPr>
      </p:sp>
      <p:sp>
        <p:nvSpPr>
          <p:cNvPr id="22" name="Text 19"/>
          <p:cNvSpPr txBox="1"/>
          <p:nvPr/>
        </p:nvSpPr>
        <p:spPr>
          <a:xfrm>
            <a:off x="894132" y="4776539"/>
            <a:ext cx="241704" cy="241704"/>
          </a:xfrm>
          <a:prstGeom prst="rect">
            <a:avLst/>
          </a:prstGeom>
          <a:noFill/>
          <a:ln/>
        </p:spPr>
        <p:txBody>
          <a:bodyPr wrap="square" lIns="0" tIns="0" rIns="0" bIns="0" rtlCol="0" anchor="ctr"/>
          <a:lstStyle/>
          <a:p>
            <a:pPr algn="ctr" indent="0" marL="0">
              <a:buNone/>
            </a:pPr>
            <a:r>
              <a:rPr lang="el-GR" altLang="en-US" sz="990" b="1" dirty="0">
                <a:solidFill>
                  <a:srgbClr val="FFFFFF"/>
                </a:solidFill>
                <a:latin typeface="Calibri" pitchFamily="34" charset="0"/>
                <a:ea typeface="Calibri" pitchFamily="34" charset="-122"/>
                <a:cs typeface="Calibri" pitchFamily="34" charset="-120"/>
              </a:rPr>
              <a:t>✓</a:t>
            </a:r>
            <a:endParaRPr lang="el-GR" sz="990" dirty="0"/>
          </a:p>
        </p:txBody>
      </p:sp>
      <p:sp>
        <p:nvSpPr>
          <p:cNvPr id="23" name="Text 20"/>
          <p:cNvSpPr txBox="1"/>
          <p:nvPr/>
        </p:nvSpPr>
        <p:spPr>
          <a:xfrm>
            <a:off x="1298448" y="4731219"/>
            <a:ext cx="5349240" cy="347449"/>
          </a:xfrm>
          <a:prstGeom prst="rect">
            <a:avLst/>
          </a:prstGeom>
          <a:noFill/>
          <a:ln/>
        </p:spPr>
        <p:txBody>
          <a:bodyPr wrap="square" lIns="0" tIns="0" rIns="0" bIns="0" rtlCol="0" anchor="ctr"/>
          <a:lstStyle/>
          <a:p>
            <a:pPr indent="0" marL="0">
              <a:buNone/>
            </a:pPr>
            <a:r>
              <a:rPr lang="el-GR" altLang="en-US" sz="1220" dirty="0">
                <a:solidFill>
                  <a:srgbClr val="CFE6D6"/>
                </a:solidFill>
                <a:latin typeface="Calibri" pitchFamily="34" charset="0"/>
                <a:ea typeface="Calibri" pitchFamily="34" charset="-122"/>
                <a:cs typeface="Calibri" pitchFamily="34" charset="-120"/>
              </a:rPr>
              <a:t>Τουλάχιστον 70 βαθμοί στο τεστ της ενότητας</a:t>
            </a:r>
            <a:endParaRPr lang="el-GR" sz="1220" dirty="0"/>
          </a:p>
        </p:txBody>
      </p:sp>
      <p:sp>
        <p:nvSpPr>
          <p:cNvPr id="24" name="Shape 21"/>
          <p:cNvSpPr/>
          <p:nvPr/>
        </p:nvSpPr>
        <p:spPr>
          <a:xfrm>
            <a:off x="868680" y="5176860"/>
            <a:ext cx="5760720" cy="415428"/>
          </a:xfrm>
          <a:prstGeom prst="roundRect">
            <a:avLst>
              <a:gd name="adj" fmla="val 59430"/>
            </a:avLst>
          </a:prstGeom>
          <a:solidFill>
            <a:srgbClr val="16602D"/>
          </a:solidFill>
          <a:ln w="9525">
            <a:solidFill>
              <a:srgbClr val="16602D"/>
            </a:solidFill>
            <a:prstDash val="solid"/>
          </a:ln>
        </p:spPr>
      </p:sp>
      <p:sp>
        <p:nvSpPr>
          <p:cNvPr id="25" name="Text 22"/>
          <p:cNvSpPr txBox="1"/>
          <p:nvPr/>
        </p:nvSpPr>
        <p:spPr>
          <a:xfrm>
            <a:off x="1005840" y="5176860"/>
            <a:ext cx="5486400" cy="415428"/>
          </a:xfrm>
          <a:prstGeom prst="rect">
            <a:avLst/>
          </a:prstGeom>
          <a:noFill/>
          <a:ln/>
        </p:spPr>
        <p:txBody>
          <a:bodyPr wrap="square" lIns="0" tIns="0" rIns="0" bIns="0" rtlCol="0" anchor="ctr"/>
          <a:lstStyle/>
          <a:p>
            <a:pPr indent="0" marL="0">
              <a:buNone/>
            </a:pPr>
            <a:r>
              <a:rPr lang="el-GR" altLang="en-US" sz="1220" b="1" dirty="0">
                <a:solidFill>
                  <a:srgbClr val="E8B54A"/>
                </a:solidFill>
                <a:latin typeface="Calibri" pitchFamily="34" charset="0"/>
                <a:ea typeface="Calibri" pitchFamily="34" charset="-122"/>
                <a:cs typeface="Calibri" pitchFamily="34" charset="-120"/>
              </a:rPr>
              <a:t>Ανταμοιβή: παράσημο «Ειδικός ενότητας» και 100 XP</a:t>
            </a:r>
            <a:endParaRPr lang="el-GR" sz="1220" dirty="0"/>
          </a:p>
        </p:txBody>
      </p:sp>
      <p:sp>
        <p:nvSpPr>
          <p:cNvPr id="26" name="Shape 23"/>
          <p:cNvSpPr/>
          <p:nvPr/>
        </p:nvSpPr>
        <p:spPr>
          <a:xfrm>
            <a:off x="7269480" y="2268864"/>
            <a:ext cx="4373575" cy="3489595"/>
          </a:xfrm>
          <a:prstGeom prst="roundRect">
            <a:avLst>
              <a:gd name="adj" fmla="val 3669"/>
            </a:avLst>
          </a:prstGeom>
          <a:solidFill>
            <a:srgbClr val="F5F6F1"/>
          </a:solidFill>
          <a:ln w="9525">
            <a:solidFill>
              <a:srgbClr val="DFE6DC"/>
            </a:solidFill>
            <a:prstDash val="solid"/>
          </a:ln>
        </p:spPr>
      </p:sp>
      <p:sp>
        <p:nvSpPr>
          <p:cNvPr id="27" name="Text 24"/>
          <p:cNvSpPr txBox="1"/>
          <p:nvPr/>
        </p:nvSpPr>
        <p:spPr>
          <a:xfrm>
            <a:off x="7543800" y="2419929"/>
            <a:ext cx="3824935" cy="211491"/>
          </a:xfrm>
          <a:prstGeom prst="rect">
            <a:avLst/>
          </a:prstGeom>
          <a:noFill/>
          <a:ln/>
        </p:spPr>
        <p:txBody>
          <a:bodyPr wrap="square" lIns="0" tIns="0" rIns="0" bIns="0" rtlCol="0" anchor="t"/>
          <a:lstStyle/>
          <a:p>
            <a:pPr indent="0" marL="0">
              <a:buNone/>
            </a:pPr>
            <a:r>
              <a:rPr lang="el-GR" altLang="en-US" sz="1040" b="1" spc="200" kern="0" dirty="0">
                <a:solidFill>
                  <a:srgbClr val="A16207"/>
                </a:solidFill>
                <a:latin typeface="Calibri" pitchFamily="34" charset="0"/>
                <a:ea typeface="Calibri" pitchFamily="34" charset="-122"/>
                <a:cs typeface="Calibri" pitchFamily="34" charset="-120"/>
              </a:rPr>
              <a:t>ΤΕΛΙΚΟ ΤΕΣΤ ΕΝΟΤΗΤΑΣ</a:t>
            </a:r>
            <a:endParaRPr lang="el-GR" sz="1040" dirty="0"/>
          </a:p>
        </p:txBody>
      </p:sp>
      <p:sp>
        <p:nvSpPr>
          <p:cNvPr id="28" name="Shape 25"/>
          <p:cNvSpPr/>
          <p:nvPr/>
        </p:nvSpPr>
        <p:spPr>
          <a:xfrm>
            <a:off x="7543800" y="2722058"/>
            <a:ext cx="1183538" cy="1019687"/>
          </a:xfrm>
          <a:prstGeom prst="roundRect">
            <a:avLst>
              <a:gd name="adj" fmla="val 8967"/>
            </a:avLst>
          </a:prstGeom>
          <a:solidFill>
            <a:srgbClr val="FFFFFF"/>
          </a:solidFill>
          <a:ln w="9525">
            <a:solidFill>
              <a:srgbClr val="DFE6DC"/>
            </a:solidFill>
            <a:prstDash val="solid"/>
          </a:ln>
        </p:spPr>
      </p:sp>
      <p:sp>
        <p:nvSpPr>
          <p:cNvPr id="29" name="Text 26"/>
          <p:cNvSpPr txBox="1"/>
          <p:nvPr/>
        </p:nvSpPr>
        <p:spPr>
          <a:xfrm>
            <a:off x="7543800" y="2812697"/>
            <a:ext cx="1183538" cy="490960"/>
          </a:xfrm>
          <a:prstGeom prst="rect">
            <a:avLst/>
          </a:prstGeom>
          <a:noFill/>
          <a:ln/>
        </p:spPr>
        <p:txBody>
          <a:bodyPr wrap="square" lIns="0" tIns="0" rIns="0" bIns="0" rtlCol="0" anchor="ctr"/>
          <a:lstStyle/>
          <a:p>
            <a:pPr algn="ctr" indent="0" marL="0">
              <a:buNone/>
            </a:pPr>
            <a:r>
              <a:rPr lang="el-GR" altLang="en-US" sz="2880" b="1" dirty="0">
                <a:solidFill>
                  <a:srgbClr val="16602D"/>
                </a:solidFill>
                <a:latin typeface="Calibri" pitchFamily="34" charset="0"/>
                <a:ea typeface="Calibri" pitchFamily="34" charset="-122"/>
                <a:cs typeface="Calibri" pitchFamily="34" charset="-120"/>
              </a:rPr>
              <a:t>15</a:t>
            </a:r>
            <a:endParaRPr lang="el-GR" sz="2880" dirty="0"/>
          </a:p>
        </p:txBody>
      </p:sp>
      <p:sp>
        <p:nvSpPr>
          <p:cNvPr id="30" name="Text 27"/>
          <p:cNvSpPr txBox="1"/>
          <p:nvPr/>
        </p:nvSpPr>
        <p:spPr>
          <a:xfrm>
            <a:off x="7616952" y="3326317"/>
            <a:ext cx="1037234" cy="339896"/>
          </a:xfrm>
          <a:prstGeom prst="rect">
            <a:avLst/>
          </a:prstGeom>
          <a:noFill/>
          <a:ln/>
        </p:spPr>
        <p:txBody>
          <a:bodyPr wrap="square" lIns="0" tIns="0" rIns="0" bIns="0" rtlCol="0" anchor="t"/>
          <a:lstStyle/>
          <a:p>
            <a:pPr algn="ctr" indent="0" marL="0">
              <a:buNone/>
            </a:pPr>
            <a:r>
              <a:rPr lang="el-GR" altLang="en-US" sz="1040" dirty="0">
                <a:solidFill>
                  <a:srgbClr val="3A4540"/>
                </a:solidFill>
                <a:latin typeface="Calibri" pitchFamily="34" charset="0"/>
                <a:ea typeface="Calibri" pitchFamily="34" charset="-122"/>
                <a:cs typeface="Calibri" pitchFamily="34" charset="-120"/>
              </a:rPr>
              <a:t>ερωτήσεις</a:t>
            </a:r>
            <a:endParaRPr lang="el-GR" sz="1040" dirty="0"/>
          </a:p>
        </p:txBody>
      </p:sp>
      <p:sp>
        <p:nvSpPr>
          <p:cNvPr id="31" name="Shape 28"/>
          <p:cNvSpPr/>
          <p:nvPr/>
        </p:nvSpPr>
        <p:spPr>
          <a:xfrm>
            <a:off x="8864498" y="2722058"/>
            <a:ext cx="1183538" cy="1019687"/>
          </a:xfrm>
          <a:prstGeom prst="roundRect">
            <a:avLst>
              <a:gd name="adj" fmla="val 8967"/>
            </a:avLst>
          </a:prstGeom>
          <a:solidFill>
            <a:srgbClr val="FFFFFF"/>
          </a:solidFill>
          <a:ln w="9525">
            <a:solidFill>
              <a:srgbClr val="DFE6DC"/>
            </a:solidFill>
            <a:prstDash val="solid"/>
          </a:ln>
        </p:spPr>
      </p:sp>
      <p:sp>
        <p:nvSpPr>
          <p:cNvPr id="32" name="Text 29"/>
          <p:cNvSpPr txBox="1"/>
          <p:nvPr/>
        </p:nvSpPr>
        <p:spPr>
          <a:xfrm>
            <a:off x="8864498" y="2812697"/>
            <a:ext cx="1183538" cy="490960"/>
          </a:xfrm>
          <a:prstGeom prst="rect">
            <a:avLst/>
          </a:prstGeom>
          <a:noFill/>
          <a:ln/>
        </p:spPr>
        <p:txBody>
          <a:bodyPr wrap="square" lIns="0" tIns="0" rIns="0" bIns="0" rtlCol="0" anchor="ctr"/>
          <a:lstStyle/>
          <a:p>
            <a:pPr algn="ctr" indent="0" marL="0">
              <a:buNone/>
            </a:pPr>
            <a:r>
              <a:rPr lang="el-GR" altLang="en-US" sz="2880" b="1" dirty="0">
                <a:solidFill>
                  <a:srgbClr val="16602D"/>
                </a:solidFill>
                <a:latin typeface="Calibri" pitchFamily="34" charset="0"/>
                <a:ea typeface="Calibri" pitchFamily="34" charset="-122"/>
                <a:cs typeface="Calibri" pitchFamily="34" charset="-120"/>
              </a:rPr>
              <a:t>20</a:t>
            </a:r>
            <a:endParaRPr lang="el-GR" sz="2880" dirty="0"/>
          </a:p>
        </p:txBody>
      </p:sp>
      <p:sp>
        <p:nvSpPr>
          <p:cNvPr id="33" name="Text 30"/>
          <p:cNvSpPr txBox="1"/>
          <p:nvPr/>
        </p:nvSpPr>
        <p:spPr>
          <a:xfrm>
            <a:off x="8937650" y="3326317"/>
            <a:ext cx="1037234" cy="339896"/>
          </a:xfrm>
          <a:prstGeom prst="rect">
            <a:avLst/>
          </a:prstGeom>
          <a:noFill/>
          <a:ln/>
        </p:spPr>
        <p:txBody>
          <a:bodyPr wrap="square" lIns="0" tIns="0" rIns="0" bIns="0" rtlCol="0" anchor="t"/>
          <a:lstStyle/>
          <a:p>
            <a:pPr algn="ctr" indent="0" marL="0">
              <a:buNone/>
            </a:pPr>
            <a:r>
              <a:rPr lang="el-GR" altLang="en-US" sz="1040" dirty="0">
                <a:solidFill>
                  <a:srgbClr val="3A4540"/>
                </a:solidFill>
                <a:latin typeface="Calibri" pitchFamily="34" charset="0"/>
                <a:ea typeface="Calibri" pitchFamily="34" charset="-122"/>
                <a:cs typeface="Calibri" pitchFamily="34" charset="-120"/>
              </a:rPr>
              <a:t>λεπτά</a:t>
            </a:r>
            <a:endParaRPr lang="el-GR" sz="1040" dirty="0"/>
          </a:p>
        </p:txBody>
      </p:sp>
      <p:sp>
        <p:nvSpPr>
          <p:cNvPr id="34" name="Shape 31"/>
          <p:cNvSpPr/>
          <p:nvPr/>
        </p:nvSpPr>
        <p:spPr>
          <a:xfrm>
            <a:off x="10185197" y="2722058"/>
            <a:ext cx="1183538" cy="1019687"/>
          </a:xfrm>
          <a:prstGeom prst="roundRect">
            <a:avLst>
              <a:gd name="adj" fmla="val 8967"/>
            </a:avLst>
          </a:prstGeom>
          <a:solidFill>
            <a:srgbClr val="FFFFFF"/>
          </a:solidFill>
          <a:ln w="9525">
            <a:solidFill>
              <a:srgbClr val="DFE6DC"/>
            </a:solidFill>
            <a:prstDash val="solid"/>
          </a:ln>
        </p:spPr>
      </p:sp>
      <p:sp>
        <p:nvSpPr>
          <p:cNvPr id="35" name="Text 32"/>
          <p:cNvSpPr txBox="1"/>
          <p:nvPr/>
        </p:nvSpPr>
        <p:spPr>
          <a:xfrm>
            <a:off x="10185197" y="2812697"/>
            <a:ext cx="1183538" cy="490960"/>
          </a:xfrm>
          <a:prstGeom prst="rect">
            <a:avLst/>
          </a:prstGeom>
          <a:noFill/>
          <a:ln/>
        </p:spPr>
        <p:txBody>
          <a:bodyPr wrap="square" lIns="0" tIns="0" rIns="0" bIns="0" rtlCol="0" anchor="ctr"/>
          <a:lstStyle/>
          <a:p>
            <a:pPr algn="ctr" indent="0" marL="0">
              <a:buNone/>
            </a:pPr>
            <a:r>
              <a:rPr lang="el-GR" altLang="en-US" sz="2880" b="1" dirty="0">
                <a:solidFill>
                  <a:srgbClr val="16602D"/>
                </a:solidFill>
                <a:latin typeface="Calibri" pitchFamily="34" charset="0"/>
                <a:ea typeface="Calibri" pitchFamily="34" charset="-122"/>
                <a:cs typeface="Calibri" pitchFamily="34" charset="-120"/>
              </a:rPr>
              <a:t>70</a:t>
            </a:r>
            <a:endParaRPr lang="el-GR" sz="2880" dirty="0"/>
          </a:p>
        </p:txBody>
      </p:sp>
      <p:sp>
        <p:nvSpPr>
          <p:cNvPr id="36" name="Text 33"/>
          <p:cNvSpPr txBox="1"/>
          <p:nvPr/>
        </p:nvSpPr>
        <p:spPr>
          <a:xfrm>
            <a:off x="10258349" y="3326317"/>
            <a:ext cx="1037234" cy="339896"/>
          </a:xfrm>
          <a:prstGeom prst="rect">
            <a:avLst/>
          </a:prstGeom>
          <a:noFill/>
          <a:ln/>
        </p:spPr>
        <p:txBody>
          <a:bodyPr wrap="square" lIns="0" tIns="0" rIns="0" bIns="0" rtlCol="0" anchor="t"/>
          <a:lstStyle/>
          <a:p>
            <a:pPr algn="ctr" indent="0" marL="0">
              <a:buNone/>
            </a:pPr>
            <a:r>
              <a:rPr lang="el-GR" altLang="en-US" sz="1040" dirty="0">
                <a:solidFill>
                  <a:srgbClr val="3A4540"/>
                </a:solidFill>
                <a:latin typeface="Calibri" pitchFamily="34" charset="0"/>
                <a:ea typeface="Calibri" pitchFamily="34" charset="-122"/>
                <a:cs typeface="Calibri" pitchFamily="34" charset="-120"/>
              </a:rPr>
              <a:t>βάση επιτυχίας</a:t>
            </a:r>
            <a:endParaRPr lang="el-GR" sz="1040" dirty="0"/>
          </a:p>
        </p:txBody>
      </p:sp>
      <p:sp>
        <p:nvSpPr>
          <p:cNvPr id="37" name="Text 34"/>
          <p:cNvSpPr txBox="1"/>
          <p:nvPr/>
        </p:nvSpPr>
        <p:spPr>
          <a:xfrm>
            <a:off x="7543800" y="3930576"/>
            <a:ext cx="3824935" cy="1737244"/>
          </a:xfrm>
          <a:prstGeom prst="rect">
            <a:avLst/>
          </a:prstGeom>
          <a:noFill/>
          <a:ln/>
        </p:spPr>
        <p:txBody>
          <a:bodyPr wrap="square" lIns="0" tIns="0" rIns="0" bIns="0" rtlCol="0" anchor="t"/>
          <a:lstStyle/>
          <a:p>
            <a:pPr marL="203200" indent="-203200">
              <a:spcAft>
                <a:spcPts val="578"/>
              </a:spcAft>
              <a:buSzPct val="100000"/>
              <a:buChar char="•"/>
            </a:pPr>
            <a:r>
              <a:rPr lang="el-GR" altLang="en-US" sz="1260" b="1" dirty="0">
                <a:solidFill>
                  <a:srgbClr val="1B2420"/>
                </a:solidFill>
                <a:latin typeface="Calibri" pitchFamily="34" charset="0"/>
                <a:ea typeface="Calibri" pitchFamily="34" charset="-122"/>
                <a:cs typeface="Calibri" pitchFamily="34" charset="-120"/>
              </a:rPr>
              <a:t>Τύποι ερωτήσεων: </a:t>
            </a:r>
            <a:r>
              <a:rPr lang="el-GR" altLang="en-US" sz="1260" dirty="0">
                <a:solidFill>
                  <a:srgbClr val="3A4540"/>
                </a:solidFill>
                <a:latin typeface="Calibri" pitchFamily="34" charset="0"/>
                <a:ea typeface="Calibri" pitchFamily="34" charset="-122"/>
                <a:cs typeface="Calibri" pitchFamily="34" charset="-120"/>
              </a:rPr>
              <a:t>11 μονής επιλογής, 2 πολλαπλής επιλογής, 2 σωστό-λάθος.</a:t>
            </a:r>
            <a:endParaRPr lang="el-GR" sz="1260" dirty="0"/>
          </a:p>
          <a:p>
            <a:pPr marL="203200" indent="-203200">
              <a:spcAft>
                <a:spcPts val="578"/>
              </a:spcAft>
              <a:buSzPct val="100000"/>
              <a:buChar char="•"/>
            </a:pPr>
            <a:r>
              <a:rPr lang="el-GR" altLang="en-US" sz="1260" b="1" dirty="0">
                <a:solidFill>
                  <a:srgbClr val="1B2420"/>
                </a:solidFill>
                <a:latin typeface="Calibri" pitchFamily="34" charset="0"/>
                <a:ea typeface="Calibri" pitchFamily="34" charset="-122"/>
                <a:cs typeface="Calibri" pitchFamily="34" charset="-120"/>
              </a:rPr>
              <a:t>Εύρος: </a:t>
            </a:r>
            <a:r>
              <a:rPr lang="el-GR" altLang="en-US" sz="1260" dirty="0">
                <a:solidFill>
                  <a:srgbClr val="3A4540"/>
                </a:solidFill>
                <a:latin typeface="Calibri" pitchFamily="34" charset="0"/>
                <a:ea typeface="Calibri" pitchFamily="34" charset="-122"/>
                <a:cs typeface="Calibri" pitchFamily="34" charset="-120"/>
              </a:rPr>
              <a:t>και τα εννέα μαθήματα· ορισμένες ερωτήσεις έχουν απλό υπολογισμό.</a:t>
            </a:r>
            <a:endParaRPr lang="el-GR" sz="1260" dirty="0"/>
          </a:p>
          <a:p>
            <a:pPr marL="203200" indent="-203200">
              <a:spcAft>
                <a:spcPts val="578"/>
              </a:spcAft>
              <a:buSzPct val="100000"/>
              <a:buChar char="•"/>
            </a:pPr>
            <a:r>
              <a:rPr lang="el-GR" altLang="en-US" sz="1260" b="1" dirty="0">
                <a:solidFill>
                  <a:srgbClr val="1B2420"/>
                </a:solidFill>
                <a:latin typeface="Calibri" pitchFamily="34" charset="0"/>
                <a:ea typeface="Calibri" pitchFamily="34" charset="-122"/>
                <a:cs typeface="Calibri" pitchFamily="34" charset="-120"/>
              </a:rPr>
              <a:t>Προετοιμασία: </a:t>
            </a:r>
            <a:r>
              <a:rPr lang="el-GR" altLang="en-US" sz="1260" dirty="0">
                <a:solidFill>
                  <a:srgbClr val="3A4540"/>
                </a:solidFill>
                <a:latin typeface="Calibri" pitchFamily="34" charset="0"/>
                <a:ea typeface="Calibri" pitchFamily="34" charset="-122"/>
                <a:cs typeface="Calibri" pitchFamily="34" charset="-120"/>
              </a:rPr>
              <a:t>συνόψεις μαθημάτων, δραστηριότητες της πλατφόρμας και οι έννοιες της παρουσίασης.</a:t>
            </a:r>
            <a:endParaRPr lang="el-GR" sz="126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ΟΙ ΠΗΓΕΣ ΤΩΝ ΣΤΟΙΧΕΙΩΝ ΚΑΙ ΑΡΙΘΜΩΝ ΤΗΣ ΠΑΡΟΥΣΙΑΣΗΣ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Πηγές (1/2)</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38</a:t>
            </a:r>
            <a:endParaRPr lang="el-GR" sz="900" dirty="0"/>
          </a:p>
        </p:txBody>
      </p:sp>
      <p:sp>
        <p:nvSpPr>
          <p:cNvPr id="6" name="Text 3"/>
          <p:cNvSpPr txBox="1"/>
          <p:nvPr/>
        </p:nvSpPr>
        <p:spPr>
          <a:xfrm>
            <a:off x="548640" y="2208438"/>
            <a:ext cx="5387188" cy="3867782"/>
          </a:xfrm>
          <a:prstGeom prst="rect">
            <a:avLst/>
          </a:prstGeom>
          <a:noFill/>
          <a:ln/>
        </p:spPr>
        <p:txBody>
          <a:bodyPr wrap="square" lIns="0" tIns="0" rIns="0" bIns="0" rtlCol="0" anchor="t"/>
          <a:lstStyle/>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ISPA (2024). Precision Agriculture Definition. </a:t>
            </a:r>
            <a:r>
              <a:rPr lang="el-GR" altLang="en-US" sz="900" u="sng" dirty="0">
                <a:solidFill>
                  <a:srgbClr val="0E7490"/>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www.ispag.org/resources/definition</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FAO (2022). The State of Food and Agriculture 2022: Leveraging automation in agriculture for transforming agrifood systems. </a:t>
            </a:r>
            <a:r>
              <a:rPr lang="el-GR" altLang="en-US" sz="900" u="sng" dirty="0">
                <a:solidFill>
                  <a:srgbClr val="0E7490"/>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www.fao.org/3/cb9479en/cb9479en.pdf</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EIP-AGRI (2015). Focus Group Precision Farming: Final Report. </a:t>
            </a:r>
            <a:r>
              <a:rPr lang="el-GR" altLang="en-US" sz="900" u="sng" dirty="0">
                <a:solidFill>
                  <a:srgbClr val="0E7490"/>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eu-cap-network.ec.europa.eu/sites/default/files/publication/2023-05/eip-agri_focus_group_on_precision_farming_final_report_2015.pdf</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Τουρκικό Γραφείο Διπλωμάτων Ευρεσιτεχνίας και Σημάτων (2020). Kozan Portakalı, coğrafi işaret tescil no 534. </a:t>
            </a:r>
            <a:r>
              <a:rPr lang="el-GR" altLang="en-US" sz="900" u="sng" dirty="0">
                <a:solidFill>
                  <a:srgbClr val="0E7490"/>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ci.turkpatent.gov.tr/cografi-isaretler/detay/38677</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Έργο FATIMA H2020 (2019). Greece: Thessaly pilot (αντίγραφο αρχείου). </a:t>
            </a:r>
            <a:r>
              <a:rPr lang="el-GR" altLang="en-US" sz="900" u="sng" dirty="0">
                <a:solidFill>
                  <a:srgbClr val="0E7490"/>
                </a:solidFill>
                <a:latin typeface="Calibri" pitchFamily="34" charset="0"/>
                <a:ea typeface="Calibri" pitchFamily="34" charset="-122"/>
                <a:cs typeface="Calibri" pitchFamily="34" charset="-120"/>
                <a:hlinkClick r:id="rId5" invalidUrl="" action="" tgtFrame="" tooltip="" history="1" highlightClick="0" endSnd="0">
                  <a:extLst>
                    <a:ext uri="{A12FA001-AC4F-418D-AE19-62706E023703}">
                      <ahyp:hlinkClr xmlns:ahyp="http://schemas.microsoft.com/office/drawing/2018/hyperlinkcolor" val="tx"/>
                    </a:ext>
                  </a:extLst>
                </a:hlinkClick>
              </a:rPr>
              <a:t>web.archive.org/web/20191117203214/http://fatima-h2020.eu/pilots/greece-thessaly/</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GPS.gov, Κυβέρνηση των ΗΠΑ. GPS Accuracy. </a:t>
            </a:r>
            <a:r>
              <a:rPr lang="el-GR" altLang="en-US" sz="900" u="sng" dirty="0">
                <a:solidFill>
                  <a:srgbClr val="0E7490"/>
                </a:solidFill>
                <a:latin typeface="Calibri" pitchFamily="34" charset="0"/>
                <a:ea typeface="Calibri" pitchFamily="34" charset="-122"/>
                <a:cs typeface="Calibri" pitchFamily="34" charset="-120"/>
                <a:hlinkClick r:id="rId6" invalidUrl="" action="" tgtFrame="" tooltip="" history="1" highlightClick="0" endSnd="0">
                  <a:extLst>
                    <a:ext uri="{A12FA001-AC4F-418D-AE19-62706E023703}">
                      <ahyp:hlinkClr xmlns:ahyp="http://schemas.microsoft.com/office/drawing/2018/hyperlinkcolor" val="tx"/>
                    </a:ext>
                  </a:extLst>
                </a:hlinkClick>
              </a:rPr>
              <a:t>www.gps.gov/gps-accuracy</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EUSPA (2025). Report on Agriculture and Forestry User Needs and Requirements. </a:t>
            </a:r>
            <a:r>
              <a:rPr lang="el-GR" altLang="en-US" sz="900" u="sng" dirty="0">
                <a:solidFill>
                  <a:srgbClr val="0E7490"/>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www.euspa.europa.eu/sites/default/files/documents/Report_Agriculture_and_Forestry.pdf</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Γενική Διεύθυνση Κτηματολογίου και Γενική Διεύθυνση Χαρτογράφησης Τουρκίας. TUSAGA-Aktif. </a:t>
            </a:r>
            <a:r>
              <a:rPr lang="el-GR" altLang="en-US" sz="900" u="sng" dirty="0">
                <a:solidFill>
                  <a:srgbClr val="0E7490"/>
                </a:solidFill>
                <a:latin typeface="Calibri" pitchFamily="34" charset="0"/>
                <a:ea typeface="Calibri" pitchFamily="34" charset="-122"/>
                <a:cs typeface="Calibri" pitchFamily="34" charset="-120"/>
                <a:hlinkClick r:id="rId8" invalidUrl="" action="" tgtFrame="" tooltip="" history="1" highlightClick="0" endSnd="0">
                  <a:extLst>
                    <a:ext uri="{A12FA001-AC4F-418D-AE19-62706E023703}">
                      <ahyp:hlinkClr xmlns:ahyp="http://schemas.microsoft.com/office/drawing/2018/hyperlinkcolor" val="tx"/>
                    </a:ext>
                  </a:extLst>
                </a:hlinkClick>
              </a:rPr>
              <a:t>www.tusaga-aktif.gov.tr/</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Ελληνικό Κτηματολόγιο (2026). About HEPOS (αντίγραφο αρχείου). </a:t>
            </a:r>
            <a:r>
              <a:rPr lang="el-GR" altLang="en-US" sz="900" u="sng" dirty="0">
                <a:solidFill>
                  <a:srgbClr val="0E7490"/>
                </a:solidFill>
                <a:latin typeface="Calibri" pitchFamily="34" charset="0"/>
                <a:ea typeface="Calibri" pitchFamily="34" charset="-122"/>
                <a:cs typeface="Calibri" pitchFamily="34" charset="-120"/>
                <a:hlinkClick r:id="rId9" invalidUrl="" action="" tgtFrame="" tooltip="" history="1" highlightClick="0" endSnd="0">
                  <a:extLst>
                    <a:ext uri="{A12FA001-AC4F-418D-AE19-62706E023703}">
                      <ahyp:hlinkClr xmlns:ahyp="http://schemas.microsoft.com/office/drawing/2018/hyperlinkcolor" val="tx"/>
                    </a:ext>
                  </a:extLst>
                </a:hlinkClick>
              </a:rPr>
              <a:t>web.archive.org/web/20260310003606/https://www.hepos.gr/en/about-english/</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Copernicus, ESA. Sentinel-2 Mission. </a:t>
            </a:r>
            <a:r>
              <a:rPr lang="el-GR" altLang="en-US" sz="900" u="sng" dirty="0">
                <a:solidFill>
                  <a:srgbClr val="0E7490"/>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sentiwiki.copernicus.eu/web/s2-mission</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Weier, J., Herring, D. / NASA Earth Observatory (2000). Measuring Vegetation (NDVI and EVI). </a:t>
            </a:r>
            <a:r>
              <a:rPr lang="el-GR" altLang="en-US" sz="900" u="sng" dirty="0">
                <a:solidFill>
                  <a:srgbClr val="0E7490"/>
                </a:solidFill>
                <a:latin typeface="Calibri" pitchFamily="34" charset="0"/>
                <a:ea typeface="Calibri" pitchFamily="34" charset="-122"/>
                <a:cs typeface="Calibri" pitchFamily="34" charset="-120"/>
                <a:hlinkClick r:id="rId11" invalidUrl="" action="" tgtFrame="" tooltip="" history="1" highlightClick="0" endSnd="0">
                  <a:extLst>
                    <a:ext uri="{A12FA001-AC4F-418D-AE19-62706E023703}">
                      <ahyp:hlinkClr xmlns:ahyp="http://schemas.microsoft.com/office/drawing/2018/hyperlinkcolor" val="tx"/>
                    </a:ext>
                  </a:extLst>
                </a:hlinkClick>
              </a:rPr>
              <a:t>science.nasa.gov/earth/earth-observatory/measuring-vegetation-ndvi-evi</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Ευρωπαϊκή Επιτροπή, ΓΔ AGRI. Nutrients: Farm Sustainability Tool for nutrients (FaST). </a:t>
            </a:r>
            <a:r>
              <a:rPr lang="el-GR" altLang="en-US" sz="900" u="sng" dirty="0">
                <a:solidFill>
                  <a:srgbClr val="0E7490"/>
                </a:solidFill>
                <a:latin typeface="Calibri" pitchFamily="34" charset="0"/>
                <a:ea typeface="Calibri" pitchFamily="34" charset="-122"/>
                <a:cs typeface="Calibri"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agriculture.ec.europa.eu/cap-my-country/sustainability/environmental-sustainability/low-input-farming/nutrients_en</a:t>
            </a:r>
            <a:endParaRPr lang="el-GR" sz="900" dirty="0"/>
          </a:p>
          <a:p>
            <a:pPr marL="254000" indent="-254000">
              <a:spcAft>
                <a:spcPts val="289"/>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Copa-Cogeca, CEMA κ.ά. (2018). EU Code of conduct on agricultural data sharing by contractual agreement. </a:t>
            </a:r>
            <a:r>
              <a:rPr lang="el-GR" altLang="en-US" sz="900" u="sng" dirty="0">
                <a:solidFill>
                  <a:srgbClr val="0E7490"/>
                </a:solidFill>
                <a:latin typeface="Calibri" pitchFamily="34" charset="0"/>
                <a:ea typeface="Calibri" pitchFamily="34" charset="-122"/>
                <a:cs typeface="Calibri"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cema-agri.org/images/publications/brochures/EU_Code_2018.pdf</a:t>
            </a:r>
            <a:endParaRPr lang="el-GR" sz="900" dirty="0"/>
          </a:p>
        </p:txBody>
      </p:sp>
      <p:sp>
        <p:nvSpPr>
          <p:cNvPr id="7" name="Text 4"/>
          <p:cNvSpPr txBox="1"/>
          <p:nvPr/>
        </p:nvSpPr>
        <p:spPr>
          <a:xfrm>
            <a:off x="6255868" y="2208438"/>
            <a:ext cx="5387188" cy="3853152"/>
          </a:xfrm>
          <a:prstGeom prst="rect">
            <a:avLst/>
          </a:prstGeom>
          <a:noFill/>
          <a:ln/>
        </p:spPr>
        <p:txBody>
          <a:bodyPr wrap="square" lIns="0" tIns="0" rIns="0" bIns="0" rtlCol="0" anchor="t"/>
          <a:lstStyle/>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Τουρκική Μετεωρολογική Υπηρεσία (MGM). Tarımsal Hava Tahmini. </a:t>
            </a:r>
            <a:r>
              <a:rPr lang="el-GR" altLang="en-US" sz="900" u="sng" dirty="0">
                <a:solidFill>
                  <a:srgbClr val="0E7490"/>
                </a:solidFill>
                <a:latin typeface="Calibri" pitchFamily="34" charset="0"/>
                <a:ea typeface="Calibri" pitchFamily="34" charset="-122"/>
                <a:cs typeface="Calibri" pitchFamily="34" charset="-120"/>
                <a:hlinkClick r:id="rId14" invalidUrl="" action="" tgtFrame="" tooltip="" history="1" highlightClick="0" endSnd="0">
                  <a:extLst>
                    <a:ext uri="{A12FA001-AC4F-418D-AE19-62706E023703}">
                      <ahyp:hlinkClr xmlns:ahyp="http://schemas.microsoft.com/office/drawing/2018/hyperlinkcolor" val="tx"/>
                    </a:ext>
                  </a:extLst>
                </a:hlinkClick>
              </a:rPr>
              <a:t>tarim.mgm.gov.tr</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FAO. Sustainable Food and Agriculture. </a:t>
            </a:r>
            <a:r>
              <a:rPr lang="el-GR" altLang="en-US" sz="900" u="sng" dirty="0">
                <a:solidFill>
                  <a:srgbClr val="0E7490"/>
                </a:solidFill>
                <a:latin typeface="Calibri" pitchFamily="34" charset="0"/>
                <a:ea typeface="Calibri" pitchFamily="34" charset="-122"/>
                <a:cs typeface="Calibri" pitchFamily="34" charset="-120"/>
                <a:hlinkClick r:id="rId15" invalidUrl="" action="" tgtFrame="" tooltip="" history="1" highlightClick="0" endSnd="0">
                  <a:extLst>
                    <a:ext uri="{A12FA001-AC4F-418D-AE19-62706E023703}">
                      <ahyp:hlinkClr xmlns:ahyp="http://schemas.microsoft.com/office/drawing/2018/hyperlinkcolor" val="tx"/>
                    </a:ext>
                  </a:extLst>
                </a:hlinkClick>
              </a:rPr>
              <a:t>www.fao.org/sustainability/en/</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FAO (2022). Agricultural soils under threat. </a:t>
            </a:r>
            <a:r>
              <a:rPr lang="el-GR" altLang="en-US" sz="900" u="sng" dirty="0">
                <a:solidFill>
                  <a:srgbClr val="0E7490"/>
                </a:solidFill>
                <a:latin typeface="Calibri" pitchFamily="34" charset="0"/>
                <a:ea typeface="Calibri" pitchFamily="34" charset="-122"/>
                <a:cs typeface="Calibri" pitchFamily="34" charset="-120"/>
                <a:hlinkClick r:id="rId16" invalidUrl="" action="" tgtFrame="" tooltip="" history="1" highlightClick="0" endSnd="0">
                  <a:extLst>
                    <a:ext uri="{A12FA001-AC4F-418D-AE19-62706E023703}">
                      <ahyp:hlinkClr xmlns:ahyp="http://schemas.microsoft.com/office/drawing/2018/hyperlinkcolor" val="tx"/>
                    </a:ext>
                  </a:extLst>
                </a:hlinkClick>
              </a:rPr>
              <a:t>www.fao.org/newsroom/detail/agriculture-soils-degradation-fao-gffa-2022/en</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Ευρωπαϊκή Ένωση, EUR-Lex (2020). Farm to Fork Strategy for a fair, healthy and environmentally-friendly food system (summary). </a:t>
            </a:r>
            <a:r>
              <a:rPr lang="el-GR" altLang="en-US" sz="900" u="sng" dirty="0">
                <a:solidFill>
                  <a:srgbClr val="0E7490"/>
                </a:solidFill>
                <a:latin typeface="Calibri" pitchFamily="34" charset="0"/>
                <a:ea typeface="Calibri" pitchFamily="34" charset="-122"/>
                <a:cs typeface="Calibri" pitchFamily="34" charset="-120"/>
                <a:hlinkClick r:id="rId17" invalidUrl="" action="" tgtFrame="" tooltip="" history="1" highlightClick="0" endSnd="0">
                  <a:extLst>
                    <a:ext uri="{A12FA001-AC4F-418D-AE19-62706E023703}">
                      <ahyp:hlinkClr xmlns:ahyp="http://schemas.microsoft.com/office/drawing/2018/hyperlinkcolor" val="tx"/>
                    </a:ext>
                  </a:extLst>
                </a:hlinkClick>
              </a:rPr>
              <a:t>eur-lex.europa.eu/EN/legal-content/summary/farm-to-fork-strategy-for-a-fair-healthy-and-environmentally-friendly-food-system.html</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Ευρωπαϊκή Επιτροπή, ΓΔ AGRI. Eco-schemes. </a:t>
            </a:r>
            <a:r>
              <a:rPr lang="el-GR" altLang="en-US" sz="900" u="sng" dirty="0">
                <a:solidFill>
                  <a:srgbClr val="0E7490"/>
                </a:solidFill>
                <a:latin typeface="Calibri" pitchFamily="34" charset="0"/>
                <a:ea typeface="Calibri" pitchFamily="34" charset="-122"/>
                <a:cs typeface="Calibri" pitchFamily="34" charset="-120"/>
                <a:hlinkClick r:id="rId18" invalidUrl="" action="" tgtFrame="" tooltip="" history="1" highlightClick="0" endSnd="0">
                  <a:extLst>
                    <a:ext uri="{A12FA001-AC4F-418D-AE19-62706E023703}">
                      <ahyp:hlinkClr xmlns:ahyp="http://schemas.microsoft.com/office/drawing/2018/hyperlinkcolor" val="tx"/>
                    </a:ext>
                  </a:extLst>
                </a:hlinkClick>
              </a:rPr>
              <a:t>agriculture.ec.europa.eu/common-agricultural-policy/income-support/eco-schemes_en</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Υπουργείο Εμπορίου της Τουρκίας (2021). Yeşil Mutabakat Eylem Planı. </a:t>
            </a:r>
            <a:r>
              <a:rPr lang="el-GR" altLang="en-US" sz="900" u="sng" dirty="0">
                <a:solidFill>
                  <a:srgbClr val="0E7490"/>
                </a:solidFill>
                <a:latin typeface="Calibri" pitchFamily="34" charset="0"/>
                <a:ea typeface="Calibri" pitchFamily="34" charset="-122"/>
                <a:cs typeface="Calibri" pitchFamily="34" charset="-120"/>
                <a:hlinkClick r:id="rId19" invalidUrl="" action="" tgtFrame="" tooltip="" history="1" highlightClick="0" endSnd="0">
                  <a:extLst>
                    <a:ext uri="{A12FA001-AC4F-418D-AE19-62706E023703}">
                      <ahyp:hlinkClr xmlns:ahyp="http://schemas.microsoft.com/office/drawing/2018/hyperlinkcolor" val="tx"/>
                    </a:ext>
                  </a:extLst>
                </a:hlinkClick>
              </a:rPr>
              <a:t>ticaret.gov.tr/data/60f1200013b876eb28421b23/MUTABAKAT%20YE%C5%9E%C4%B0L.pdf</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Εμπορικό Επιμελητήριο Κοζάν (2026). Kozan'daki Yerel Toplulukların İhtiyaçlarının Değerlendirilmesi: Anket Raporu. </a:t>
            </a:r>
            <a:r>
              <a:rPr lang="el-GR" altLang="en-US" sz="900" u="sng" dirty="0">
                <a:solidFill>
                  <a:srgbClr val="0E7490"/>
                </a:solidFill>
                <a:latin typeface="Calibri" pitchFamily="34" charset="0"/>
                <a:ea typeface="Calibri" pitchFamily="34" charset="-122"/>
                <a:cs typeface="Calibri" pitchFamily="34" charset="-120"/>
                <a:hlinkClick r:id="rId20" invalidUrl="" action="" tgtFrame="" tooltip="" history="1" highlightClick="0" endSnd="0">
                  <a:extLst>
                    <a:ext uri="{A12FA001-AC4F-418D-AE19-62706E023703}">
                      <ahyp:hlinkClr xmlns:ahyp="http://schemas.microsoft.com/office/drawing/2018/hyperlinkcolor" val="tx"/>
                    </a:ext>
                  </a:extLst>
                </a:hlinkClick>
              </a:rPr>
              <a:t>smartfarmingsolutions.org/storage/publications/01KQQA95BNNYA9PQK6X7H8RYGB.pdf</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Zarco-Tejada, P., Hubbard, N., Loudjani, P. / JRC, Ευρωπαϊκό Κοινοβούλιο (2014). Precision Agriculture: An Opportunity for EU Farmers. </a:t>
            </a:r>
            <a:r>
              <a:rPr lang="el-GR" altLang="en-US" sz="900" u="sng" dirty="0">
                <a:solidFill>
                  <a:srgbClr val="0E7490"/>
                </a:solidFill>
                <a:latin typeface="Calibri" pitchFamily="34" charset="0"/>
                <a:ea typeface="Calibri" pitchFamily="34" charset="-122"/>
                <a:cs typeface="Calibri" pitchFamily="34" charset="-120"/>
                <a:hlinkClick r:id="rId21" invalidUrl="" action="" tgtFrame="" tooltip="" history="1" highlightClick="0" endSnd="0">
                  <a:extLst>
                    <a:ext uri="{A12FA001-AC4F-418D-AE19-62706E023703}">
                      <ahyp:hlinkClr xmlns:ahyp="http://schemas.microsoft.com/office/drawing/2018/hyperlinkcolor" val="tx"/>
                    </a:ext>
                  </a:extLst>
                </a:hlinkClick>
              </a:rPr>
              <a:t>www.europarl.europa.eu/RegData/etudes/note/join/2014/529049/IPOL-AGRI_NT(2014)529049_EN.pdf</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Haas, J., Hanchar, J. / Cornell Cooperative Extension (2017). Benefits and Costs of Entry Level Precision Agriculture Technologies. </a:t>
            </a:r>
            <a:r>
              <a:rPr lang="el-GR" altLang="en-US" sz="900" u="sng" dirty="0">
                <a:solidFill>
                  <a:srgbClr val="0E7490"/>
                </a:solidFill>
                <a:latin typeface="Calibri" pitchFamily="34" charset="0"/>
                <a:ea typeface="Calibri" pitchFamily="34" charset="-122"/>
                <a:cs typeface="Calibri" pitchFamily="34" charset="-120"/>
                <a:hlinkClick r:id="rId22" invalidUrl="" action="" tgtFrame="" tooltip="" history="1" highlightClick="0" endSnd="0">
                  <a:extLst>
                    <a:ext uri="{A12FA001-AC4F-418D-AE19-62706E023703}">
                      <ahyp:hlinkClr xmlns:ahyp="http://schemas.microsoft.com/office/drawing/2018/hyperlinkcolor" val="tx"/>
                    </a:ext>
                  </a:extLst>
                </a:hlinkClick>
              </a:rPr>
              <a:t>nydairyadmin.cce.cornell.edu/uploads/doc_410.pdf</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Τουρκική Στατιστική Υπηρεσία (TÜİK) (2018). Tarımsal İşletme Yapı Araştırması, 2016. </a:t>
            </a:r>
            <a:r>
              <a:rPr lang="el-GR" altLang="en-US" sz="900" u="sng" dirty="0">
                <a:solidFill>
                  <a:srgbClr val="0E7490"/>
                </a:solidFill>
                <a:latin typeface="Calibri" pitchFamily="34" charset="0"/>
                <a:ea typeface="Calibri" pitchFamily="34" charset="-122"/>
                <a:cs typeface="Calibri" pitchFamily="34" charset="-120"/>
                <a:hlinkClick r:id="rId23" invalidUrl="" action="" tgtFrame="" tooltip="" history="1" highlightClick="0" endSnd="0">
                  <a:extLst>
                    <a:ext uri="{A12FA001-AC4F-418D-AE19-62706E023703}">
                      <ahyp:hlinkClr xmlns:ahyp="http://schemas.microsoft.com/office/drawing/2018/hyperlinkcolor" val="tx"/>
                    </a:ext>
                  </a:extLst>
                </a:hlinkClick>
              </a:rPr>
              <a:t>veriportali.tuik.gov.tr/Bulten/Index?p=Tarimsal-Isletme-Yapi-Arastirmasi-2016-24869</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Ευρωπαϊκή Επιτροπή. CAP Strategic Plan: Greece. </a:t>
            </a:r>
            <a:r>
              <a:rPr lang="el-GR" altLang="en-US" sz="900" u="sng" dirty="0">
                <a:solidFill>
                  <a:srgbClr val="0E7490"/>
                </a:solidFill>
                <a:latin typeface="Calibri" pitchFamily="34" charset="0"/>
                <a:ea typeface="Calibri" pitchFamily="34" charset="-122"/>
                <a:cs typeface="Calibri"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agriculture.ec.europa.eu/cap-my-country/cap-strategic-plans/greece_en</a:t>
            </a:r>
            <a:endParaRPr lang="el-GR" sz="900" dirty="0"/>
          </a:p>
          <a:p>
            <a:pPr marL="254000" indent="-254000">
              <a:spcAft>
                <a:spcPts val="289"/>
              </a:spcAft>
              <a:buSzPct val="100000"/>
              <a:buFont typeface="+mj-lt"/>
              <a:buAutoNum type="arabicPeriod" startAt="14"/>
            </a:pPr>
            <a:r>
              <a:rPr lang="el-GR" altLang="en-US" sz="900" dirty="0">
                <a:solidFill>
                  <a:srgbClr val="3A4540"/>
                </a:solidFill>
                <a:latin typeface="Calibri" pitchFamily="34" charset="0"/>
                <a:ea typeface="Calibri" pitchFamily="34" charset="-122"/>
                <a:cs typeface="Calibri" pitchFamily="34" charset="-120"/>
              </a:rPr>
              <a:t>Ferguson, R., Hergert, G. / University of Nebraska-Lincoln Extension (2009). Soil Sampling for Precision Agriculture (EC154). </a:t>
            </a:r>
            <a:r>
              <a:rPr lang="el-GR" altLang="en-US" sz="900" u="sng" dirty="0">
                <a:solidFill>
                  <a:srgbClr val="0E7490"/>
                </a:solidFill>
                <a:latin typeface="Calibri" pitchFamily="34" charset="0"/>
                <a:ea typeface="Calibri" pitchFamily="34" charset="-122"/>
                <a:cs typeface="Calibri" pitchFamily="34" charset="-120"/>
                <a:hlinkClick r:id="rId25" invalidUrl="" action="" tgtFrame="" tooltip="" history="1" highlightClick="0" endSnd="0">
                  <a:extLst>
                    <a:ext uri="{A12FA001-AC4F-418D-AE19-62706E023703}">
                      <ahyp:hlinkClr xmlns:ahyp="http://schemas.microsoft.com/office/drawing/2018/hyperlinkcolor" val="tx"/>
                    </a:ext>
                  </a:extLst>
                </a:hlinkClick>
              </a:rPr>
              <a:t>extensionpublications.unl.edu/assets/pdf/ec154.pdf</a:t>
            </a:r>
            <a:endParaRPr lang="el-GR"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ΟΙ ΠΗΓΕΣ ΤΩΝ ΣΤΟΙΧΕΙΩΝ ΚΑΙ ΑΡΙΘΜΩΝ ΤΗΣ ΠΑΡΟΥΣΙΑΣΗΣ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Πηγές (2/2)</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39</a:t>
            </a:r>
            <a:endParaRPr lang="el-GR" sz="900" dirty="0"/>
          </a:p>
        </p:txBody>
      </p:sp>
      <p:sp>
        <p:nvSpPr>
          <p:cNvPr id="6" name="Text 3"/>
          <p:cNvSpPr txBox="1"/>
          <p:nvPr/>
        </p:nvSpPr>
        <p:spPr>
          <a:xfrm>
            <a:off x="548640" y="2208438"/>
            <a:ext cx="5387188" cy="3738852"/>
          </a:xfrm>
          <a:prstGeom prst="rect">
            <a:avLst/>
          </a:prstGeom>
          <a:noFill/>
          <a:ln/>
        </p:spPr>
        <p:txBody>
          <a:bodyPr wrap="square" lIns="0" tIns="0" rIns="0" bIns="0" rtlCol="0" anchor="t"/>
          <a:lstStyle/>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Horneck, D. κ.ά. / Oregon State University Extension (2019). Soil Test Interpretation Guide (EC 1478). </a:t>
            </a:r>
            <a:r>
              <a:rPr lang="el-GR" altLang="en-US" sz="900" u="sng" dirty="0">
                <a:solidFill>
                  <a:srgbClr val="0E7490"/>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extension.oregonstate.edu/sites/default/files/catalog/auto/EC1478.pdf</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Επιμελητήριο Γεωπόνων Τουρκίας (TMMOB ZMO) (2003). Türkiye'nin Toprak Kaynakları. </a:t>
            </a:r>
            <a:r>
              <a:rPr lang="el-GR" altLang="en-US" sz="900" u="sng" dirty="0">
                <a:solidFill>
                  <a:srgbClr val="0E7490"/>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www.zmo.org.tr/yayinlar/2718/turkiyenin-toprak-kaynaklari</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FAO. Conservation Agriculture. </a:t>
            </a:r>
            <a:r>
              <a:rPr lang="el-GR" altLang="en-US" sz="900" u="sng" dirty="0">
                <a:solidFill>
                  <a:srgbClr val="0E7490"/>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www.fao.org/conservation-agriculture/en/</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Allen, R. G. κ.ά. / FAO (1998). Crop evapotranspiration (FAO Irrigation and Drainage Paper 56). </a:t>
            </a:r>
            <a:r>
              <a:rPr lang="el-GR" altLang="en-US" sz="900" u="sng" dirty="0">
                <a:solidFill>
                  <a:srgbClr val="0E7490"/>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www.fao.org/4/x0490e/x0490e00.htm</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Brouwer, C., Prins, K., Heibloem, M. / FAO (1989). Irrigation Water Management: Irrigation Scheduling (Training Manual No. 4). </a:t>
            </a:r>
            <a:r>
              <a:rPr lang="el-GR" altLang="en-US" sz="900" u="sng" dirty="0">
                <a:solidFill>
                  <a:srgbClr val="0E7490"/>
                </a:solidFill>
                <a:latin typeface="Calibri" pitchFamily="34" charset="0"/>
                <a:ea typeface="Calibri" pitchFamily="34" charset="-122"/>
                <a:cs typeface="Calibri" pitchFamily="34" charset="-120"/>
                <a:hlinkClick r:id="rId5" invalidUrl="" action="" tgtFrame="" tooltip="" history="1" highlightClick="0" endSnd="0">
                  <a:extLst>
                    <a:ext uri="{A12FA001-AC4F-418D-AE19-62706E023703}">
                      <ahyp:hlinkClr xmlns:ahyp="http://schemas.microsoft.com/office/drawing/2018/hyperlinkcolor" val="tx"/>
                    </a:ext>
                  </a:extLst>
                </a:hlinkClick>
              </a:rPr>
              <a:t>www.fao.org/4/t7202e/t7202e00.htm</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Τουρκική Μετεωρολογική Υπηρεσία (MGM), TARM. Referans Toplam Buharlaşma (ETo) Normal Haritaları, 1981-2010. </a:t>
            </a:r>
            <a:r>
              <a:rPr lang="el-GR" altLang="en-US" sz="900" u="sng" dirty="0">
                <a:solidFill>
                  <a:srgbClr val="0E7490"/>
                </a:solidFill>
                <a:latin typeface="Calibri" pitchFamily="34" charset="0"/>
                <a:ea typeface="Calibri" pitchFamily="34" charset="-122"/>
                <a:cs typeface="Calibri" pitchFamily="34" charset="-120"/>
                <a:hlinkClick r:id="rId6" invalidUrl="" action="" tgtFrame="" tooltip="" history="1" highlightClick="0" endSnd="0">
                  <a:extLst>
                    <a:ext uri="{A12FA001-AC4F-418D-AE19-62706E023703}">
                      <ahyp:hlinkClr xmlns:ahyp="http://schemas.microsoft.com/office/drawing/2018/hyperlinkcolor" val="tx"/>
                    </a:ext>
                  </a:extLst>
                </a:hlinkClick>
              </a:rPr>
              <a:t>www.mgm.gov.tr/tarim/referans-toplam-buharlasma.aspx</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Anadolu Ajansı (2025). Adana'da üç barajın doluluk oranı kuraklık nedeniyle düştü. </a:t>
            </a:r>
            <a:r>
              <a:rPr lang="el-GR" altLang="en-US" sz="900" u="sng" dirty="0">
                <a:solidFill>
                  <a:srgbClr val="0E7490"/>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www.aa.com.tr/tr/gundem/adanada-uc-barajin-doluluk-orani-kuraklik-nedeniyle-dustu-/3667509</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Anadolu Ajansı (2026). Adana'da yağışlar barajların doluluk oranını artırdı. </a:t>
            </a:r>
            <a:r>
              <a:rPr lang="el-GR" altLang="en-US" sz="900" u="sng" dirty="0">
                <a:solidFill>
                  <a:srgbClr val="0E7490"/>
                </a:solidFill>
                <a:latin typeface="Calibri" pitchFamily="34" charset="0"/>
                <a:ea typeface="Calibri" pitchFamily="34" charset="-122"/>
                <a:cs typeface="Calibri" pitchFamily="34" charset="-120"/>
                <a:hlinkClick r:id="rId8" invalidUrl="" action="" tgtFrame="" tooltip="" history="1" highlightClick="0" endSnd="0">
                  <a:extLst>
                    <a:ext uri="{A12FA001-AC4F-418D-AE19-62706E023703}">
                      <ahyp:hlinkClr xmlns:ahyp="http://schemas.microsoft.com/office/drawing/2018/hyperlinkcolor" val="tx"/>
                    </a:ext>
                  </a:extLst>
                </a:hlinkClick>
              </a:rPr>
              <a:t>www.aa.com.tr/tr/gundem/adanada-yagislar-barajlarin-doluluk-oranini-artirdi/3878461</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Ευρωπαϊκή Επιτροπή, JRC (2020). Fact Sheet: Pinios River Basin. </a:t>
            </a:r>
            <a:r>
              <a:rPr lang="el-GR" altLang="en-US" sz="900" u="sng" dirty="0">
                <a:solidFill>
                  <a:srgbClr val="0E7490"/>
                </a:solidFill>
                <a:latin typeface="Calibri" pitchFamily="34" charset="0"/>
                <a:ea typeface="Calibri" pitchFamily="34" charset="-122"/>
                <a:cs typeface="Calibri" pitchFamily="34" charset="-120"/>
                <a:hlinkClick r:id="rId9" invalidUrl="" action="" tgtFrame="" tooltip="" history="1" highlightClick="0" endSnd="0">
                  <a:extLst>
                    <a:ext uri="{A12FA001-AC4F-418D-AE19-62706E023703}">
                      <ahyp:hlinkClr xmlns:ahyp="http://schemas.microsoft.com/office/drawing/2018/hyperlinkcolor" val="tx"/>
                    </a:ext>
                  </a:extLst>
                </a:hlinkClick>
              </a:rPr>
              <a:t>water.jrc.ec.europa.eu/pdf/pinios-fs.pdf</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Εμπορικό Επιμελητήριο Κοζάν (2026). Akıllı Sulama Sistemleri Eğitimi (proje faaliyeti). </a:t>
            </a:r>
            <a:r>
              <a:rPr lang="el-GR" altLang="en-US" sz="900" u="sng" dirty="0">
                <a:solidFill>
                  <a:srgbClr val="0E7490"/>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smartfarmingsolutions.org/faaliyetler/akilli-sulama-sistemleri-egitimi</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Επίσημη Εφημερίδα της Τουρκίας, αρ. 29779 (2016). Tarımsal Kaynaklı Nitrat Kirliliğine Karşı Suların Korunması Yönetmeliği. </a:t>
            </a:r>
            <a:r>
              <a:rPr lang="el-GR" altLang="en-US" sz="900" u="sng" dirty="0">
                <a:solidFill>
                  <a:srgbClr val="0E7490"/>
                </a:solidFill>
                <a:latin typeface="Calibri" pitchFamily="34" charset="0"/>
                <a:ea typeface="Calibri" pitchFamily="34" charset="-122"/>
                <a:cs typeface="Calibri" pitchFamily="34" charset="-120"/>
                <a:hlinkClick r:id="rId11" invalidUrl="" action="" tgtFrame="" tooltip="" history="1" highlightClick="0" endSnd="0">
                  <a:extLst>
                    <a:ext uri="{A12FA001-AC4F-418D-AE19-62706E023703}">
                      <ahyp:hlinkClr xmlns:ahyp="http://schemas.microsoft.com/office/drawing/2018/hyperlinkcolor" val="tx"/>
                    </a:ext>
                  </a:extLst>
                </a:hlinkClick>
              </a:rPr>
              <a:t>www.resmigazete.gov.tr/eskiler/2016/07/20160723-2.htm</a:t>
            </a:r>
            <a:endParaRPr lang="el-GR" sz="900" dirty="0"/>
          </a:p>
          <a:p>
            <a:pPr marL="254000" indent="-254000">
              <a:spcAft>
                <a:spcPts val="289"/>
              </a:spcAft>
              <a:buSzPct val="100000"/>
              <a:buFont typeface="+mj-lt"/>
              <a:buAutoNum type="arabicPeriod" startAt="26"/>
            </a:pPr>
            <a:r>
              <a:rPr lang="el-GR" altLang="en-US" sz="900" dirty="0">
                <a:solidFill>
                  <a:srgbClr val="3A4540"/>
                </a:solidFill>
                <a:latin typeface="Calibri" pitchFamily="34" charset="0"/>
                <a:ea typeface="Calibri" pitchFamily="34" charset="-122"/>
                <a:cs typeface="Calibri" pitchFamily="34" charset="-120"/>
              </a:rPr>
              <a:t>Ευρωπαϊκή Επιτροπή (2026). Member State country fiche on the implementation of the Nitrates Directive: Greece, SWD(2026) 232. </a:t>
            </a:r>
            <a:r>
              <a:rPr lang="el-GR" altLang="en-US" sz="900" u="sng" dirty="0">
                <a:solidFill>
                  <a:srgbClr val="0E7490"/>
                </a:solidFill>
                <a:latin typeface="Calibri" pitchFamily="34" charset="0"/>
                <a:ea typeface="Calibri" pitchFamily="34" charset="-122"/>
                <a:cs typeface="Calibri"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environment.ec.europa.eu/document/download/f313807f-57f0-4484-898a-af9d9462eec9_en?filename=SWD_2026_232_1_EN_document_travail_service_part9_v2.pdf</a:t>
            </a:r>
            <a:endParaRPr lang="el-GR" sz="900" dirty="0"/>
          </a:p>
        </p:txBody>
      </p:sp>
      <p:sp>
        <p:nvSpPr>
          <p:cNvPr id="7" name="Text 4"/>
          <p:cNvSpPr txBox="1"/>
          <p:nvPr/>
        </p:nvSpPr>
        <p:spPr>
          <a:xfrm>
            <a:off x="6255868" y="2208438"/>
            <a:ext cx="5387188" cy="3853152"/>
          </a:xfrm>
          <a:prstGeom prst="rect">
            <a:avLst/>
          </a:prstGeom>
          <a:noFill/>
          <a:ln/>
        </p:spPr>
        <p:txBody>
          <a:bodyPr wrap="square" lIns="0" tIns="0" rIns="0" bIns="0" rtlCol="0" anchor="t"/>
          <a:lstStyle/>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Kruger, G. κ.ά. / University of Nebraska-Lincoln Extension (2019). Spray Drift of Pesticides (G1773). </a:t>
            </a:r>
            <a:r>
              <a:rPr lang="el-GR" altLang="en-US" sz="900" u="sng" dirty="0">
                <a:solidFill>
                  <a:srgbClr val="0E7490"/>
                </a:solidFill>
                <a:latin typeface="Calibri" pitchFamily="34" charset="0"/>
                <a:ea typeface="Calibri" pitchFamily="34" charset="-122"/>
                <a:cs typeface="Calibri" pitchFamily="34" charset="-120"/>
                <a:hlinkClick r:id="rId13" invalidUrl="" action="" tgtFrame="" tooltip="" history="1" highlightClick="0" endSnd="0">
                  <a:extLst>
                    <a:ext uri="{A12FA001-AC4F-418D-AE19-62706E023703}">
                      <ahyp:hlinkClr xmlns:ahyp="http://schemas.microsoft.com/office/drawing/2018/hyperlinkcolor" val="tx"/>
                    </a:ext>
                  </a:extLst>
                </a:hlinkClick>
              </a:rPr>
              <a:t>extensionpublications.unl.edu/assets/pdf/g1773.pdf</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FAO, WHO (2008). Guidelines on Management Options for Empty Pesticide Containers. </a:t>
            </a:r>
            <a:r>
              <a:rPr lang="el-GR" altLang="en-US" sz="900" u="sng" dirty="0">
                <a:solidFill>
                  <a:srgbClr val="0E7490"/>
                </a:solidFill>
                <a:latin typeface="Calibri" pitchFamily="34" charset="0"/>
                <a:ea typeface="Calibri" pitchFamily="34" charset="-122"/>
                <a:cs typeface="Calibri" pitchFamily="34" charset="-120"/>
                <a:hlinkClick r:id="rId14" invalidUrl="" action="" tgtFrame="" tooltip="" history="1" highlightClick="0" endSnd="0">
                  <a:extLst>
                    <a:ext uri="{A12FA001-AC4F-418D-AE19-62706E023703}">
                      <ahyp:hlinkClr xmlns:ahyp="http://schemas.microsoft.com/office/drawing/2018/hyperlinkcolor" val="tx"/>
                    </a:ext>
                  </a:extLst>
                </a:hlinkClick>
              </a:rPr>
              <a:t>www.fao.org/fileadmin/templates/agphome/documents/Pests_Pesticides/Code/Containers08.pdf</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Διεύθυνση Γεωργίας και Δασών Αδάνων (2026). 2025 Yılı Faaliyet Raporu. </a:t>
            </a:r>
            <a:r>
              <a:rPr lang="el-GR" altLang="en-US" sz="900" u="sng" dirty="0">
                <a:solidFill>
                  <a:srgbClr val="0E7490"/>
                </a:solidFill>
                <a:latin typeface="Calibri" pitchFamily="34" charset="0"/>
                <a:ea typeface="Calibri" pitchFamily="34" charset="-122"/>
                <a:cs typeface="Calibri"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adana.tarimorman.gov.tr/Belgeler/Strateji_Adana_2025_Yili_Faaliyet_Raporu.pdf</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Δήμος Κοζάν. Ekonomik Durum. </a:t>
            </a:r>
            <a:r>
              <a:rPr lang="el-GR" altLang="en-US" sz="900" u="sng" dirty="0">
                <a:solidFill>
                  <a:srgbClr val="0E7490"/>
                </a:solidFill>
                <a:latin typeface="Calibri" pitchFamily="34" charset="0"/>
                <a:ea typeface="Calibri" pitchFamily="34" charset="-122"/>
                <a:cs typeface="Calibri" pitchFamily="34" charset="-120"/>
                <a:hlinkClick r:id="rId16" invalidUrl="" action="" tgtFrame="" tooltip="" history="1" highlightClick="0" endSnd="0">
                  <a:extLst>
                    <a:ext uri="{A12FA001-AC4F-418D-AE19-62706E023703}">
                      <ahyp:hlinkClr xmlns:ahyp="http://schemas.microsoft.com/office/drawing/2018/hyperlinkcolor" val="tx"/>
                    </a:ext>
                  </a:extLst>
                </a:hlinkClick>
              </a:rPr>
              <a:t>www.kozan.bel.tr/ekonomik-durum.html</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Τουρκική Στατιστική Υπηρεσία (TÜİK) (2026). Merkezi Dağıtım Sistemi, Bitkisel Üretim İstatistikleri (Adana, Kozan), 2024-2025. </a:t>
            </a:r>
            <a:r>
              <a:rPr lang="el-GR" altLang="en-US" sz="900" u="sng" dirty="0">
                <a:solidFill>
                  <a:srgbClr val="0E7490"/>
                </a:solidFill>
                <a:latin typeface="Calibri" pitchFamily="34" charset="0"/>
                <a:ea typeface="Calibri" pitchFamily="34" charset="-122"/>
                <a:cs typeface="Calibri" pitchFamily="34" charset="-120"/>
                <a:hlinkClick r:id="rId17" invalidUrl="" action="" tgtFrame="" tooltip="" history="1" highlightClick="0" endSnd="0">
                  <a:extLst>
                    <a:ext uri="{A12FA001-AC4F-418D-AE19-62706E023703}">
                      <ahyp:hlinkClr xmlns:ahyp="http://schemas.microsoft.com/office/drawing/2018/hyperlinkcolor" val="tx"/>
                    </a:ext>
                  </a:extLst>
                </a:hlinkClick>
              </a:rPr>
              <a:t>biruni.tuik.gov.tr/medas/?kn=92&amp;locale=tr</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Χρηματιστήριο Εμπορευμάτων Αδάνων. TÜİK bitkisel üretim verileri tablosu. </a:t>
            </a:r>
            <a:r>
              <a:rPr lang="el-GR" altLang="en-US" sz="900" u="sng" dirty="0">
                <a:solidFill>
                  <a:srgbClr val="0E7490"/>
                </a:solidFill>
                <a:latin typeface="Calibri" pitchFamily="34" charset="0"/>
                <a:ea typeface="Calibri" pitchFamily="34" charset="-122"/>
                <a:cs typeface="Calibri" pitchFamily="34" charset="-120"/>
                <a:hlinkClick r:id="rId18" invalidUrl="" action="" tgtFrame="" tooltip="" history="1" highlightClick="0" endSnd="0">
                  <a:extLst>
                    <a:ext uri="{A12FA001-AC4F-418D-AE19-62706E023703}">
                      <ahyp:hlinkClr xmlns:ahyp="http://schemas.microsoft.com/office/drawing/2018/hyperlinkcolor" val="tx"/>
                    </a:ext>
                  </a:extLst>
                </a:hlinkClick>
              </a:rPr>
              <a:t>www.adanatb.org.tr/tuik/web/tablo.php</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DSİ (Γενική Διεύθυνση Υδραυλικών Έργων Τουρκίας). Kozan Barajı bilgi kartı (αντίγραφο αρχείου). </a:t>
            </a:r>
            <a:r>
              <a:rPr lang="el-GR" altLang="en-US" sz="900" u="sng" dirty="0">
                <a:solidFill>
                  <a:srgbClr val="0E7490"/>
                </a:solidFill>
                <a:latin typeface="Calibri" pitchFamily="34" charset="0"/>
                <a:ea typeface="Calibri" pitchFamily="34" charset="-122"/>
                <a:cs typeface="Calibri" pitchFamily="34" charset="-120"/>
                <a:hlinkClick r:id="rId19" invalidUrl="" action="" tgtFrame="" tooltip="" history="1" highlightClick="0" endSnd="0">
                  <a:extLst>
                    <a:ext uri="{A12FA001-AC4F-418D-AE19-62706E023703}">
                      <ahyp:hlinkClr xmlns:ahyp="http://schemas.microsoft.com/office/drawing/2018/hyperlinkcolor" val="tx"/>
                    </a:ext>
                  </a:extLst>
                </a:hlinkClick>
              </a:rPr>
              <a:t>web.archive.org/web/20160304024211/http://www2.dsi.gov.tr/baraj/detayeng.cfm?BarajID=44</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ΕΛΣΤΑΤ (2025). Annual Agricultural Statistical Survey: Areas and production, 2024. </a:t>
            </a:r>
            <a:r>
              <a:rPr lang="el-GR" altLang="en-US" sz="900" u="sng" dirty="0">
                <a:solidFill>
                  <a:srgbClr val="0E7490"/>
                </a:solidFill>
                <a:latin typeface="Calibri" pitchFamily="34" charset="0"/>
                <a:ea typeface="Calibri" pitchFamily="34" charset="-122"/>
                <a:cs typeface="Calibri" pitchFamily="34" charset="-120"/>
                <a:hlinkClick r:id="rId20" invalidUrl="" action="" tgtFrame="" tooltip="" history="1" highlightClick="0" endSnd="0">
                  <a:extLst>
                    <a:ext uri="{A12FA001-AC4F-418D-AE19-62706E023703}">
                      <ahyp:hlinkClr xmlns:ahyp="http://schemas.microsoft.com/office/drawing/2018/hyperlinkcolor" val="tx"/>
                    </a:ext>
                  </a:extLst>
                </a:hlinkClick>
              </a:rPr>
              <a:t>www.statistics.gr/en/statistics/-/publication/SPG06/-</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Copernicus Climate Change Service, ECMWF (2025). European State of the Climate 2024: Heat and drought in southeastern Europe. </a:t>
            </a:r>
            <a:r>
              <a:rPr lang="el-GR" altLang="en-US" sz="900" u="sng" dirty="0">
                <a:solidFill>
                  <a:srgbClr val="0E7490"/>
                </a:solidFill>
                <a:latin typeface="Calibri" pitchFamily="34" charset="0"/>
                <a:ea typeface="Calibri" pitchFamily="34" charset="-122"/>
                <a:cs typeface="Calibri" pitchFamily="34" charset="-120"/>
                <a:hlinkClick r:id="rId21" invalidUrl="" action="" tgtFrame="" tooltip="" history="1" highlightClick="0" endSnd="0">
                  <a:extLst>
                    <a:ext uri="{A12FA001-AC4F-418D-AE19-62706E023703}">
                      <ahyp:hlinkClr xmlns:ahyp="http://schemas.microsoft.com/office/drawing/2018/hyperlinkcolor" val="tx"/>
                    </a:ext>
                  </a:extLst>
                </a:hlinkClick>
              </a:rPr>
              <a:t>climate.copernicus.eu/esotc/2024/heat-and-drought-southeastern-europe</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Τουρκική Μετεωρολογική Υπηρεσία (MGM) (2026). 2025 Yılı İklim Değerlendirmesi. </a:t>
            </a:r>
            <a:r>
              <a:rPr lang="el-GR" altLang="en-US" sz="900" u="sng" dirty="0">
                <a:solidFill>
                  <a:srgbClr val="0E7490"/>
                </a:solidFill>
                <a:latin typeface="Calibri" pitchFamily="34" charset="0"/>
                <a:ea typeface="Calibri" pitchFamily="34" charset="-122"/>
                <a:cs typeface="Calibri" pitchFamily="34" charset="-120"/>
                <a:hlinkClick r:id="rId22" invalidUrl="" action="" tgtFrame="" tooltip="" history="1" highlightClick="0" endSnd="0">
                  <a:extLst>
                    <a:ext uri="{A12FA001-AC4F-418D-AE19-62706E023703}">
                      <ahyp:hlinkClr xmlns:ahyp="http://schemas.microsoft.com/office/drawing/2018/hyperlinkcolor" val="tx"/>
                    </a:ext>
                  </a:extLst>
                </a:hlinkClick>
              </a:rPr>
              <a:t>www.mgm.gov.tr/FILES/iklim/yillikiklim/2025-iklim-raporu.pdf</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ERTnews / meteo.gr, Εθνικό Αστεροσκοπείο Αθηνών (2023). Κακοκαιρία Daniel: Καταρρίφθηκε το ρεκόρ ημερήσιου ύψους βροχής στη χώρα. </a:t>
            </a:r>
            <a:r>
              <a:rPr lang="el-GR" altLang="en-US" sz="900" u="sng" dirty="0">
                <a:solidFill>
                  <a:srgbClr val="0E7490"/>
                </a:solidFill>
                <a:latin typeface="Calibri" pitchFamily="34" charset="0"/>
                <a:ea typeface="Calibri" pitchFamily="34" charset="-122"/>
                <a:cs typeface="Calibri" pitchFamily="34" charset="-120"/>
                <a:hlinkClick r:id="rId23" invalidUrl="" action="" tgtFrame="" tooltip="" history="1" highlightClick="0" endSnd="0">
                  <a:extLst>
                    <a:ext uri="{A12FA001-AC4F-418D-AE19-62706E023703}">
                      <ahyp:hlinkClr xmlns:ahyp="http://schemas.microsoft.com/office/drawing/2018/hyperlinkcolor" val="tx"/>
                    </a:ext>
                  </a:extLst>
                </a:hlinkClick>
              </a:rPr>
              <a:t>www.ertnews.gr/eidiseis/ellada/meteo-kakokairia-daniel-katarrifthike-to-rekor-imerisiou-ypsous-vroxis-sti-xora/</a:t>
            </a:r>
            <a:endParaRPr lang="el-GR" sz="900" dirty="0"/>
          </a:p>
          <a:p>
            <a:pPr marL="254000" indent="-254000">
              <a:spcAft>
                <a:spcPts val="289"/>
              </a:spcAft>
              <a:buSzPct val="100000"/>
              <a:buFont typeface="+mj-lt"/>
              <a:buAutoNum type="arabicPeriod" startAt="38"/>
            </a:pPr>
            <a:r>
              <a:rPr lang="el-GR" altLang="en-US" sz="900" dirty="0">
                <a:solidFill>
                  <a:srgbClr val="3A4540"/>
                </a:solidFill>
                <a:latin typeface="Calibri" pitchFamily="34" charset="0"/>
                <a:ea typeface="Calibri" pitchFamily="34" charset="-122"/>
                <a:cs typeface="Calibri" pitchFamily="34" charset="-120"/>
              </a:rPr>
              <a:t>He, K. κ.ά. / Natural Hazards and Earth System Sciences 24, 2375 (2024). Storm Daniel flood impact in Greece in 2023. </a:t>
            </a:r>
            <a:r>
              <a:rPr lang="el-GR" altLang="en-US" sz="900" u="sng" dirty="0">
                <a:solidFill>
                  <a:srgbClr val="0E7490"/>
                </a:solidFill>
                <a:latin typeface="Calibri" pitchFamily="34" charset="0"/>
                <a:ea typeface="Calibri" pitchFamily="34" charset="-122"/>
                <a:cs typeface="Calibri" pitchFamily="34" charset="-120"/>
                <a:hlinkClick r:id="rId24" invalidUrl="" action="" tgtFrame="" tooltip="" history="1" highlightClick="0" endSnd="0">
                  <a:extLst>
                    <a:ext uri="{A12FA001-AC4F-418D-AE19-62706E023703}">
                      <ahyp:hlinkClr xmlns:ahyp="http://schemas.microsoft.com/office/drawing/2018/hyperlinkcolor" val="tx"/>
                    </a:ext>
                  </a:extLst>
                </a:hlinkClick>
              </a:rPr>
              <a:t>nhess.copernicus.org/articles/24/2375/2024/</a:t>
            </a:r>
            <a:endParaRPr lang="el-GR"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298880"/>
            <a:ext cx="4937760" cy="731520"/>
          </a:xfrm>
          <a:prstGeom prst="rect">
            <a:avLst/>
          </a:prstGeom>
          <a:noFill/>
          <a:ln/>
        </p:spPr>
        <p:txBody>
          <a:bodyPr wrap="square" lIns="0" tIns="0" rIns="0" bIns="0" rtlCol="0" anchor="t">
            <a:normAutofit/>
          </a:bodyPr>
          <a:lstStyle/>
          <a:p>
            <a:pPr indent="0" marL="0">
              <a:buNone/>
            </a:pPr>
            <a:r>
              <a:rPr lang="el-GR" altLang="en-US" sz="4000" b="1" dirty="0">
                <a:solidFill>
                  <a:srgbClr val="0E3D1E"/>
                </a:solidFill>
                <a:latin typeface="Calibri" pitchFamily="34" charset="0"/>
                <a:ea typeface="Calibri" pitchFamily="34" charset="-122"/>
                <a:cs typeface="Calibri" pitchFamily="34" charset="-120"/>
              </a:rPr>
              <a:t>Ευχαριστούμε</a:t>
            </a:r>
            <a:endParaRPr lang="el-GR" sz="4000" dirty="0"/>
          </a:p>
        </p:txBody>
      </p:sp>
      <p:sp>
        <p:nvSpPr>
          <p:cNvPr id="3" name="Text 1"/>
          <p:cNvSpPr txBox="1"/>
          <p:nvPr/>
        </p:nvSpPr>
        <p:spPr>
          <a:xfrm>
            <a:off x="548640" y="2048688"/>
            <a:ext cx="4937760" cy="365760"/>
          </a:xfrm>
          <a:prstGeom prst="rect">
            <a:avLst/>
          </a:prstGeom>
          <a:noFill/>
          <a:ln/>
        </p:spPr>
        <p:txBody>
          <a:bodyPr wrap="square" lIns="0" tIns="0" rIns="0" bIns="0" rtlCol="0" anchor="t">
            <a:normAutofit/>
          </a:bodyPr>
          <a:lstStyle/>
          <a:p>
            <a:pPr indent="0" marL="0">
              <a:buNone/>
            </a:pPr>
            <a:r>
              <a:rPr lang="el-GR" altLang="en-US" sz="1500" dirty="0">
                <a:solidFill>
                  <a:srgbClr val="3A4540"/>
                </a:solidFill>
                <a:latin typeface="Calibri" pitchFamily="34" charset="0"/>
                <a:ea typeface="Calibri" pitchFamily="34" charset="-122"/>
                <a:cs typeface="Calibri" pitchFamily="34" charset="-120"/>
              </a:rPr>
              <a:t>Για τις ερωτήσεις και τις συνεισφορές σας</a:t>
            </a:r>
            <a:endParaRPr lang="el-GR" sz="1500" dirty="0"/>
          </a:p>
        </p:txBody>
      </p:sp>
      <p:sp>
        <p:nvSpPr>
          <p:cNvPr id="4" name="Text 2"/>
          <p:cNvSpPr txBox="1"/>
          <p:nvPr/>
        </p:nvSpPr>
        <p:spPr>
          <a:xfrm>
            <a:off x="548640" y="262476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ΠΛΑΤΦΟΡΜΑ</a:t>
            </a:r>
            <a:endParaRPr lang="el-GR" sz="1050" dirty="0"/>
          </a:p>
        </p:txBody>
      </p:sp>
      <p:sp>
        <p:nvSpPr>
          <p:cNvPr id="5" name="Text 3"/>
          <p:cNvSpPr txBox="1"/>
          <p:nvPr/>
        </p:nvSpPr>
        <p:spPr>
          <a:xfrm>
            <a:off x="2148840" y="262476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lms.smartfarmingsolutions.org</a:t>
            </a:r>
            <a:endParaRPr lang="el-GR" sz="1300" dirty="0"/>
          </a:p>
        </p:txBody>
      </p:sp>
      <p:sp>
        <p:nvSpPr>
          <p:cNvPr id="6" name="Text 4"/>
          <p:cNvSpPr txBox="1"/>
          <p:nvPr/>
        </p:nvSpPr>
        <p:spPr>
          <a:xfrm>
            <a:off x="548640" y="299052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ΕΠΙΚΟΙΝΩΝΙΑ</a:t>
            </a:r>
            <a:endParaRPr lang="el-GR" sz="1050" dirty="0"/>
          </a:p>
        </p:txBody>
      </p:sp>
      <p:sp>
        <p:nvSpPr>
          <p:cNvPr id="7" name="Text 5"/>
          <p:cNvSpPr txBox="1"/>
          <p:nvPr/>
        </p:nvSpPr>
        <p:spPr>
          <a:xfrm>
            <a:off x="2148840" y="299052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info@smartfarmingsolutions.org</a:t>
            </a:r>
            <a:endParaRPr lang="el-GR" sz="1300" dirty="0"/>
          </a:p>
        </p:txBody>
      </p:sp>
      <p:sp>
        <p:nvSpPr>
          <p:cNvPr id="8" name="Text 6"/>
          <p:cNvSpPr txBox="1"/>
          <p:nvPr/>
        </p:nvSpPr>
        <p:spPr>
          <a:xfrm>
            <a:off x="548640" y="3356280"/>
            <a:ext cx="1554480" cy="329184"/>
          </a:xfrm>
          <a:prstGeom prst="rect">
            <a:avLst/>
          </a:prstGeom>
          <a:noFill/>
          <a:ln/>
        </p:spPr>
        <p:txBody>
          <a:bodyPr wrap="square" lIns="0" tIns="0" rIns="0" bIns="0" rtlCol="0" anchor="ctr"/>
          <a:lstStyle/>
          <a:p>
            <a:pPr indent="0" marL="0">
              <a:buNone/>
            </a:pPr>
            <a:endParaRPr lang="el-GR" sz="1050" dirty="0"/>
          </a:p>
        </p:txBody>
      </p:sp>
      <p:sp>
        <p:nvSpPr>
          <p:cNvPr id="9" name="Text 7"/>
          <p:cNvSpPr txBox="1"/>
          <p:nvPr/>
        </p:nvSpPr>
        <p:spPr>
          <a:xfrm>
            <a:off x="2148840" y="335628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+90 322 515 84 66</a:t>
            </a:r>
            <a:endParaRPr lang="el-GR" sz="1300" dirty="0"/>
          </a:p>
        </p:txBody>
      </p:sp>
      <p:sp>
        <p:nvSpPr>
          <p:cNvPr id="10" name="Text 8"/>
          <p:cNvSpPr txBox="1"/>
          <p:nvPr/>
        </p:nvSpPr>
        <p:spPr>
          <a:xfrm>
            <a:off x="548640" y="372204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ΙΣΤΟΤΟΠΟΣ ΕΡΓΟΥ</a:t>
            </a:r>
            <a:endParaRPr lang="el-GR" sz="1050" dirty="0"/>
          </a:p>
        </p:txBody>
      </p:sp>
      <p:sp>
        <p:nvSpPr>
          <p:cNvPr id="11" name="Text 9"/>
          <p:cNvSpPr txBox="1"/>
          <p:nvPr/>
        </p:nvSpPr>
        <p:spPr>
          <a:xfrm>
            <a:off x="2148840" y="372204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smartfarmingsolutions.org</a:t>
            </a:r>
            <a:endParaRPr lang="el-GR" sz="1300" dirty="0"/>
          </a:p>
        </p:txBody>
      </p:sp>
      <p:sp>
        <p:nvSpPr>
          <p:cNvPr id="12" name="Text 10"/>
          <p:cNvSpPr txBox="1"/>
          <p:nvPr/>
        </p:nvSpPr>
        <p:spPr>
          <a:xfrm>
            <a:off x="548640" y="4224960"/>
            <a:ext cx="4937760" cy="1793880"/>
          </a:xfrm>
          <a:prstGeom prst="rect">
            <a:avLst/>
          </a:prstGeom>
          <a:noFill/>
          <a:ln/>
        </p:spPr>
        <p:txBody>
          <a:bodyPr wrap="square" lIns="0" tIns="0" rIns="0" bIns="0" rtlCol="0" anchor="b">
            <a:normAutofit/>
          </a:bodyPr>
          <a:lstStyle/>
          <a:p>
            <a:pPr indent="0" marL="0">
              <a:spcAft>
                <a:spcPts val="400"/>
              </a:spcAft>
              <a:buNone/>
            </a:pPr>
            <a:r>
              <a:rPr lang="el-GR" altLang="en-US" sz="1300" b="1" dirty="0">
                <a:solidFill>
                  <a:srgbClr val="1B2420"/>
                </a:solidFill>
                <a:latin typeface="Calibri" pitchFamily="34" charset="0"/>
                <a:ea typeface="Calibri" pitchFamily="34" charset="-122"/>
                <a:cs typeface="Calibri" pitchFamily="34" charset="-120"/>
              </a:rPr>
              <a:t>Το παρόν έργο χρηματοδοτείται από την Ευρωπαϊκή Ένωση.</a:t>
            </a:r>
            <a:endParaRPr lang="el-GR" sz="1300" dirty="0"/>
          </a:p>
          <a:p>
            <a:pPr indent="0" marL="0">
              <a:spcAft>
                <a:spcPts val="400"/>
              </a:spcAft>
              <a:buNone/>
            </a:pPr>
            <a:r>
              <a:rPr lang="el-GR" altLang="en-US" sz="1100" dirty="0">
                <a:solidFill>
                  <a:srgbClr val="3A4540"/>
                </a:solidFill>
                <a:latin typeface="Calibri" pitchFamily="34" charset="0"/>
                <a:ea typeface="Calibri" pitchFamily="34" charset="-122"/>
                <a:cs typeface="Calibri" pitchFamily="34" charset="-120"/>
              </a:rPr>
              <a:t>Το παρόν περιεχόμενο δεν αντανακλά τις απόψεις της Ευρωπαϊκής Ένωσης και αποτελεί αποκλειστική ευθύνη των συντακτών του.</a:t>
            </a:r>
            <a:endParaRPr lang="el-GR" sz="1300" dirty="0"/>
          </a:p>
        </p:txBody>
      </p:sp>
      <p:sp>
        <p:nvSpPr>
          <p:cNvPr id="13" name="Shape 11"/>
          <p:cNvSpPr/>
          <p:nvPr/>
        </p:nvSpPr>
        <p:spPr>
          <a:xfrm>
            <a:off x="5897880" y="1298880"/>
            <a:ext cx="5745175" cy="4719960"/>
          </a:xfrm>
          <a:prstGeom prst="roundRect">
            <a:avLst>
              <a:gd name="adj" fmla="val 2325"/>
            </a:avLst>
          </a:prstGeom>
          <a:solidFill>
            <a:srgbClr val="F5F6F1"/>
          </a:solidFill>
          <a:ln w="9525">
            <a:solidFill>
              <a:srgbClr val="DFE6DC"/>
            </a:solidFill>
            <a:prstDash val="solid"/>
          </a:ln>
        </p:spPr>
      </p:sp>
      <p:sp>
        <p:nvSpPr>
          <p:cNvPr id="14" name="Text 12"/>
          <p:cNvSpPr txBox="1"/>
          <p:nvPr/>
        </p:nvSpPr>
        <p:spPr>
          <a:xfrm>
            <a:off x="6172200" y="1481760"/>
            <a:ext cx="5196535" cy="274320"/>
          </a:xfrm>
          <a:prstGeom prst="rect">
            <a:avLst/>
          </a:prstGeom>
          <a:noFill/>
          <a:ln/>
        </p:spPr>
        <p:txBody>
          <a:bodyPr wrap="square" lIns="0" tIns="0" rIns="0" bIns="0" rtlCol="0" anchor="t"/>
          <a:lstStyle/>
          <a:p>
            <a:pPr indent="0" marL="0">
              <a:buNone/>
            </a:pPr>
            <a:r>
              <a:rPr lang="el-GR" altLang="en-US" sz="1150" b="1" spc="200" kern="0" dirty="0">
                <a:solidFill>
                  <a:srgbClr val="1F7A3A"/>
                </a:solidFill>
                <a:latin typeface="Calibri" pitchFamily="34" charset="0"/>
                <a:ea typeface="Calibri" pitchFamily="34" charset="-122"/>
                <a:cs typeface="Calibri" pitchFamily="34" charset="-120"/>
              </a:rPr>
              <a:t>ΤΑΥΤΟΤΗΤΑ ΕΡΓΟΥ</a:t>
            </a:r>
            <a:endParaRPr lang="el-GR" sz="115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6126480" y="1865808"/>
          <a:ext cx="5287975" cy="914400"/>
        </p:xfrm>
        <a:graphic>
          <a:graphicData uri="http://schemas.openxmlformats.org/drawingml/2006/table">
            <a:tbl>
              <a:tblPr/>
              <a:tblGrid>
                <a:gridCol w="1783080"/>
                <a:gridCol w="3504895"/>
              </a:tblGrid>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Έργο</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Έξυπνη Γεωργία για την Περιβαλλοντική Βιωσιμότητα και τον Διασυνοριακό Επιχειρηματικό Διάλογο</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Project</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Smart Farming for Environmental Sustainability and Cross Border Business Dialogue</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Αρ. Σύμβασης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TR2021/W1T7/A02/OT02-2/041</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Πρόγραμμα</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Πρόγραμμα Επιχορηγήσεων Επιχειρηματικού Διαλόγου Τουρκίας-ΕΕ II (TEBD II)</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Δικαιούχος επιχορήγησης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Εμπορικό Επιμελητήριο Κοζάν (KOZTO)</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Εταίρος έργου</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Επιμελητήριο Λάρισας (LACCO)</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Ιστότοπος έργου</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smartfarmingsolutions.org</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Επικοινωνία</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info@smartfarmingsolutions.org</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+90 322 515 84 66</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Ημερομηνία έκδοσης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Σεπτέμβριος 2026</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Sürdürülebilir Tarım Akademisi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Ακαδημία Βιώσιμης Γεωργίας · Ενότητα 1: Γεωργία Ακριβείας</dc:title>
  <dc:subject>Παρουσίαση εκπαιδευτή</dc:subject>
  <dc:creator>Kozan Ticaret Odası · Larissa Ticaret ve Sanayi Odası</dc:creator>
  <cp:lastModifiedBy>Kozan Ticaret Odası · Larissa Ticaret ve Sanayi Odası</cp:lastModifiedBy>
  <cp:revision>1</cp:revision>
  <dcterms:created xsi:type="dcterms:W3CDTF">2026-09-30T09:55:09Z</dcterms:created>
  <dcterms:modified xsi:type="dcterms:W3CDTF">2026-09-30T09:55:09Z</dcterms:modified>
</cp:coreProperties>
</file>