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charts/chart1.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charts/chart2.xml" ContentType="application/vnd.openxmlformats-officedocument.drawingml.chart+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charts/chart3.xml" ContentType="application/vnd.openxmlformats-officedocument.drawingml.chart+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charts/chart4.xml" ContentType="application/vnd.openxmlformats-officedocument.drawingml.chart+xml"/>
  <Override PartName="/ppt/charts/chart5.xml" ContentType="application/vnd.openxmlformats-officedocument.drawingml.chart+xml"/>
  <Override PartName="/ppt/slideMasters/slideMaster32.xml" ContentType="application/vnd.openxmlformats-officedocument.presentationml.slideMaster+xml"/>
  <Override PartName="/ppt/slides/slide32.xml" ContentType="application/vnd.openxmlformats-officedocument.presentationml.slide+xml"/>
  <Override PartName="/ppt/charts/chart6.xml" ContentType="application/vnd.openxmlformats-officedocument.drawingml.chart+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Uygulama randımanı (%)</a:t>
            </a:r>
          </a:p>
        </c:rich>
      </c:tx>
      <c:layout/>
      <c:overlay val="0"/>
    </c:title>
    <c:autoTitleDeleted val="0"/>
    <c:plotArea>
      <c:layout/>
      <c:barChart>
        <c:barDir val="col"/>
        <c:grouping val="clustered"/>
        <c:varyColors val="0"/>
        <c:ser>
          <c:idx val="0"/>
          <c:order val="0"/>
          <c:tx>
            <c:strRef>
              <c:f>Sheet1!$B$1</c:f>
              <c:strCache>
                <c:ptCount val="1"/>
                <c:pt idx="0">
                  <c:v>Uygulama randımanı (%)</c:v>
                </c:pt>
              </c:strCache>
            </c:strRef>
          </c:tx>
          <c:spPr>
            <a:solidFill>
              <a:srgbClr val="0E7490"/>
            </a:solidFill>
            <a:effectLst/>
          </c:spPr>
          <c:invertIfNegative val="0"/>
          <c:dLbls>
            <c:numFmt formatCode="&quot;%&quot;0"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Yüzey (karık, tava)</c:v>
                  </c:pt>
                  <c:pt idx="1">
                    <c:v>Yağmurlama</c:v>
                  </c:pt>
                  <c:pt idx="2">
                    <c:v>Damla</c:v>
                  </c:pt>
                </c:lvl>
              </c:multiLvlStrCache>
            </c:multiLvlStrRef>
          </c:cat>
          <c:val>
            <c:numRef>
              <c:f>Sheet1!$B$2:$B$4</c:f>
              <c:numCache>
                <c:formatCode>General</c:formatCode>
                <c:ptCount val="3"/>
                <c:pt idx="0">
                  <c:v>60</c:v>
                </c:pt>
                <c:pt idx="1">
                  <c:v>75</c:v>
                </c:pt>
                <c:pt idx="2">
                  <c:v>90</c:v>
                </c:pt>
              </c:numCache>
            </c:numRef>
          </c:val>
        </c:ser>
        <c:dLbls>
          <c:numFmt formatCode="&quot;%&quot;0"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FE6DC"/>
            </a:solidFill>
            <a:prstDash val="solid"/>
            <a:round/>
          </a:ln>
        </c:spPr>
        <c:txPr>
          <a:bodyPr/>
          <a:lstStyle/>
          <a:p>
            <a:pPr>
              <a:defRPr sz="104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00"/>
          <c:min val="0"/>
        </c:scaling>
        <c:delete val="1"/>
        <c:axPos val="l"/>
        <c:numFmt formatCode="General" sourceLinked="0"/>
        <c:majorTickMark val="out"/>
        <c:minorTickMark val="none"/>
        <c:tickLblPos val="nextTo"/>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Kozan Barajı doluluk oranı (%)</a:t>
            </a:r>
          </a:p>
        </c:rich>
      </c:tx>
      <c:layout/>
      <c:overlay val="0"/>
    </c:title>
    <c:autoTitleDeleted val="0"/>
    <c:plotArea>
      <c:layout/>
      <c:barChart>
        <c:barDir val="col"/>
        <c:grouping val="clustered"/>
        <c:varyColors val="0"/>
        <c:ser>
          <c:idx val="0"/>
          <c:order val="0"/>
          <c:tx>
            <c:strRef>
              <c:f>Sheet1!$B$1</c:f>
              <c:strCache>
                <c:ptCount val="1"/>
                <c:pt idx="0">
                  <c:v>Kozan Barajı doluluk oranı (%)</c:v>
                </c:pt>
              </c:strCache>
            </c:strRef>
          </c:tx>
          <c:spPr>
            <a:solidFill>
              <a:srgbClr val="0E7490"/>
            </a:solidFill>
            <a:effectLst/>
          </c:spPr>
          <c:invertIfNegative val="0"/>
          <c:dLbls>
            <c:numFmt formatCode="&quot;%&quot;0"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21 Ağu 2024</c:v>
                  </c:pt>
                  <c:pt idx="1">
                    <c:v>21 Ağu 2025</c:v>
                  </c:pt>
                  <c:pt idx="2">
                    <c:v>Mart 2026</c:v>
                  </c:pt>
                </c:lvl>
              </c:multiLvlStrCache>
            </c:multiLvlStrRef>
          </c:cat>
          <c:val>
            <c:numRef>
              <c:f>Sheet1!$B$2:$B$4</c:f>
              <c:numCache>
                <c:formatCode>General</c:formatCode>
                <c:ptCount val="3"/>
                <c:pt idx="0">
                  <c:v>20</c:v>
                </c:pt>
                <c:pt idx="1">
                  <c:v>10</c:v>
                </c:pt>
                <c:pt idx="2">
                  <c:v>60</c:v>
                </c:pt>
              </c:numCache>
            </c:numRef>
          </c:val>
        </c:ser>
        <c:dLbls>
          <c:numFmt formatCode="&quot;%&quot;0"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gapWidth val="8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FE6DC"/>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75"/>
          <c:min val="0"/>
        </c:scaling>
        <c:delete val="1"/>
        <c:axPos val="l"/>
        <c:numFmt formatCode="General" sourceLinked="0"/>
        <c:majorTickMark val="out"/>
        <c:minorTickMark val="none"/>
        <c:tickLblPos val="nextTo"/>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Yana kayma (m): 3 m yükseklikten düşen damla, 1,3 m/s rüzgâr</a:t>
            </a:r>
          </a:p>
        </c:rich>
      </c:tx>
      <c:layout/>
      <c:overlay val="0"/>
    </c:title>
    <c:autoTitleDeleted val="0"/>
    <c:plotArea>
      <c:layout/>
      <c:barChart>
        <c:barDir val="bar"/>
        <c:grouping val="clustered"/>
        <c:varyColors val="0"/>
        <c:ser>
          <c:idx val="0"/>
          <c:order val="0"/>
          <c:tx>
            <c:strRef>
              <c:f>Sheet1!$B$1</c:f>
              <c:strCache>
                <c:ptCount val="1"/>
                <c:pt idx="0">
                  <c:v>Yana kayma (m): 3 m yükseklikten düşen damla, 1,3 m/s rüzgâr</c:v>
                </c:pt>
              </c:strCache>
            </c:strRef>
          </c:tx>
          <c:spPr>
            <a:solidFill>
              <a:srgbClr val="A16207"/>
            </a:solidFill>
            <a:effectLst/>
          </c:spPr>
          <c:invertIfNegative val="0"/>
          <c:dLbls>
            <c:numFmt formatCode="#,##0" sourceLinked="0"/>
            <c:txPr>
              <a:bodyPr/>
              <a:lstStyle/>
              <a:p>
                <a:pPr>
                  <a:defRPr b="1" i="0" strike="noStrike" sz="1080" u="none">
                    <a:solidFill>
                      <a:srgbClr val="1B2420"/>
                    </a:solidFill>
                    <a:latin typeface="Calibri"/>
                  </a:defRPr>
                </a:pPr>
              </a:p>
            </c:txPr>
            <c:showLegendKey val="0"/>
            <c:showVal val="0"/>
            <c:showCatName val="0"/>
            <c:showSerName val="0"/>
            <c:showPercent val="0"/>
            <c:showBubbleSize val="0"/>
            <c:showLeaderLines val="0"/>
          </c:dLbls>
          <c:cat>
            <c:multiLvlStrRef>
              <c:f>Sheet1!$A$2:$A$6</c:f>
              <c:multiLvlStrCache>
                <c:ptCount val="5"/>
                <c:lvl>
                  <c:pt idx="0">
                    <c:v>20 µm (çok ince): 335 m</c:v>
                  </c:pt>
                  <c:pt idx="1">
                    <c:v>100 µm (çok ince): 13 m</c:v>
                  </c:pt>
                  <c:pt idx="2">
                    <c:v>240 µm (orta): 8,5 m</c:v>
                  </c:pt>
                  <c:pt idx="3">
                    <c:v>400 µm (iri): 2,6 m</c:v>
                  </c:pt>
                  <c:pt idx="4">
                    <c:v>1.000 µm (çok iri): 1,4 m</c:v>
                  </c:pt>
                </c:lvl>
              </c:multiLvlStrCache>
            </c:multiLvlStrRef>
          </c:cat>
          <c:val>
            <c:numRef>
              <c:f>Sheet1!$B$2:$B$6</c:f>
              <c:numCache>
                <c:formatCode>General</c:formatCode>
                <c:ptCount val="5"/>
                <c:pt idx="0">
                  <c:v>335</c:v>
                </c:pt>
                <c:pt idx="1">
                  <c:v>13</c:v>
                </c:pt>
                <c:pt idx="2">
                  <c:v>8.5</c:v>
                </c:pt>
                <c:pt idx="3">
                  <c:v>2.6</c:v>
                </c:pt>
                <c:pt idx="4">
                  <c:v>1.4</c:v>
                </c:pt>
              </c:numCache>
            </c:numRef>
          </c:val>
        </c:ser>
        <c:dLbls>
          <c:numFmt formatCode="#,##0" sourceLinked="0"/>
          <c:txPr>
            <a:bodyPr/>
            <a:lstStyle/>
            <a:p>
              <a:pPr>
                <a:defRPr b="1" i="0" strike="noStrike" sz="1080" u="none">
                  <a:solidFill>
                    <a:srgbClr val="1B2420"/>
                  </a:solidFill>
                  <a:latin typeface="Calibri"/>
                </a:defRPr>
              </a:pPr>
            </a:p>
          </c:txPr>
          <c:showLegendKey val="0"/>
          <c:showVal val="0"/>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13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350"/>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40" b="0" i="0" u="none" strike="noStrike">
                <a:solidFill>
                  <a:srgbClr val="1B2420"/>
                </a:solidFill>
                <a:latin typeface="Calibri"/>
              </a:defRPr>
            </a:pPr>
            <a:r>
              <a:rPr sz="1040" b="0" i="0" u="none" strike="noStrike">
                <a:solidFill>
                  <a:srgbClr val="1B2420"/>
                </a:solidFill>
                <a:latin typeface="Calibri"/>
              </a:rPr>
              <a:t>Başlıca ürünlerin alanı (dekar)</a:t>
            </a:r>
          </a:p>
        </c:rich>
      </c:tx>
      <c:layout/>
      <c:overlay val="0"/>
    </c:title>
    <c:autoTitleDeleted val="0"/>
    <c:plotArea>
      <c:layout/>
      <c:barChart>
        <c:barDir val="bar"/>
        <c:grouping val="clustered"/>
        <c:varyColors val="0"/>
        <c:ser>
          <c:idx val="0"/>
          <c:order val="0"/>
          <c:tx>
            <c:strRef>
              <c:f>Sheet1!$B$1</c:f>
              <c:strCache>
                <c:ptCount val="1"/>
                <c:pt idx="0">
                  <c:v>Başlıca ürünlerin alanı (dekar)</c:v>
                </c:pt>
              </c:strCache>
            </c:strRef>
          </c:tx>
          <c:spPr>
            <a:solidFill>
              <a:srgbClr val="A16207"/>
            </a:solidFill>
            <a:effectLst/>
          </c:spPr>
          <c:invertIfNegative val="0"/>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cat>
            <c:multiLvlStrRef>
              <c:f>Sheet1!$A$2:$A$6</c:f>
              <c:multiLvlStrCache>
                <c:ptCount val="5"/>
                <c:lvl>
                  <c:pt idx="0">
                    <c:v>Buğday</c:v>
                  </c:pt>
                  <c:pt idx="1">
                    <c:v>Turunçgil</c:v>
                  </c:pt>
                  <c:pt idx="2">
                    <c:v>Ayçiçeği</c:v>
                  </c:pt>
                  <c:pt idx="3">
                    <c:v>Dane mısır</c:v>
                  </c:pt>
                  <c:pt idx="4">
                    <c:v>Trabzon hurması</c:v>
                  </c:pt>
                </c:lvl>
              </c:multiLvlStrCache>
            </c:multiLvlStrRef>
          </c:cat>
          <c:val>
            <c:numRef>
              <c:f>Sheet1!$B$2:$B$6</c:f>
              <c:numCache>
                <c:formatCode>General</c:formatCode>
                <c:ptCount val="5"/>
                <c:pt idx="0">
                  <c:v>193504</c:v>
                </c:pt>
                <c:pt idx="1">
                  <c:v>103200</c:v>
                </c:pt>
                <c:pt idx="2">
                  <c:v>94942</c:v>
                </c:pt>
                <c:pt idx="3">
                  <c:v>89311</c:v>
                </c:pt>
                <c:pt idx="4">
                  <c:v>16500</c:v>
                </c:pt>
              </c:numCache>
            </c:numRef>
          </c:val>
        </c:ser>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04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240000"/>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40" b="0" i="0" u="none" strike="noStrike">
                <a:solidFill>
                  <a:srgbClr val="1B2420"/>
                </a:solidFill>
                <a:latin typeface="Calibri"/>
              </a:defRPr>
            </a:pPr>
            <a:r>
              <a:rPr sz="1040" b="0" i="0" u="none" strike="noStrike">
                <a:solidFill>
                  <a:srgbClr val="1B2420"/>
                </a:solidFill>
                <a:latin typeface="Calibri"/>
              </a:rPr>
              <a:t>Başlıca ürünlerin alanı (dekar)</a:t>
            </a:r>
          </a:p>
        </c:rich>
      </c:tx>
      <c:layout/>
      <c:overlay val="0"/>
    </c:title>
    <c:autoTitleDeleted val="0"/>
    <c:plotArea>
      <c:layout/>
      <c:barChart>
        <c:barDir val="bar"/>
        <c:grouping val="clustered"/>
        <c:varyColors val="0"/>
        <c:ser>
          <c:idx val="0"/>
          <c:order val="0"/>
          <c:tx>
            <c:strRef>
              <c:f>Sheet1!$B$1</c:f>
              <c:strCache>
                <c:ptCount val="1"/>
                <c:pt idx="0">
                  <c:v>Başlıca ürünlerin alanı (dekar)</c:v>
                </c:pt>
              </c:strCache>
            </c:strRef>
          </c:tx>
          <c:spPr>
            <a:solidFill>
              <a:srgbClr val="0E7490"/>
            </a:solidFill>
            <a:effectLst/>
          </c:spPr>
          <c:invertIfNegative val="0"/>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cat>
            <c:multiLvlStrRef>
              <c:f>Sheet1!$A$2:$A$6</c:f>
              <c:multiLvlStrCache>
                <c:ptCount val="5"/>
                <c:lvl>
                  <c:pt idx="0">
                    <c:v>Durum buğdayı</c:v>
                  </c:pt>
                  <c:pt idx="1">
                    <c:v>Pamuk</c:v>
                  </c:pt>
                  <c:pt idx="2">
                    <c:v>Arpa</c:v>
                  </c:pt>
                  <c:pt idx="3">
                    <c:v>Yonca</c:v>
                  </c:pt>
                  <c:pt idx="4">
                    <c:v>Mısır</c:v>
                  </c:pt>
                </c:lvl>
              </c:multiLvlStrCache>
            </c:multiLvlStrRef>
          </c:cat>
          <c:val>
            <c:numRef>
              <c:f>Sheet1!$B$2:$B$6</c:f>
              <c:numCache>
                <c:formatCode>General</c:formatCode>
                <c:ptCount val="5"/>
                <c:pt idx="0">
                  <c:v>569062</c:v>
                </c:pt>
                <c:pt idx="1">
                  <c:v>195138</c:v>
                </c:pt>
                <c:pt idx="2">
                  <c:v>175113</c:v>
                </c:pt>
                <c:pt idx="3">
                  <c:v>101102</c:v>
                </c:pt>
                <c:pt idx="4">
                  <c:v>77713</c:v>
                </c:pt>
              </c:numCache>
            </c:numRef>
          </c:val>
        </c:ser>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04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700000"/>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80" b="0" i="0" u="none" strike="noStrike">
                <a:solidFill>
                  <a:srgbClr val="1B2420"/>
                </a:solidFill>
                <a:latin typeface="Calibri"/>
              </a:defRPr>
            </a:pPr>
            <a:r>
              <a:rPr sz="1080" b="0" i="0" u="none" strike="noStrike">
                <a:solidFill>
                  <a:srgbClr val="1B2420"/>
                </a:solidFill>
                <a:latin typeface="Calibri"/>
              </a:rPr>
              <a:t>AB Yeşil Mutabakat hedeflerine katılan (kişi, n = 103)</a:t>
            </a:r>
          </a:p>
        </c:rich>
      </c:tx>
      <c:layout/>
      <c:overlay val="0"/>
    </c:title>
    <c:autoTitleDeleted val="0"/>
    <c:plotArea>
      <c:layout/>
      <c:barChart>
        <c:barDir val="bar"/>
        <c:grouping val="clustered"/>
        <c:varyColors val="0"/>
        <c:ser>
          <c:idx val="0"/>
          <c:order val="0"/>
          <c:tx>
            <c:strRef>
              <c:f>Sheet1!$B$1</c:f>
              <c:strCache>
                <c:ptCount val="1"/>
                <c:pt idx="0">
                  <c:v>AB Yeşil Mutabakat hedeflerine katılan (kişi, n = 103)</c:v>
                </c:pt>
              </c:strCache>
            </c:strRef>
          </c:tx>
          <c:spPr>
            <a:solidFill>
              <a:srgbClr val="1F7A3A"/>
            </a:solidFill>
            <a:effectLst/>
          </c:spPr>
          <c:invertIfNegative val="0"/>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cat>
            <c:multiLvlStrRef>
              <c:f>Sheet1!$A$2:$A$5</c:f>
              <c:multiLvlStrCache>
                <c:ptCount val="4"/>
                <c:lvl>
                  <c:pt idx="0">
                    <c:v>Sürdürülebilir su kullanımı</c:v>
                  </c:pt>
                  <c:pt idx="1">
                    <c:v>Organik tarımın artırılması</c:v>
                  </c:pt>
                  <c:pt idx="2">
                    <c:v>Karbon emisyonunun azaltılması</c:v>
                  </c:pt>
                  <c:pt idx="3">
                    <c:v>Pestisit kullanımının azaltılması</c:v>
                  </c:pt>
                </c:lvl>
              </c:multiLvlStrCache>
            </c:multiLvlStrRef>
          </c:cat>
          <c:val>
            <c:numRef>
              <c:f>Sheet1!$B$2:$B$5</c:f>
              <c:numCache>
                <c:formatCode>General</c:formatCode>
                <c:ptCount val="4"/>
                <c:pt idx="0">
                  <c:v>77</c:v>
                </c:pt>
                <c:pt idx="1">
                  <c:v>73</c:v>
                </c:pt>
                <c:pt idx="2">
                  <c:v>67</c:v>
                </c:pt>
                <c:pt idx="3">
                  <c:v>55</c:v>
                </c:pt>
              </c:numCache>
            </c:numRef>
          </c:val>
        </c:ser>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03"/>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Oturumu açarken bunun Sürdürülebilir Tarım Akademisi'nin ilk modülü olduğunu ve diğer üç modülün temelini kurduğunu söyleyin. Modül 3 saat 7 dakikalık öğrenme süresine göre tasarlandı: 29 dakika video, 63 dakika okuma, 75 dakika etkinlik ve 20 dakikalık sınav. Katılımcılardan kısaca ne yetiştirdiklerini ve tarlalarında hangi farkları gözlediklerini paylaşmalarını isteyin.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 dört bölüm ve modül sonu sınavından oluşur; süreler platformdaki ders sürelerinin toplamıdır. Her bölümün sonunda platform etkinliklerine geçeceğiz; katılımcılar aynı dersi kendi cihazlarında açarak eşlik edebilir. Etkinliklerin hepsi zorunludur ve modül görevine sayılır. Mola için ikinci bölümün sonu uygun bir yerdir.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Çıktıları tek tek okumak yerine eylem fiillerine dikkat çekin: tanımlar, açıklar, okur, ayırt eder, tahmin eder, hazırlar, zamanlar. Her çıktı bir ya da iki derste işlenir ve en az bir platform etkinliğiyle ölçülür. Tamamlama ölçütü iki parçalıdır: zorunlu etkinlikler ve en az 70 puanla geçilen sınav. Katılımcılara hangi çıktının kendi işletmeleri için en acil olduğunu sorun.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Birinci bölüm üç dersten oluşur: tanım ve döngü, teknolojiler, veri analizi ve karar destek. Burada modülün geri kalanında kullanacağımız kavramları kuruyoruz. Toplam süre yaklaşık 50 dakikadır; bunun 19 dakikası platform etkinlikleridir.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Tanımın iki vurgusunu öne çıkarın: hassas tarım bir cihaz değil bir yönetim stratejisidir ve merkezinde tarla içindeki farklılık vardır. Mekânsal farklılık aynı tarlanın noktaları arasındaki farktır; zamansal farklılık aynı noktada haftadan haftaya ya da yıldan yıla oluşan farktır. Dört doğru ilkesini bir gübreleme ve bir sulama kararı üzerinden örnekleyin. Katılımcılara sorun: Sizin tarlanızda farklılık en çok hangi kaynaktan geliyor?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Döngüyü saat yönünde anlatın ve her adımı sağdaki bahçe örneğiyle eşleştirin. Konumla kaydetme adımının neden kritik olduğunu vurgulayın: konumu bilinmeyen ölçüm haritaya dönüşemez. Karar adımında üreticinin deneyimi ve danışmanın bilgisi devreye girer; sistem kararı vermez. Platformdaki sıralama etkinliği tam olarak bu adımları sıraya koyduruyor.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GNSS; GPS, GLONASS, Galileo ve BeiDou sistemlerinin ortak adıdır. Tek alıcı metre düzeyinde doğruluk verir; bu tarla sınırı çizmeye yetebilir ama sıralar arasında traktör sürmeye yetmez. RTK'da konumu iyi bilinen sabit bir istasyon uydu sinyallerindeki hatayı hesaplar ve düzeltmeyi telsiz ya da mobil internetle gönderir. Üreticinin kendi istasyonunu kurması gerekmez: Kozan'da TUSAGA-Aktif, Larissa'da HEPOS aboneliğiyle düzeltme alınabilir. Soru: Tarlanızda bir metrelik hata neye mal olur?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Elle sürüşte her geçiş bir öncekinin üstüne biraz biner ya da arada boşluk kalır; bindirilen şeritte girdi iki kez atılır, boşlukta hiç atılmaz. Otomatik dümenleme bu kaybı azaltır, gece ve düşük görüşte çalışmayı mümkün kılar. Seksiyon kontrolü özellikle düzensiz şekilli tarlalarda ve tarla başlarında çift uygulamayı önler. Değişken oranlı uygulamanın (VRA) iki yolu vardır: önceden hazırlanmış reçete haritası ya da makinedeki sensörle anlık ölçüm. Larissa ovasında kontrollü trafik sayesinde makineler her yıl aynı izden geçer ve toprak sıkışması bu izlerle sınırlı kalır.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Sensörlerin çoğu veriyi kablosuz olarak buluta gönderir; bu yapıya nesnelerin interneti (IoT) denir. Ölçümün değeri cihazın doğru yere konmasına bağlıdır: ağaç gölgesindeki hava istasyonu ya da damla hattından uzağa gömülmüş nem sensörü düzgün çalışsa bile yanıltıcı veri üretir. Sentinel-2'nin 10 metrelik pikseli bir dekarın onda biridir; bahçedeki büyük farkları gösterir ama tek ağacı ayırt etmez. Tek ağaçtaki sorunu drone, nem sensörü ya da yerinde gözlem yakalar. Doğru soru “hangi cihazı almalıyım?” değil, “hangi kararı iyileştirmek istiyorum?” sorusudur.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EIP-AGRI odak grubu 2015'te veri bol ama onu günlük karara çeviren karar destek sistemlerinin yetersiz olduğunu yazmıştı. Toprak, bitki, çevre ve işletme kaydı olmak üzere dört veri grubu vardır; işletme kayıtları en çok unutulan ama en değerli veridir. Temizleme adımını örnekleyin: tarla kenarında dönen biçerdöverin verim okuması gibi. Kozan'da MGM'nin ücretsiz Tarımsal Hava Tahmini sayfası bahçedeki bir nem sensörüyle birlikte kullanıldığında basit bir karar destek sistemi kurulmuş olur. Cihaz alırken sözleşmede verinin kime ait olduğunu sormalarını önerin.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Sağlıklı yaprak görünür ışığı fotosentez için soğurur, yakın kızılötesini ise güçlü yansıtır; NDVI bu farkı −1 ile +1 arasında tek bir sayıya çevirir. Değer aralıklarını ölçek üzerinde gösterin ama tarlada mutlak değerden çok farka ve değişime bakıldığını vurgulayın. En önemli mesaj sağdaki kutudadır: düşük NDVI bir neden değil, bir adrestir. Bunu hemen ardından platformdaki NDVI etkinliğiyle çalışacağız.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Ekranınızı paylaşarak NDVI etkinliğini açın ve katılımcılardan kendi cihazlarında üç stres alanını işaretlemelerini isteyin. Ardından veri panosuna geçin: 30 cm'deki nemin sulama eşiğinin altına ilk kez hangi gün indiğini birlikte bulun. Panoyu okurken üç soruyu sordurun: değer eşiğin neresinde, değişim hızı ne, ölçümler birbirini doğruluyor mu? Birinci bölümün diğer etkinlikleri kişisel olarak tamamlanabilir. Yaklaşık 11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İkinci bölüm iki dersten oluşur: sürdürülebilir tarımın kavramı ve amaçları ile geleneksel ve hassas tarımın maliyet ve faydası. Bu bölümde hassas tarımın bir amaç değil, sürdürülebilirliğe ulaşmanın araçlarından biri olduğunu göreceğiz. Toplam süre yaklaşık 39 dakikadır.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 sürdürülebilir tarımı, bugünün ve gelecek kuşakların ihtiyaçlarını karşılarken kârlılığı, çevre sağlığını ve sosyal ve ekonomik hakkaniyeti birlikte gözetmek olarak tanımlar. FAO bu boyutları beş ilkeyle somutlaştırır; beşincisi yönetişimdir: şeffaf karar, belli sorumluluk ve uygulanan kurallar olmadan diğer boyutlar kalıcı olmaz. Boyutlar bazen çatışır: kısa vadede en kârlı uygulama toprağı yorabilir. Katılımcılara kendi işletmelerinden bir çatışma örneği sorun.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Toprak bir kez kaybedilirse yerine gelmesi çok uzun sürer; toprağı korumak gelecekteki üretimi korumaktır. Türkiye'de tatlı suyun %74'ünün tarımda kullanılması, tarımdaki su verimliliğini ülkenin su güvenliği için belirleyici yapar. AB'nin hedefleri Ortak Tarım Politikası ödemelerine de bağlıdır: 2023-2027 döneminde doğrudan ödemelerin %25'i eko-programlara ayrılmıştır ve Komisyon hassas tarımı desteklenebilecek uygulamalar arasında sayar. Türkiye ticaretinin yarısına yakınını AB ile yaptığı için bu uyum Kozan'daki ihracatçı üreticiyi de doğrudan ilgilendirir.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Tabloyu satır satır okumak yerine iki soruyu karşılaştırın: ortalama doz sorusu ve bölge bazlı doz sorusu. Tarla içinde verimli ve verimsiz bölgeler varsa ortalama doz bir yerde fazla, başka yerde eksik kalır; fazlası boşa gider ve çevreye karışır, eksiği verimi düşürür. Hassas tarım deneyimi dışlamaz: harita farkı gösterir, nedenini çoğu zaman tarlayı yıllardır tanıyan üretici bilir. “Orası eskiden su basardı” gibi yerel bilgi örnekleri isteyin.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Ölçülen kazançların çoğu bindirmenin azalmasından, gereksiz ilaçlamanın önlenmesinden ve suyun ihtiyaca göre verilmesinden gelir; verim artışı ise tarlaya, yıla ve bitkiye göre çok değişir. Bu yüzden bir yatırımı yalnız verim artışı beklentisine dayandırmayın. Türkiye'de tarımsal işletmelerin %80,7'si 100 dekardan küçüktür ve işletme başına ortalama 5,9 parça arazi vardır (TÜİK, 2016); Yunanistan'da yaklaşık 600.000 işletme vardır ve ortalama işletme 7 hektardır. Bu ölçekte ortak kullanım ya da hizmet alımı en gerçekçi yoldur. Yaklaşık 6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Hesaplayıcıyı varsayılan değerlerle açın: 500 dekar, 20.000 € yatırım ve %8 bindirmeyle geri ödeme süresi 13,6 yıl çıkar. Sonra Kozan örneğini birlikte deneyin: alan 300 dekar, ortak kullanan işletme sayısı 5. Hesaplayıcı basit geri ödeme süresini verir; verim artışı, işçilik tasarrufu, faiz ve vergi hesaba katılmaz. Ortak kullanımın pratik koşullarını tartışın: makinenin hangi gün kimde olacağı, bakım, sigorta ve verinin kime ait olacağı önceden yazılı kararlaştırılmalıdır. Yaklaşık 17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Üçüncü bölüm modülün en uzun bölümüdür: toprak yönetimi ve değişken oranlı gübreleme, su yönetimi ve sulama planlaması, atık yönetimi ve kirliliğin önlenmesi. Burada hassas tarım araçları somut kararlara dönüşür: hangi bölgeye ne kadar gübre, hangi gün kaç milimetre su. Bölümün yarısına yakını simülasyon ve harita etkinliklerine ayrılmıştır.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Toprak analizi raporunu bir kan tahlili gibi okumayı öğretin: bünye, pH ve kireç, organik madde, besinler ve tuzluluk. Türkiye'de organik madde en zayıf halkadır; aynı çalışmada %0-1 çok az, %1-2 az, %2-3 orta kabul edilir. Adana'da yaklaşık 110.000 hektarda tuzluluk ya da sodiklik sorunu vardır; başlıca nedenler yüksek ve tuzlu taban suyu ile buharlaşmadır. Kozan'da bir bahçeye gübre planı yapmadan önce pH, kireç, tuz ve organik maddeye bakmak bu yüzden özellikle önemlidir.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Geleneksel yöntemde tarladan karışık tek örnek alınır; bu ortalamayı verir ama nerede eksik, nerede fazla olduğunu göstermez. Izgara örneklemesi tarlanın besin haritasını çıkarır; bölge örneklemesi daha az örnekle çalışır ama bölgelerin doğru çizilmesine dayanır. Her örnek noktasının konumu kaydedilmelidir, yoksa sonuç haritaya işlenemez. Platformdaki adım adım etkinlik ızgara örneklemesinin sırasını çalıştırır.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Oregon State rehberinin Olsen fosforu için verdiği sınıflarla reçete mantığını gösterin: düşük bölgeye daha yüksek doz, yüksek bölgeye yalnız ürünün kaldırdığı kadar bakım dozu. Kozan anketinde 103 katılımcının 69'u en çok harcamayı gübreye yaptığını söyledi; cihaz ve alet masrafını gösteren 3, tohumu gösteren yalnız 1 kişi vardı. Yani gübreyi toprak analizine göre dağıtmak en büyük gider kalemine dokunur. Haritadaki değerler örnektir; farklı laboratuvarların sonuçlarını aynı sınıflarla karşılaştırmamalarını hatırlatın.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FAO'nun koruyucu tarım yaklaşımı üç ilkeye dayanır: en az işleme, sürekli toprak örtüsü ve ürün çeşitliliği. Hasat artıklarını ve budama atıklarını toprağa karıştırmak ya da kompost yapmak organik maddeyi artırmanın en ucuz yoludur. Larissa'daki FATIMA pilotunun tespitlerini hatırlatın: düşük organik madde, sık görülen yüksek kil ve her yere aynı dozda, fazla gübre. Katılımcılara anız yakmanın bölgelerinde hâlâ yaygın olup olmadığını sorun.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Toprağı bir su deposu gibi anlatın: tarla kapasitesi deponun dolu hâli, solma noktası bitkinin artık su alamadığı düzeydir. Bitki bu suyun tamamını aynı kolaylıkla alamaz; kolay alınabilir su oranı turunçgilde 0,50, pamukta 0,65'tir. Şemadaki örnekte 84 mm'lik deponun 42 mm'si kolay alınır ve sulama eşiği hacimce %29'dur; simülasyon da bu değerleri kullanır. Kumlu bölüm killi bölümden önce kurur; hassas sulamanın temel fikri budur.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ETc = Kc × ET0 formülünü tahtaya yazın. MGM'nin 1981-2010 normal haritasına göre Adana ovasında temmuzda ET0 günde yaklaşık 5,2-5,5 mm'dir; turunçgilde yaz ortası Kc 0,65-0,70 alındığında portakal günde yaklaşık 3,7 mm, yani dekar başına 3,7 m³ su kullanır. FAO-56 katsayıları yarı nemli iklim içindir; çok kurak ve rüzgârlı yazlarda yerel düzeltme gerekebilir. Randıman grafiğinden sonra brüt su hesabını birlikte yapın ve bakımın önemini vurgulayın: bakımı kötü kanallarda iletim randımanı yarı yarıya düşebilir.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Kozan'da sulama suyu büyük ölçüde barajdan gelir: Anadolu Ajansı'na göre 21 Ağustos 2025'te Kozan Barajı'nın doluluğu %10'a düştü, bir yıl önce aynı tarihte %20'ydi; Mart 2026'da yağışlarla %60'a çıktı. Larissa'da ise sulama büyük ölçüde yeraltı suyuna dayanır; sulanan alan genişledikçe orta kesimlerde su seviyesi 10-15 metrenin altına indi. Kuyu suyuyla sulayan bir üretici için her milimetre tasarruf, hem pompa enerjisinden hem ortak kaynaktan tasarruftur. Proje kapsamında 28-29 Nisan 2026'da Kozan'da çiftçilere akıllı sulama sistemleri eğitimi verildiğini de hatırlatın.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Üç yayılma yolunu ve her yolu kapatan önlemi eşleştirin: nitrat için doz ve bölünmüş uygulama, akış için örtü ve tampon şerit, sürüklenme için damla büyüklüğü ve hava koşulu. Türkiye'nin 2016 yönetmeliği AB Nitrat Direktifi ile aynı 50 mg/L ölçütünü kullanır. Boş ambalajda FAO ve WHO kılavuzundaki üçlü çalkalamayı anlatın: üçüncü çalkalamadan sonra ilk kalıntının yalnız %0,00035'i kalır; ambalaj delinir, yakılmaz ve gömülmez. Yunanistan'da nitrata hassas bölgeler kullanılan tarım alanının %42,9'unu kapsar.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Sürüklenmeyi belirleyen en önemli etken damla büyüklüğüdür; 100 mikronun altındaki damlalar, yani yaklaşık bir saç teli kalınlığından küçük olanlar, kolayca sürüklenir. Grafikte 20 mikronluk damla 335 metre, 400 mikronluk damla yalnız 2,6 metre yana kayıyor. Çok durgun hava da risklidir: terselme olan sakin sabahlarda ince damlalar sonradan her yöne taşınabilir. Ürün etiketindeki sınırlar her zaman esastır. Soru: İlaçlama saatini neye göre seçiyorsunuz?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Simülasyonu ekranda başlatın: Kozan'da damla sulanan bir portakal bahçesi, temmuzda 21 gün. Her gün nem sensörleri ve üç günlük hava tahmini okunur, 0, 10, 20 ya da 30 mm arasında karar verilir; amaç bitkiyi strese sokmadan en az suyu kullanmaktır. İlk birkaç günü grupla birlikte oynayın, sonra katılımcılar kendi başına tamamlasın; görev için en az %70 puan gerekir. Harita etkinliğinde 96 hücrelik fosfor ızgarası doz sınıflarına göre boyanır ve hücrelerin en az %80'i doğru olmalıdır. Kalan sürede kirlilik yolu sınıflandırması ve ilaçlama kaydı formu tamamlanır. Yaklaşık 22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bölüm tek bir dersten oluşur ve öğrenilenleri iki bölgenin gerçek koşullarına uygular. Kozan ile Larissa arasında kuş uçuşu yaklaşık 1.200 kilometre var ama iki bölge aynı Akdeniz iklim baskısını yaşar. Bölüm yaklaşık 17 dakika sürer.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Yunanistan'daki alan birimi stremma bir dekara eşittir; bu yüzden iki bölgenin rakamları doğrudan karşılaştırılabilir. Kozan'da alan olarak en büyük ürün buğdaydır ama ilçenin menşe adlı ürünü portakaldır; pamuk Kozan'da artık yalnız 400 dekardır. Larissa'da durum buğdayı ve pamuk öne çıkar ve tarım alanının yarısından fazlası sulanır. Kozan Barajı'nın DSİ sulama alanı 10.220 hektardır; belediye verisi tarihsizdir ve yalnız eğilimi göstermek için kullanılmalıdır.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Kozan Ticaret Odası proje kapsamında 103 çiftçi ve KOBİ temsilcisiyle bir ihtiyaç anketi yaptı. Hedeflere destek geniştir; en güçlü destek sürdürülebilir su kullanımına verilmiştir. Engeller ise daha çok bilgi, pazar ve finansmanla ilgilidir; bu akademi bilgi engeline yanıt vermek için kuruldu. İşletmeler küçük ve aileye dayalıdır: 63 katılımcı çiftçiliği ailesiyle yapıyor ve 79 katılımcı ürününü yalnız kendi bölgesinde satabiliyor. Örneklemin sınırlı olduğunu mutlaka belirtin.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Copernicus'a göre Temmuz 2024'teki sıcak dalgası 13 gün sürdü, sıcaklık normalin 9,2 °C üstüne çıktı ve bölgenin %55'ini etkiledi; Larissa bu bölgenin içindedir. MGM'ye göre 2025 Türkiye'de 1964'ten bu yana en kurak yıl oldu ve Adana'nın güneyinde yağış normalin %60'tan fazla altında kaldı. Daniel fırtınasında Zagora'da bir günde 754 mm yağış ölçüldü, bu Yunanistan'ın günlük rekorudur; su altında kalan alan ovadaki pamuğun %30,5'ini kapsadı. Katılımcılara son üç yılda işletmelerini en çok hangi uç olayın etkilediğini sorun.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Altı çözümün hepsi modülde gördüğümüz araçlardır; burada iki bölgenin ortak paydası olarak bir araya geliyor. Benzerlikler ortak çözümleri, farklar ise uyarlama ihtiyacını gösterir: Kozan'da çok yıllık narenciye bahçesinde ağaç ve sıra ölçeğinde sulama, Larissa'da her yıl ekilen tarla ürünlerinde ekim nöbeti, doz haritası ve makine trafiği öne çıkar. Kozan'da en uygun giriş noktası bahçe sulamasıdır: birkaç nem sensörü, MGM tahmini, düzenli filtre ve damlatıcı bakımı. Kozan Belediyesi'ne göre ilçede iki Çukobirlik kooperatifi, bir tarım kredi kooperatifi ve bir narenciye paketleme tesisi vardır.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Karar senaryosu kurgusaldır ama koşullar bölgenin gerçek sorunlarına dayanır. Salonu ikiye bölün: bir grup Kozan'daki bahçeyi, diğeri Larissa'daki pamuk tarlasını yönetsin; her grup iki kritik kararı tartışıp oylasın. Sonuçları karşılaştırın: hangi veriye baktınız, hangi aracı kullandınız? Ardından yol haritası etkinliğinde hassas tarıma geçiş adımlarını sıralatın; geçiş küçük ve ölçülebilir adımlarla başlar. Yaklaşık 7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Modülü dört cümleyle özetleyin: farklılığı ölç, girdiyi ihtiyaca göre ver, sonucu kaydet, döngüyü tekrarla. Teknoloji yanlış kararı yalnızca daha hassas uygular; doğru karar veri ile yerel bilginin birleşiminden çıkar. Katılımcılara işletmelerinde yarın atabilecekleri ilk adımı sorun.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 görevi, zorunlu etkinliklerin hepsini başarı eşiğinin üstünde tamamlamayı ve sınavdan en az 70 puan almayı ister. En zorlu adımlar sulama simülasyonu, gübreleme haritası ve karar senaryosudur; bunların üzerinden oturumda geçtik. Sınav 20 dakikadır ve 15 sorudan oluşur; katılımcılar sınavı oturumdan sonra kendi hızlarında da çözebilir. Sınav sorularının cevaplarını oturumda vermeyin; bunun yerine ilgili ders slaytlarına ve derslere dönülebileceğini hatırlatın. Yaklaşık 20 dakika (sınav dahil).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sunumdaki rakam ve bilgilerin kaynakları derslerin kaynakçalarıyla aynıdır; bağlantılar tıklanabilir. Katılımcılar platformda her dersin sonunda aynı kaynakçayı bulabilir. Bölge verileri TÜİK, ELSTAT, MGM, DSİ ve Avrupa Komisyonu gibi resmî kaynaklardan alınmıştır.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sunumdaki rakam ve bilgilerin kaynakları derslerin kaynakçalarıyla aynıdır; bağlantılar tıklanabilir. Katılımcılar platformda her dersin sonunda aynı kaynakçayı bulabilir. Bölge verileri TÜİK, ELSTAT, MGM, DSİ ve Avrupa Komisyonu gibi resmî kaynaklardan alınmıştır.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Katılımcılara teşekkür edin ve platform adresini, iletişim bilgilerini hatırlatın. Bir sonraki modül akıllı tarım teknolojilerini ayrıntılı işler. Kalan süreyi sorulara ayırın.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tr.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jp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pn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chart" Target="/ppt/charts/chart5.xml"/><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ispag.org/resources/definition" TargetMode="External"/><Relationship Id="rId2" Type="http://schemas.openxmlformats.org/officeDocument/2006/relationships/hyperlink" Target="https://www.fao.org/3/cb9479en/cb9479en.pdf" TargetMode="External"/><Relationship Id="rId3" Type="http://schemas.openxmlformats.org/officeDocument/2006/relationships/hyperlink" Target="https://eu-cap-network.ec.europa.eu/sites/default/files/publication/2023-05/eip-agri_focus_group_on_precision_farming_final_report_2015.pdf" TargetMode="External"/><Relationship Id="rId4" Type="http://schemas.openxmlformats.org/officeDocument/2006/relationships/hyperlink" Target="https://ci.turkpatent.gov.tr/cografi-isaretler/detay/38677" TargetMode="External"/><Relationship Id="rId5" Type="http://schemas.openxmlformats.org/officeDocument/2006/relationships/hyperlink" Target="https://web.archive.org/web/20191117203214/http://fatima-h2020.eu/pilots/greece-thessaly/" TargetMode="External"/><Relationship Id="rId6" Type="http://schemas.openxmlformats.org/officeDocument/2006/relationships/hyperlink" Target="https://www.gps.gov/gps-accuracy" TargetMode="External"/><Relationship Id="rId7" Type="http://schemas.openxmlformats.org/officeDocument/2006/relationships/hyperlink" Target="https://www.euspa.europa.eu/sites/default/files/documents/Report_Agriculture_and_Forestry.pdf" TargetMode="External"/><Relationship Id="rId8" Type="http://schemas.openxmlformats.org/officeDocument/2006/relationships/hyperlink" Target="https://www.tusaga-aktif.gov.tr/" TargetMode="External"/><Relationship Id="rId9" Type="http://schemas.openxmlformats.org/officeDocument/2006/relationships/hyperlink" Target="https://web.archive.org/web/20260310003606/https://www.hepos.gr/en/about-english/" TargetMode="External"/><Relationship Id="rId10" Type="http://schemas.openxmlformats.org/officeDocument/2006/relationships/hyperlink" Target="https://sentiwiki.copernicus.eu/web/s2-mission" TargetMode="External"/><Relationship Id="rId11" Type="http://schemas.openxmlformats.org/officeDocument/2006/relationships/hyperlink" Target="https://science.nasa.gov/earth/earth-observatory/measuring-vegetation-ndvi-evi" TargetMode="External"/><Relationship Id="rId12" Type="http://schemas.openxmlformats.org/officeDocument/2006/relationships/hyperlink" Target="https://agriculture.ec.europa.eu/cap-my-country/sustainability/environmental-sustainability/low-input-farming/nutrients_en" TargetMode="External"/><Relationship Id="rId13" Type="http://schemas.openxmlformats.org/officeDocument/2006/relationships/hyperlink" Target="https://cema-agri.org/images/publications/brochures/EU_Code_2018.pdf" TargetMode="External"/><Relationship Id="rId14" Type="http://schemas.openxmlformats.org/officeDocument/2006/relationships/hyperlink" Target="https://tarim.mgm.gov.tr" TargetMode="External"/><Relationship Id="rId15" Type="http://schemas.openxmlformats.org/officeDocument/2006/relationships/hyperlink" Target="https://www.fao.org/sustainability/en/" TargetMode="External"/><Relationship Id="rId16" Type="http://schemas.openxmlformats.org/officeDocument/2006/relationships/hyperlink" Target="https://www.fao.org/newsroom/detail/agriculture-soils-degradation-fao-gffa-2022/en" TargetMode="External"/><Relationship Id="rId17" Type="http://schemas.openxmlformats.org/officeDocument/2006/relationships/hyperlink" Target="https://eur-lex.europa.eu/EN/legal-content/summary/farm-to-fork-strategy-for-a-fair-healthy-and-environmentally-friendly-food-system.html" TargetMode="External"/><Relationship Id="rId18" Type="http://schemas.openxmlformats.org/officeDocument/2006/relationships/hyperlink" Target="https://agriculture.ec.europa.eu/common-agricultural-policy/income-support/eco-schemes_en" TargetMode="External"/><Relationship Id="rId19" Type="http://schemas.openxmlformats.org/officeDocument/2006/relationships/hyperlink" Target="https://ticaret.gov.tr/data/60f1200013b876eb28421b23/MUTABAKAT%20YE%C5%9E%C4%B0L.pdf" TargetMode="External"/><Relationship Id="rId20" Type="http://schemas.openxmlformats.org/officeDocument/2006/relationships/hyperlink" Target="https://smartfarmingsolutions.org/storage/publications/01KQQA95BNNYA9PQK6X7H8RYGB.pdf" TargetMode="External"/><Relationship Id="rId21" Type="http://schemas.openxmlformats.org/officeDocument/2006/relationships/hyperlink" Target="https://www.europarl.europa.eu/RegData/etudes/note/join/2014/529049/IPOL-AGRI_NT(2014)529049_EN.pdf" TargetMode="External"/><Relationship Id="rId22" Type="http://schemas.openxmlformats.org/officeDocument/2006/relationships/hyperlink" Target="https://nydairyadmin.cce.cornell.edu/uploads/doc_410.pdf" TargetMode="External"/><Relationship Id="rId23" Type="http://schemas.openxmlformats.org/officeDocument/2006/relationships/hyperlink" Target="https://veriportali.tuik.gov.tr/Bulten/Index?p=Tarimsal-Isletme-Yapi-Arastirmasi-2016-24869" TargetMode="External"/><Relationship Id="rId24" Type="http://schemas.openxmlformats.org/officeDocument/2006/relationships/hyperlink" Target="https://agriculture.ec.europa.eu/cap-my-country/cap-strategic-plans/greece_en" TargetMode="External"/><Relationship Id="rId25" Type="http://schemas.openxmlformats.org/officeDocument/2006/relationships/hyperlink" Target="https://extensionpublications.unl.edu/assets/pdf/ec154.pdf" TargetMode="External"/><Relationship Id="rId26" Type="http://schemas.openxmlformats.org/officeDocument/2006/relationships/slideLayout" Target="../slideLayouts/slideLayout2.xml"/><Relationship Id="rId27"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extension.oregonstate.edu/sites/default/files/catalog/auto/EC1478.pdf" TargetMode="External"/><Relationship Id="rId2" Type="http://schemas.openxmlformats.org/officeDocument/2006/relationships/hyperlink" Target="https://www.zmo.org.tr/yayinlar/2718/turkiyenin-toprak-kaynaklari" TargetMode="External"/><Relationship Id="rId3" Type="http://schemas.openxmlformats.org/officeDocument/2006/relationships/hyperlink" Target="https://www.fao.org/conservation-agriculture/en/" TargetMode="External"/><Relationship Id="rId4" Type="http://schemas.openxmlformats.org/officeDocument/2006/relationships/hyperlink" Target="https://www.fao.org/4/x0490e/x0490e00.htm" TargetMode="External"/><Relationship Id="rId5" Type="http://schemas.openxmlformats.org/officeDocument/2006/relationships/hyperlink" Target="https://www.fao.org/4/t7202e/t7202e00.htm" TargetMode="External"/><Relationship Id="rId6" Type="http://schemas.openxmlformats.org/officeDocument/2006/relationships/hyperlink" Target="https://www.mgm.gov.tr/tarim/referans-toplam-buharlasma.aspx" TargetMode="External"/><Relationship Id="rId7" Type="http://schemas.openxmlformats.org/officeDocument/2006/relationships/hyperlink" Target="https://www.aa.com.tr/tr/gundem/adanada-uc-barajin-doluluk-orani-kuraklik-nedeniyle-dustu-/3667509" TargetMode="External"/><Relationship Id="rId8" Type="http://schemas.openxmlformats.org/officeDocument/2006/relationships/hyperlink" Target="https://www.aa.com.tr/tr/gundem/adanada-yagislar-barajlarin-doluluk-oranini-artirdi/3878461" TargetMode="External"/><Relationship Id="rId9" Type="http://schemas.openxmlformats.org/officeDocument/2006/relationships/hyperlink" Target="https://water.jrc.ec.europa.eu/pdf/pinios-fs.pdf" TargetMode="External"/><Relationship Id="rId10" Type="http://schemas.openxmlformats.org/officeDocument/2006/relationships/hyperlink" Target="https://smartfarmingsolutions.org/faaliyetler/akilli-sulama-sistemleri-egitimi" TargetMode="External"/><Relationship Id="rId11" Type="http://schemas.openxmlformats.org/officeDocument/2006/relationships/hyperlink" Target="https://www.resmigazete.gov.tr/eskiler/2016/07/20160723-2.htm" TargetMode="External"/><Relationship Id="rId12" Type="http://schemas.openxmlformats.org/officeDocument/2006/relationships/hyperlink" Target="https://environment.ec.europa.eu/document/download/f313807f-57f0-4484-898a-af9d9462eec9_en?filename=SWD_2026_232_1_EN_document_travail_service_part9_v2.pdf" TargetMode="External"/><Relationship Id="rId13" Type="http://schemas.openxmlformats.org/officeDocument/2006/relationships/hyperlink" Target="https://extensionpublications.unl.edu/assets/pdf/g1773.pdf" TargetMode="External"/><Relationship Id="rId14" Type="http://schemas.openxmlformats.org/officeDocument/2006/relationships/hyperlink" Target="https://www.fao.org/fileadmin/templates/agphome/documents/Pests_Pesticides/Code/Containers08.pdf" TargetMode="External"/><Relationship Id="rId15" Type="http://schemas.openxmlformats.org/officeDocument/2006/relationships/hyperlink" Target="https://adana.tarimorman.gov.tr/Belgeler/Strateji_Adana_2025_Yili_Faaliyet_Raporu.pdf" TargetMode="External"/><Relationship Id="rId16" Type="http://schemas.openxmlformats.org/officeDocument/2006/relationships/hyperlink" Target="https://www.kozan.bel.tr/ekonomik-durum.html" TargetMode="External"/><Relationship Id="rId17" Type="http://schemas.openxmlformats.org/officeDocument/2006/relationships/hyperlink" Target="https://biruni.tuik.gov.tr/medas/?kn=92&amp;locale=tr" TargetMode="External"/><Relationship Id="rId18" Type="http://schemas.openxmlformats.org/officeDocument/2006/relationships/hyperlink" Target="https://www.adanatb.org.tr/tuik/web/tablo.php" TargetMode="External"/><Relationship Id="rId19" Type="http://schemas.openxmlformats.org/officeDocument/2006/relationships/hyperlink" Target="https://web.archive.org/web/20160304024211/http://www2.dsi.gov.tr/baraj/detayeng.cfm?BarajID=44" TargetMode="External"/><Relationship Id="rId20" Type="http://schemas.openxmlformats.org/officeDocument/2006/relationships/hyperlink" Target="https://www.statistics.gr/en/statistics/-/publication/SPG06/-" TargetMode="External"/><Relationship Id="rId21" Type="http://schemas.openxmlformats.org/officeDocument/2006/relationships/hyperlink" Target="https://climate.copernicus.eu/esotc/2024/heat-and-drought-southeastern-europe" TargetMode="External"/><Relationship Id="rId22" Type="http://schemas.openxmlformats.org/officeDocument/2006/relationships/hyperlink" Target="https://www.mgm.gov.tr/FILES/iklim/yillikiklim/2025-iklim-raporu.pdf" TargetMode="External"/><Relationship Id="rId23" Type="http://schemas.openxmlformats.org/officeDocument/2006/relationships/hyperlink" Target="https://www.ertnews.gr/eidiseis/ellada/meteo-kakokairia-daniel-katarrifthike-to-rekor-imerisiou-ypsous-vroxis-sti-xora/" TargetMode="External"/><Relationship Id="rId24" Type="http://schemas.openxmlformats.org/officeDocument/2006/relationships/hyperlink" Target="https://nhess.copernicus.org/articles/24/2375/2024/" TargetMode="External"/><Relationship Id="rId25" Type="http://schemas.openxmlformats.org/officeDocument/2006/relationships/slideLayout" Target="../slideLayouts/slideLayout2.xml"/><Relationship Id="rId2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tr-TR" altLang="en-US" sz="1600" b="1" dirty="0">
                <a:solidFill>
                  <a:srgbClr val="1B2420"/>
                </a:solidFill>
                <a:latin typeface="Calibri" pitchFamily="34" charset="0"/>
                <a:ea typeface="Calibri" pitchFamily="34" charset="-122"/>
                <a:cs typeface="Calibri" pitchFamily="34" charset="-120"/>
              </a:rPr>
              <a:t>Sürdürülebilir Tarım Akademisi</a:t>
            </a:r>
            <a:endParaRPr lang="tr-T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tr-TR" altLang="en-US" sz="1200" b="1" spc="200" kern="0" dirty="0">
                <a:solidFill>
                  <a:srgbClr val="A16207"/>
                </a:solidFill>
                <a:latin typeface="Calibri" pitchFamily="34" charset="0"/>
                <a:ea typeface="Calibri" pitchFamily="34" charset="-122"/>
                <a:cs typeface="Calibri" pitchFamily="34" charset="-120"/>
              </a:rPr>
              <a:t>MODÜL 1 · EĞİTMEN SUNUMU</a:t>
            </a:r>
            <a:endParaRPr lang="tr-T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tr-TR" altLang="en-US" sz="3800" b="1" dirty="0">
                <a:solidFill>
                  <a:srgbClr val="FFFFFF"/>
                </a:solidFill>
                <a:latin typeface="Calibri" pitchFamily="34" charset="0"/>
                <a:ea typeface="Calibri" pitchFamily="34" charset="-122"/>
                <a:cs typeface="Calibri" pitchFamily="34" charset="-120"/>
              </a:rPr>
              <a:t>Hassas Tarım</a:t>
            </a:r>
            <a:endParaRPr lang="tr-TR" sz="3800" dirty="0"/>
          </a:p>
        </p:txBody>
      </p:sp>
      <p:pic>
        <p:nvPicPr>
          <p:cNvPr id="7" name="Image 0" descr="/root/kozan-akilli-tarim/sunum/build/cache/kapak-m1-87055bd3-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Tarladaki farklılığı ölçmek, anlamak ve girdiyi ona göre yönetmek</a:t>
            </a:r>
            <a:endParaRPr lang="tr-TR" sz="15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3 sa 7 dk</a:t>
            </a:r>
            <a:endParaRPr lang="tr-T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9 ders</a:t>
            </a:r>
            <a:endParaRPr lang="tr-T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18 etkileşimli etkinlik</a:t>
            </a:r>
            <a:endParaRPr lang="tr-T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15 soruluk sınav</a:t>
            </a:r>
            <a:endParaRPr lang="tr-T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tr-TR" altLang="en-US" sz="1500" b="1" dirty="0">
                <a:solidFill>
                  <a:srgbClr val="FFFFFF"/>
                </a:solidFill>
                <a:latin typeface="Calibri" pitchFamily="34" charset="0"/>
                <a:ea typeface="Calibri" pitchFamily="34" charset="-122"/>
                <a:cs typeface="Calibri" pitchFamily="34" charset="-120"/>
              </a:rPr>
              <a:t>Çevresel Sürdürülebilirlik ve Sınır Ötesi İş Diyaloğu İçin Akıllı Tarım</a:t>
            </a:r>
            <a:endParaRPr lang="tr-TR" sz="1500" dirty="0"/>
          </a:p>
          <a:p>
            <a:pPr indent="0" marL="0">
              <a:spcAft>
                <a:spcPts val="400"/>
              </a:spcAft>
              <a:buNone/>
            </a:pPr>
            <a:r>
              <a:rPr lang="tr-TR" altLang="en-US" sz="1150" dirty="0">
                <a:solidFill>
                  <a:srgbClr val="FFFFFF"/>
                </a:solidFill>
                <a:latin typeface="Calibri" pitchFamily="34" charset="0"/>
                <a:ea typeface="Calibri" pitchFamily="34" charset="-122"/>
                <a:cs typeface="Calibri" pitchFamily="34" charset="-120"/>
              </a:rPr>
              <a:t>Sözleşme No TR2021/W1T7/A02/OT02-2/041 (TEBD II)</a:t>
            </a:r>
            <a:endParaRPr lang="tr-TR" sz="1500" dirty="0"/>
          </a:p>
          <a:p>
            <a:pPr indent="0" marL="0">
              <a:spcAft>
                <a:spcPts val="400"/>
              </a:spcAft>
              <a:buNone/>
            </a:pPr>
            <a:r>
              <a:rPr lang="tr-TR" altLang="en-US" sz="1050" dirty="0">
                <a:solidFill>
                  <a:srgbClr val="FFFFFF"/>
                </a:solidFill>
                <a:latin typeface="Calibri" pitchFamily="34" charset="0"/>
                <a:ea typeface="Calibri" pitchFamily="34" charset="-122"/>
                <a:cs typeface="Calibri" pitchFamily="34" charset="-120"/>
              </a:rPr>
              <a:t>Kozan Ticaret Odası (KOZTO) · Larissa Ticaret ve Sanayi Odası (LACCO)</a:t>
            </a:r>
            <a:endParaRPr lang="tr-TR" sz="1500" dirty="0"/>
          </a:p>
          <a:p>
            <a:pPr indent="0" marL="0">
              <a:spcAft>
                <a:spcPts val="400"/>
              </a:spcAft>
              <a:buNone/>
            </a:pPr>
            <a:r>
              <a:rPr lang="tr-TR" altLang="en-US" sz="1150" b="1" dirty="0">
                <a:solidFill>
                  <a:srgbClr val="FFFFFF"/>
                </a:solidFill>
                <a:latin typeface="Calibri" pitchFamily="34" charset="0"/>
                <a:ea typeface="Calibri" pitchFamily="34" charset="-122"/>
                <a:cs typeface="Calibri" pitchFamily="34" charset="-120"/>
              </a:rPr>
              <a:t>Eylül 2026</a:t>
            </a:r>
            <a:endParaRPr lang="tr-T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OTURUM AKIŞI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Bugün neler yapacağız?</a:t>
            </a:r>
            <a:endParaRPr lang="tr-TR" sz="2700" dirty="0"/>
          </a:p>
        </p:txBody>
      </p:sp>
      <p:sp>
        <p:nvSpPr>
          <p:cNvPr id="4" name="Shape 2"/>
          <p:cNvSpPr/>
          <p:nvPr/>
        </p:nvSpPr>
        <p:spPr>
          <a:xfrm>
            <a:off x="548640" y="2268864"/>
            <a:ext cx="351525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01</a:t>
            </a:r>
            <a:endParaRPr lang="tr-TR" sz="2700" dirty="0"/>
          </a:p>
        </p:txBody>
      </p:sp>
      <p:sp>
        <p:nvSpPr>
          <p:cNvPr id="6" name="Text 4"/>
          <p:cNvSpPr txBox="1"/>
          <p:nvPr/>
        </p:nvSpPr>
        <p:spPr>
          <a:xfrm>
            <a:off x="1600200" y="2419929"/>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Temeller</a:t>
            </a:r>
            <a:endParaRPr lang="tr-TR" sz="1530" dirty="0"/>
          </a:p>
        </p:txBody>
      </p:sp>
      <p:sp>
        <p:nvSpPr>
          <p:cNvPr id="7" name="Text 5"/>
          <p:cNvSpPr txBox="1"/>
          <p:nvPr/>
        </p:nvSpPr>
        <p:spPr>
          <a:xfrm>
            <a:off x="1600200" y="2767378"/>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Kavram ve ilkeler, GNSS/RTK, sensör ve uydu, NDVI, veriden karara</a:t>
            </a:r>
            <a:endParaRPr lang="tr-T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50 dk</a:t>
            </a:r>
            <a:endParaRPr lang="tr-TR" sz="990" dirty="0"/>
          </a:p>
        </p:txBody>
      </p:sp>
      <p:sp>
        <p:nvSpPr>
          <p:cNvPr id="9" name="Shape 7"/>
          <p:cNvSpPr/>
          <p:nvPr/>
        </p:nvSpPr>
        <p:spPr>
          <a:xfrm>
            <a:off x="4338218" y="2268864"/>
            <a:ext cx="351525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4566818"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02</a:t>
            </a:r>
            <a:endParaRPr lang="tr-TR" sz="2700" dirty="0"/>
          </a:p>
        </p:txBody>
      </p:sp>
      <p:sp>
        <p:nvSpPr>
          <p:cNvPr id="11" name="Text 9"/>
          <p:cNvSpPr txBox="1"/>
          <p:nvPr/>
        </p:nvSpPr>
        <p:spPr>
          <a:xfrm>
            <a:off x="5389778" y="2419929"/>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Sürdürülebilirlik</a:t>
            </a:r>
            <a:endParaRPr lang="tr-TR" sz="1530" dirty="0"/>
          </a:p>
        </p:txBody>
      </p:sp>
      <p:sp>
        <p:nvSpPr>
          <p:cNvPr id="12" name="Text 10"/>
          <p:cNvSpPr txBox="1"/>
          <p:nvPr/>
        </p:nvSpPr>
        <p:spPr>
          <a:xfrm>
            <a:off x="5389778" y="2767378"/>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Üç boyut, politika hedefleri, maliyet ve fayda, geri ödeme</a:t>
            </a:r>
            <a:endParaRPr lang="tr-TR" sz="1130" dirty="0"/>
          </a:p>
        </p:txBody>
      </p:sp>
      <p:sp>
        <p:nvSpPr>
          <p:cNvPr id="13" name="Text 11"/>
          <p:cNvSpPr txBox="1"/>
          <p:nvPr/>
        </p:nvSpPr>
        <p:spPr>
          <a:xfrm>
            <a:off x="4566818"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39 dk</a:t>
            </a:r>
            <a:endParaRPr lang="tr-TR" sz="990" dirty="0"/>
          </a:p>
        </p:txBody>
      </p:sp>
      <p:sp>
        <p:nvSpPr>
          <p:cNvPr id="14" name="Shape 12"/>
          <p:cNvSpPr/>
          <p:nvPr/>
        </p:nvSpPr>
        <p:spPr>
          <a:xfrm>
            <a:off x="8127797" y="2268864"/>
            <a:ext cx="351525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8356397"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03</a:t>
            </a:r>
            <a:endParaRPr lang="tr-TR" sz="2700" dirty="0"/>
          </a:p>
        </p:txBody>
      </p:sp>
      <p:sp>
        <p:nvSpPr>
          <p:cNvPr id="16" name="Text 14"/>
          <p:cNvSpPr txBox="1"/>
          <p:nvPr/>
        </p:nvSpPr>
        <p:spPr>
          <a:xfrm>
            <a:off x="9179357" y="2419929"/>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Kaynak yönetimi</a:t>
            </a:r>
            <a:endParaRPr lang="tr-TR" sz="1530" dirty="0"/>
          </a:p>
        </p:txBody>
      </p:sp>
      <p:sp>
        <p:nvSpPr>
          <p:cNvPr id="17" name="Text 15"/>
          <p:cNvSpPr txBox="1"/>
          <p:nvPr/>
        </p:nvSpPr>
        <p:spPr>
          <a:xfrm>
            <a:off x="9179357" y="2767378"/>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Toprak verisi ve değişken oranlı gübreleme, sulama, kirlilik</a:t>
            </a:r>
            <a:endParaRPr lang="tr-TR" sz="1130" dirty="0"/>
          </a:p>
        </p:txBody>
      </p:sp>
      <p:sp>
        <p:nvSpPr>
          <p:cNvPr id="18" name="Text 16"/>
          <p:cNvSpPr txBox="1"/>
          <p:nvPr/>
        </p:nvSpPr>
        <p:spPr>
          <a:xfrm>
            <a:off x="8356397"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61 dk</a:t>
            </a:r>
            <a:endParaRPr lang="tr-TR" sz="990" dirty="0"/>
          </a:p>
        </p:txBody>
      </p:sp>
      <p:sp>
        <p:nvSpPr>
          <p:cNvPr id="19" name="Shape 17"/>
          <p:cNvSpPr/>
          <p:nvPr/>
        </p:nvSpPr>
        <p:spPr>
          <a:xfrm>
            <a:off x="548640" y="3628447"/>
            <a:ext cx="351525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777240"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04</a:t>
            </a:r>
            <a:endParaRPr lang="tr-TR" sz="2700" dirty="0"/>
          </a:p>
        </p:txBody>
      </p:sp>
      <p:sp>
        <p:nvSpPr>
          <p:cNvPr id="21" name="Text 19"/>
          <p:cNvSpPr txBox="1"/>
          <p:nvPr/>
        </p:nvSpPr>
        <p:spPr>
          <a:xfrm>
            <a:off x="1600200" y="3779511"/>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Bölgede uygulama</a:t>
            </a:r>
            <a:endParaRPr lang="tr-TR" sz="1530" dirty="0"/>
          </a:p>
        </p:txBody>
      </p:sp>
      <p:sp>
        <p:nvSpPr>
          <p:cNvPr id="22" name="Text 20"/>
          <p:cNvSpPr txBox="1"/>
          <p:nvPr/>
        </p:nvSpPr>
        <p:spPr>
          <a:xfrm>
            <a:off x="1600200" y="4126960"/>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Kozan ve Larissa: ortak riskler, ortak çözümler, karar senaryosu</a:t>
            </a:r>
            <a:endParaRPr lang="tr-TR" sz="1130" dirty="0"/>
          </a:p>
        </p:txBody>
      </p:sp>
      <p:sp>
        <p:nvSpPr>
          <p:cNvPr id="23" name="Text 21"/>
          <p:cNvSpPr txBox="1"/>
          <p:nvPr/>
        </p:nvSpPr>
        <p:spPr>
          <a:xfrm>
            <a:off x="777240"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17 dk</a:t>
            </a:r>
            <a:endParaRPr lang="tr-TR" sz="990" dirty="0"/>
          </a:p>
        </p:txBody>
      </p:sp>
      <p:sp>
        <p:nvSpPr>
          <p:cNvPr id="24" name="Shape 22"/>
          <p:cNvSpPr/>
          <p:nvPr/>
        </p:nvSpPr>
        <p:spPr>
          <a:xfrm>
            <a:off x="4338218" y="3628447"/>
            <a:ext cx="3515258" cy="1170752"/>
          </a:xfrm>
          <a:prstGeom prst="roundRect">
            <a:avLst>
              <a:gd name="adj" fmla="val 9372"/>
            </a:avLst>
          </a:prstGeom>
          <a:solidFill>
            <a:srgbClr val="E6F3EA"/>
          </a:solidFill>
          <a:ln w="9525">
            <a:solidFill>
              <a:srgbClr val="CFE6D6"/>
            </a:solidFill>
            <a:prstDash val="solid"/>
          </a:ln>
        </p:spPr>
      </p:sp>
      <p:sp>
        <p:nvSpPr>
          <p:cNvPr id="25" name="Text 23"/>
          <p:cNvSpPr txBox="1"/>
          <p:nvPr/>
        </p:nvSpPr>
        <p:spPr>
          <a:xfrm>
            <a:off x="4566818"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05</a:t>
            </a:r>
            <a:endParaRPr lang="tr-TR" sz="2700" dirty="0"/>
          </a:p>
        </p:txBody>
      </p:sp>
      <p:sp>
        <p:nvSpPr>
          <p:cNvPr id="26" name="Text 24"/>
          <p:cNvSpPr txBox="1"/>
          <p:nvPr/>
        </p:nvSpPr>
        <p:spPr>
          <a:xfrm>
            <a:off x="5389778" y="3779511"/>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Modül sınavı</a:t>
            </a:r>
            <a:endParaRPr lang="tr-TR" sz="1530" dirty="0"/>
          </a:p>
        </p:txBody>
      </p:sp>
      <p:sp>
        <p:nvSpPr>
          <p:cNvPr id="27" name="Text 25"/>
          <p:cNvSpPr txBox="1"/>
          <p:nvPr/>
        </p:nvSpPr>
        <p:spPr>
          <a:xfrm>
            <a:off x="5389778" y="4126960"/>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15 soru, 20 dakika, geçme puanı 70; ardından modül görevi</a:t>
            </a:r>
            <a:endParaRPr lang="tr-TR" sz="1130" dirty="0"/>
          </a:p>
        </p:txBody>
      </p:sp>
      <p:sp>
        <p:nvSpPr>
          <p:cNvPr id="28" name="Text 26"/>
          <p:cNvSpPr txBox="1"/>
          <p:nvPr/>
        </p:nvSpPr>
        <p:spPr>
          <a:xfrm>
            <a:off x="4566818"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20 dk</a:t>
            </a:r>
            <a:endParaRPr lang="tr-TR" sz="990" dirty="0"/>
          </a:p>
        </p:txBody>
      </p:sp>
      <p:sp>
        <p:nvSpPr>
          <p:cNvPr id="29" name="Shape 27"/>
          <p:cNvSpPr/>
          <p:nvPr/>
        </p:nvSpPr>
        <p:spPr>
          <a:xfrm>
            <a:off x="8127797" y="3628447"/>
            <a:ext cx="3515258" cy="1170752"/>
          </a:xfrm>
          <a:prstGeom prst="roundRect">
            <a:avLst>
              <a:gd name="adj" fmla="val 9372"/>
            </a:avLst>
          </a:prstGeom>
          <a:solidFill>
            <a:srgbClr val="F5F6F1"/>
          </a:solidFill>
          <a:ln w="9525">
            <a:solidFill>
              <a:srgbClr val="DFE6DC"/>
            </a:solidFill>
            <a:prstDash val="solid"/>
          </a:ln>
        </p:spPr>
      </p:sp>
      <p:sp>
        <p:nvSpPr>
          <p:cNvPr id="30" name="Text 28"/>
          <p:cNvSpPr txBox="1"/>
          <p:nvPr/>
        </p:nvSpPr>
        <p:spPr>
          <a:xfrm>
            <a:off x="8356397"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06</a:t>
            </a:r>
            <a:endParaRPr lang="tr-TR" sz="2700" dirty="0"/>
          </a:p>
        </p:txBody>
      </p:sp>
      <p:sp>
        <p:nvSpPr>
          <p:cNvPr id="31" name="Text 29"/>
          <p:cNvSpPr txBox="1"/>
          <p:nvPr/>
        </p:nvSpPr>
        <p:spPr>
          <a:xfrm>
            <a:off x="9179357" y="3779511"/>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Süre dağılımı</a:t>
            </a:r>
            <a:endParaRPr lang="tr-TR" sz="1530" dirty="0"/>
          </a:p>
        </p:txBody>
      </p:sp>
      <p:sp>
        <p:nvSpPr>
          <p:cNvPr id="32" name="Text 30"/>
          <p:cNvSpPr txBox="1"/>
          <p:nvPr/>
        </p:nvSpPr>
        <p:spPr>
          <a:xfrm>
            <a:off x="9179357" y="4126960"/>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Video 29, okuma 63, etkinlik 75, sınav 20 dakika</a:t>
            </a:r>
            <a:endParaRPr lang="tr-TR" sz="1130" dirty="0"/>
          </a:p>
        </p:txBody>
      </p:sp>
      <p:sp>
        <p:nvSpPr>
          <p:cNvPr id="33" name="Text 31"/>
          <p:cNvSpPr txBox="1"/>
          <p:nvPr/>
        </p:nvSpPr>
        <p:spPr>
          <a:xfrm>
            <a:off x="8356397"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187 dk</a:t>
            </a:r>
            <a:endParaRPr lang="tr-TR" sz="99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a:t>
            </a:r>
            <a:endParaRPr lang="tr-TR"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MODÜL KÜNYESİ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Modülün amacı ve öğrenme çıktıları</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a:t>
            </a:r>
            <a:endParaRPr lang="tr-TR" sz="900" dirty="0"/>
          </a:p>
        </p:txBody>
      </p:sp>
      <p:sp>
        <p:nvSpPr>
          <p:cNvPr id="6" name="Text 3"/>
          <p:cNvSpPr txBox="1"/>
          <p:nvPr/>
        </p:nvSpPr>
        <p:spPr>
          <a:xfrm>
            <a:off x="548640" y="2231098"/>
            <a:ext cx="6400800" cy="211491"/>
          </a:xfrm>
          <a:prstGeom prst="rect">
            <a:avLst/>
          </a:prstGeom>
          <a:noFill/>
          <a:ln/>
        </p:spPr>
        <p:txBody>
          <a:bodyPr wrap="square" lIns="0" tIns="0" rIns="0" bIns="0" rtlCol="0" anchor="t"/>
          <a:lstStyle/>
          <a:p>
            <a:pPr indent="0" marL="0">
              <a:buNone/>
            </a:pPr>
            <a:r>
              <a:rPr lang="tr-TR" altLang="en-US" sz="1040" b="1" spc="200" kern="0" dirty="0">
                <a:solidFill>
                  <a:srgbClr val="1F7A3A"/>
                </a:solidFill>
                <a:latin typeface="Calibri" pitchFamily="34" charset="0"/>
                <a:ea typeface="Calibri" pitchFamily="34" charset="-122"/>
                <a:cs typeface="Calibri" pitchFamily="34" charset="-120"/>
              </a:rPr>
              <a:t>ÖĞRENME ÇIKTILARI</a:t>
            </a:r>
            <a:endParaRPr lang="tr-TR" sz="1040" dirty="0"/>
          </a:p>
        </p:txBody>
      </p:sp>
      <p:sp>
        <p:nvSpPr>
          <p:cNvPr id="7" name="Shape 4"/>
          <p:cNvSpPr/>
          <p:nvPr/>
        </p:nvSpPr>
        <p:spPr>
          <a:xfrm>
            <a:off x="580455" y="2563440"/>
            <a:ext cx="302129" cy="302129"/>
          </a:xfrm>
          <a:prstGeom prst="ellipse">
            <a:avLst/>
          </a:prstGeom>
          <a:solidFill>
            <a:srgbClr val="E6F3EA"/>
          </a:solidFill>
          <a:ln w="12700">
            <a:solidFill>
              <a:srgbClr val="E6F3EA"/>
            </a:solidFill>
            <a:prstDash val="solid"/>
          </a:ln>
        </p:spPr>
      </p:sp>
      <p:sp>
        <p:nvSpPr>
          <p:cNvPr id="8" name="Text 5"/>
          <p:cNvSpPr txBox="1"/>
          <p:nvPr/>
        </p:nvSpPr>
        <p:spPr>
          <a:xfrm>
            <a:off x="580455" y="2563440"/>
            <a:ext cx="302129" cy="302129"/>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1</a:t>
            </a:r>
            <a:endParaRPr lang="tr-TR" sz="990" dirty="0"/>
          </a:p>
        </p:txBody>
      </p:sp>
      <p:sp>
        <p:nvSpPr>
          <p:cNvPr id="9" name="Text 6"/>
          <p:cNvSpPr txBox="1"/>
          <p:nvPr/>
        </p:nvSpPr>
        <p:spPr>
          <a:xfrm>
            <a:off x="1051560" y="2533227"/>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Hassas tarımı tanımlar ve yönetim döngüsünün adımlarını sıralar.</a:t>
            </a:r>
            <a:endParaRPr lang="tr-TR" sz="1220" dirty="0"/>
          </a:p>
        </p:txBody>
      </p:sp>
      <p:sp>
        <p:nvSpPr>
          <p:cNvPr id="10" name="Shape 7"/>
          <p:cNvSpPr/>
          <p:nvPr/>
        </p:nvSpPr>
        <p:spPr>
          <a:xfrm>
            <a:off x="580455" y="3061954"/>
            <a:ext cx="302129" cy="302129"/>
          </a:xfrm>
          <a:prstGeom prst="ellipse">
            <a:avLst/>
          </a:prstGeom>
          <a:solidFill>
            <a:srgbClr val="FBF1DC"/>
          </a:solidFill>
          <a:ln w="12700">
            <a:solidFill>
              <a:srgbClr val="FBF1DC"/>
            </a:solidFill>
            <a:prstDash val="solid"/>
          </a:ln>
        </p:spPr>
      </p:sp>
      <p:sp>
        <p:nvSpPr>
          <p:cNvPr id="11" name="Text 8"/>
          <p:cNvSpPr txBox="1"/>
          <p:nvPr/>
        </p:nvSpPr>
        <p:spPr>
          <a:xfrm>
            <a:off x="580455" y="3061954"/>
            <a:ext cx="302129" cy="302129"/>
          </a:xfrm>
          <a:prstGeom prst="rect">
            <a:avLst/>
          </a:prstGeom>
          <a:noFill/>
          <a:ln/>
        </p:spPr>
        <p:txBody>
          <a:bodyPr wrap="square" lIns="0" tIns="0" rIns="0" bIns="0" rtlCol="0" anchor="ctr"/>
          <a:lstStyle/>
          <a:p>
            <a:pPr algn="ctr" indent="0" marL="0">
              <a:buNone/>
            </a:pPr>
            <a:r>
              <a:rPr lang="tr-TR" altLang="en-US" sz="990" b="1" dirty="0">
                <a:solidFill>
                  <a:srgbClr val="854D0E"/>
                </a:solidFill>
                <a:latin typeface="Calibri" pitchFamily="34" charset="0"/>
                <a:ea typeface="Calibri" pitchFamily="34" charset="-122"/>
                <a:cs typeface="Calibri" pitchFamily="34" charset="-120"/>
              </a:rPr>
              <a:t>2</a:t>
            </a:r>
            <a:endParaRPr lang="tr-TR" sz="990" dirty="0"/>
          </a:p>
        </p:txBody>
      </p:sp>
      <p:sp>
        <p:nvSpPr>
          <p:cNvPr id="12" name="Text 9"/>
          <p:cNvSpPr txBox="1"/>
          <p:nvPr/>
        </p:nvSpPr>
        <p:spPr>
          <a:xfrm>
            <a:off x="1051560" y="3031741"/>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GNSS/RTK, otomatik dümenleme, değişken oranlı uygulama, sensörler ve uzaktan algılamanın işlevlerini açıklar.</a:t>
            </a:r>
            <a:endParaRPr lang="tr-TR" sz="1220" dirty="0"/>
          </a:p>
        </p:txBody>
      </p:sp>
      <p:sp>
        <p:nvSpPr>
          <p:cNvPr id="13" name="Shape 10"/>
          <p:cNvSpPr/>
          <p:nvPr/>
        </p:nvSpPr>
        <p:spPr>
          <a:xfrm>
            <a:off x="580455" y="3560468"/>
            <a:ext cx="302129" cy="302129"/>
          </a:xfrm>
          <a:prstGeom prst="ellipse">
            <a:avLst/>
          </a:prstGeom>
          <a:solidFill>
            <a:srgbClr val="E6F3EA"/>
          </a:solidFill>
          <a:ln w="12700">
            <a:solidFill>
              <a:srgbClr val="E6F3EA"/>
            </a:solidFill>
            <a:prstDash val="solid"/>
          </a:ln>
        </p:spPr>
      </p:sp>
      <p:sp>
        <p:nvSpPr>
          <p:cNvPr id="14" name="Text 11"/>
          <p:cNvSpPr txBox="1"/>
          <p:nvPr/>
        </p:nvSpPr>
        <p:spPr>
          <a:xfrm>
            <a:off x="580455" y="3560468"/>
            <a:ext cx="302129" cy="302129"/>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3</a:t>
            </a:r>
            <a:endParaRPr lang="tr-TR" sz="990" dirty="0"/>
          </a:p>
        </p:txBody>
      </p:sp>
      <p:sp>
        <p:nvSpPr>
          <p:cNvPr id="15" name="Text 12"/>
          <p:cNvSpPr txBox="1"/>
          <p:nvPr/>
        </p:nvSpPr>
        <p:spPr>
          <a:xfrm>
            <a:off x="1051560" y="3530255"/>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Bir veri panosunu ve NDVI haritasını okuyarak yerinde kontrol ve sulama kararı verir.</a:t>
            </a:r>
            <a:endParaRPr lang="tr-TR" sz="1220" dirty="0"/>
          </a:p>
        </p:txBody>
      </p:sp>
      <p:sp>
        <p:nvSpPr>
          <p:cNvPr id="16" name="Shape 13"/>
          <p:cNvSpPr/>
          <p:nvPr/>
        </p:nvSpPr>
        <p:spPr>
          <a:xfrm>
            <a:off x="580455" y="4058981"/>
            <a:ext cx="302129" cy="302129"/>
          </a:xfrm>
          <a:prstGeom prst="ellipse">
            <a:avLst/>
          </a:prstGeom>
          <a:solidFill>
            <a:srgbClr val="FBF1DC"/>
          </a:solidFill>
          <a:ln w="12700">
            <a:solidFill>
              <a:srgbClr val="FBF1DC"/>
            </a:solidFill>
            <a:prstDash val="solid"/>
          </a:ln>
        </p:spPr>
      </p:sp>
      <p:sp>
        <p:nvSpPr>
          <p:cNvPr id="17" name="Text 14"/>
          <p:cNvSpPr txBox="1"/>
          <p:nvPr/>
        </p:nvSpPr>
        <p:spPr>
          <a:xfrm>
            <a:off x="580455" y="4058981"/>
            <a:ext cx="302129" cy="302129"/>
          </a:xfrm>
          <a:prstGeom prst="rect">
            <a:avLst/>
          </a:prstGeom>
          <a:noFill/>
          <a:ln/>
        </p:spPr>
        <p:txBody>
          <a:bodyPr wrap="square" lIns="0" tIns="0" rIns="0" bIns="0" rtlCol="0" anchor="ctr"/>
          <a:lstStyle/>
          <a:p>
            <a:pPr algn="ctr" indent="0" marL="0">
              <a:buNone/>
            </a:pPr>
            <a:r>
              <a:rPr lang="tr-TR" altLang="en-US" sz="990" b="1" dirty="0">
                <a:solidFill>
                  <a:srgbClr val="854D0E"/>
                </a:solidFill>
                <a:latin typeface="Calibri" pitchFamily="34" charset="0"/>
                <a:ea typeface="Calibri" pitchFamily="34" charset="-122"/>
                <a:cs typeface="Calibri" pitchFamily="34" charset="-120"/>
              </a:rPr>
              <a:t>4</a:t>
            </a:r>
            <a:endParaRPr lang="tr-TR" sz="990" dirty="0"/>
          </a:p>
        </p:txBody>
      </p:sp>
      <p:sp>
        <p:nvSpPr>
          <p:cNvPr id="18" name="Text 15"/>
          <p:cNvSpPr txBox="1"/>
          <p:nvPr/>
        </p:nvSpPr>
        <p:spPr>
          <a:xfrm>
            <a:off x="1051560" y="4028768"/>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Sürdürülebilir tarımın çevresel, ekonomik ve sosyal boyutlarını örneklerle ayırt eder.</a:t>
            </a:r>
            <a:endParaRPr lang="tr-TR" sz="1220" dirty="0"/>
          </a:p>
        </p:txBody>
      </p:sp>
      <p:sp>
        <p:nvSpPr>
          <p:cNvPr id="19" name="Shape 16"/>
          <p:cNvSpPr/>
          <p:nvPr/>
        </p:nvSpPr>
        <p:spPr>
          <a:xfrm>
            <a:off x="580455" y="4557495"/>
            <a:ext cx="302129" cy="302129"/>
          </a:xfrm>
          <a:prstGeom prst="ellipse">
            <a:avLst/>
          </a:prstGeom>
          <a:solidFill>
            <a:srgbClr val="E6F3EA"/>
          </a:solidFill>
          <a:ln w="12700">
            <a:solidFill>
              <a:srgbClr val="E6F3EA"/>
            </a:solidFill>
            <a:prstDash val="solid"/>
          </a:ln>
        </p:spPr>
      </p:sp>
      <p:sp>
        <p:nvSpPr>
          <p:cNvPr id="20" name="Text 17"/>
          <p:cNvSpPr txBox="1"/>
          <p:nvPr/>
        </p:nvSpPr>
        <p:spPr>
          <a:xfrm>
            <a:off x="580455" y="4557495"/>
            <a:ext cx="302129" cy="302129"/>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5</a:t>
            </a:r>
            <a:endParaRPr lang="tr-TR" sz="990" dirty="0"/>
          </a:p>
        </p:txBody>
      </p:sp>
      <p:sp>
        <p:nvSpPr>
          <p:cNvPr id="21" name="Text 18"/>
          <p:cNvSpPr txBox="1"/>
          <p:nvPr/>
        </p:nvSpPr>
        <p:spPr>
          <a:xfrm>
            <a:off x="1051560" y="4527282"/>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Basit bir maliyet-fayda hesabıyla hassas tarım yatırımının geri ödeme süresini tahmin eder.</a:t>
            </a:r>
            <a:endParaRPr lang="tr-TR" sz="1220" dirty="0"/>
          </a:p>
        </p:txBody>
      </p:sp>
      <p:sp>
        <p:nvSpPr>
          <p:cNvPr id="22" name="Shape 19"/>
          <p:cNvSpPr/>
          <p:nvPr/>
        </p:nvSpPr>
        <p:spPr>
          <a:xfrm>
            <a:off x="580455" y="5056008"/>
            <a:ext cx="302129" cy="302129"/>
          </a:xfrm>
          <a:prstGeom prst="ellipse">
            <a:avLst/>
          </a:prstGeom>
          <a:solidFill>
            <a:srgbClr val="FBF1DC"/>
          </a:solidFill>
          <a:ln w="12700">
            <a:solidFill>
              <a:srgbClr val="FBF1DC"/>
            </a:solidFill>
            <a:prstDash val="solid"/>
          </a:ln>
        </p:spPr>
      </p:sp>
      <p:sp>
        <p:nvSpPr>
          <p:cNvPr id="23" name="Text 20"/>
          <p:cNvSpPr txBox="1"/>
          <p:nvPr/>
        </p:nvSpPr>
        <p:spPr>
          <a:xfrm>
            <a:off x="580455" y="5056008"/>
            <a:ext cx="302129" cy="302129"/>
          </a:xfrm>
          <a:prstGeom prst="rect">
            <a:avLst/>
          </a:prstGeom>
          <a:noFill/>
          <a:ln/>
        </p:spPr>
        <p:txBody>
          <a:bodyPr wrap="square" lIns="0" tIns="0" rIns="0" bIns="0" rtlCol="0" anchor="ctr"/>
          <a:lstStyle/>
          <a:p>
            <a:pPr algn="ctr" indent="0" marL="0">
              <a:buNone/>
            </a:pPr>
            <a:r>
              <a:rPr lang="tr-TR" altLang="en-US" sz="990" b="1" dirty="0">
                <a:solidFill>
                  <a:srgbClr val="854D0E"/>
                </a:solidFill>
                <a:latin typeface="Calibri" pitchFamily="34" charset="0"/>
                <a:ea typeface="Calibri" pitchFamily="34" charset="-122"/>
                <a:cs typeface="Calibri" pitchFamily="34" charset="-120"/>
              </a:rPr>
              <a:t>6</a:t>
            </a:r>
            <a:endParaRPr lang="tr-TR" sz="990" dirty="0"/>
          </a:p>
        </p:txBody>
      </p:sp>
      <p:sp>
        <p:nvSpPr>
          <p:cNvPr id="24" name="Text 21"/>
          <p:cNvSpPr txBox="1"/>
          <p:nvPr/>
        </p:nvSpPr>
        <p:spPr>
          <a:xfrm>
            <a:off x="1051560" y="5025795"/>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Izgara toprak örneklemesinden değişken oranlı gübreleme haritası hazırlar.</a:t>
            </a:r>
            <a:endParaRPr lang="tr-TR" sz="1220" dirty="0"/>
          </a:p>
        </p:txBody>
      </p:sp>
      <p:sp>
        <p:nvSpPr>
          <p:cNvPr id="25" name="Shape 22"/>
          <p:cNvSpPr/>
          <p:nvPr/>
        </p:nvSpPr>
        <p:spPr>
          <a:xfrm>
            <a:off x="580455" y="5554522"/>
            <a:ext cx="302129" cy="302129"/>
          </a:xfrm>
          <a:prstGeom prst="ellipse">
            <a:avLst/>
          </a:prstGeom>
          <a:solidFill>
            <a:srgbClr val="E6F3EA"/>
          </a:solidFill>
          <a:ln w="12700">
            <a:solidFill>
              <a:srgbClr val="E6F3EA"/>
            </a:solidFill>
            <a:prstDash val="solid"/>
          </a:ln>
        </p:spPr>
      </p:sp>
      <p:sp>
        <p:nvSpPr>
          <p:cNvPr id="26" name="Text 23"/>
          <p:cNvSpPr txBox="1"/>
          <p:nvPr/>
        </p:nvSpPr>
        <p:spPr>
          <a:xfrm>
            <a:off x="580455" y="5554522"/>
            <a:ext cx="302129" cy="302129"/>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7</a:t>
            </a:r>
            <a:endParaRPr lang="tr-TR" sz="990" dirty="0"/>
          </a:p>
        </p:txBody>
      </p:sp>
      <p:sp>
        <p:nvSpPr>
          <p:cNvPr id="27" name="Text 24"/>
          <p:cNvSpPr txBox="1"/>
          <p:nvPr/>
        </p:nvSpPr>
        <p:spPr>
          <a:xfrm>
            <a:off x="1051560" y="5524309"/>
            <a:ext cx="6263640" cy="468301"/>
          </a:xfrm>
          <a:prstGeom prst="rect">
            <a:avLst/>
          </a:prstGeom>
          <a:noFill/>
          <a:ln/>
        </p:spPr>
        <p:txBody>
          <a:bodyPr wrap="square" lIns="0" tIns="0" rIns="0" bIns="0" rtlCol="0" anchor="t"/>
          <a:lstStyle/>
          <a:p>
            <a:pPr indent="0" marL="0">
              <a:buNone/>
            </a:pPr>
            <a:r>
              <a:rPr lang="tr-TR" altLang="en-US" sz="1220" dirty="0">
                <a:solidFill>
                  <a:srgbClr val="1B2420"/>
                </a:solidFill>
                <a:latin typeface="Calibri" pitchFamily="34" charset="0"/>
                <a:ea typeface="Calibri" pitchFamily="34" charset="-122"/>
                <a:cs typeface="Calibri" pitchFamily="34" charset="-120"/>
              </a:rPr>
              <a:t>Toprak nemi ve ET0 verisiyle sulama zamanlaması yapar, tarımsal kirliliği azaltan önlemleri seçer.</a:t>
            </a:r>
            <a:endParaRPr lang="tr-TR" sz="1220" dirty="0"/>
          </a:p>
        </p:txBody>
      </p:sp>
      <p:sp>
        <p:nvSpPr>
          <p:cNvPr id="28" name="Shape 25"/>
          <p:cNvSpPr/>
          <p:nvPr/>
        </p:nvSpPr>
        <p:spPr>
          <a:xfrm>
            <a:off x="7589520" y="2231098"/>
            <a:ext cx="4053535" cy="853516"/>
          </a:xfrm>
          <a:prstGeom prst="roundRect">
            <a:avLst>
              <a:gd name="adj" fmla="val 10713"/>
            </a:avLst>
          </a:prstGeom>
          <a:solidFill>
            <a:srgbClr val="F5F6F1"/>
          </a:solidFill>
          <a:ln w="9525">
            <a:solidFill>
              <a:srgbClr val="DFE6DC"/>
            </a:solidFill>
            <a:prstDash val="solid"/>
          </a:ln>
        </p:spPr>
      </p:sp>
      <p:sp>
        <p:nvSpPr>
          <p:cNvPr id="29" name="Text 26"/>
          <p:cNvSpPr txBox="1"/>
          <p:nvPr/>
        </p:nvSpPr>
        <p:spPr>
          <a:xfrm>
            <a:off x="7790688" y="2329290"/>
            <a:ext cx="3651199"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AMAÇ</a:t>
            </a:r>
            <a:endParaRPr lang="tr-TR" sz="1040" dirty="0"/>
          </a:p>
        </p:txBody>
      </p:sp>
      <p:sp>
        <p:nvSpPr>
          <p:cNvPr id="30" name="Text 27"/>
          <p:cNvSpPr txBox="1"/>
          <p:nvPr/>
        </p:nvSpPr>
        <p:spPr>
          <a:xfrm>
            <a:off x="7790688" y="2548334"/>
            <a:ext cx="3651199" cy="539862"/>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Tarladaki farklılığı ölçmeyi, veriyi karara dönüştürmeyi ve girdiyi ihtiyaca göre yönetmeyi Kozan ve Larissa örnekleriyle öğretmek.</a:t>
            </a:r>
            <a:endParaRPr lang="tr-TR" sz="1130" dirty="0"/>
          </a:p>
        </p:txBody>
      </p:sp>
      <p:sp>
        <p:nvSpPr>
          <p:cNvPr id="31" name="Shape 28"/>
          <p:cNvSpPr/>
          <p:nvPr/>
        </p:nvSpPr>
        <p:spPr>
          <a:xfrm>
            <a:off x="7589520" y="3175253"/>
            <a:ext cx="4053535" cy="853516"/>
          </a:xfrm>
          <a:prstGeom prst="roundRect">
            <a:avLst>
              <a:gd name="adj" fmla="val 10713"/>
            </a:avLst>
          </a:prstGeom>
          <a:solidFill>
            <a:srgbClr val="F5F6F1"/>
          </a:solidFill>
          <a:ln w="9525">
            <a:solidFill>
              <a:srgbClr val="DFE6DC"/>
            </a:solidFill>
            <a:prstDash val="solid"/>
          </a:ln>
        </p:spPr>
      </p:sp>
      <p:sp>
        <p:nvSpPr>
          <p:cNvPr id="32" name="Text 29"/>
          <p:cNvSpPr txBox="1"/>
          <p:nvPr/>
        </p:nvSpPr>
        <p:spPr>
          <a:xfrm>
            <a:off x="7790688" y="3273445"/>
            <a:ext cx="3651199"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HEDEF KİTLE</a:t>
            </a:r>
            <a:endParaRPr lang="tr-TR" sz="1040" dirty="0"/>
          </a:p>
        </p:txBody>
      </p:sp>
      <p:sp>
        <p:nvSpPr>
          <p:cNvPr id="33" name="Text 30"/>
          <p:cNvSpPr txBox="1"/>
          <p:nvPr/>
        </p:nvSpPr>
        <p:spPr>
          <a:xfrm>
            <a:off x="7790688" y="3492489"/>
            <a:ext cx="3651199" cy="475854"/>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Çiftçiler ve genç üreticiler, kooperatifler ve tarım KOBİ'leri, ziraat mühendisleri, danışmanlar ve öğrenciler.</a:t>
            </a:r>
            <a:endParaRPr lang="tr-TR" sz="1130" dirty="0"/>
          </a:p>
        </p:txBody>
      </p:sp>
      <p:sp>
        <p:nvSpPr>
          <p:cNvPr id="34" name="Shape 31"/>
          <p:cNvSpPr/>
          <p:nvPr/>
        </p:nvSpPr>
        <p:spPr>
          <a:xfrm>
            <a:off x="7589520" y="4119407"/>
            <a:ext cx="4053535" cy="853516"/>
          </a:xfrm>
          <a:prstGeom prst="roundRect">
            <a:avLst>
              <a:gd name="adj" fmla="val 10713"/>
            </a:avLst>
          </a:prstGeom>
          <a:solidFill>
            <a:srgbClr val="F5F6F1"/>
          </a:solidFill>
          <a:ln w="9525">
            <a:solidFill>
              <a:srgbClr val="DFE6DC"/>
            </a:solidFill>
            <a:prstDash val="solid"/>
          </a:ln>
        </p:spPr>
      </p:sp>
      <p:sp>
        <p:nvSpPr>
          <p:cNvPr id="35" name="Text 32"/>
          <p:cNvSpPr txBox="1"/>
          <p:nvPr/>
        </p:nvSpPr>
        <p:spPr>
          <a:xfrm>
            <a:off x="7790688" y="4217599"/>
            <a:ext cx="3651199"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ÖN KOŞUL</a:t>
            </a:r>
            <a:endParaRPr lang="tr-TR" sz="1040" dirty="0"/>
          </a:p>
        </p:txBody>
      </p:sp>
      <p:sp>
        <p:nvSpPr>
          <p:cNvPr id="36" name="Text 33"/>
          <p:cNvSpPr txBox="1"/>
          <p:nvPr/>
        </p:nvSpPr>
        <p:spPr>
          <a:xfrm>
            <a:off x="7790688" y="4436643"/>
            <a:ext cx="3651199" cy="475854"/>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Ön bilgi gerekmez; temel tarım deneyimi yararlıdır. Telefon, tablet ya da bilgisayarda tarayıcı kullanabilmek yeterlidir.</a:t>
            </a:r>
            <a:endParaRPr lang="tr-TR" sz="1130" dirty="0"/>
          </a:p>
        </p:txBody>
      </p:sp>
      <p:sp>
        <p:nvSpPr>
          <p:cNvPr id="37" name="Shape 34"/>
          <p:cNvSpPr/>
          <p:nvPr/>
        </p:nvSpPr>
        <p:spPr>
          <a:xfrm>
            <a:off x="7589520" y="5063562"/>
            <a:ext cx="4053535" cy="853516"/>
          </a:xfrm>
          <a:prstGeom prst="roundRect">
            <a:avLst>
              <a:gd name="adj" fmla="val 10713"/>
            </a:avLst>
          </a:prstGeom>
          <a:solidFill>
            <a:srgbClr val="E6F3EA"/>
          </a:solidFill>
          <a:ln w="9525">
            <a:solidFill>
              <a:srgbClr val="BFE0C8"/>
            </a:solidFill>
            <a:prstDash val="solid"/>
          </a:ln>
        </p:spPr>
      </p:sp>
      <p:sp>
        <p:nvSpPr>
          <p:cNvPr id="38" name="Text 35"/>
          <p:cNvSpPr txBox="1"/>
          <p:nvPr/>
        </p:nvSpPr>
        <p:spPr>
          <a:xfrm>
            <a:off x="7790688" y="5161754"/>
            <a:ext cx="3651199" cy="211491"/>
          </a:xfrm>
          <a:prstGeom prst="rect">
            <a:avLst/>
          </a:prstGeom>
          <a:noFill/>
          <a:ln/>
        </p:spPr>
        <p:txBody>
          <a:bodyPr wrap="square" lIns="0" tIns="0" rIns="0" bIns="0" rtlCol="0" anchor="t"/>
          <a:lstStyle/>
          <a:p>
            <a:pPr indent="0" marL="0">
              <a:buNone/>
            </a:pPr>
            <a:r>
              <a:rPr lang="tr-TR" altLang="en-US" sz="1040" b="1" spc="200" kern="0" dirty="0">
                <a:solidFill>
                  <a:srgbClr val="16602D"/>
                </a:solidFill>
                <a:latin typeface="Calibri" pitchFamily="34" charset="0"/>
                <a:ea typeface="Calibri" pitchFamily="34" charset="-122"/>
                <a:cs typeface="Calibri" pitchFamily="34" charset="-120"/>
              </a:rPr>
              <a:t>TAMAMLAMA ÖLÇÜTÜ</a:t>
            </a:r>
            <a:endParaRPr lang="tr-TR" sz="1040" dirty="0"/>
          </a:p>
        </p:txBody>
      </p:sp>
      <p:sp>
        <p:nvSpPr>
          <p:cNvPr id="39" name="Text 36"/>
          <p:cNvSpPr txBox="1"/>
          <p:nvPr/>
        </p:nvSpPr>
        <p:spPr>
          <a:xfrm>
            <a:off x="7790688" y="5380798"/>
            <a:ext cx="3651199" cy="475854"/>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Derslerdeki zorunlu etkinlikleri bitirmek ve modül sınavından en az 70 puan almak.</a:t>
            </a:r>
            <a:endParaRPr lang="tr-TR" sz="11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01</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1</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Hassas tarımın temelleri</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Tarladaki farklılığı ölçmek, konumla kaydetmek ve veriyi karara dönüştürmek</a:t>
            </a:r>
            <a:endParaRPr lang="tr-TR" sz="1530" dirty="0"/>
          </a:p>
        </p:txBody>
      </p:sp>
      <p:sp>
        <p:nvSpPr>
          <p:cNvPr id="7" name="Shape 4"/>
          <p:cNvSpPr/>
          <p:nvPr/>
        </p:nvSpPr>
        <p:spPr>
          <a:xfrm>
            <a:off x="548640" y="5244839"/>
            <a:ext cx="1673535"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673535"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Kavram ve ilkeler</a:t>
            </a:r>
            <a:endParaRPr lang="tr-TR" sz="1040" dirty="0"/>
          </a:p>
        </p:txBody>
      </p:sp>
      <p:sp>
        <p:nvSpPr>
          <p:cNvPr id="9" name="Shape 6"/>
          <p:cNvSpPr/>
          <p:nvPr/>
        </p:nvSpPr>
        <p:spPr>
          <a:xfrm>
            <a:off x="2331903"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331903"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GPS/GNSS</a:t>
            </a:r>
            <a:endParaRPr lang="tr-TR" sz="1040" dirty="0"/>
          </a:p>
        </p:txBody>
      </p:sp>
      <p:sp>
        <p:nvSpPr>
          <p:cNvPr id="11" name="Shape 8"/>
          <p:cNvSpPr/>
          <p:nvPr/>
        </p:nvSpPr>
        <p:spPr>
          <a:xfrm>
            <a:off x="3451860" y="5244839"/>
            <a:ext cx="1231331"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451860" y="5244839"/>
            <a:ext cx="1231331"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Alan izleme</a:t>
            </a:r>
            <a:endParaRPr lang="tr-TR" sz="1040" dirty="0"/>
          </a:p>
        </p:txBody>
      </p:sp>
      <p:sp>
        <p:nvSpPr>
          <p:cNvPr id="13" name="Shape 10"/>
          <p:cNvSpPr/>
          <p:nvPr/>
        </p:nvSpPr>
        <p:spPr>
          <a:xfrm>
            <a:off x="4792919" y="5244839"/>
            <a:ext cx="218943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792919" y="5244839"/>
            <a:ext cx="218943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Değişken oranlı uygulama</a:t>
            </a:r>
            <a:endParaRPr lang="tr-TR" sz="1040" dirty="0"/>
          </a:p>
        </p:txBody>
      </p:sp>
      <p:sp>
        <p:nvSpPr>
          <p:cNvPr id="15" name="Shape 12"/>
          <p:cNvSpPr/>
          <p:nvPr/>
        </p:nvSpPr>
        <p:spPr>
          <a:xfrm>
            <a:off x="7092086" y="5244839"/>
            <a:ext cx="1820936"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6" name="Text 13"/>
          <p:cNvSpPr txBox="1"/>
          <p:nvPr/>
        </p:nvSpPr>
        <p:spPr>
          <a:xfrm>
            <a:off x="7092086" y="5244839"/>
            <a:ext cx="1820936"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Veriye dayalı karar</a:t>
            </a:r>
            <a:endParaRPr lang="tr-TR" sz="1040" dirty="0"/>
          </a:p>
        </p:txBody>
      </p:sp>
      <p:pic>
        <p:nvPicPr>
          <p:cNvPr id="17" name="Image 1" descr="/root/kozan-akilli-tarim/sunum/build/cache/m1-tr-mob-l01-c-1a529d3a-1400-0.03.png">    </p:cNvPr>
          <p:cNvPicPr>
            <a:picLocks noChangeAspect="1"/>
          </p:cNvPicPr>
          <p:nvPr/>
        </p:nvPicPr>
        <p:blipFill>
          <a:blip r:embed="rId2"/>
          <a:stretch>
            <a:fillRect/>
          </a:stretch>
        </p:blipFill>
        <p:spPr>
          <a:xfrm>
            <a:off x="8801337" y="1808117"/>
            <a:ext cx="2559846" cy="3323424"/>
          </a:xfrm>
          <a:prstGeom prst="rect">
            <a:avLst/>
          </a:prstGeom>
        </p:spPr>
      </p:pic>
      <p:sp>
        <p:nvSpPr>
          <p:cNvPr id="18"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4</a:t>
            </a:r>
            <a:endParaRPr lang="tr-TR"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KAVRAM VE İLKELER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Hassas tarım bir yönetim stratejisidir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ISPA (2024); FAO (2022)</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5</a:t>
            </a:r>
            <a:endParaRPr lang="tr-TR" sz="900" dirty="0"/>
          </a:p>
        </p:txBody>
      </p:sp>
      <p:sp>
        <p:nvSpPr>
          <p:cNvPr id="7" name="Shape 4"/>
          <p:cNvSpPr/>
          <p:nvPr/>
        </p:nvSpPr>
        <p:spPr>
          <a:xfrm>
            <a:off x="548640" y="2231098"/>
            <a:ext cx="11094415" cy="845962"/>
          </a:xfrm>
          <a:prstGeom prst="roundRect">
            <a:avLst>
              <a:gd name="adj" fmla="val 12971"/>
            </a:avLst>
          </a:prstGeom>
          <a:solidFill>
            <a:srgbClr val="E6F3EA"/>
          </a:solidFill>
          <a:ln w="9525">
            <a:solidFill>
              <a:srgbClr val="E6F3EA"/>
            </a:solidFill>
            <a:prstDash val="solid"/>
          </a:ln>
        </p:spPr>
      </p:sp>
      <p:sp>
        <p:nvSpPr>
          <p:cNvPr id="8" name="Text 5"/>
          <p:cNvSpPr txBox="1"/>
          <p:nvPr/>
        </p:nvSpPr>
        <p:spPr>
          <a:xfrm>
            <a:off x="822960" y="2299077"/>
            <a:ext cx="10545775" cy="498514"/>
          </a:xfrm>
          <a:prstGeom prst="rect">
            <a:avLst/>
          </a:prstGeom>
          <a:noFill/>
          <a:ln/>
        </p:spPr>
        <p:txBody>
          <a:bodyPr wrap="square" lIns="0" tIns="0" rIns="0" bIns="0" rtlCol="0" anchor="t"/>
          <a:lstStyle/>
          <a:p>
            <a:pPr indent="0" marL="0">
              <a:buNone/>
            </a:pPr>
            <a:r>
              <a:rPr lang="tr-TR" altLang="en-US" sz="1400" i="1" dirty="0">
                <a:solidFill>
                  <a:srgbClr val="0E3D1E"/>
                </a:solidFill>
                <a:latin typeface="Calibri" pitchFamily="34" charset="0"/>
                <a:ea typeface="Calibri" pitchFamily="34" charset="-122"/>
                <a:cs typeface="Calibri" pitchFamily="34" charset="-120"/>
              </a:rPr>
              <a:t>“Zamansal, mekânsal ve tek tek bitki ve hayvanlara ait verileri toplayan, işleyen ve analiz eden; bunları başka bilgilerle birleştirerek yönetim kararlarını destekleyen bir yönetim stratejisi.”</a:t>
            </a:r>
            <a:endParaRPr lang="tr-TR" sz="1400" dirty="0"/>
          </a:p>
        </p:txBody>
      </p:sp>
      <p:sp>
        <p:nvSpPr>
          <p:cNvPr id="9" name="Text 6"/>
          <p:cNvSpPr txBox="1"/>
          <p:nvPr/>
        </p:nvSpPr>
        <p:spPr>
          <a:xfrm>
            <a:off x="822960" y="2797591"/>
            <a:ext cx="10545775" cy="226597"/>
          </a:xfrm>
          <a:prstGeom prst="rect">
            <a:avLst/>
          </a:prstGeom>
          <a:noFill/>
          <a:ln/>
        </p:spPr>
        <p:txBody>
          <a:bodyPr wrap="square" lIns="0" tIns="0" rIns="0" bIns="0" rtlCol="0" anchor="t"/>
          <a:lstStyle/>
          <a:p>
            <a:pPr indent="0" marL="0">
              <a:buNone/>
            </a:pPr>
            <a:r>
              <a:rPr lang="tr-TR" altLang="en-US" sz="1040" b="1" dirty="0">
                <a:solidFill>
                  <a:srgbClr val="16602D"/>
                </a:solidFill>
                <a:latin typeface="Calibri" pitchFamily="34" charset="0"/>
                <a:ea typeface="Calibri" pitchFamily="34" charset="-122"/>
                <a:cs typeface="Calibri" pitchFamily="34" charset="-120"/>
              </a:rPr>
              <a:t>ISPA tanımı, 2024. FAO'nun 2022 raporu da aynı tanımı kullanır.</a:t>
            </a:r>
            <a:endParaRPr lang="tr-TR" sz="1040" dirty="0"/>
          </a:p>
        </p:txBody>
      </p:sp>
      <p:sp>
        <p:nvSpPr>
          <p:cNvPr id="10" name="Text 7"/>
          <p:cNvSpPr txBox="1"/>
          <p:nvPr/>
        </p:nvSpPr>
        <p:spPr>
          <a:xfrm>
            <a:off x="548640" y="3243232"/>
            <a:ext cx="7315200" cy="211491"/>
          </a:xfrm>
          <a:prstGeom prst="rect">
            <a:avLst/>
          </a:prstGeom>
          <a:noFill/>
          <a:ln/>
        </p:spPr>
        <p:txBody>
          <a:bodyPr wrap="square" lIns="0" tIns="0" rIns="0" bIns="0" rtlCol="0" anchor="t"/>
          <a:lstStyle/>
          <a:p>
            <a:pPr indent="0" marL="0">
              <a:buNone/>
            </a:pPr>
            <a:r>
              <a:rPr lang="tr-TR" altLang="en-US" sz="1040" b="1" spc="200" kern="0" dirty="0">
                <a:solidFill>
                  <a:srgbClr val="1F7A3A"/>
                </a:solidFill>
                <a:latin typeface="Calibri" pitchFamily="34" charset="0"/>
                <a:ea typeface="Calibri" pitchFamily="34" charset="-122"/>
                <a:cs typeface="Calibri" pitchFamily="34" charset="-120"/>
              </a:rPr>
              <a:t>DÖRT DOĞRU İLKESİ</a:t>
            </a:r>
            <a:endParaRPr lang="tr-TR" sz="1040" dirty="0"/>
          </a:p>
        </p:txBody>
      </p:sp>
      <p:sp>
        <p:nvSpPr>
          <p:cNvPr id="11" name="Shape 8"/>
          <p:cNvSpPr/>
          <p:nvPr/>
        </p:nvSpPr>
        <p:spPr>
          <a:xfrm>
            <a:off x="548640"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2" name="Shape 9"/>
          <p:cNvSpPr/>
          <p:nvPr/>
        </p:nvSpPr>
        <p:spPr>
          <a:xfrm>
            <a:off x="766517" y="3636000"/>
            <a:ext cx="332342" cy="332342"/>
          </a:xfrm>
          <a:prstGeom prst="ellipse">
            <a:avLst/>
          </a:prstGeom>
          <a:solidFill>
            <a:srgbClr val="E8B54A"/>
          </a:solidFill>
          <a:ln w="12700">
            <a:solidFill>
              <a:srgbClr val="E8B54A"/>
            </a:solidFill>
            <a:prstDash val="solid"/>
          </a:ln>
        </p:spPr>
      </p:sp>
      <p:sp>
        <p:nvSpPr>
          <p:cNvPr id="13" name="Text 10"/>
          <p:cNvSpPr txBox="1"/>
          <p:nvPr/>
        </p:nvSpPr>
        <p:spPr>
          <a:xfrm>
            <a:off x="766517" y="3636000"/>
            <a:ext cx="332342" cy="332342"/>
          </a:xfrm>
          <a:prstGeom prst="rect">
            <a:avLst/>
          </a:prstGeom>
          <a:noFill/>
          <a:ln/>
        </p:spPr>
        <p:txBody>
          <a:bodyPr wrap="square" lIns="0" tIns="0" rIns="0" bIns="0" rtlCol="0" anchor="ctr"/>
          <a:lstStyle/>
          <a:p>
            <a:pPr algn="ctr" indent="0" marL="0">
              <a:buNone/>
            </a:pPr>
            <a:r>
              <a:rPr lang="tr-TR" altLang="en-US" sz="1070" b="1" dirty="0">
                <a:solidFill>
                  <a:srgbClr val="0E3D1E"/>
                </a:solidFill>
                <a:latin typeface="Calibri" pitchFamily="34" charset="0"/>
                <a:ea typeface="Calibri" pitchFamily="34" charset="-122"/>
                <a:cs typeface="Calibri" pitchFamily="34" charset="-120"/>
              </a:rPr>
              <a:t>1</a:t>
            </a:r>
            <a:endParaRPr lang="tr-TR" sz="1070" dirty="0"/>
          </a:p>
        </p:txBody>
      </p:sp>
      <p:sp>
        <p:nvSpPr>
          <p:cNvPr id="14" name="Text 11"/>
          <p:cNvSpPr txBox="1"/>
          <p:nvPr/>
        </p:nvSpPr>
        <p:spPr>
          <a:xfrm>
            <a:off x="1234440" y="3620894"/>
            <a:ext cx="1779194" cy="362555"/>
          </a:xfrm>
          <a:prstGeom prst="rect">
            <a:avLst/>
          </a:prstGeom>
          <a:noFill/>
          <a:ln/>
        </p:spPr>
        <p:txBody>
          <a:bodyPr wrap="square" lIns="0" tIns="0" rIns="0" bIns="0" rtlCol="0" anchor="ctr"/>
          <a:lstStyle/>
          <a:p>
            <a:pPr indent="0" marL="0">
              <a:buNone/>
            </a:pPr>
            <a:r>
              <a:rPr lang="tr-TR" altLang="en-US" sz="1530" b="1" dirty="0">
                <a:solidFill>
                  <a:srgbClr val="1B2420"/>
                </a:solidFill>
                <a:latin typeface="Calibri" pitchFamily="34" charset="0"/>
                <a:ea typeface="Calibri" pitchFamily="34" charset="-122"/>
                <a:cs typeface="Calibri" pitchFamily="34" charset="-120"/>
              </a:rPr>
              <a:t>Doğru girdi</a:t>
            </a:r>
            <a:endParaRPr lang="tr-TR" sz="1530" dirty="0"/>
          </a:p>
        </p:txBody>
      </p:sp>
      <p:sp>
        <p:nvSpPr>
          <p:cNvPr id="15" name="Text 12"/>
          <p:cNvSpPr txBox="1"/>
          <p:nvPr/>
        </p:nvSpPr>
        <p:spPr>
          <a:xfrm>
            <a:off x="731520" y="4013662"/>
            <a:ext cx="2236394" cy="339896"/>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Hangi besin, tohum, ilaç ya da su?</a:t>
            </a:r>
            <a:endParaRPr lang="tr-TR" sz="1130" dirty="0"/>
          </a:p>
        </p:txBody>
      </p:sp>
      <p:sp>
        <p:nvSpPr>
          <p:cNvPr id="16" name="Shape 13"/>
          <p:cNvSpPr/>
          <p:nvPr/>
        </p:nvSpPr>
        <p:spPr>
          <a:xfrm>
            <a:off x="3379394"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7" name="Shape 14"/>
          <p:cNvSpPr/>
          <p:nvPr/>
        </p:nvSpPr>
        <p:spPr>
          <a:xfrm>
            <a:off x="3597271" y="3636000"/>
            <a:ext cx="332342" cy="332342"/>
          </a:xfrm>
          <a:prstGeom prst="ellipse">
            <a:avLst/>
          </a:prstGeom>
          <a:solidFill>
            <a:srgbClr val="E8B54A"/>
          </a:solidFill>
          <a:ln w="12700">
            <a:solidFill>
              <a:srgbClr val="E8B54A"/>
            </a:solidFill>
            <a:prstDash val="solid"/>
          </a:ln>
        </p:spPr>
      </p:sp>
      <p:sp>
        <p:nvSpPr>
          <p:cNvPr id="18" name="Text 15"/>
          <p:cNvSpPr txBox="1"/>
          <p:nvPr/>
        </p:nvSpPr>
        <p:spPr>
          <a:xfrm>
            <a:off x="3597271" y="3636000"/>
            <a:ext cx="332342" cy="332342"/>
          </a:xfrm>
          <a:prstGeom prst="rect">
            <a:avLst/>
          </a:prstGeom>
          <a:noFill/>
          <a:ln/>
        </p:spPr>
        <p:txBody>
          <a:bodyPr wrap="square" lIns="0" tIns="0" rIns="0" bIns="0" rtlCol="0" anchor="ctr"/>
          <a:lstStyle/>
          <a:p>
            <a:pPr algn="ctr" indent="0" marL="0">
              <a:buNone/>
            </a:pPr>
            <a:r>
              <a:rPr lang="tr-TR" altLang="en-US" sz="1070" b="1" dirty="0">
                <a:solidFill>
                  <a:srgbClr val="0E3D1E"/>
                </a:solidFill>
                <a:latin typeface="Calibri" pitchFamily="34" charset="0"/>
                <a:ea typeface="Calibri" pitchFamily="34" charset="-122"/>
                <a:cs typeface="Calibri" pitchFamily="34" charset="-120"/>
              </a:rPr>
              <a:t>2</a:t>
            </a:r>
            <a:endParaRPr lang="tr-TR" sz="1070" dirty="0"/>
          </a:p>
        </p:txBody>
      </p:sp>
      <p:sp>
        <p:nvSpPr>
          <p:cNvPr id="19" name="Text 16"/>
          <p:cNvSpPr txBox="1"/>
          <p:nvPr/>
        </p:nvSpPr>
        <p:spPr>
          <a:xfrm>
            <a:off x="4065194" y="3620894"/>
            <a:ext cx="1779194" cy="362555"/>
          </a:xfrm>
          <a:prstGeom prst="rect">
            <a:avLst/>
          </a:prstGeom>
          <a:noFill/>
          <a:ln/>
        </p:spPr>
        <p:txBody>
          <a:bodyPr wrap="square" lIns="0" tIns="0" rIns="0" bIns="0" rtlCol="0" anchor="ctr"/>
          <a:lstStyle/>
          <a:p>
            <a:pPr indent="0" marL="0">
              <a:buNone/>
            </a:pPr>
            <a:r>
              <a:rPr lang="tr-TR" altLang="en-US" sz="1530" b="1" dirty="0">
                <a:solidFill>
                  <a:srgbClr val="1B2420"/>
                </a:solidFill>
                <a:latin typeface="Calibri" pitchFamily="34" charset="0"/>
                <a:ea typeface="Calibri" pitchFamily="34" charset="-122"/>
                <a:cs typeface="Calibri" pitchFamily="34" charset="-120"/>
              </a:rPr>
              <a:t>Doğru yer</a:t>
            </a:r>
            <a:endParaRPr lang="tr-TR" sz="1530" dirty="0"/>
          </a:p>
        </p:txBody>
      </p:sp>
      <p:sp>
        <p:nvSpPr>
          <p:cNvPr id="20" name="Text 17"/>
          <p:cNvSpPr txBox="1"/>
          <p:nvPr/>
        </p:nvSpPr>
        <p:spPr>
          <a:xfrm>
            <a:off x="3562274" y="4013662"/>
            <a:ext cx="2236394" cy="339896"/>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Tarlanın hangi bölümüne, hangi parsele?</a:t>
            </a:r>
            <a:endParaRPr lang="tr-TR" sz="1130" dirty="0"/>
          </a:p>
        </p:txBody>
      </p:sp>
      <p:sp>
        <p:nvSpPr>
          <p:cNvPr id="21" name="Shape 18"/>
          <p:cNvSpPr/>
          <p:nvPr/>
        </p:nvSpPr>
        <p:spPr>
          <a:xfrm>
            <a:off x="6210148"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2" name="Shape 19"/>
          <p:cNvSpPr/>
          <p:nvPr/>
        </p:nvSpPr>
        <p:spPr>
          <a:xfrm>
            <a:off x="6428024" y="3636000"/>
            <a:ext cx="332342" cy="332342"/>
          </a:xfrm>
          <a:prstGeom prst="ellipse">
            <a:avLst/>
          </a:prstGeom>
          <a:solidFill>
            <a:srgbClr val="E8B54A"/>
          </a:solidFill>
          <a:ln w="12700">
            <a:solidFill>
              <a:srgbClr val="E8B54A"/>
            </a:solidFill>
            <a:prstDash val="solid"/>
          </a:ln>
        </p:spPr>
      </p:sp>
      <p:sp>
        <p:nvSpPr>
          <p:cNvPr id="23" name="Text 20"/>
          <p:cNvSpPr txBox="1"/>
          <p:nvPr/>
        </p:nvSpPr>
        <p:spPr>
          <a:xfrm>
            <a:off x="6428024" y="3636000"/>
            <a:ext cx="332342" cy="332342"/>
          </a:xfrm>
          <a:prstGeom prst="rect">
            <a:avLst/>
          </a:prstGeom>
          <a:noFill/>
          <a:ln/>
        </p:spPr>
        <p:txBody>
          <a:bodyPr wrap="square" lIns="0" tIns="0" rIns="0" bIns="0" rtlCol="0" anchor="ctr"/>
          <a:lstStyle/>
          <a:p>
            <a:pPr algn="ctr" indent="0" marL="0">
              <a:buNone/>
            </a:pPr>
            <a:r>
              <a:rPr lang="tr-TR" altLang="en-US" sz="1070" b="1" dirty="0">
                <a:solidFill>
                  <a:srgbClr val="0E3D1E"/>
                </a:solidFill>
                <a:latin typeface="Calibri" pitchFamily="34" charset="0"/>
                <a:ea typeface="Calibri" pitchFamily="34" charset="-122"/>
                <a:cs typeface="Calibri" pitchFamily="34" charset="-120"/>
              </a:rPr>
              <a:t>3</a:t>
            </a:r>
            <a:endParaRPr lang="tr-TR" sz="1070" dirty="0"/>
          </a:p>
        </p:txBody>
      </p:sp>
      <p:sp>
        <p:nvSpPr>
          <p:cNvPr id="24" name="Text 21"/>
          <p:cNvSpPr txBox="1"/>
          <p:nvPr/>
        </p:nvSpPr>
        <p:spPr>
          <a:xfrm>
            <a:off x="6895948" y="3620894"/>
            <a:ext cx="1779194" cy="362555"/>
          </a:xfrm>
          <a:prstGeom prst="rect">
            <a:avLst/>
          </a:prstGeom>
          <a:noFill/>
          <a:ln/>
        </p:spPr>
        <p:txBody>
          <a:bodyPr wrap="square" lIns="0" tIns="0" rIns="0" bIns="0" rtlCol="0" anchor="ctr"/>
          <a:lstStyle/>
          <a:p>
            <a:pPr indent="0" marL="0">
              <a:buNone/>
            </a:pPr>
            <a:r>
              <a:rPr lang="tr-TR" altLang="en-US" sz="1530" b="1" dirty="0">
                <a:solidFill>
                  <a:srgbClr val="1B2420"/>
                </a:solidFill>
                <a:latin typeface="Calibri" pitchFamily="34" charset="0"/>
                <a:ea typeface="Calibri" pitchFamily="34" charset="-122"/>
                <a:cs typeface="Calibri" pitchFamily="34" charset="-120"/>
              </a:rPr>
              <a:t>Doğru zaman</a:t>
            </a:r>
            <a:endParaRPr lang="tr-TR" sz="1530" dirty="0"/>
          </a:p>
        </p:txBody>
      </p:sp>
      <p:sp>
        <p:nvSpPr>
          <p:cNvPr id="25" name="Text 22"/>
          <p:cNvSpPr txBox="1"/>
          <p:nvPr/>
        </p:nvSpPr>
        <p:spPr>
          <a:xfrm>
            <a:off x="6393028" y="4013662"/>
            <a:ext cx="2236394" cy="339896"/>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Hangi gelişme döneminde, hangi gün?</a:t>
            </a:r>
            <a:endParaRPr lang="tr-TR" sz="1130" dirty="0"/>
          </a:p>
        </p:txBody>
      </p:sp>
      <p:sp>
        <p:nvSpPr>
          <p:cNvPr id="26" name="Shape 23"/>
          <p:cNvSpPr/>
          <p:nvPr/>
        </p:nvSpPr>
        <p:spPr>
          <a:xfrm>
            <a:off x="9040901"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7" name="Shape 24"/>
          <p:cNvSpPr/>
          <p:nvPr/>
        </p:nvSpPr>
        <p:spPr>
          <a:xfrm>
            <a:off x="9258778" y="3636000"/>
            <a:ext cx="332342" cy="332342"/>
          </a:xfrm>
          <a:prstGeom prst="ellipse">
            <a:avLst/>
          </a:prstGeom>
          <a:solidFill>
            <a:srgbClr val="E8B54A"/>
          </a:solidFill>
          <a:ln w="12700">
            <a:solidFill>
              <a:srgbClr val="E8B54A"/>
            </a:solidFill>
            <a:prstDash val="solid"/>
          </a:ln>
        </p:spPr>
      </p:sp>
      <p:sp>
        <p:nvSpPr>
          <p:cNvPr id="28" name="Text 25"/>
          <p:cNvSpPr txBox="1"/>
          <p:nvPr/>
        </p:nvSpPr>
        <p:spPr>
          <a:xfrm>
            <a:off x="9258778" y="3636000"/>
            <a:ext cx="332342" cy="332342"/>
          </a:xfrm>
          <a:prstGeom prst="rect">
            <a:avLst/>
          </a:prstGeom>
          <a:noFill/>
          <a:ln/>
        </p:spPr>
        <p:txBody>
          <a:bodyPr wrap="square" lIns="0" tIns="0" rIns="0" bIns="0" rtlCol="0" anchor="ctr"/>
          <a:lstStyle/>
          <a:p>
            <a:pPr algn="ctr" indent="0" marL="0">
              <a:buNone/>
            </a:pPr>
            <a:r>
              <a:rPr lang="tr-TR" altLang="en-US" sz="1070" b="1" dirty="0">
                <a:solidFill>
                  <a:srgbClr val="0E3D1E"/>
                </a:solidFill>
                <a:latin typeface="Calibri" pitchFamily="34" charset="0"/>
                <a:ea typeface="Calibri" pitchFamily="34" charset="-122"/>
                <a:cs typeface="Calibri" pitchFamily="34" charset="-120"/>
              </a:rPr>
              <a:t>4</a:t>
            </a:r>
            <a:endParaRPr lang="tr-TR" sz="1070" dirty="0"/>
          </a:p>
        </p:txBody>
      </p:sp>
      <p:sp>
        <p:nvSpPr>
          <p:cNvPr id="29" name="Text 26"/>
          <p:cNvSpPr txBox="1"/>
          <p:nvPr/>
        </p:nvSpPr>
        <p:spPr>
          <a:xfrm>
            <a:off x="9726701" y="3620894"/>
            <a:ext cx="1779194" cy="362555"/>
          </a:xfrm>
          <a:prstGeom prst="rect">
            <a:avLst/>
          </a:prstGeom>
          <a:noFill/>
          <a:ln/>
        </p:spPr>
        <p:txBody>
          <a:bodyPr wrap="square" lIns="0" tIns="0" rIns="0" bIns="0" rtlCol="0" anchor="ctr"/>
          <a:lstStyle/>
          <a:p>
            <a:pPr indent="0" marL="0">
              <a:buNone/>
            </a:pPr>
            <a:r>
              <a:rPr lang="tr-TR" altLang="en-US" sz="1530" b="1" dirty="0">
                <a:solidFill>
                  <a:srgbClr val="1B2420"/>
                </a:solidFill>
                <a:latin typeface="Calibri" pitchFamily="34" charset="0"/>
                <a:ea typeface="Calibri" pitchFamily="34" charset="-122"/>
                <a:cs typeface="Calibri" pitchFamily="34" charset="-120"/>
              </a:rPr>
              <a:t>Doğru miktar</a:t>
            </a:r>
            <a:endParaRPr lang="tr-TR" sz="1530" dirty="0"/>
          </a:p>
        </p:txBody>
      </p:sp>
      <p:sp>
        <p:nvSpPr>
          <p:cNvPr id="30" name="Text 27"/>
          <p:cNvSpPr txBox="1"/>
          <p:nvPr/>
        </p:nvSpPr>
        <p:spPr>
          <a:xfrm>
            <a:off x="9223781" y="4013662"/>
            <a:ext cx="2236394" cy="339896"/>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Kaç kilogram, kaç milimetre?</a:t>
            </a:r>
            <a:endParaRPr lang="tr-TR" sz="1130" dirty="0"/>
          </a:p>
        </p:txBody>
      </p:sp>
      <p:sp>
        <p:nvSpPr>
          <p:cNvPr id="31" name="Text 28"/>
          <p:cNvSpPr txBox="1"/>
          <p:nvPr/>
        </p:nvSpPr>
        <p:spPr>
          <a:xfrm>
            <a:off x="548640" y="4549942"/>
            <a:ext cx="7315200" cy="211491"/>
          </a:xfrm>
          <a:prstGeom prst="rect">
            <a:avLst/>
          </a:prstGeom>
          <a:noFill/>
          <a:ln/>
        </p:spPr>
        <p:txBody>
          <a:bodyPr wrap="square" lIns="0" tIns="0" rIns="0" bIns="0" rtlCol="0" anchor="t"/>
          <a:lstStyle/>
          <a:p>
            <a:pPr indent="0" marL="0">
              <a:buNone/>
            </a:pPr>
            <a:r>
              <a:rPr lang="tr-TR" altLang="en-US" sz="1040" b="1" spc="200" kern="0" dirty="0">
                <a:solidFill>
                  <a:srgbClr val="1F7A3A"/>
                </a:solidFill>
                <a:latin typeface="Calibri" pitchFamily="34" charset="0"/>
                <a:ea typeface="Calibri" pitchFamily="34" charset="-122"/>
                <a:cs typeface="Calibri" pitchFamily="34" charset="-120"/>
              </a:rPr>
              <a:t>FARKLILIK NEREDEN GELİR?</a:t>
            </a:r>
            <a:endParaRPr lang="tr-TR" sz="1040" dirty="0"/>
          </a:p>
        </p:txBody>
      </p:sp>
      <p:sp>
        <p:nvSpPr>
          <p:cNvPr id="32" name="Shape 29"/>
          <p:cNvSpPr/>
          <p:nvPr/>
        </p:nvSpPr>
        <p:spPr>
          <a:xfrm>
            <a:off x="548640" y="4791645"/>
            <a:ext cx="2072579" cy="740217"/>
          </a:xfrm>
          <a:prstGeom prst="roundRect">
            <a:avLst>
              <a:gd name="adj" fmla="val 12353"/>
            </a:avLst>
          </a:prstGeom>
          <a:solidFill>
            <a:srgbClr val="F5F6F1"/>
          </a:solidFill>
          <a:ln w="9525">
            <a:solidFill>
              <a:srgbClr val="DFE6DC"/>
            </a:solidFill>
            <a:prstDash val="solid"/>
          </a:ln>
        </p:spPr>
      </p:sp>
      <p:sp>
        <p:nvSpPr>
          <p:cNvPr id="33" name="Text 30"/>
          <p:cNvSpPr txBox="1"/>
          <p:nvPr/>
        </p:nvSpPr>
        <p:spPr>
          <a:xfrm>
            <a:off x="713232" y="4867178"/>
            <a:ext cx="1743395" cy="271917"/>
          </a:xfrm>
          <a:prstGeom prst="rect">
            <a:avLst/>
          </a:prstGeom>
          <a:noFill/>
          <a:ln/>
        </p:spPr>
        <p:txBody>
          <a:bodyPr wrap="square" lIns="0" tIns="0" rIns="0" bIns="0" rtlCol="0" anchor="t"/>
          <a:lstStyle/>
          <a:p>
            <a:pPr indent="0" marL="0">
              <a:buNone/>
            </a:pPr>
            <a:r>
              <a:rPr lang="tr-TR" altLang="en-US" sz="1260" b="1" dirty="0">
                <a:solidFill>
                  <a:srgbClr val="854D0E"/>
                </a:solidFill>
                <a:latin typeface="Calibri" pitchFamily="34" charset="0"/>
                <a:ea typeface="Calibri" pitchFamily="34" charset="-122"/>
                <a:cs typeface="Calibri" pitchFamily="34" charset="-120"/>
              </a:rPr>
              <a:t>Toprak</a:t>
            </a:r>
            <a:endParaRPr lang="tr-TR" sz="1260" dirty="0"/>
          </a:p>
        </p:txBody>
      </p:sp>
      <p:sp>
        <p:nvSpPr>
          <p:cNvPr id="34" name="Text 31"/>
          <p:cNvSpPr txBox="1"/>
          <p:nvPr/>
        </p:nvSpPr>
        <p:spPr>
          <a:xfrm>
            <a:off x="713232" y="5146647"/>
            <a:ext cx="1743395" cy="347449"/>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kil, kum, organik madde, tuz</a:t>
            </a:r>
            <a:endParaRPr lang="tr-TR" sz="1040" dirty="0"/>
          </a:p>
        </p:txBody>
      </p:sp>
      <p:sp>
        <p:nvSpPr>
          <p:cNvPr id="35" name="Shape 32"/>
          <p:cNvSpPr/>
          <p:nvPr/>
        </p:nvSpPr>
        <p:spPr>
          <a:xfrm>
            <a:off x="2804099" y="4791645"/>
            <a:ext cx="2072579" cy="740217"/>
          </a:xfrm>
          <a:prstGeom prst="roundRect">
            <a:avLst>
              <a:gd name="adj" fmla="val 12353"/>
            </a:avLst>
          </a:prstGeom>
          <a:solidFill>
            <a:srgbClr val="F5F6F1"/>
          </a:solidFill>
          <a:ln w="9525">
            <a:solidFill>
              <a:srgbClr val="DFE6DC"/>
            </a:solidFill>
            <a:prstDash val="solid"/>
          </a:ln>
        </p:spPr>
      </p:sp>
      <p:sp>
        <p:nvSpPr>
          <p:cNvPr id="36" name="Text 33"/>
          <p:cNvSpPr txBox="1"/>
          <p:nvPr/>
        </p:nvSpPr>
        <p:spPr>
          <a:xfrm>
            <a:off x="2968691" y="4867178"/>
            <a:ext cx="1743395" cy="271917"/>
          </a:xfrm>
          <a:prstGeom prst="rect">
            <a:avLst/>
          </a:prstGeom>
          <a:noFill/>
          <a:ln/>
        </p:spPr>
        <p:txBody>
          <a:bodyPr wrap="square" lIns="0" tIns="0" rIns="0" bIns="0" rtlCol="0" anchor="t"/>
          <a:lstStyle/>
          <a:p>
            <a:pPr indent="0" marL="0">
              <a:buNone/>
            </a:pPr>
            <a:r>
              <a:rPr lang="tr-TR" altLang="en-US" sz="1260" b="1" dirty="0">
                <a:solidFill>
                  <a:srgbClr val="854D0E"/>
                </a:solidFill>
                <a:latin typeface="Calibri" pitchFamily="34" charset="0"/>
                <a:ea typeface="Calibri" pitchFamily="34" charset="-122"/>
                <a:cs typeface="Calibri" pitchFamily="34" charset="-120"/>
              </a:rPr>
              <a:t>Arazi</a:t>
            </a:r>
            <a:endParaRPr lang="tr-TR" sz="1260" dirty="0"/>
          </a:p>
        </p:txBody>
      </p:sp>
      <p:sp>
        <p:nvSpPr>
          <p:cNvPr id="37" name="Text 34"/>
          <p:cNvSpPr txBox="1"/>
          <p:nvPr/>
        </p:nvSpPr>
        <p:spPr>
          <a:xfrm>
            <a:off x="2968691" y="5146647"/>
            <a:ext cx="1743395" cy="347449"/>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eğim, çukur, drenaj</a:t>
            </a:r>
            <a:endParaRPr lang="tr-TR" sz="1040" dirty="0"/>
          </a:p>
        </p:txBody>
      </p:sp>
      <p:sp>
        <p:nvSpPr>
          <p:cNvPr id="38" name="Shape 35"/>
          <p:cNvSpPr/>
          <p:nvPr/>
        </p:nvSpPr>
        <p:spPr>
          <a:xfrm>
            <a:off x="5059558" y="4791645"/>
            <a:ext cx="2072579" cy="740217"/>
          </a:xfrm>
          <a:prstGeom prst="roundRect">
            <a:avLst>
              <a:gd name="adj" fmla="val 12353"/>
            </a:avLst>
          </a:prstGeom>
          <a:solidFill>
            <a:srgbClr val="F5F6F1"/>
          </a:solidFill>
          <a:ln w="9525">
            <a:solidFill>
              <a:srgbClr val="DFE6DC"/>
            </a:solidFill>
            <a:prstDash val="solid"/>
          </a:ln>
        </p:spPr>
      </p:sp>
      <p:sp>
        <p:nvSpPr>
          <p:cNvPr id="39" name="Text 36"/>
          <p:cNvSpPr txBox="1"/>
          <p:nvPr/>
        </p:nvSpPr>
        <p:spPr>
          <a:xfrm>
            <a:off x="5224150" y="4867178"/>
            <a:ext cx="1743395" cy="271917"/>
          </a:xfrm>
          <a:prstGeom prst="rect">
            <a:avLst/>
          </a:prstGeom>
          <a:noFill/>
          <a:ln/>
        </p:spPr>
        <p:txBody>
          <a:bodyPr wrap="square" lIns="0" tIns="0" rIns="0" bIns="0" rtlCol="0" anchor="t"/>
          <a:lstStyle/>
          <a:p>
            <a:pPr indent="0" marL="0">
              <a:buNone/>
            </a:pPr>
            <a:r>
              <a:rPr lang="tr-TR" altLang="en-US" sz="1260" b="1" dirty="0">
                <a:solidFill>
                  <a:srgbClr val="854D0E"/>
                </a:solidFill>
                <a:latin typeface="Calibri" pitchFamily="34" charset="0"/>
                <a:ea typeface="Calibri" pitchFamily="34" charset="-122"/>
                <a:cs typeface="Calibri" pitchFamily="34" charset="-120"/>
              </a:rPr>
              <a:t>Geçmiş kullanım</a:t>
            </a:r>
            <a:endParaRPr lang="tr-TR" sz="1260" dirty="0"/>
          </a:p>
        </p:txBody>
      </p:sp>
      <p:sp>
        <p:nvSpPr>
          <p:cNvPr id="40" name="Text 37"/>
          <p:cNvSpPr txBox="1"/>
          <p:nvPr/>
        </p:nvSpPr>
        <p:spPr>
          <a:xfrm>
            <a:off x="5224150" y="5146647"/>
            <a:ext cx="1743395" cy="347449"/>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eski harman, birleşen parsel</a:t>
            </a:r>
            <a:endParaRPr lang="tr-TR" sz="1040" dirty="0"/>
          </a:p>
        </p:txBody>
      </p:sp>
      <p:sp>
        <p:nvSpPr>
          <p:cNvPr id="41" name="Shape 38"/>
          <p:cNvSpPr/>
          <p:nvPr/>
        </p:nvSpPr>
        <p:spPr>
          <a:xfrm>
            <a:off x="7315017" y="4791645"/>
            <a:ext cx="2072579" cy="740217"/>
          </a:xfrm>
          <a:prstGeom prst="roundRect">
            <a:avLst>
              <a:gd name="adj" fmla="val 12353"/>
            </a:avLst>
          </a:prstGeom>
          <a:solidFill>
            <a:srgbClr val="F5F6F1"/>
          </a:solidFill>
          <a:ln w="9525">
            <a:solidFill>
              <a:srgbClr val="DFE6DC"/>
            </a:solidFill>
            <a:prstDash val="solid"/>
          </a:ln>
        </p:spPr>
      </p:sp>
      <p:sp>
        <p:nvSpPr>
          <p:cNvPr id="42" name="Text 39"/>
          <p:cNvSpPr txBox="1"/>
          <p:nvPr/>
        </p:nvSpPr>
        <p:spPr>
          <a:xfrm>
            <a:off x="7479609" y="4867178"/>
            <a:ext cx="1743395" cy="271917"/>
          </a:xfrm>
          <a:prstGeom prst="rect">
            <a:avLst/>
          </a:prstGeom>
          <a:noFill/>
          <a:ln/>
        </p:spPr>
        <p:txBody>
          <a:bodyPr wrap="square" lIns="0" tIns="0" rIns="0" bIns="0" rtlCol="0" anchor="t"/>
          <a:lstStyle/>
          <a:p>
            <a:pPr indent="0" marL="0">
              <a:buNone/>
            </a:pPr>
            <a:r>
              <a:rPr lang="tr-TR" altLang="en-US" sz="1260" b="1" dirty="0">
                <a:solidFill>
                  <a:srgbClr val="854D0E"/>
                </a:solidFill>
                <a:latin typeface="Calibri" pitchFamily="34" charset="0"/>
                <a:ea typeface="Calibri" pitchFamily="34" charset="-122"/>
                <a:cs typeface="Calibri" pitchFamily="34" charset="-120"/>
              </a:rPr>
              <a:t>Yönetim</a:t>
            </a:r>
            <a:endParaRPr lang="tr-TR" sz="1260" dirty="0"/>
          </a:p>
        </p:txBody>
      </p:sp>
      <p:sp>
        <p:nvSpPr>
          <p:cNvPr id="43" name="Text 40"/>
          <p:cNvSpPr txBox="1"/>
          <p:nvPr/>
        </p:nvSpPr>
        <p:spPr>
          <a:xfrm>
            <a:off x="7479609" y="5146647"/>
            <a:ext cx="1743395" cy="347449"/>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tıkalı damlatıcı, bindirme</a:t>
            </a:r>
            <a:endParaRPr lang="tr-TR" sz="1040" dirty="0"/>
          </a:p>
        </p:txBody>
      </p:sp>
      <p:sp>
        <p:nvSpPr>
          <p:cNvPr id="44" name="Shape 41"/>
          <p:cNvSpPr/>
          <p:nvPr/>
        </p:nvSpPr>
        <p:spPr>
          <a:xfrm>
            <a:off x="9570476" y="4791645"/>
            <a:ext cx="2072579" cy="740217"/>
          </a:xfrm>
          <a:prstGeom prst="roundRect">
            <a:avLst>
              <a:gd name="adj" fmla="val 12353"/>
            </a:avLst>
          </a:prstGeom>
          <a:solidFill>
            <a:srgbClr val="F5F6F1"/>
          </a:solidFill>
          <a:ln w="9525">
            <a:solidFill>
              <a:srgbClr val="DFE6DC"/>
            </a:solidFill>
            <a:prstDash val="solid"/>
          </a:ln>
        </p:spPr>
      </p:sp>
      <p:sp>
        <p:nvSpPr>
          <p:cNvPr id="45" name="Text 42"/>
          <p:cNvSpPr txBox="1"/>
          <p:nvPr/>
        </p:nvSpPr>
        <p:spPr>
          <a:xfrm>
            <a:off x="9735068" y="4867178"/>
            <a:ext cx="1743395" cy="271917"/>
          </a:xfrm>
          <a:prstGeom prst="rect">
            <a:avLst/>
          </a:prstGeom>
          <a:noFill/>
          <a:ln/>
        </p:spPr>
        <p:txBody>
          <a:bodyPr wrap="square" lIns="0" tIns="0" rIns="0" bIns="0" rtlCol="0" anchor="t"/>
          <a:lstStyle/>
          <a:p>
            <a:pPr indent="0" marL="0">
              <a:buNone/>
            </a:pPr>
            <a:r>
              <a:rPr lang="tr-TR" altLang="en-US" sz="1260" b="1" dirty="0">
                <a:solidFill>
                  <a:srgbClr val="854D0E"/>
                </a:solidFill>
                <a:latin typeface="Calibri" pitchFamily="34" charset="0"/>
                <a:ea typeface="Calibri" pitchFamily="34" charset="-122"/>
                <a:cs typeface="Calibri" pitchFamily="34" charset="-120"/>
              </a:rPr>
              <a:t>Biyolojik</a:t>
            </a:r>
            <a:endParaRPr lang="tr-TR" sz="1260" dirty="0"/>
          </a:p>
        </p:txBody>
      </p:sp>
      <p:sp>
        <p:nvSpPr>
          <p:cNvPr id="46" name="Text 43"/>
          <p:cNvSpPr txBox="1"/>
          <p:nvPr/>
        </p:nvSpPr>
        <p:spPr>
          <a:xfrm>
            <a:off x="9735068" y="5146647"/>
            <a:ext cx="1743395" cy="347449"/>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zararlı, hastalık, yabancı ot</a:t>
            </a:r>
            <a:endParaRPr lang="tr-TR" sz="10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HASSAS TARIM DÖNGÜSÜ</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Her sezon tekrarlanan altı adımlı döngü</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6</a:t>
            </a:r>
            <a:endParaRPr lang="tr-TR" sz="900" dirty="0"/>
          </a:p>
        </p:txBody>
      </p:sp>
      <p:sp>
        <p:nvSpPr>
          <p:cNvPr id="6" name="Shape 3"/>
          <p:cNvSpPr/>
          <p:nvPr/>
        </p:nvSpPr>
        <p:spPr>
          <a:xfrm>
            <a:off x="1855523" y="2714505"/>
            <a:ext cx="2598313" cy="2598313"/>
          </a:xfrm>
          <a:prstGeom prst="ellipse">
            <a:avLst/>
          </a:prstGeom>
          <a:solidFill>
            <a:srgbClr val="FFFFFF">
              <a:alpha val="0"/>
            </a:srgbClr>
          </a:solidFill>
          <a:ln w="31750">
            <a:solidFill>
              <a:srgbClr val="BFE0C8"/>
            </a:solidFill>
            <a:prstDash val="solid"/>
          </a:ln>
        </p:spPr>
      </p:sp>
      <p:sp>
        <p:nvSpPr>
          <p:cNvPr id="7" name="Shape 4"/>
          <p:cNvSpPr/>
          <p:nvPr/>
        </p:nvSpPr>
        <p:spPr>
          <a:xfrm>
            <a:off x="2414463" y="3273445"/>
            <a:ext cx="1480434" cy="1480434"/>
          </a:xfrm>
          <a:prstGeom prst="ellipse">
            <a:avLst/>
          </a:prstGeom>
          <a:solidFill>
            <a:srgbClr val="E6F3EA"/>
          </a:solidFill>
          <a:ln w="9525">
            <a:solidFill>
              <a:srgbClr val="E6F3EA"/>
            </a:solidFill>
            <a:prstDash val="solid"/>
          </a:ln>
        </p:spPr>
      </p:sp>
      <p:sp>
        <p:nvSpPr>
          <p:cNvPr id="8" name="Text 5"/>
          <p:cNvSpPr txBox="1"/>
          <p:nvPr/>
        </p:nvSpPr>
        <p:spPr>
          <a:xfrm>
            <a:off x="2535315" y="3560468"/>
            <a:ext cx="1238731" cy="906388"/>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Her tur bir öncekinin verisinden beslenir</a:t>
            </a:r>
            <a:endParaRPr lang="tr-TR" sz="990" dirty="0"/>
          </a:p>
        </p:txBody>
      </p:sp>
      <p:sp>
        <p:nvSpPr>
          <p:cNvPr id="9" name="Shape 6"/>
          <p:cNvSpPr/>
          <p:nvPr/>
        </p:nvSpPr>
        <p:spPr>
          <a:xfrm rot="7200000">
            <a:off x="3728726" y="2767707"/>
            <a:ext cx="151065" cy="241704"/>
          </a:xfrm>
          <a:prstGeom prst="triangle">
            <a:avLst/>
          </a:prstGeom>
          <a:solidFill>
            <a:srgbClr val="A16207"/>
          </a:solidFill>
          <a:ln w="12700">
            <a:solidFill>
              <a:srgbClr val="A16207"/>
            </a:solidFill>
            <a:prstDash val="solid"/>
          </a:ln>
        </p:spPr>
      </p:sp>
      <p:sp>
        <p:nvSpPr>
          <p:cNvPr id="10" name="Shape 7"/>
          <p:cNvSpPr/>
          <p:nvPr/>
        </p:nvSpPr>
        <p:spPr>
          <a:xfrm rot="10800000">
            <a:off x="4378304" y="3892810"/>
            <a:ext cx="151065" cy="241704"/>
          </a:xfrm>
          <a:prstGeom prst="triangle">
            <a:avLst/>
          </a:prstGeom>
          <a:solidFill>
            <a:srgbClr val="A16207"/>
          </a:solidFill>
          <a:ln w="12700">
            <a:solidFill>
              <a:srgbClr val="A16207"/>
            </a:solidFill>
            <a:prstDash val="solid"/>
          </a:ln>
        </p:spPr>
      </p:sp>
      <p:sp>
        <p:nvSpPr>
          <p:cNvPr id="11" name="Shape 8"/>
          <p:cNvSpPr/>
          <p:nvPr/>
        </p:nvSpPr>
        <p:spPr>
          <a:xfrm rot="14400000">
            <a:off x="3728726" y="5017913"/>
            <a:ext cx="151065" cy="241704"/>
          </a:xfrm>
          <a:prstGeom prst="triangle">
            <a:avLst/>
          </a:prstGeom>
          <a:solidFill>
            <a:srgbClr val="A16207"/>
          </a:solidFill>
          <a:ln w="12700">
            <a:solidFill>
              <a:srgbClr val="A16207"/>
            </a:solidFill>
            <a:prstDash val="solid"/>
          </a:ln>
        </p:spPr>
      </p:sp>
      <p:sp>
        <p:nvSpPr>
          <p:cNvPr id="12" name="Shape 9"/>
          <p:cNvSpPr/>
          <p:nvPr/>
        </p:nvSpPr>
        <p:spPr>
          <a:xfrm rot="18000000">
            <a:off x="2429569" y="5017913"/>
            <a:ext cx="151065" cy="241704"/>
          </a:xfrm>
          <a:prstGeom prst="triangle">
            <a:avLst/>
          </a:prstGeom>
          <a:solidFill>
            <a:srgbClr val="A16207"/>
          </a:solidFill>
          <a:ln w="12700">
            <a:solidFill>
              <a:srgbClr val="A16207"/>
            </a:solidFill>
            <a:prstDash val="solid"/>
          </a:ln>
        </p:spPr>
      </p:sp>
      <p:sp>
        <p:nvSpPr>
          <p:cNvPr id="13" name="Shape 10"/>
          <p:cNvSpPr/>
          <p:nvPr/>
        </p:nvSpPr>
        <p:spPr>
          <a:xfrm>
            <a:off x="1779991" y="3892810"/>
            <a:ext cx="151065" cy="241704"/>
          </a:xfrm>
          <a:prstGeom prst="triangle">
            <a:avLst/>
          </a:prstGeom>
          <a:solidFill>
            <a:srgbClr val="A16207"/>
          </a:solidFill>
          <a:ln w="12700">
            <a:solidFill>
              <a:srgbClr val="A16207"/>
            </a:solidFill>
            <a:prstDash val="solid"/>
          </a:ln>
        </p:spPr>
      </p:sp>
      <p:sp>
        <p:nvSpPr>
          <p:cNvPr id="14" name="Shape 11"/>
          <p:cNvSpPr/>
          <p:nvPr/>
        </p:nvSpPr>
        <p:spPr>
          <a:xfrm rot="3600000">
            <a:off x="2429569" y="2767707"/>
            <a:ext cx="151065" cy="241704"/>
          </a:xfrm>
          <a:prstGeom prst="triangle">
            <a:avLst/>
          </a:prstGeom>
          <a:solidFill>
            <a:srgbClr val="A16207"/>
          </a:solidFill>
          <a:ln w="12700">
            <a:solidFill>
              <a:srgbClr val="A16207"/>
            </a:solidFill>
            <a:prstDash val="solid"/>
          </a:ln>
        </p:spPr>
      </p:sp>
      <p:sp>
        <p:nvSpPr>
          <p:cNvPr id="15" name="Shape 12"/>
          <p:cNvSpPr/>
          <p:nvPr/>
        </p:nvSpPr>
        <p:spPr>
          <a:xfrm>
            <a:off x="2701486" y="2261311"/>
            <a:ext cx="906388" cy="906388"/>
          </a:xfrm>
          <a:prstGeom prst="ellipse">
            <a:avLst/>
          </a:prstGeom>
          <a:solidFill>
            <a:srgbClr val="1F7A3A"/>
          </a:solidFill>
          <a:ln w="25400">
            <a:solidFill>
              <a:srgbClr val="FFFFFF"/>
            </a:solidFill>
            <a:prstDash val="solid"/>
          </a:ln>
        </p:spPr>
      </p:sp>
      <p:sp>
        <p:nvSpPr>
          <p:cNvPr id="16" name="Text 13"/>
          <p:cNvSpPr txBox="1"/>
          <p:nvPr/>
        </p:nvSpPr>
        <p:spPr>
          <a:xfrm>
            <a:off x="2746805" y="2321737"/>
            <a:ext cx="815750" cy="785537"/>
          </a:xfrm>
          <a:prstGeom prst="rect">
            <a:avLst/>
          </a:prstGeom>
          <a:noFill/>
          <a:ln/>
        </p:spPr>
        <p:txBody>
          <a:bodyPr wrap="square" lIns="0" tIns="0" rIns="0" bIns="0" rtlCol="0" anchor="ctr"/>
          <a:lstStyle/>
          <a:p>
            <a:pPr algn="ctr" indent="0" marL="0">
              <a:buNone/>
            </a:pPr>
            <a:r>
              <a:rPr lang="tr-TR" altLang="en-US" sz="910" b="1" dirty="0">
                <a:solidFill>
                  <a:srgbClr val="E8B54A"/>
                </a:solidFill>
                <a:latin typeface="Calibri" pitchFamily="34" charset="0"/>
                <a:ea typeface="Calibri" pitchFamily="34" charset="-122"/>
                <a:cs typeface="Calibri" pitchFamily="34" charset="-120"/>
              </a:rPr>
              <a:t>1</a:t>
            </a:r>
            <a:endParaRPr lang="tr-TR" sz="1490" dirty="0"/>
          </a:p>
          <a:p>
            <a:pPr algn="ctr" indent="0" marL="0">
              <a:buNone/>
            </a:pPr>
            <a:r>
              <a:rPr lang="tr-TR" altLang="en-US" sz="990" b="1" dirty="0">
                <a:solidFill>
                  <a:srgbClr val="FFFFFF"/>
                </a:solidFill>
                <a:latin typeface="Calibri" pitchFamily="34" charset="0"/>
                <a:ea typeface="Calibri" pitchFamily="34" charset="-122"/>
                <a:cs typeface="Calibri" pitchFamily="34" charset="-120"/>
              </a:rPr>
              <a:t>Gözle ve ölç</a:t>
            </a:r>
            <a:endParaRPr lang="tr-TR" sz="1490" dirty="0"/>
          </a:p>
        </p:txBody>
      </p:sp>
      <p:sp>
        <p:nvSpPr>
          <p:cNvPr id="17" name="Shape 14"/>
          <p:cNvSpPr/>
          <p:nvPr/>
        </p:nvSpPr>
        <p:spPr>
          <a:xfrm>
            <a:off x="3826588" y="2910889"/>
            <a:ext cx="906388" cy="906388"/>
          </a:xfrm>
          <a:prstGeom prst="ellipse">
            <a:avLst/>
          </a:prstGeom>
          <a:solidFill>
            <a:srgbClr val="16602D"/>
          </a:solidFill>
          <a:ln w="25400">
            <a:solidFill>
              <a:srgbClr val="FFFFFF"/>
            </a:solidFill>
            <a:prstDash val="solid"/>
          </a:ln>
        </p:spPr>
      </p:sp>
      <p:sp>
        <p:nvSpPr>
          <p:cNvPr id="18" name="Text 15"/>
          <p:cNvSpPr txBox="1"/>
          <p:nvPr/>
        </p:nvSpPr>
        <p:spPr>
          <a:xfrm>
            <a:off x="3871908" y="2971315"/>
            <a:ext cx="815750" cy="785537"/>
          </a:xfrm>
          <a:prstGeom prst="rect">
            <a:avLst/>
          </a:prstGeom>
          <a:noFill/>
          <a:ln/>
        </p:spPr>
        <p:txBody>
          <a:bodyPr wrap="square" lIns="0" tIns="0" rIns="0" bIns="0" rtlCol="0" anchor="ctr"/>
          <a:lstStyle/>
          <a:p>
            <a:pPr algn="ctr" indent="0" marL="0">
              <a:buNone/>
            </a:pPr>
            <a:r>
              <a:rPr lang="tr-TR" altLang="en-US" sz="910" b="1" dirty="0">
                <a:solidFill>
                  <a:srgbClr val="E8B54A"/>
                </a:solidFill>
                <a:latin typeface="Calibri" pitchFamily="34" charset="0"/>
                <a:ea typeface="Calibri" pitchFamily="34" charset="-122"/>
                <a:cs typeface="Calibri" pitchFamily="34" charset="-120"/>
              </a:rPr>
              <a:t>2</a:t>
            </a:r>
            <a:endParaRPr lang="tr-TR" sz="1490" dirty="0"/>
          </a:p>
          <a:p>
            <a:pPr algn="ctr" indent="0" marL="0">
              <a:buNone/>
            </a:pPr>
            <a:r>
              <a:rPr lang="tr-TR" altLang="en-US" sz="990" b="1" dirty="0">
                <a:solidFill>
                  <a:srgbClr val="FFFFFF"/>
                </a:solidFill>
                <a:latin typeface="Calibri" pitchFamily="34" charset="0"/>
                <a:ea typeface="Calibri" pitchFamily="34" charset="-122"/>
                <a:cs typeface="Calibri" pitchFamily="34" charset="-120"/>
              </a:rPr>
              <a:t>Konumla kaydet</a:t>
            </a:r>
            <a:endParaRPr lang="tr-TR" sz="1490" dirty="0"/>
          </a:p>
        </p:txBody>
      </p:sp>
      <p:sp>
        <p:nvSpPr>
          <p:cNvPr id="19" name="Shape 16"/>
          <p:cNvSpPr/>
          <p:nvPr/>
        </p:nvSpPr>
        <p:spPr>
          <a:xfrm>
            <a:off x="3826588" y="4210046"/>
            <a:ext cx="906388" cy="906388"/>
          </a:xfrm>
          <a:prstGeom prst="ellipse">
            <a:avLst/>
          </a:prstGeom>
          <a:solidFill>
            <a:srgbClr val="1F7A3A"/>
          </a:solidFill>
          <a:ln w="25400">
            <a:solidFill>
              <a:srgbClr val="FFFFFF"/>
            </a:solidFill>
            <a:prstDash val="solid"/>
          </a:ln>
        </p:spPr>
      </p:sp>
      <p:sp>
        <p:nvSpPr>
          <p:cNvPr id="20" name="Text 17"/>
          <p:cNvSpPr txBox="1"/>
          <p:nvPr/>
        </p:nvSpPr>
        <p:spPr>
          <a:xfrm>
            <a:off x="3871908" y="4270472"/>
            <a:ext cx="815750" cy="785537"/>
          </a:xfrm>
          <a:prstGeom prst="rect">
            <a:avLst/>
          </a:prstGeom>
          <a:noFill/>
          <a:ln/>
        </p:spPr>
        <p:txBody>
          <a:bodyPr wrap="square" lIns="0" tIns="0" rIns="0" bIns="0" rtlCol="0" anchor="ctr"/>
          <a:lstStyle/>
          <a:p>
            <a:pPr algn="ctr" indent="0" marL="0">
              <a:buNone/>
            </a:pPr>
            <a:r>
              <a:rPr lang="tr-TR" altLang="en-US" sz="910" b="1" dirty="0">
                <a:solidFill>
                  <a:srgbClr val="E8B54A"/>
                </a:solidFill>
                <a:latin typeface="Calibri" pitchFamily="34" charset="0"/>
                <a:ea typeface="Calibri" pitchFamily="34" charset="-122"/>
                <a:cs typeface="Calibri" pitchFamily="34" charset="-120"/>
              </a:rPr>
              <a:t>3</a:t>
            </a:r>
            <a:endParaRPr lang="tr-TR" sz="1490" dirty="0"/>
          </a:p>
          <a:p>
            <a:pPr algn="ctr" indent="0" marL="0">
              <a:buNone/>
            </a:pPr>
            <a:r>
              <a:rPr lang="tr-TR" altLang="en-US" sz="990" b="1" dirty="0">
                <a:solidFill>
                  <a:srgbClr val="FFFFFF"/>
                </a:solidFill>
                <a:latin typeface="Calibri" pitchFamily="34" charset="0"/>
                <a:ea typeface="Calibri" pitchFamily="34" charset="-122"/>
                <a:cs typeface="Calibri" pitchFamily="34" charset="-120"/>
              </a:rPr>
              <a:t>Analiz et</a:t>
            </a:r>
            <a:endParaRPr lang="tr-TR" sz="1490" dirty="0"/>
          </a:p>
        </p:txBody>
      </p:sp>
      <p:sp>
        <p:nvSpPr>
          <p:cNvPr id="21" name="Shape 18"/>
          <p:cNvSpPr/>
          <p:nvPr/>
        </p:nvSpPr>
        <p:spPr>
          <a:xfrm>
            <a:off x="2701486" y="4859624"/>
            <a:ext cx="906388" cy="906388"/>
          </a:xfrm>
          <a:prstGeom prst="ellipse">
            <a:avLst/>
          </a:prstGeom>
          <a:solidFill>
            <a:srgbClr val="16602D"/>
          </a:solidFill>
          <a:ln w="25400">
            <a:solidFill>
              <a:srgbClr val="FFFFFF"/>
            </a:solidFill>
            <a:prstDash val="solid"/>
          </a:ln>
        </p:spPr>
      </p:sp>
      <p:sp>
        <p:nvSpPr>
          <p:cNvPr id="22" name="Text 19"/>
          <p:cNvSpPr txBox="1"/>
          <p:nvPr/>
        </p:nvSpPr>
        <p:spPr>
          <a:xfrm>
            <a:off x="2746805" y="4920050"/>
            <a:ext cx="815750" cy="785537"/>
          </a:xfrm>
          <a:prstGeom prst="rect">
            <a:avLst/>
          </a:prstGeom>
          <a:noFill/>
          <a:ln/>
        </p:spPr>
        <p:txBody>
          <a:bodyPr wrap="square" lIns="0" tIns="0" rIns="0" bIns="0" rtlCol="0" anchor="ctr"/>
          <a:lstStyle/>
          <a:p>
            <a:pPr algn="ctr" indent="0" marL="0">
              <a:buNone/>
            </a:pPr>
            <a:r>
              <a:rPr lang="tr-TR" altLang="en-US" sz="910" b="1" dirty="0">
                <a:solidFill>
                  <a:srgbClr val="E8B54A"/>
                </a:solidFill>
                <a:latin typeface="Calibri" pitchFamily="34" charset="0"/>
                <a:ea typeface="Calibri" pitchFamily="34" charset="-122"/>
                <a:cs typeface="Calibri" pitchFamily="34" charset="-120"/>
              </a:rPr>
              <a:t>4</a:t>
            </a:r>
            <a:endParaRPr lang="tr-TR" sz="1490" dirty="0"/>
          </a:p>
          <a:p>
            <a:pPr algn="ctr" indent="0" marL="0">
              <a:buNone/>
            </a:pPr>
            <a:r>
              <a:rPr lang="tr-TR" altLang="en-US" sz="990" b="1" dirty="0">
                <a:solidFill>
                  <a:srgbClr val="FFFFFF"/>
                </a:solidFill>
                <a:latin typeface="Calibri" pitchFamily="34" charset="0"/>
                <a:ea typeface="Calibri" pitchFamily="34" charset="-122"/>
                <a:cs typeface="Calibri" pitchFamily="34" charset="-120"/>
              </a:rPr>
              <a:t>Karar ver</a:t>
            </a:r>
            <a:endParaRPr lang="tr-TR" sz="1490" dirty="0"/>
          </a:p>
        </p:txBody>
      </p:sp>
      <p:sp>
        <p:nvSpPr>
          <p:cNvPr id="23" name="Shape 20"/>
          <p:cNvSpPr/>
          <p:nvPr/>
        </p:nvSpPr>
        <p:spPr>
          <a:xfrm>
            <a:off x="1576383" y="4210046"/>
            <a:ext cx="906388" cy="906388"/>
          </a:xfrm>
          <a:prstGeom prst="ellipse">
            <a:avLst/>
          </a:prstGeom>
          <a:solidFill>
            <a:srgbClr val="1F7A3A"/>
          </a:solidFill>
          <a:ln w="25400">
            <a:solidFill>
              <a:srgbClr val="FFFFFF"/>
            </a:solidFill>
            <a:prstDash val="solid"/>
          </a:ln>
        </p:spPr>
      </p:sp>
      <p:sp>
        <p:nvSpPr>
          <p:cNvPr id="24" name="Text 21"/>
          <p:cNvSpPr txBox="1"/>
          <p:nvPr/>
        </p:nvSpPr>
        <p:spPr>
          <a:xfrm>
            <a:off x="1621703" y="4270472"/>
            <a:ext cx="815750" cy="785537"/>
          </a:xfrm>
          <a:prstGeom prst="rect">
            <a:avLst/>
          </a:prstGeom>
          <a:noFill/>
          <a:ln/>
        </p:spPr>
        <p:txBody>
          <a:bodyPr wrap="square" lIns="0" tIns="0" rIns="0" bIns="0" rtlCol="0" anchor="ctr"/>
          <a:lstStyle/>
          <a:p>
            <a:pPr algn="ctr" indent="0" marL="0">
              <a:buNone/>
            </a:pPr>
            <a:r>
              <a:rPr lang="tr-TR" altLang="en-US" sz="910" b="1" dirty="0">
                <a:solidFill>
                  <a:srgbClr val="E8B54A"/>
                </a:solidFill>
                <a:latin typeface="Calibri" pitchFamily="34" charset="0"/>
                <a:ea typeface="Calibri" pitchFamily="34" charset="-122"/>
                <a:cs typeface="Calibri" pitchFamily="34" charset="-120"/>
              </a:rPr>
              <a:t>5</a:t>
            </a:r>
            <a:endParaRPr lang="tr-TR" sz="1490" dirty="0"/>
          </a:p>
          <a:p>
            <a:pPr algn="ctr" indent="0" marL="0">
              <a:buNone/>
            </a:pPr>
            <a:r>
              <a:rPr lang="tr-TR" altLang="en-US" sz="990" b="1" dirty="0">
                <a:solidFill>
                  <a:srgbClr val="FFFFFF"/>
                </a:solidFill>
                <a:latin typeface="Calibri" pitchFamily="34" charset="0"/>
                <a:ea typeface="Calibri" pitchFamily="34" charset="-122"/>
                <a:cs typeface="Calibri" pitchFamily="34" charset="-120"/>
              </a:rPr>
              <a:t>Uygula</a:t>
            </a:r>
            <a:endParaRPr lang="tr-TR" sz="1490" dirty="0"/>
          </a:p>
        </p:txBody>
      </p:sp>
      <p:sp>
        <p:nvSpPr>
          <p:cNvPr id="25" name="Shape 22"/>
          <p:cNvSpPr/>
          <p:nvPr/>
        </p:nvSpPr>
        <p:spPr>
          <a:xfrm>
            <a:off x="1576383" y="2910889"/>
            <a:ext cx="906388" cy="906388"/>
          </a:xfrm>
          <a:prstGeom prst="ellipse">
            <a:avLst/>
          </a:prstGeom>
          <a:solidFill>
            <a:srgbClr val="16602D"/>
          </a:solidFill>
          <a:ln w="25400">
            <a:solidFill>
              <a:srgbClr val="FFFFFF"/>
            </a:solidFill>
            <a:prstDash val="solid"/>
          </a:ln>
        </p:spPr>
      </p:sp>
      <p:sp>
        <p:nvSpPr>
          <p:cNvPr id="26" name="Text 23"/>
          <p:cNvSpPr txBox="1"/>
          <p:nvPr/>
        </p:nvSpPr>
        <p:spPr>
          <a:xfrm>
            <a:off x="1621703" y="2971315"/>
            <a:ext cx="815750" cy="785537"/>
          </a:xfrm>
          <a:prstGeom prst="rect">
            <a:avLst/>
          </a:prstGeom>
          <a:noFill/>
          <a:ln/>
        </p:spPr>
        <p:txBody>
          <a:bodyPr wrap="square" lIns="0" tIns="0" rIns="0" bIns="0" rtlCol="0" anchor="ctr"/>
          <a:lstStyle/>
          <a:p>
            <a:pPr algn="ctr" indent="0" marL="0">
              <a:buNone/>
            </a:pPr>
            <a:r>
              <a:rPr lang="tr-TR" altLang="en-US" sz="910" b="1" dirty="0">
                <a:solidFill>
                  <a:srgbClr val="E8B54A"/>
                </a:solidFill>
                <a:latin typeface="Calibri" pitchFamily="34" charset="0"/>
                <a:ea typeface="Calibri" pitchFamily="34" charset="-122"/>
                <a:cs typeface="Calibri" pitchFamily="34" charset="-120"/>
              </a:rPr>
              <a:t>6</a:t>
            </a:r>
            <a:endParaRPr lang="tr-TR" sz="1490" dirty="0"/>
          </a:p>
          <a:p>
            <a:pPr algn="ctr" indent="0" marL="0">
              <a:buNone/>
            </a:pPr>
            <a:r>
              <a:rPr lang="tr-TR" altLang="en-US" sz="990" b="1" dirty="0">
                <a:solidFill>
                  <a:srgbClr val="FFFFFF"/>
                </a:solidFill>
                <a:latin typeface="Calibri" pitchFamily="34" charset="0"/>
                <a:ea typeface="Calibri" pitchFamily="34" charset="-122"/>
                <a:cs typeface="Calibri" pitchFamily="34" charset="-120"/>
              </a:rPr>
              <a:t>Değerlendir</a:t>
            </a:r>
            <a:endParaRPr lang="tr-TR" sz="1490" dirty="0"/>
          </a:p>
        </p:txBody>
      </p:sp>
      <p:sp>
        <p:nvSpPr>
          <p:cNvPr id="27" name="Shape 24"/>
          <p:cNvSpPr/>
          <p:nvPr/>
        </p:nvSpPr>
        <p:spPr>
          <a:xfrm>
            <a:off x="5989320" y="2268864"/>
            <a:ext cx="5653735" cy="3474489"/>
          </a:xfrm>
          <a:prstGeom prst="roundRect">
            <a:avLst>
              <a:gd name="adj" fmla="val 3158"/>
            </a:avLst>
          </a:prstGeom>
          <a:solidFill>
            <a:srgbClr val="F5F6F1"/>
          </a:solidFill>
          <a:ln w="9525">
            <a:solidFill>
              <a:srgbClr val="DFE6DC"/>
            </a:solidFill>
            <a:prstDash val="solid"/>
          </a:ln>
        </p:spPr>
      </p:sp>
      <p:sp>
        <p:nvSpPr>
          <p:cNvPr id="28" name="Text 25"/>
          <p:cNvSpPr txBox="1"/>
          <p:nvPr/>
        </p:nvSpPr>
        <p:spPr>
          <a:xfrm>
            <a:off x="6263640" y="2397269"/>
            <a:ext cx="5105095"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DÖNGÜ BİR BAHÇEDE</a:t>
            </a:r>
            <a:endParaRPr lang="tr-TR" sz="1040" dirty="0"/>
          </a:p>
        </p:txBody>
      </p:sp>
      <p:sp>
        <p:nvSpPr>
          <p:cNvPr id="29" name="Text 26"/>
          <p:cNvSpPr txBox="1"/>
          <p:nvPr/>
        </p:nvSpPr>
        <p:spPr>
          <a:xfrm>
            <a:off x="6263640" y="2608760"/>
            <a:ext cx="5105095" cy="271917"/>
          </a:xfrm>
          <a:prstGeom prst="rect">
            <a:avLst/>
          </a:prstGeom>
          <a:noFill/>
          <a:ln/>
        </p:spPr>
        <p:txBody>
          <a:bodyPr wrap="square" lIns="0" tIns="0" rIns="0" bIns="0" rtlCol="0" anchor="t"/>
          <a:lstStyle/>
          <a:p>
            <a:pPr indent="0" marL="0">
              <a:buNone/>
            </a:pPr>
            <a:r>
              <a:rPr lang="tr-TR" altLang="en-US" sz="1440" b="1" dirty="0">
                <a:solidFill>
                  <a:srgbClr val="1B2420"/>
                </a:solidFill>
                <a:latin typeface="Calibri" pitchFamily="34" charset="0"/>
                <a:ea typeface="Calibri" pitchFamily="34" charset="-122"/>
                <a:cs typeface="Calibri" pitchFamily="34" charset="-120"/>
              </a:rPr>
              <a:t>Kurgusal örnek: 30 dekarlık portakal bahçesi</a:t>
            </a:r>
            <a:endParaRPr lang="tr-TR" sz="1440" dirty="0"/>
          </a:p>
        </p:txBody>
      </p:sp>
      <p:sp>
        <p:nvSpPr>
          <p:cNvPr id="30" name="Shape 27"/>
          <p:cNvSpPr/>
          <p:nvPr/>
        </p:nvSpPr>
        <p:spPr>
          <a:xfrm>
            <a:off x="6290683" y="3009081"/>
            <a:ext cx="256810" cy="256810"/>
          </a:xfrm>
          <a:prstGeom prst="ellipse">
            <a:avLst/>
          </a:prstGeom>
          <a:solidFill>
            <a:srgbClr val="1F7A3A"/>
          </a:solidFill>
          <a:ln w="12700">
            <a:solidFill>
              <a:srgbClr val="1F7A3A"/>
            </a:solidFill>
            <a:prstDash val="solid"/>
          </a:ln>
        </p:spPr>
      </p:sp>
      <p:sp>
        <p:nvSpPr>
          <p:cNvPr id="31" name="Text 28"/>
          <p:cNvSpPr txBox="1"/>
          <p:nvPr/>
        </p:nvSpPr>
        <p:spPr>
          <a:xfrm>
            <a:off x="6290683" y="3009081"/>
            <a:ext cx="256810" cy="256810"/>
          </a:xfrm>
          <a:prstGeom prst="rect">
            <a:avLst/>
          </a:prstGeom>
          <a:noFill/>
          <a:ln/>
        </p:spPr>
        <p:txBody>
          <a:bodyPr wrap="square" lIns="0" tIns="0" rIns="0" bIns="0" rtlCol="0" anchor="ctr"/>
          <a:lstStyle/>
          <a:p>
            <a:pPr algn="ctr" indent="0" marL="0">
              <a:buNone/>
            </a:pPr>
            <a:r>
              <a:rPr lang="tr-TR" altLang="en-US" sz="910" b="1" dirty="0">
                <a:solidFill>
                  <a:srgbClr val="FFFFFF"/>
                </a:solidFill>
                <a:latin typeface="Calibri" pitchFamily="34" charset="0"/>
                <a:ea typeface="Calibri" pitchFamily="34" charset="-122"/>
                <a:cs typeface="Calibri" pitchFamily="34" charset="-120"/>
              </a:rPr>
              <a:t>1</a:t>
            </a:r>
            <a:endParaRPr lang="tr-TR" sz="910" dirty="0"/>
          </a:p>
        </p:txBody>
      </p:sp>
      <p:sp>
        <p:nvSpPr>
          <p:cNvPr id="32" name="Text 29"/>
          <p:cNvSpPr txBox="1"/>
          <p:nvPr/>
        </p:nvSpPr>
        <p:spPr>
          <a:xfrm>
            <a:off x="6702552" y="2986422"/>
            <a:ext cx="4693615" cy="34744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Üç bölgeden toprak örneği, iki bölgeye nem sensörü</a:t>
            </a:r>
            <a:endParaRPr lang="tr-TR" sz="1170" dirty="0"/>
          </a:p>
        </p:txBody>
      </p:sp>
      <p:sp>
        <p:nvSpPr>
          <p:cNvPr id="33" name="Shape 30"/>
          <p:cNvSpPr/>
          <p:nvPr/>
        </p:nvSpPr>
        <p:spPr>
          <a:xfrm>
            <a:off x="6290683" y="3386743"/>
            <a:ext cx="256810" cy="256810"/>
          </a:xfrm>
          <a:prstGeom prst="ellipse">
            <a:avLst/>
          </a:prstGeom>
          <a:solidFill>
            <a:srgbClr val="16602D"/>
          </a:solidFill>
          <a:ln w="12700">
            <a:solidFill>
              <a:srgbClr val="16602D"/>
            </a:solidFill>
            <a:prstDash val="solid"/>
          </a:ln>
        </p:spPr>
      </p:sp>
      <p:sp>
        <p:nvSpPr>
          <p:cNvPr id="34" name="Text 31"/>
          <p:cNvSpPr txBox="1"/>
          <p:nvPr/>
        </p:nvSpPr>
        <p:spPr>
          <a:xfrm>
            <a:off x="6290683" y="3386743"/>
            <a:ext cx="256810" cy="256810"/>
          </a:xfrm>
          <a:prstGeom prst="rect">
            <a:avLst/>
          </a:prstGeom>
          <a:noFill/>
          <a:ln/>
        </p:spPr>
        <p:txBody>
          <a:bodyPr wrap="square" lIns="0" tIns="0" rIns="0" bIns="0" rtlCol="0" anchor="ctr"/>
          <a:lstStyle/>
          <a:p>
            <a:pPr algn="ctr" indent="0" marL="0">
              <a:buNone/>
            </a:pPr>
            <a:r>
              <a:rPr lang="tr-TR" altLang="en-US" sz="910" b="1" dirty="0">
                <a:solidFill>
                  <a:srgbClr val="FFFFFF"/>
                </a:solidFill>
                <a:latin typeface="Calibri" pitchFamily="34" charset="0"/>
                <a:ea typeface="Calibri" pitchFamily="34" charset="-122"/>
                <a:cs typeface="Calibri" pitchFamily="34" charset="-120"/>
              </a:rPr>
              <a:t>2</a:t>
            </a:r>
            <a:endParaRPr lang="tr-TR" sz="910" dirty="0"/>
          </a:p>
        </p:txBody>
      </p:sp>
      <p:sp>
        <p:nvSpPr>
          <p:cNvPr id="35" name="Text 32"/>
          <p:cNvSpPr txBox="1"/>
          <p:nvPr/>
        </p:nvSpPr>
        <p:spPr>
          <a:xfrm>
            <a:off x="6702552" y="3364083"/>
            <a:ext cx="4693615" cy="34744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Örnek noktaları telefonla işaretlenir</a:t>
            </a:r>
            <a:endParaRPr lang="tr-TR" sz="1170" dirty="0"/>
          </a:p>
        </p:txBody>
      </p:sp>
      <p:sp>
        <p:nvSpPr>
          <p:cNvPr id="36" name="Shape 33"/>
          <p:cNvSpPr/>
          <p:nvPr/>
        </p:nvSpPr>
        <p:spPr>
          <a:xfrm>
            <a:off x="6290683" y="3764405"/>
            <a:ext cx="256810" cy="256810"/>
          </a:xfrm>
          <a:prstGeom prst="ellipse">
            <a:avLst/>
          </a:prstGeom>
          <a:solidFill>
            <a:srgbClr val="1F7A3A"/>
          </a:solidFill>
          <a:ln w="12700">
            <a:solidFill>
              <a:srgbClr val="1F7A3A"/>
            </a:solidFill>
            <a:prstDash val="solid"/>
          </a:ln>
        </p:spPr>
      </p:sp>
      <p:sp>
        <p:nvSpPr>
          <p:cNvPr id="37" name="Text 34"/>
          <p:cNvSpPr txBox="1"/>
          <p:nvPr/>
        </p:nvSpPr>
        <p:spPr>
          <a:xfrm>
            <a:off x="6290683" y="3764405"/>
            <a:ext cx="256810" cy="256810"/>
          </a:xfrm>
          <a:prstGeom prst="rect">
            <a:avLst/>
          </a:prstGeom>
          <a:noFill/>
          <a:ln/>
        </p:spPr>
        <p:txBody>
          <a:bodyPr wrap="square" lIns="0" tIns="0" rIns="0" bIns="0" rtlCol="0" anchor="ctr"/>
          <a:lstStyle/>
          <a:p>
            <a:pPr algn="ctr" indent="0" marL="0">
              <a:buNone/>
            </a:pPr>
            <a:r>
              <a:rPr lang="tr-TR" altLang="en-US" sz="910" b="1" dirty="0">
                <a:solidFill>
                  <a:srgbClr val="FFFFFF"/>
                </a:solidFill>
                <a:latin typeface="Calibri" pitchFamily="34" charset="0"/>
                <a:ea typeface="Calibri" pitchFamily="34" charset="-122"/>
                <a:cs typeface="Calibri" pitchFamily="34" charset="-120"/>
              </a:rPr>
              <a:t>3</a:t>
            </a:r>
            <a:endParaRPr lang="tr-TR" sz="910" dirty="0"/>
          </a:p>
        </p:txBody>
      </p:sp>
      <p:sp>
        <p:nvSpPr>
          <p:cNvPr id="38" name="Text 35"/>
          <p:cNvSpPr txBox="1"/>
          <p:nvPr/>
        </p:nvSpPr>
        <p:spPr>
          <a:xfrm>
            <a:off x="6702552" y="3741745"/>
            <a:ext cx="4693615" cy="34744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Alt bölge daha killi, sulamadan sonra uzun süre ıslak</a:t>
            </a:r>
            <a:endParaRPr lang="tr-TR" sz="1170" dirty="0"/>
          </a:p>
        </p:txBody>
      </p:sp>
      <p:sp>
        <p:nvSpPr>
          <p:cNvPr id="39" name="Shape 36"/>
          <p:cNvSpPr/>
          <p:nvPr/>
        </p:nvSpPr>
        <p:spPr>
          <a:xfrm>
            <a:off x="6290683" y="4142067"/>
            <a:ext cx="256810" cy="256810"/>
          </a:xfrm>
          <a:prstGeom prst="ellipse">
            <a:avLst/>
          </a:prstGeom>
          <a:solidFill>
            <a:srgbClr val="16602D"/>
          </a:solidFill>
          <a:ln w="12700">
            <a:solidFill>
              <a:srgbClr val="16602D"/>
            </a:solidFill>
            <a:prstDash val="solid"/>
          </a:ln>
        </p:spPr>
      </p:sp>
      <p:sp>
        <p:nvSpPr>
          <p:cNvPr id="40" name="Text 37"/>
          <p:cNvSpPr txBox="1"/>
          <p:nvPr/>
        </p:nvSpPr>
        <p:spPr>
          <a:xfrm>
            <a:off x="6290683" y="4142067"/>
            <a:ext cx="256810" cy="256810"/>
          </a:xfrm>
          <a:prstGeom prst="rect">
            <a:avLst/>
          </a:prstGeom>
          <a:noFill/>
          <a:ln/>
        </p:spPr>
        <p:txBody>
          <a:bodyPr wrap="square" lIns="0" tIns="0" rIns="0" bIns="0" rtlCol="0" anchor="ctr"/>
          <a:lstStyle/>
          <a:p>
            <a:pPr algn="ctr" indent="0" marL="0">
              <a:buNone/>
            </a:pPr>
            <a:r>
              <a:rPr lang="tr-TR" altLang="en-US" sz="910" b="1" dirty="0">
                <a:solidFill>
                  <a:srgbClr val="FFFFFF"/>
                </a:solidFill>
                <a:latin typeface="Calibri" pitchFamily="34" charset="0"/>
                <a:ea typeface="Calibri" pitchFamily="34" charset="-122"/>
                <a:cs typeface="Calibri" pitchFamily="34" charset="-120"/>
              </a:rPr>
              <a:t>4</a:t>
            </a:r>
            <a:endParaRPr lang="tr-TR" sz="910" dirty="0"/>
          </a:p>
        </p:txBody>
      </p:sp>
      <p:sp>
        <p:nvSpPr>
          <p:cNvPr id="41" name="Text 38"/>
          <p:cNvSpPr txBox="1"/>
          <p:nvPr/>
        </p:nvSpPr>
        <p:spPr>
          <a:xfrm>
            <a:off x="6702552" y="4119407"/>
            <a:ext cx="4693615" cy="34744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O bölgede sulama süresi kısalır, gübre dozu aynı kalır</a:t>
            </a:r>
            <a:endParaRPr lang="tr-TR" sz="1170" dirty="0"/>
          </a:p>
        </p:txBody>
      </p:sp>
      <p:sp>
        <p:nvSpPr>
          <p:cNvPr id="42" name="Shape 39"/>
          <p:cNvSpPr/>
          <p:nvPr/>
        </p:nvSpPr>
        <p:spPr>
          <a:xfrm>
            <a:off x="6290683" y="4519729"/>
            <a:ext cx="256810" cy="256810"/>
          </a:xfrm>
          <a:prstGeom prst="ellipse">
            <a:avLst/>
          </a:prstGeom>
          <a:solidFill>
            <a:srgbClr val="1F7A3A"/>
          </a:solidFill>
          <a:ln w="12700">
            <a:solidFill>
              <a:srgbClr val="1F7A3A"/>
            </a:solidFill>
            <a:prstDash val="solid"/>
          </a:ln>
        </p:spPr>
      </p:sp>
      <p:sp>
        <p:nvSpPr>
          <p:cNvPr id="43" name="Text 40"/>
          <p:cNvSpPr txBox="1"/>
          <p:nvPr/>
        </p:nvSpPr>
        <p:spPr>
          <a:xfrm>
            <a:off x="6290683" y="4519729"/>
            <a:ext cx="256810" cy="256810"/>
          </a:xfrm>
          <a:prstGeom prst="rect">
            <a:avLst/>
          </a:prstGeom>
          <a:noFill/>
          <a:ln/>
        </p:spPr>
        <p:txBody>
          <a:bodyPr wrap="square" lIns="0" tIns="0" rIns="0" bIns="0" rtlCol="0" anchor="ctr"/>
          <a:lstStyle/>
          <a:p>
            <a:pPr algn="ctr" indent="0" marL="0">
              <a:buNone/>
            </a:pPr>
            <a:r>
              <a:rPr lang="tr-TR" altLang="en-US" sz="910" b="1" dirty="0">
                <a:solidFill>
                  <a:srgbClr val="FFFFFF"/>
                </a:solidFill>
                <a:latin typeface="Calibri" pitchFamily="34" charset="0"/>
                <a:ea typeface="Calibri" pitchFamily="34" charset="-122"/>
                <a:cs typeface="Calibri" pitchFamily="34" charset="-120"/>
              </a:rPr>
              <a:t>5</a:t>
            </a:r>
            <a:endParaRPr lang="tr-TR" sz="910" dirty="0"/>
          </a:p>
        </p:txBody>
      </p:sp>
      <p:sp>
        <p:nvSpPr>
          <p:cNvPr id="44" name="Text 41"/>
          <p:cNvSpPr txBox="1"/>
          <p:nvPr/>
        </p:nvSpPr>
        <p:spPr>
          <a:xfrm>
            <a:off x="6702552" y="4497069"/>
            <a:ext cx="4693615" cy="34744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Damla hattı iki ayrı vanaya bölünür</a:t>
            </a:r>
            <a:endParaRPr lang="tr-TR" sz="1170" dirty="0"/>
          </a:p>
        </p:txBody>
      </p:sp>
      <p:sp>
        <p:nvSpPr>
          <p:cNvPr id="45" name="Shape 42"/>
          <p:cNvSpPr/>
          <p:nvPr/>
        </p:nvSpPr>
        <p:spPr>
          <a:xfrm>
            <a:off x="6290683" y="4897390"/>
            <a:ext cx="256810" cy="256810"/>
          </a:xfrm>
          <a:prstGeom prst="ellipse">
            <a:avLst/>
          </a:prstGeom>
          <a:solidFill>
            <a:srgbClr val="16602D"/>
          </a:solidFill>
          <a:ln w="12700">
            <a:solidFill>
              <a:srgbClr val="16602D"/>
            </a:solidFill>
            <a:prstDash val="solid"/>
          </a:ln>
        </p:spPr>
      </p:sp>
      <p:sp>
        <p:nvSpPr>
          <p:cNvPr id="46" name="Text 43"/>
          <p:cNvSpPr txBox="1"/>
          <p:nvPr/>
        </p:nvSpPr>
        <p:spPr>
          <a:xfrm>
            <a:off x="6290683" y="4897390"/>
            <a:ext cx="256810" cy="256810"/>
          </a:xfrm>
          <a:prstGeom prst="rect">
            <a:avLst/>
          </a:prstGeom>
          <a:noFill/>
          <a:ln/>
        </p:spPr>
        <p:txBody>
          <a:bodyPr wrap="square" lIns="0" tIns="0" rIns="0" bIns="0" rtlCol="0" anchor="ctr"/>
          <a:lstStyle/>
          <a:p>
            <a:pPr algn="ctr" indent="0" marL="0">
              <a:buNone/>
            </a:pPr>
            <a:r>
              <a:rPr lang="tr-TR" altLang="en-US" sz="910" b="1" dirty="0">
                <a:solidFill>
                  <a:srgbClr val="FFFFFF"/>
                </a:solidFill>
                <a:latin typeface="Calibri" pitchFamily="34" charset="0"/>
                <a:ea typeface="Calibri" pitchFamily="34" charset="-122"/>
                <a:cs typeface="Calibri" pitchFamily="34" charset="-120"/>
              </a:rPr>
              <a:t>6</a:t>
            </a:r>
            <a:endParaRPr lang="tr-TR" sz="910" dirty="0"/>
          </a:p>
        </p:txBody>
      </p:sp>
      <p:sp>
        <p:nvSpPr>
          <p:cNvPr id="47" name="Text 44"/>
          <p:cNvSpPr txBox="1"/>
          <p:nvPr/>
        </p:nvSpPr>
        <p:spPr>
          <a:xfrm>
            <a:off x="6702552" y="4874731"/>
            <a:ext cx="4693615" cy="34744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Hasatta bölgeler ayrı tartılır, sonuç gelecek yıla aktarılır</a:t>
            </a:r>
            <a:endParaRPr lang="tr-TR" sz="1170" dirty="0"/>
          </a:p>
        </p:txBody>
      </p:sp>
      <p:sp>
        <p:nvSpPr>
          <p:cNvPr id="48" name="Text 45"/>
          <p:cNvSpPr txBox="1"/>
          <p:nvPr/>
        </p:nvSpPr>
        <p:spPr>
          <a:xfrm>
            <a:off x="6263640" y="5312818"/>
            <a:ext cx="5105095" cy="377662"/>
          </a:xfrm>
          <a:prstGeom prst="rect">
            <a:avLst/>
          </a:prstGeom>
          <a:noFill/>
          <a:ln/>
        </p:spPr>
        <p:txBody>
          <a:bodyPr wrap="square" lIns="0" tIns="0" rIns="0" bIns="0" rtlCol="0" anchor="t"/>
          <a:lstStyle/>
          <a:p>
            <a:pPr indent="0" marL="0">
              <a:buNone/>
            </a:pPr>
            <a:r>
              <a:rPr lang="tr-TR" altLang="en-US" sz="1130" b="1" i="1" dirty="0">
                <a:solidFill>
                  <a:srgbClr val="16602D"/>
                </a:solidFill>
                <a:latin typeface="Calibri" pitchFamily="34" charset="0"/>
                <a:ea typeface="Calibri" pitchFamily="34" charset="-122"/>
                <a:cs typeface="Calibri" pitchFamily="34" charset="-120"/>
              </a:rPr>
              <a:t>Pahalı makine yok; değişen, bahçeye tek birim yerine birkaç bölge olarak bakmak.</a:t>
            </a:r>
            <a:endParaRPr lang="tr-TR" sz="11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GPS/GNSS VE RTK</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Konum: metreden santimetreye</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GPS.gov; EUSPA (2025); TKGM ve HGM, TUSAGA-Aktif; Hellenic Cadastre, HEPOS (2026)</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7</a:t>
            </a:r>
            <a:endParaRPr lang="tr-TR" sz="900" dirty="0"/>
          </a:p>
        </p:txBody>
      </p:sp>
      <p:sp>
        <p:nvSpPr>
          <p:cNvPr id="7" name="Shape 4"/>
          <p:cNvSpPr/>
          <p:nvPr/>
        </p:nvSpPr>
        <p:spPr>
          <a:xfrm>
            <a:off x="548640" y="2268864"/>
            <a:ext cx="6309360" cy="2417036"/>
          </a:xfrm>
          <a:prstGeom prst="roundRect">
            <a:avLst>
              <a:gd name="adj" fmla="val 3027"/>
            </a:avLst>
          </a:prstGeom>
          <a:solidFill>
            <a:srgbClr val="FFFFFF"/>
          </a:solidFill>
          <a:ln w="9525">
            <a:solidFill>
              <a:srgbClr val="DFE6DC"/>
            </a:solidFill>
            <a:prstDash val="solid"/>
          </a:ln>
        </p:spPr>
      </p:sp>
      <p:pic>
        <p:nvPicPr>
          <p:cNvPr id="8" name="Image 0" descr="/root/kozan-akilli-tarim/sunum/build/cache/m1-tr-svg-rtk-cb493f2e-1600-0.jpg">    </p:cNvPr>
          <p:cNvPicPr>
            <a:picLocks noChangeAspect="1"/>
          </p:cNvPicPr>
          <p:nvPr/>
        </p:nvPicPr>
        <p:blipFill>
          <a:blip r:embed="rId1"/>
          <a:stretch>
            <a:fillRect/>
          </a:stretch>
        </p:blipFill>
        <p:spPr>
          <a:xfrm>
            <a:off x="1407136" y="2329290"/>
            <a:ext cx="4592368" cy="2296184"/>
          </a:xfrm>
          <a:prstGeom prst="rect">
            <a:avLst/>
          </a:prstGeom>
        </p:spPr>
      </p:pic>
      <p:sp>
        <p:nvSpPr>
          <p:cNvPr id="9" name="Text 5"/>
          <p:cNvSpPr txBox="1"/>
          <p:nvPr/>
        </p:nvSpPr>
        <p:spPr>
          <a:xfrm>
            <a:off x="548640" y="4738773"/>
            <a:ext cx="6309360" cy="317236"/>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RTK: sabit istasyon uydu hatasını hesaplar, düzeltmeyi traktördeki alıcıya gönderir (Ders 2 şeması).</a:t>
            </a:r>
            <a:endParaRPr lang="tr-TR" sz="990" dirty="0"/>
          </a:p>
        </p:txBody>
      </p:sp>
      <p:sp>
        <p:nvSpPr>
          <p:cNvPr id="10" name="Shape 6"/>
          <p:cNvSpPr/>
          <p:nvPr/>
        </p:nvSpPr>
        <p:spPr>
          <a:xfrm>
            <a:off x="548640" y="5116434"/>
            <a:ext cx="3063240" cy="642025"/>
          </a:xfrm>
          <a:prstGeom prst="roundRect">
            <a:avLst>
              <a:gd name="adj" fmla="val 14242"/>
            </a:avLst>
          </a:prstGeom>
          <a:solidFill>
            <a:srgbClr val="E2F2F6"/>
          </a:solidFill>
          <a:ln w="9525">
            <a:solidFill>
              <a:srgbClr val="E2F2F6"/>
            </a:solidFill>
            <a:prstDash val="solid"/>
          </a:ln>
        </p:spPr>
      </p:sp>
      <p:sp>
        <p:nvSpPr>
          <p:cNvPr id="11" name="Text 7"/>
          <p:cNvSpPr txBox="1"/>
          <p:nvPr/>
        </p:nvSpPr>
        <p:spPr>
          <a:xfrm>
            <a:off x="713232" y="5169307"/>
            <a:ext cx="2734056" cy="226597"/>
          </a:xfrm>
          <a:prstGeom prst="rect">
            <a:avLst/>
          </a:prstGeom>
          <a:noFill/>
          <a:ln/>
        </p:spPr>
        <p:txBody>
          <a:bodyPr wrap="square" lIns="0" tIns="0" rIns="0" bIns="0" rtlCol="0" anchor="t"/>
          <a:lstStyle/>
          <a:p>
            <a:pPr indent="0" marL="0">
              <a:buNone/>
            </a:pPr>
            <a:r>
              <a:rPr lang="tr-TR" altLang="en-US" sz="1130" b="1" dirty="0">
                <a:solidFill>
                  <a:srgbClr val="0E7490"/>
                </a:solidFill>
                <a:latin typeface="Calibri" pitchFamily="34" charset="0"/>
                <a:ea typeface="Calibri" pitchFamily="34" charset="-122"/>
                <a:cs typeface="Calibri" pitchFamily="34" charset="-120"/>
              </a:rPr>
              <a:t>TUSAGA-Aktif · Türkiye</a:t>
            </a:r>
            <a:endParaRPr lang="tr-TR" sz="1130" dirty="0"/>
          </a:p>
        </p:txBody>
      </p:sp>
      <p:sp>
        <p:nvSpPr>
          <p:cNvPr id="12" name="Text 8"/>
          <p:cNvSpPr txBox="1"/>
          <p:nvPr/>
        </p:nvSpPr>
        <p:spPr>
          <a:xfrm>
            <a:off x="713232" y="5388351"/>
            <a:ext cx="2734056" cy="347449"/>
          </a:xfrm>
          <a:prstGeom prst="rect">
            <a:avLst/>
          </a:prstGeom>
          <a:noFill/>
          <a:ln/>
        </p:spPr>
        <p:txBody>
          <a:bodyPr wrap="square" lIns="0" tIns="0" rIns="0" bIns="0" rtlCol="0" anchor="t"/>
          <a:lstStyle/>
          <a:p>
            <a:pPr indent="0" marL="0">
              <a:buNone/>
            </a:pPr>
            <a:r>
              <a:rPr lang="tr-TR" altLang="en-US" sz="990" dirty="0">
                <a:solidFill>
                  <a:srgbClr val="3A4540"/>
                </a:solidFill>
                <a:latin typeface="Calibri" pitchFamily="34" charset="0"/>
                <a:ea typeface="Calibri" pitchFamily="34" charset="-122"/>
                <a:cs typeface="Calibri" pitchFamily="34" charset="-120"/>
              </a:rPr>
              <a:t>194 sabit GNSS istasyonu, santimetre doğruluğunda gerçek zamanlı konum</a:t>
            </a:r>
            <a:endParaRPr lang="tr-TR" sz="990" dirty="0"/>
          </a:p>
        </p:txBody>
      </p:sp>
      <p:sp>
        <p:nvSpPr>
          <p:cNvPr id="13" name="Shape 9"/>
          <p:cNvSpPr/>
          <p:nvPr/>
        </p:nvSpPr>
        <p:spPr>
          <a:xfrm>
            <a:off x="3794760" y="5116434"/>
            <a:ext cx="3063240" cy="642025"/>
          </a:xfrm>
          <a:prstGeom prst="roundRect">
            <a:avLst>
              <a:gd name="adj" fmla="val 14242"/>
            </a:avLst>
          </a:prstGeom>
          <a:solidFill>
            <a:srgbClr val="E2F2F6"/>
          </a:solidFill>
          <a:ln w="9525">
            <a:solidFill>
              <a:srgbClr val="E2F2F6"/>
            </a:solidFill>
            <a:prstDash val="solid"/>
          </a:ln>
        </p:spPr>
      </p:sp>
      <p:sp>
        <p:nvSpPr>
          <p:cNvPr id="14" name="Text 10"/>
          <p:cNvSpPr txBox="1"/>
          <p:nvPr/>
        </p:nvSpPr>
        <p:spPr>
          <a:xfrm>
            <a:off x="3959352" y="5169307"/>
            <a:ext cx="2734056" cy="226597"/>
          </a:xfrm>
          <a:prstGeom prst="rect">
            <a:avLst/>
          </a:prstGeom>
          <a:noFill/>
          <a:ln/>
        </p:spPr>
        <p:txBody>
          <a:bodyPr wrap="square" lIns="0" tIns="0" rIns="0" bIns="0" rtlCol="0" anchor="t"/>
          <a:lstStyle/>
          <a:p>
            <a:pPr indent="0" marL="0">
              <a:buNone/>
            </a:pPr>
            <a:r>
              <a:rPr lang="tr-TR" altLang="en-US" sz="1130" b="1" dirty="0">
                <a:solidFill>
                  <a:srgbClr val="0E7490"/>
                </a:solidFill>
                <a:latin typeface="Calibri" pitchFamily="34" charset="0"/>
                <a:ea typeface="Calibri" pitchFamily="34" charset="-122"/>
                <a:cs typeface="Calibri" pitchFamily="34" charset="-120"/>
              </a:rPr>
              <a:t>HEPOS · Yunanistan</a:t>
            </a:r>
            <a:endParaRPr lang="tr-TR" sz="1130" dirty="0"/>
          </a:p>
        </p:txBody>
      </p:sp>
      <p:sp>
        <p:nvSpPr>
          <p:cNvPr id="15" name="Text 11"/>
          <p:cNvSpPr txBox="1"/>
          <p:nvPr/>
        </p:nvSpPr>
        <p:spPr>
          <a:xfrm>
            <a:off x="3959352" y="5388351"/>
            <a:ext cx="2734056" cy="347449"/>
          </a:xfrm>
          <a:prstGeom prst="rect">
            <a:avLst/>
          </a:prstGeom>
          <a:noFill/>
          <a:ln/>
        </p:spPr>
        <p:txBody>
          <a:bodyPr wrap="square" lIns="0" tIns="0" rIns="0" bIns="0" rtlCol="0" anchor="t"/>
          <a:lstStyle/>
          <a:p>
            <a:pPr indent="0" marL="0">
              <a:buNone/>
            </a:pPr>
            <a:r>
              <a:rPr lang="tr-TR" altLang="en-US" sz="990" dirty="0">
                <a:solidFill>
                  <a:srgbClr val="3A4540"/>
                </a:solidFill>
                <a:latin typeface="Calibri" pitchFamily="34" charset="0"/>
                <a:ea typeface="Calibri" pitchFamily="34" charset="-122"/>
                <a:cs typeface="Calibri" pitchFamily="34" charset="-120"/>
              </a:rPr>
              <a:t>98 kalıcı referans istasyonu, dört uydu sistemi, Şubat 2008'den beri</a:t>
            </a:r>
            <a:endParaRPr lang="tr-TR" sz="990" dirty="0"/>
          </a:p>
        </p:txBody>
      </p:sp>
      <p:sp>
        <p:nvSpPr>
          <p:cNvPr id="16" name="Shape 12"/>
          <p:cNvSpPr/>
          <p:nvPr/>
        </p:nvSpPr>
        <p:spPr>
          <a:xfrm>
            <a:off x="7223760" y="2268864"/>
            <a:ext cx="4419295" cy="1072560"/>
          </a:xfrm>
          <a:prstGeom prst="roundRect">
            <a:avLst>
              <a:gd name="adj" fmla="val 8525"/>
            </a:avLst>
          </a:prstGeom>
          <a:solidFill>
            <a:srgbClr val="FFFFFF"/>
          </a:solidFill>
          <a:ln w="9525">
            <a:solidFill>
              <a:srgbClr val="DFE6DC"/>
            </a:solidFill>
            <a:prstDash val="solid"/>
          </a:ln>
        </p:spPr>
      </p:sp>
      <p:sp>
        <p:nvSpPr>
          <p:cNvPr id="17" name="Text 13"/>
          <p:cNvSpPr txBox="1"/>
          <p:nvPr/>
        </p:nvSpPr>
        <p:spPr>
          <a:xfrm>
            <a:off x="7452360" y="2268864"/>
            <a:ext cx="1600200" cy="1072560"/>
          </a:xfrm>
          <a:prstGeom prst="rect">
            <a:avLst/>
          </a:prstGeom>
          <a:noFill/>
          <a:ln/>
        </p:spPr>
        <p:txBody>
          <a:bodyPr wrap="square" lIns="0" tIns="0" rIns="0" bIns="0" rtlCol="0" anchor="ctr"/>
          <a:lstStyle/>
          <a:p>
            <a:pPr indent="0" marL="0">
              <a:buNone/>
            </a:pPr>
            <a:r>
              <a:rPr lang="tr-TR" altLang="en-US" sz="2700" b="1" dirty="0">
                <a:solidFill>
                  <a:srgbClr val="16602D"/>
                </a:solidFill>
                <a:latin typeface="Calibri" pitchFamily="34" charset="0"/>
                <a:ea typeface="Calibri" pitchFamily="34" charset="-122"/>
                <a:cs typeface="Calibri" pitchFamily="34" charset="-120"/>
              </a:rPr>
              <a:t>4,9 m</a:t>
            </a:r>
            <a:endParaRPr lang="tr-TR" sz="2700" dirty="0"/>
          </a:p>
        </p:txBody>
      </p:sp>
      <p:sp>
        <p:nvSpPr>
          <p:cNvPr id="18" name="Text 14"/>
          <p:cNvSpPr txBox="1"/>
          <p:nvPr/>
        </p:nvSpPr>
        <p:spPr>
          <a:xfrm>
            <a:off x="9098280" y="2268864"/>
            <a:ext cx="2361895" cy="1072560"/>
          </a:xfrm>
          <a:prstGeom prst="rect">
            <a:avLst/>
          </a:prstGeom>
          <a:noFill/>
          <a:ln/>
        </p:spPr>
        <p:txBody>
          <a:bodyPr wrap="square" lIns="0" tIns="0" rIns="0" bIns="0" rtlCol="0" anchor="ctr"/>
          <a:lstStyle/>
          <a:p>
            <a:pPr indent="0" marL="0">
              <a:buNone/>
            </a:pPr>
            <a:r>
              <a:rPr lang="tr-TR" altLang="en-US" sz="1220" dirty="0">
                <a:solidFill>
                  <a:srgbClr val="3A4540"/>
                </a:solidFill>
                <a:latin typeface="Calibri" pitchFamily="34" charset="0"/>
                <a:ea typeface="Calibri" pitchFamily="34" charset="-122"/>
                <a:cs typeface="Calibri" pitchFamily="34" charset="-120"/>
              </a:rPr>
              <a:t>GPS'li akıllı telefon, açık gökyüzü altında (tek alıcı)</a:t>
            </a:r>
            <a:endParaRPr lang="tr-TR" sz="1220" dirty="0"/>
          </a:p>
        </p:txBody>
      </p:sp>
      <p:sp>
        <p:nvSpPr>
          <p:cNvPr id="19" name="Shape 15"/>
          <p:cNvSpPr/>
          <p:nvPr/>
        </p:nvSpPr>
        <p:spPr>
          <a:xfrm>
            <a:off x="7223760" y="3477382"/>
            <a:ext cx="4419295" cy="1072560"/>
          </a:xfrm>
          <a:prstGeom prst="roundRect">
            <a:avLst>
              <a:gd name="adj" fmla="val 8525"/>
            </a:avLst>
          </a:prstGeom>
          <a:solidFill>
            <a:srgbClr val="FFFFFF"/>
          </a:solidFill>
          <a:ln w="9525">
            <a:solidFill>
              <a:srgbClr val="DFE6DC"/>
            </a:solidFill>
            <a:prstDash val="solid"/>
          </a:ln>
        </p:spPr>
      </p:sp>
      <p:sp>
        <p:nvSpPr>
          <p:cNvPr id="20" name="Text 16"/>
          <p:cNvSpPr txBox="1"/>
          <p:nvPr/>
        </p:nvSpPr>
        <p:spPr>
          <a:xfrm>
            <a:off x="7452360" y="3477382"/>
            <a:ext cx="1600200" cy="1072560"/>
          </a:xfrm>
          <a:prstGeom prst="rect">
            <a:avLst/>
          </a:prstGeom>
          <a:noFill/>
          <a:ln/>
        </p:spPr>
        <p:txBody>
          <a:bodyPr wrap="square" lIns="0" tIns="0" rIns="0" bIns="0" rtlCol="0" anchor="ctr"/>
          <a:lstStyle/>
          <a:p>
            <a:pPr indent="0" marL="0">
              <a:buNone/>
            </a:pPr>
            <a:r>
              <a:rPr lang="tr-TR" altLang="en-US" sz="2700" b="1" dirty="0">
                <a:solidFill>
                  <a:srgbClr val="16602D"/>
                </a:solidFill>
                <a:latin typeface="Calibri" pitchFamily="34" charset="0"/>
                <a:ea typeface="Calibri" pitchFamily="34" charset="-122"/>
                <a:cs typeface="Calibri" pitchFamily="34" charset="-120"/>
              </a:rPr>
              <a:t>&lt; 20 cm</a:t>
            </a:r>
            <a:endParaRPr lang="tr-TR" sz="2700" dirty="0"/>
          </a:p>
        </p:txBody>
      </p:sp>
      <p:sp>
        <p:nvSpPr>
          <p:cNvPr id="21" name="Text 17"/>
          <p:cNvSpPr txBox="1"/>
          <p:nvPr/>
        </p:nvSpPr>
        <p:spPr>
          <a:xfrm>
            <a:off x="9098280" y="3477382"/>
            <a:ext cx="2361895" cy="1072560"/>
          </a:xfrm>
          <a:prstGeom prst="rect">
            <a:avLst/>
          </a:prstGeom>
          <a:noFill/>
          <a:ln/>
        </p:spPr>
        <p:txBody>
          <a:bodyPr wrap="square" lIns="0" tIns="0" rIns="0" bIns="0" rtlCol="0" anchor="ctr"/>
          <a:lstStyle/>
          <a:p>
            <a:pPr indent="0" marL="0">
              <a:buNone/>
            </a:pPr>
            <a:r>
              <a:rPr lang="tr-TR" altLang="en-US" sz="1220" dirty="0">
                <a:solidFill>
                  <a:srgbClr val="3A4540"/>
                </a:solidFill>
                <a:latin typeface="Calibri" pitchFamily="34" charset="0"/>
                <a:ea typeface="Calibri" pitchFamily="34" charset="-122"/>
                <a:cs typeface="Calibri" pitchFamily="34" charset="-120"/>
              </a:rPr>
              <a:t>Galileo Yüksek Doğruluk Servisi (HAS), ücretsiz, 2023'ten beri</a:t>
            </a:r>
            <a:endParaRPr lang="tr-TR" sz="1220" dirty="0"/>
          </a:p>
        </p:txBody>
      </p:sp>
      <p:sp>
        <p:nvSpPr>
          <p:cNvPr id="22" name="Shape 18"/>
          <p:cNvSpPr/>
          <p:nvPr/>
        </p:nvSpPr>
        <p:spPr>
          <a:xfrm>
            <a:off x="7223760" y="4685900"/>
            <a:ext cx="4419295" cy="1072560"/>
          </a:xfrm>
          <a:prstGeom prst="roundRect">
            <a:avLst>
              <a:gd name="adj" fmla="val 8525"/>
            </a:avLst>
          </a:prstGeom>
          <a:solidFill>
            <a:srgbClr val="E6F3EA"/>
          </a:solidFill>
          <a:ln w="9525">
            <a:solidFill>
              <a:srgbClr val="BFE0C8"/>
            </a:solidFill>
            <a:prstDash val="solid"/>
          </a:ln>
        </p:spPr>
      </p:sp>
      <p:sp>
        <p:nvSpPr>
          <p:cNvPr id="23" name="Text 19"/>
          <p:cNvSpPr txBox="1"/>
          <p:nvPr/>
        </p:nvSpPr>
        <p:spPr>
          <a:xfrm>
            <a:off x="7452360" y="4685900"/>
            <a:ext cx="1600200" cy="1072560"/>
          </a:xfrm>
          <a:prstGeom prst="rect">
            <a:avLst/>
          </a:prstGeom>
          <a:noFill/>
          <a:ln/>
        </p:spPr>
        <p:txBody>
          <a:bodyPr wrap="square" lIns="0" tIns="0" rIns="0" bIns="0" rtlCol="0" anchor="ctr"/>
          <a:lstStyle/>
          <a:p>
            <a:pPr indent="0" marL="0">
              <a:buNone/>
            </a:pPr>
            <a:r>
              <a:rPr lang="tr-TR" altLang="en-US" sz="2700" b="1" dirty="0">
                <a:solidFill>
                  <a:srgbClr val="16602D"/>
                </a:solidFill>
                <a:latin typeface="Calibri" pitchFamily="34" charset="0"/>
                <a:ea typeface="Calibri" pitchFamily="34" charset="-122"/>
                <a:cs typeface="Calibri" pitchFamily="34" charset="-120"/>
              </a:rPr>
              <a:t>2,5 cm</a:t>
            </a:r>
            <a:endParaRPr lang="tr-TR" sz="2700" dirty="0"/>
          </a:p>
        </p:txBody>
      </p:sp>
      <p:sp>
        <p:nvSpPr>
          <p:cNvPr id="24" name="Text 20"/>
          <p:cNvSpPr txBox="1"/>
          <p:nvPr/>
        </p:nvSpPr>
        <p:spPr>
          <a:xfrm>
            <a:off x="9098280" y="4685900"/>
            <a:ext cx="2361895" cy="1072560"/>
          </a:xfrm>
          <a:prstGeom prst="rect">
            <a:avLst/>
          </a:prstGeom>
          <a:noFill/>
          <a:ln/>
        </p:spPr>
        <p:txBody>
          <a:bodyPr wrap="square" lIns="0" tIns="0" rIns="0" bIns="0" rtlCol="0" anchor="ctr"/>
          <a:lstStyle/>
          <a:p>
            <a:pPr indent="0" marL="0">
              <a:buNone/>
            </a:pPr>
            <a:r>
              <a:rPr lang="tr-TR" altLang="en-US" sz="1220" dirty="0">
                <a:solidFill>
                  <a:srgbClr val="3A4540"/>
                </a:solidFill>
                <a:latin typeface="Calibri" pitchFamily="34" charset="0"/>
                <a:ea typeface="Calibri" pitchFamily="34" charset="-122"/>
                <a:cs typeface="Calibri" pitchFamily="34" charset="-120"/>
              </a:rPr>
              <a:t>RTK tabanlı otomatik dümenleme, tekrarlanabilir doğruluk</a:t>
            </a:r>
            <a:endParaRPr lang="tr-TR" sz="12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MAKİNE VE DEĞİŞKEN ORANLI UYGULAMA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Makineyi yönlendirmek, dozu değiştirmek</a:t>
            </a:r>
            <a:endParaRPr lang="tr-TR" sz="2700" dirty="0"/>
          </a:p>
        </p:txBody>
      </p:sp>
      <p:sp>
        <p:nvSpPr>
          <p:cNvPr id="4" name="Shape 2"/>
          <p:cNvSpPr/>
          <p:nvPr/>
        </p:nvSpPr>
        <p:spPr>
          <a:xfrm>
            <a:off x="548640"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Otomatik dümenleme</a:t>
            </a:r>
            <a:endParaRPr lang="tr-TR" sz="1440" dirty="0"/>
          </a:p>
        </p:txBody>
      </p:sp>
      <p:sp>
        <p:nvSpPr>
          <p:cNvPr id="8" name="Text 6"/>
          <p:cNvSpPr txBox="1"/>
          <p:nvPr/>
        </p:nvSpPr>
        <p:spPr>
          <a:xfrm>
            <a:off x="777240" y="3454722"/>
            <a:ext cx="2110664" cy="1095219"/>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GNSS alıcısı, kabin terminali ve direksiyon tahriki. Bindirme ve boşluğu azaltır, gece çalışmayı mümkün kılar. Fiyatı 10.000-40.000 €.</a:t>
            </a:r>
            <a:endParaRPr lang="tr-TR" sz="1260" dirty="0"/>
          </a:p>
        </p:txBody>
      </p:sp>
      <p:sp>
        <p:nvSpPr>
          <p:cNvPr id="9" name="Shape 7"/>
          <p:cNvSpPr/>
          <p:nvPr/>
        </p:nvSpPr>
        <p:spPr>
          <a:xfrm>
            <a:off x="3390824"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Seksiyon kontrolü</a:t>
            </a:r>
            <a:endParaRPr lang="tr-TR" sz="1440" dirty="0"/>
          </a:p>
        </p:txBody>
      </p:sp>
      <p:sp>
        <p:nvSpPr>
          <p:cNvPr id="13" name="Text 11"/>
          <p:cNvSpPr txBox="1"/>
          <p:nvPr/>
        </p:nvSpPr>
        <p:spPr>
          <a:xfrm>
            <a:off x="3619424" y="3454722"/>
            <a:ext cx="2110664" cy="1095219"/>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Pülverizatör ya da mibzer bölümlerini uygulama yapılmış alanda ve tarla başında kapatır; çift uygulamayı önler.</a:t>
            </a:r>
            <a:endParaRPr lang="tr-TR" sz="1260" dirty="0"/>
          </a:p>
        </p:txBody>
      </p:sp>
      <p:sp>
        <p:nvSpPr>
          <p:cNvPr id="14" name="Shape 12"/>
          <p:cNvSpPr/>
          <p:nvPr/>
        </p:nvSpPr>
        <p:spPr>
          <a:xfrm>
            <a:off x="6233008"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Harita tabanlı VRA</a:t>
            </a:r>
            <a:endParaRPr lang="tr-TR" sz="1440" dirty="0"/>
          </a:p>
        </p:txBody>
      </p:sp>
      <p:sp>
        <p:nvSpPr>
          <p:cNvPr id="18" name="Text 16"/>
          <p:cNvSpPr txBox="1"/>
          <p:nvPr/>
        </p:nvSpPr>
        <p:spPr>
          <a:xfrm>
            <a:off x="6461608" y="3454722"/>
            <a:ext cx="2110664" cy="1095219"/>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Toprak, verim ya da uydu haritasından reçete; makine konumunu GNSS ile bilir ve haritadaki dozu uygular.</a:t>
            </a:r>
            <a:endParaRPr lang="tr-TR" sz="1260" dirty="0"/>
          </a:p>
        </p:txBody>
      </p:sp>
      <p:sp>
        <p:nvSpPr>
          <p:cNvPr id="19" name="Shape 17"/>
          <p:cNvSpPr/>
          <p:nvPr/>
        </p:nvSpPr>
        <p:spPr>
          <a:xfrm>
            <a:off x="9075191"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4</a:t>
            </a:r>
            <a:endParaRPr lang="tr-T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Sensör tabanlı VRA</a:t>
            </a:r>
            <a:endParaRPr lang="tr-TR" sz="1440" dirty="0"/>
          </a:p>
        </p:txBody>
      </p:sp>
      <p:sp>
        <p:nvSpPr>
          <p:cNvPr id="23" name="Text 21"/>
          <p:cNvSpPr txBox="1"/>
          <p:nvPr/>
        </p:nvSpPr>
        <p:spPr>
          <a:xfrm>
            <a:off x="9303791" y="3454722"/>
            <a:ext cx="2110664" cy="1095219"/>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Makinedeki sensör bitkiyi ya da toprağı geçiş sırasında ölçer; doz anında ayarlanır, önceden harita gerekmez.</a:t>
            </a:r>
            <a:endParaRPr lang="tr-TR" sz="126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EUSPA (2025); TKGM ve HGM, TUSAGA-Aktif; Hellenic Cadastre, HEPOS (2026)</a:t>
            </a:r>
            <a:endParaRPr lang="tr-T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8</a:t>
            </a:r>
            <a:endParaRPr lang="tr-TR" sz="900" dirty="0"/>
          </a:p>
        </p:txBody>
      </p:sp>
      <p:sp>
        <p:nvSpPr>
          <p:cNvPr id="27" name="Shape 24"/>
          <p:cNvSpPr/>
          <p:nvPr/>
        </p:nvSpPr>
        <p:spPr>
          <a:xfrm>
            <a:off x="548640" y="4791645"/>
            <a:ext cx="5410048" cy="959261"/>
          </a:xfrm>
          <a:prstGeom prst="roundRect">
            <a:avLst>
              <a:gd name="adj" fmla="val 9532"/>
            </a:avLst>
          </a:prstGeom>
          <a:solidFill>
            <a:srgbClr val="FBF1DC"/>
          </a:solidFill>
          <a:ln w="9525">
            <a:solidFill>
              <a:srgbClr val="FBF1DC"/>
            </a:solidFill>
            <a:prstDash val="solid"/>
          </a:ln>
        </p:spPr>
      </p:sp>
      <p:sp>
        <p:nvSpPr>
          <p:cNvPr id="28" name="Text 25"/>
          <p:cNvSpPr txBox="1"/>
          <p:nvPr/>
        </p:nvSpPr>
        <p:spPr>
          <a:xfrm>
            <a:off x="777240" y="4897390"/>
            <a:ext cx="4952848"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KOZAN'DAN ÖRNEK</a:t>
            </a:r>
            <a:endParaRPr lang="tr-TR" sz="1040" dirty="0"/>
          </a:p>
        </p:txBody>
      </p:sp>
      <p:sp>
        <p:nvSpPr>
          <p:cNvPr id="29" name="Text 26"/>
          <p:cNvSpPr txBox="1"/>
          <p:nvPr/>
        </p:nvSpPr>
        <p:spPr>
          <a:xfrm>
            <a:off x="777240" y="5116434"/>
            <a:ext cx="4952848" cy="604259"/>
          </a:xfrm>
          <a:prstGeom prst="rect">
            <a:avLst/>
          </a:prstGeom>
          <a:noFill/>
          <a:ln/>
        </p:spPr>
        <p:txBody>
          <a:bodyPr wrap="square" lIns="0" tIns="0" rIns="0" bIns="0" rtlCol="0" anchor="t"/>
          <a:lstStyle/>
          <a:p>
            <a:pPr indent="0" marL="0">
              <a:buNone/>
            </a:pPr>
            <a:r>
              <a:rPr lang="tr-TR" altLang="en-US" sz="1170" dirty="0">
                <a:solidFill>
                  <a:srgbClr val="3A4540"/>
                </a:solidFill>
                <a:latin typeface="Calibri" pitchFamily="34" charset="0"/>
                <a:ea typeface="Calibri" pitchFamily="34" charset="-122"/>
                <a:cs typeface="Calibri" pitchFamily="34" charset="-120"/>
              </a:rPr>
              <a:t>RTK düzeltmesi, kendi istasyonunu kurmadan TUSAGA-Aktif aboneliğiyle alınabilir; bahçede teknoloji ölçeğe göre seçilir.</a:t>
            </a:r>
            <a:endParaRPr lang="tr-TR" sz="1170" dirty="0"/>
          </a:p>
        </p:txBody>
      </p:sp>
      <p:sp>
        <p:nvSpPr>
          <p:cNvPr id="30" name="Shape 27"/>
          <p:cNvSpPr/>
          <p:nvPr/>
        </p:nvSpPr>
        <p:spPr>
          <a:xfrm>
            <a:off x="6233008" y="4791645"/>
            <a:ext cx="5410048" cy="959261"/>
          </a:xfrm>
          <a:prstGeom prst="roundRect">
            <a:avLst>
              <a:gd name="adj" fmla="val 9532"/>
            </a:avLst>
          </a:prstGeom>
          <a:solidFill>
            <a:srgbClr val="E2F2F6"/>
          </a:solidFill>
          <a:ln w="9525">
            <a:solidFill>
              <a:srgbClr val="E2F2F6"/>
            </a:solidFill>
            <a:prstDash val="solid"/>
          </a:ln>
        </p:spPr>
      </p:sp>
      <p:sp>
        <p:nvSpPr>
          <p:cNvPr id="31" name="Text 28"/>
          <p:cNvSpPr txBox="1"/>
          <p:nvPr/>
        </p:nvSpPr>
        <p:spPr>
          <a:xfrm>
            <a:off x="6461608" y="4897390"/>
            <a:ext cx="4952848" cy="211491"/>
          </a:xfrm>
          <a:prstGeom prst="rect">
            <a:avLst/>
          </a:prstGeom>
          <a:noFill/>
          <a:ln/>
        </p:spPr>
        <p:txBody>
          <a:bodyPr wrap="square" lIns="0" tIns="0" rIns="0" bIns="0" rtlCol="0" anchor="t"/>
          <a:lstStyle/>
          <a:p>
            <a:pPr indent="0" marL="0">
              <a:buNone/>
            </a:pPr>
            <a:r>
              <a:rPr lang="tr-TR" altLang="en-US" sz="1040" b="1" spc="200" kern="0" dirty="0">
                <a:solidFill>
                  <a:srgbClr val="0E7490"/>
                </a:solidFill>
                <a:latin typeface="Calibri" pitchFamily="34" charset="0"/>
                <a:ea typeface="Calibri" pitchFamily="34" charset="-122"/>
                <a:cs typeface="Calibri" pitchFamily="34" charset="-120"/>
              </a:rPr>
              <a:t>LARİSSA'DAN ÖRNEK</a:t>
            </a:r>
            <a:endParaRPr lang="tr-TR" sz="1040" dirty="0"/>
          </a:p>
        </p:txBody>
      </p:sp>
      <p:sp>
        <p:nvSpPr>
          <p:cNvPr id="32" name="Text 29"/>
          <p:cNvSpPr txBox="1"/>
          <p:nvPr/>
        </p:nvSpPr>
        <p:spPr>
          <a:xfrm>
            <a:off x="6461608" y="5116434"/>
            <a:ext cx="4952848" cy="604259"/>
          </a:xfrm>
          <a:prstGeom prst="rect">
            <a:avLst/>
          </a:prstGeom>
          <a:noFill/>
          <a:ln/>
        </p:spPr>
        <p:txBody>
          <a:bodyPr wrap="square" lIns="0" tIns="0" rIns="0" bIns="0" rtlCol="0" anchor="t"/>
          <a:lstStyle/>
          <a:p>
            <a:pPr indent="0" marL="0">
              <a:buNone/>
            </a:pPr>
            <a:r>
              <a:rPr lang="tr-TR" altLang="en-US" sz="1170" dirty="0">
                <a:solidFill>
                  <a:srgbClr val="3A4540"/>
                </a:solidFill>
                <a:latin typeface="Calibri" pitchFamily="34" charset="0"/>
                <a:ea typeface="Calibri" pitchFamily="34" charset="-122"/>
                <a:cs typeface="Calibri" pitchFamily="34" charset="-120"/>
              </a:rPr>
              <a:t>HEPOS düzeltmesiyle kontrollü trafik: makineler ekimden hasada aynı izden geçer, toprak sıkışması bu izlerle sınırlı kalır.</a:t>
            </a:r>
            <a:endParaRPr lang="tr-TR" sz="117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ALAN İZLEME</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Tarlayı ölçmek: sensörler, uydu ve drone</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Copernicus, ESA: Sentinel-2 Mission</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9</a:t>
            </a:r>
            <a:endParaRPr lang="tr-TR" sz="900" dirty="0"/>
          </a:p>
        </p:txBody>
      </p:sp>
      <p:sp>
        <p:nvSpPr>
          <p:cNvPr id="7" name="Shape 4"/>
          <p:cNvSpPr/>
          <p:nvPr/>
        </p:nvSpPr>
        <p:spPr>
          <a:xfrm>
            <a:off x="548640"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64926" y="2419929"/>
            <a:ext cx="317236" cy="317236"/>
          </a:xfrm>
          <a:prstGeom prst="ellipse">
            <a:avLst/>
          </a:prstGeom>
          <a:solidFill>
            <a:srgbClr val="E2F2F6"/>
          </a:solidFill>
          <a:ln w="12700">
            <a:solidFill>
              <a:srgbClr val="E2F2F6"/>
            </a:solidFill>
            <a:prstDash val="solid"/>
          </a:ln>
        </p:spPr>
      </p:sp>
      <p:sp>
        <p:nvSpPr>
          <p:cNvPr id="9" name="Text 6"/>
          <p:cNvSpPr txBox="1"/>
          <p:nvPr/>
        </p:nvSpPr>
        <p:spPr>
          <a:xfrm>
            <a:off x="764926" y="2419929"/>
            <a:ext cx="317236" cy="317236"/>
          </a:xfrm>
          <a:prstGeom prst="rect">
            <a:avLst/>
          </a:prstGeom>
          <a:noFill/>
          <a:ln/>
        </p:spPr>
        <p:txBody>
          <a:bodyPr wrap="square" lIns="0" tIns="0" rIns="0" bIns="0" rtlCol="0" anchor="ctr"/>
          <a:lstStyle/>
          <a:p>
            <a:pPr algn="ctr" indent="0" marL="0">
              <a:buNone/>
            </a:pPr>
            <a:r>
              <a:rPr lang="tr-TR" altLang="en-US" sz="990" b="1" dirty="0">
                <a:solidFill>
                  <a:srgbClr val="0E7490"/>
                </a:solidFill>
                <a:latin typeface="Calibri" pitchFamily="34" charset="0"/>
                <a:ea typeface="Calibri" pitchFamily="34" charset="-122"/>
                <a:cs typeface="Calibri" pitchFamily="34" charset="-120"/>
              </a:rPr>
              <a:t>1</a:t>
            </a:r>
            <a:endParaRPr lang="tr-TR" sz="990" dirty="0"/>
          </a:p>
        </p:txBody>
      </p:sp>
      <p:sp>
        <p:nvSpPr>
          <p:cNvPr id="10" name="Text 7"/>
          <p:cNvSpPr txBox="1"/>
          <p:nvPr/>
        </p:nvSpPr>
        <p:spPr>
          <a:xfrm>
            <a:off x="1207008" y="2374610"/>
            <a:ext cx="1824914" cy="415428"/>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Toprak nem sensörü</a:t>
            </a:r>
            <a:endParaRPr lang="tr-TR" sz="1260" dirty="0"/>
          </a:p>
        </p:txBody>
      </p:sp>
      <p:sp>
        <p:nvSpPr>
          <p:cNvPr id="11" name="Text 8"/>
          <p:cNvSpPr txBox="1"/>
          <p:nvPr/>
        </p:nvSpPr>
        <p:spPr>
          <a:xfrm>
            <a:off x="731520" y="2842910"/>
            <a:ext cx="2236394" cy="694898"/>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Kök bölgesindeki suyu ölçer; sulama zamanlamasının temel aracı.</a:t>
            </a:r>
            <a:endParaRPr lang="tr-TR" sz="1080" dirty="0"/>
          </a:p>
        </p:txBody>
      </p:sp>
      <p:sp>
        <p:nvSpPr>
          <p:cNvPr id="12" name="Shape 9"/>
          <p:cNvSpPr/>
          <p:nvPr/>
        </p:nvSpPr>
        <p:spPr>
          <a:xfrm>
            <a:off x="3379394"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3595680" y="2419929"/>
            <a:ext cx="317236" cy="317236"/>
          </a:xfrm>
          <a:prstGeom prst="ellipse">
            <a:avLst/>
          </a:prstGeom>
          <a:solidFill>
            <a:srgbClr val="E6F3EA"/>
          </a:solidFill>
          <a:ln w="12700">
            <a:solidFill>
              <a:srgbClr val="E6F3EA"/>
            </a:solidFill>
            <a:prstDash val="solid"/>
          </a:ln>
        </p:spPr>
      </p:sp>
      <p:sp>
        <p:nvSpPr>
          <p:cNvPr id="14" name="Text 11"/>
          <p:cNvSpPr txBox="1"/>
          <p:nvPr/>
        </p:nvSpPr>
        <p:spPr>
          <a:xfrm>
            <a:off x="3595680" y="2419929"/>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2</a:t>
            </a:r>
            <a:endParaRPr lang="tr-TR" sz="990" dirty="0"/>
          </a:p>
        </p:txBody>
      </p:sp>
      <p:sp>
        <p:nvSpPr>
          <p:cNvPr id="15" name="Text 12"/>
          <p:cNvSpPr txBox="1"/>
          <p:nvPr/>
        </p:nvSpPr>
        <p:spPr>
          <a:xfrm>
            <a:off x="4037762" y="2374610"/>
            <a:ext cx="1824914" cy="415428"/>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Hava istasyonu</a:t>
            </a:r>
            <a:endParaRPr lang="tr-TR" sz="1260" dirty="0"/>
          </a:p>
        </p:txBody>
      </p:sp>
      <p:sp>
        <p:nvSpPr>
          <p:cNvPr id="16" name="Text 13"/>
          <p:cNvSpPr txBox="1"/>
          <p:nvPr/>
        </p:nvSpPr>
        <p:spPr>
          <a:xfrm>
            <a:off x="3562274" y="2842910"/>
            <a:ext cx="2236394" cy="694898"/>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Sıcaklık, nem, rüzgâr, ışınım, yağış; ET0 ve hastalık risk modellerinin girdisi.</a:t>
            </a:r>
            <a:endParaRPr lang="tr-TR" sz="1080" dirty="0"/>
          </a:p>
        </p:txBody>
      </p:sp>
      <p:sp>
        <p:nvSpPr>
          <p:cNvPr id="17" name="Shape 14"/>
          <p:cNvSpPr/>
          <p:nvPr/>
        </p:nvSpPr>
        <p:spPr>
          <a:xfrm>
            <a:off x="6210148"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6426434" y="2419929"/>
            <a:ext cx="317236" cy="317236"/>
          </a:xfrm>
          <a:prstGeom prst="ellipse">
            <a:avLst/>
          </a:prstGeom>
          <a:solidFill>
            <a:srgbClr val="FBF1DC"/>
          </a:solidFill>
          <a:ln w="12700">
            <a:solidFill>
              <a:srgbClr val="FBF1DC"/>
            </a:solidFill>
            <a:prstDash val="solid"/>
          </a:ln>
        </p:spPr>
      </p:sp>
      <p:sp>
        <p:nvSpPr>
          <p:cNvPr id="19" name="Text 16"/>
          <p:cNvSpPr txBox="1"/>
          <p:nvPr/>
        </p:nvSpPr>
        <p:spPr>
          <a:xfrm>
            <a:off x="6426434" y="2419929"/>
            <a:ext cx="317236" cy="317236"/>
          </a:xfrm>
          <a:prstGeom prst="rect">
            <a:avLst/>
          </a:prstGeom>
          <a:noFill/>
          <a:ln/>
        </p:spPr>
        <p:txBody>
          <a:bodyPr wrap="square" lIns="0" tIns="0" rIns="0" bIns="0" rtlCol="0" anchor="ctr"/>
          <a:lstStyle/>
          <a:p>
            <a:pPr algn="ctr" indent="0" marL="0">
              <a:buNone/>
            </a:pPr>
            <a:r>
              <a:rPr lang="tr-TR" altLang="en-US" sz="990" b="1" dirty="0">
                <a:solidFill>
                  <a:srgbClr val="854D0E"/>
                </a:solidFill>
                <a:latin typeface="Calibri" pitchFamily="34" charset="0"/>
                <a:ea typeface="Calibri" pitchFamily="34" charset="-122"/>
                <a:cs typeface="Calibri" pitchFamily="34" charset="-120"/>
              </a:rPr>
              <a:t>3</a:t>
            </a:r>
            <a:endParaRPr lang="tr-TR" sz="990" dirty="0"/>
          </a:p>
        </p:txBody>
      </p:sp>
      <p:sp>
        <p:nvSpPr>
          <p:cNvPr id="20" name="Text 17"/>
          <p:cNvSpPr txBox="1"/>
          <p:nvPr/>
        </p:nvSpPr>
        <p:spPr>
          <a:xfrm>
            <a:off x="6868516" y="2374610"/>
            <a:ext cx="1824914" cy="415428"/>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Bitki sensörü</a:t>
            </a:r>
            <a:endParaRPr lang="tr-TR" sz="1260" dirty="0"/>
          </a:p>
        </p:txBody>
      </p:sp>
      <p:sp>
        <p:nvSpPr>
          <p:cNvPr id="21" name="Text 18"/>
          <p:cNvSpPr txBox="1"/>
          <p:nvPr/>
        </p:nvSpPr>
        <p:spPr>
          <a:xfrm>
            <a:off x="6393028" y="2842910"/>
            <a:ext cx="2236394" cy="694898"/>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Yaprağın yansıttığı ışıktan bitki gücü ve azot durumu.</a:t>
            </a:r>
            <a:endParaRPr lang="tr-TR" sz="1080" dirty="0"/>
          </a:p>
        </p:txBody>
      </p:sp>
      <p:sp>
        <p:nvSpPr>
          <p:cNvPr id="22" name="Shape 19"/>
          <p:cNvSpPr/>
          <p:nvPr/>
        </p:nvSpPr>
        <p:spPr>
          <a:xfrm>
            <a:off x="9040901"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9257187" y="2419929"/>
            <a:ext cx="317236" cy="317236"/>
          </a:xfrm>
          <a:prstGeom prst="ellipse">
            <a:avLst/>
          </a:prstGeom>
          <a:solidFill>
            <a:srgbClr val="E6F3EA"/>
          </a:solidFill>
          <a:ln w="12700">
            <a:solidFill>
              <a:srgbClr val="E6F3EA"/>
            </a:solidFill>
            <a:prstDash val="solid"/>
          </a:ln>
        </p:spPr>
      </p:sp>
      <p:sp>
        <p:nvSpPr>
          <p:cNvPr id="24" name="Text 21"/>
          <p:cNvSpPr txBox="1"/>
          <p:nvPr/>
        </p:nvSpPr>
        <p:spPr>
          <a:xfrm>
            <a:off x="9257187" y="2419929"/>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4</a:t>
            </a:r>
            <a:endParaRPr lang="tr-TR" sz="990" dirty="0"/>
          </a:p>
        </p:txBody>
      </p:sp>
      <p:sp>
        <p:nvSpPr>
          <p:cNvPr id="25" name="Text 22"/>
          <p:cNvSpPr txBox="1"/>
          <p:nvPr/>
        </p:nvSpPr>
        <p:spPr>
          <a:xfrm>
            <a:off x="9699269" y="2374610"/>
            <a:ext cx="1824914" cy="415428"/>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Verim monitörü</a:t>
            </a:r>
            <a:endParaRPr lang="tr-TR" sz="1260" dirty="0"/>
          </a:p>
        </p:txBody>
      </p:sp>
      <p:sp>
        <p:nvSpPr>
          <p:cNvPr id="26" name="Text 23"/>
          <p:cNvSpPr txBox="1"/>
          <p:nvPr/>
        </p:nvSpPr>
        <p:spPr>
          <a:xfrm>
            <a:off x="9223781" y="2842910"/>
            <a:ext cx="2236394" cy="694898"/>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Hasatta ürün akışını ölçer; GNSS ile verim haritası çıkar.</a:t>
            </a:r>
            <a:endParaRPr lang="tr-TR" sz="1080" dirty="0"/>
          </a:p>
        </p:txBody>
      </p:sp>
      <p:sp>
        <p:nvSpPr>
          <p:cNvPr id="27" name="Shape 24"/>
          <p:cNvSpPr/>
          <p:nvPr/>
        </p:nvSpPr>
        <p:spPr>
          <a:xfrm>
            <a:off x="548640" y="3809724"/>
            <a:ext cx="5410048" cy="1926075"/>
          </a:xfrm>
          <a:prstGeom prst="roundRect">
            <a:avLst>
              <a:gd name="adj" fmla="val 5697"/>
            </a:avLst>
          </a:prstGeom>
          <a:solidFill>
            <a:srgbClr val="E2F2F6"/>
          </a:solidFill>
          <a:ln w="9525">
            <a:solidFill>
              <a:srgbClr val="E2F2F6"/>
            </a:solidFill>
            <a:prstDash val="solid"/>
          </a:ln>
        </p:spPr>
      </p:sp>
      <p:sp>
        <p:nvSpPr>
          <p:cNvPr id="28" name="Text 25"/>
          <p:cNvSpPr txBox="1"/>
          <p:nvPr/>
        </p:nvSpPr>
        <p:spPr>
          <a:xfrm>
            <a:off x="822960" y="3945683"/>
            <a:ext cx="4861408" cy="302129"/>
          </a:xfrm>
          <a:prstGeom prst="rect">
            <a:avLst/>
          </a:prstGeom>
          <a:noFill/>
          <a:ln/>
        </p:spPr>
        <p:txBody>
          <a:bodyPr wrap="square" lIns="0" tIns="0" rIns="0" bIns="0" rtlCol="0" anchor="t"/>
          <a:lstStyle/>
          <a:p>
            <a:pPr indent="0" marL="0">
              <a:buNone/>
            </a:pPr>
            <a:r>
              <a:rPr lang="tr-TR" altLang="en-US" sz="1620" b="1" dirty="0">
                <a:solidFill>
                  <a:srgbClr val="0E7490"/>
                </a:solidFill>
                <a:latin typeface="Calibri" pitchFamily="34" charset="0"/>
                <a:ea typeface="Calibri" pitchFamily="34" charset="-122"/>
                <a:cs typeface="Calibri" pitchFamily="34" charset="-120"/>
              </a:rPr>
              <a:t>Uydu · Sentinel-2</a:t>
            </a:r>
            <a:endParaRPr lang="tr-TR" sz="1620" dirty="0"/>
          </a:p>
        </p:txBody>
      </p:sp>
      <p:sp>
        <p:nvSpPr>
          <p:cNvPr id="29" name="Text 26"/>
          <p:cNvSpPr txBox="1"/>
          <p:nvPr/>
        </p:nvSpPr>
        <p:spPr>
          <a:xfrm>
            <a:off x="822960" y="4353557"/>
            <a:ext cx="4861408" cy="1321816"/>
          </a:xfrm>
          <a:prstGeom prst="rect">
            <a:avLst/>
          </a:prstGeom>
          <a:noFill/>
          <a:ln/>
        </p:spPr>
        <p:txBody>
          <a:bodyPr wrap="square" lIns="0" tIns="0" rIns="0" bIns="0" rtlCol="0" anchor="t"/>
          <a:lstStyle/>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13 spektral bant; 4 bant 10 m çözünürlükte</a:t>
            </a:r>
            <a:endParaRPr lang="tr-TR" sz="1350" dirty="0"/>
          </a:p>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İki uydu aynı yeri 5 günde bir görüntüler</a:t>
            </a:r>
            <a:endParaRPr lang="tr-TR" sz="1350" dirty="0"/>
          </a:p>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Veri ücretsiz; bulutlu günde görüntü alınamaz</a:t>
            </a:r>
            <a:endParaRPr lang="tr-TR" sz="1350" dirty="0"/>
          </a:p>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10 m piksel = 0,1 dekar; tek ağacı ayırt etmez</a:t>
            </a:r>
            <a:endParaRPr lang="tr-TR" sz="1350" dirty="0"/>
          </a:p>
        </p:txBody>
      </p:sp>
      <p:sp>
        <p:nvSpPr>
          <p:cNvPr id="30" name="Shape 27"/>
          <p:cNvSpPr/>
          <p:nvPr/>
        </p:nvSpPr>
        <p:spPr>
          <a:xfrm>
            <a:off x="6233008" y="3809724"/>
            <a:ext cx="5410048" cy="1926075"/>
          </a:xfrm>
          <a:prstGeom prst="roundRect">
            <a:avLst>
              <a:gd name="adj" fmla="val 5697"/>
            </a:avLst>
          </a:prstGeom>
          <a:solidFill>
            <a:srgbClr val="FBF1DC"/>
          </a:solidFill>
          <a:ln w="9525">
            <a:solidFill>
              <a:srgbClr val="FBF1DC"/>
            </a:solidFill>
            <a:prstDash val="solid"/>
          </a:ln>
        </p:spPr>
      </p:sp>
      <p:sp>
        <p:nvSpPr>
          <p:cNvPr id="31" name="Text 28"/>
          <p:cNvSpPr txBox="1"/>
          <p:nvPr/>
        </p:nvSpPr>
        <p:spPr>
          <a:xfrm>
            <a:off x="6507328" y="3945683"/>
            <a:ext cx="4861408" cy="302129"/>
          </a:xfrm>
          <a:prstGeom prst="rect">
            <a:avLst/>
          </a:prstGeom>
          <a:noFill/>
          <a:ln/>
        </p:spPr>
        <p:txBody>
          <a:bodyPr wrap="square" lIns="0" tIns="0" rIns="0" bIns="0" rtlCol="0" anchor="t"/>
          <a:lstStyle/>
          <a:p>
            <a:pPr indent="0" marL="0">
              <a:buNone/>
            </a:pPr>
            <a:r>
              <a:rPr lang="tr-TR" altLang="en-US" sz="1620" b="1" dirty="0">
                <a:solidFill>
                  <a:srgbClr val="854D0E"/>
                </a:solidFill>
                <a:latin typeface="Calibri" pitchFamily="34" charset="0"/>
                <a:ea typeface="Calibri" pitchFamily="34" charset="-122"/>
                <a:cs typeface="Calibri" pitchFamily="34" charset="-120"/>
              </a:rPr>
              <a:t>Drone</a:t>
            </a:r>
            <a:endParaRPr lang="tr-TR" sz="1620" dirty="0"/>
          </a:p>
        </p:txBody>
      </p:sp>
      <p:sp>
        <p:nvSpPr>
          <p:cNvPr id="32" name="Text 29"/>
          <p:cNvSpPr txBox="1"/>
          <p:nvPr/>
        </p:nvSpPr>
        <p:spPr>
          <a:xfrm>
            <a:off x="6507328" y="4353557"/>
            <a:ext cx="4861408" cy="1321816"/>
          </a:xfrm>
          <a:prstGeom prst="rect">
            <a:avLst/>
          </a:prstGeom>
          <a:noFill/>
          <a:ln/>
        </p:spPr>
        <p:txBody>
          <a:bodyPr wrap="square" lIns="0" tIns="0" rIns="0" bIns="0" rtlCol="0" anchor="t"/>
          <a:lstStyle/>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Santimetre düzeyinde ayrıntı</a:t>
            </a:r>
            <a:endParaRPr lang="tr-TR" sz="1350" dirty="0"/>
          </a:p>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Bulutun altında, istenen gün uçar</a:t>
            </a:r>
            <a:endParaRPr lang="tr-TR" sz="1350" dirty="0"/>
          </a:p>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Her uçuş emek ve maliyet ister</a:t>
            </a:r>
            <a:endParaRPr lang="tr-TR" sz="1350" dirty="0"/>
          </a:p>
          <a:p>
            <a:pPr marL="203200" indent="-203200">
              <a:spcAft>
                <a:spcPts val="578"/>
              </a:spcAft>
              <a:buSzPct val="100000"/>
              <a:buChar char="•"/>
            </a:pPr>
            <a:r>
              <a:rPr lang="tr-TR" altLang="en-US" sz="1350" dirty="0">
                <a:solidFill>
                  <a:srgbClr val="3A4540"/>
                </a:solidFill>
                <a:latin typeface="Calibri" pitchFamily="34" charset="0"/>
                <a:ea typeface="Calibri" pitchFamily="34" charset="-122"/>
                <a:cs typeface="Calibri" pitchFamily="34" charset="-120"/>
              </a:rPr>
              <a:t>Kayıt ve izin kurallarına tabidir (Modül 4)</a:t>
            </a:r>
            <a:endParaRPr lang="tr-TR"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VERİYE DAYALI KARAR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Veriden karara altı adım</a:t>
            </a:r>
            <a:endParaRPr lang="tr-TR" sz="2700" dirty="0"/>
          </a:p>
        </p:txBody>
      </p:sp>
      <p:sp>
        <p:nvSpPr>
          <p:cNvPr id="4" name="Shape 2"/>
          <p:cNvSpPr/>
          <p:nvPr/>
        </p:nvSpPr>
        <p:spPr>
          <a:xfrm>
            <a:off x="548640" y="2268864"/>
            <a:ext cx="1529029" cy="2265971"/>
          </a:xfrm>
          <a:prstGeom prst="roundRect">
            <a:avLst>
              <a:gd name="adj" fmla="val 7176"/>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1126693" cy="604259"/>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Topla</a:t>
            </a:r>
            <a:endParaRPr lang="tr-TR" sz="1350" dirty="0"/>
          </a:p>
        </p:txBody>
      </p:sp>
      <p:sp>
        <p:nvSpPr>
          <p:cNvPr id="8" name="Text 6"/>
          <p:cNvSpPr txBox="1"/>
          <p:nvPr/>
        </p:nvSpPr>
        <p:spPr>
          <a:xfrm>
            <a:off x="749808" y="3590681"/>
            <a:ext cx="1126693" cy="830856"/>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Sensör, görüntü ve kayıt; konum ve zaman bilgisiyle</a:t>
            </a:r>
            <a:endParaRPr lang="tr-TR" sz="1130" dirty="0"/>
          </a:p>
        </p:txBody>
      </p:sp>
      <p:sp>
        <p:nvSpPr>
          <p:cNvPr id="9" name="Shape 7"/>
          <p:cNvSpPr/>
          <p:nvPr/>
        </p:nvSpPr>
        <p:spPr>
          <a:xfrm rot="5400000">
            <a:off x="2169109" y="3303658"/>
            <a:ext cx="201168" cy="196384"/>
          </a:xfrm>
          <a:prstGeom prst="triangle">
            <a:avLst/>
          </a:prstGeom>
          <a:solidFill>
            <a:srgbClr val="BFE0C8"/>
          </a:solidFill>
          <a:ln w="12700">
            <a:solidFill>
              <a:srgbClr val="BFE0C8"/>
            </a:solidFill>
            <a:prstDash val="solid"/>
          </a:ln>
        </p:spPr>
      </p:sp>
      <p:sp>
        <p:nvSpPr>
          <p:cNvPr id="10" name="Shape 8"/>
          <p:cNvSpPr/>
          <p:nvPr/>
        </p:nvSpPr>
        <p:spPr>
          <a:xfrm>
            <a:off x="2461717" y="2268864"/>
            <a:ext cx="1529029" cy="2265971"/>
          </a:xfrm>
          <a:prstGeom prst="roundRect">
            <a:avLst>
              <a:gd name="adj" fmla="val 7176"/>
            </a:avLst>
          </a:prstGeom>
          <a:solidFill>
            <a:srgbClr val="FFFFFF"/>
          </a:solidFill>
          <a:ln w="9525">
            <a:solidFill>
              <a:srgbClr val="DFE6DC"/>
            </a:solidFill>
            <a:prstDash val="solid"/>
          </a:ln>
        </p:spPr>
      </p:sp>
      <p:sp>
        <p:nvSpPr>
          <p:cNvPr id="11" name="Shape 9"/>
          <p:cNvSpPr/>
          <p:nvPr/>
        </p:nvSpPr>
        <p:spPr>
          <a:xfrm>
            <a:off x="2707427"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270742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2662885" y="2986422"/>
            <a:ext cx="1126693" cy="604259"/>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Temizle</a:t>
            </a:r>
            <a:endParaRPr lang="tr-TR" sz="1350" dirty="0"/>
          </a:p>
        </p:txBody>
      </p:sp>
      <p:sp>
        <p:nvSpPr>
          <p:cNvPr id="14" name="Text 12"/>
          <p:cNvSpPr txBox="1"/>
          <p:nvPr/>
        </p:nvSpPr>
        <p:spPr>
          <a:xfrm>
            <a:off x="2662885" y="3590681"/>
            <a:ext cx="1126693" cy="830856"/>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Bozuk sensör, bulutlu görüntü, hatalı okuma ayıklanır</a:t>
            </a:r>
            <a:endParaRPr lang="tr-TR" sz="1130" dirty="0"/>
          </a:p>
        </p:txBody>
      </p:sp>
      <p:sp>
        <p:nvSpPr>
          <p:cNvPr id="15" name="Shape 13"/>
          <p:cNvSpPr/>
          <p:nvPr/>
        </p:nvSpPr>
        <p:spPr>
          <a:xfrm rot="5400000">
            <a:off x="4082186" y="3303658"/>
            <a:ext cx="201168" cy="196384"/>
          </a:xfrm>
          <a:prstGeom prst="triangle">
            <a:avLst/>
          </a:prstGeom>
          <a:solidFill>
            <a:srgbClr val="BFE0C8"/>
          </a:solidFill>
          <a:ln w="12700">
            <a:solidFill>
              <a:srgbClr val="BFE0C8"/>
            </a:solidFill>
            <a:prstDash val="solid"/>
          </a:ln>
        </p:spPr>
      </p:sp>
      <p:sp>
        <p:nvSpPr>
          <p:cNvPr id="16" name="Shape 14"/>
          <p:cNvSpPr/>
          <p:nvPr/>
        </p:nvSpPr>
        <p:spPr>
          <a:xfrm>
            <a:off x="4374794" y="2268864"/>
            <a:ext cx="1529029" cy="2265971"/>
          </a:xfrm>
          <a:prstGeom prst="roundRect">
            <a:avLst>
              <a:gd name="adj" fmla="val 7176"/>
            </a:avLst>
          </a:prstGeom>
          <a:solidFill>
            <a:srgbClr val="E6F3EA"/>
          </a:solidFill>
          <a:ln w="9525">
            <a:solidFill>
              <a:srgbClr val="CFE6D6"/>
            </a:solidFill>
            <a:prstDash val="solid"/>
          </a:ln>
        </p:spPr>
      </p:sp>
      <p:sp>
        <p:nvSpPr>
          <p:cNvPr id="17" name="Shape 15"/>
          <p:cNvSpPr/>
          <p:nvPr/>
        </p:nvSpPr>
        <p:spPr>
          <a:xfrm>
            <a:off x="4620504"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4620504"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4575962" y="2986422"/>
            <a:ext cx="1126693" cy="604259"/>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Birleştir</a:t>
            </a:r>
            <a:endParaRPr lang="tr-TR" sz="1350" dirty="0"/>
          </a:p>
        </p:txBody>
      </p:sp>
      <p:sp>
        <p:nvSpPr>
          <p:cNvPr id="20" name="Text 18"/>
          <p:cNvSpPr txBox="1"/>
          <p:nvPr/>
        </p:nvSpPr>
        <p:spPr>
          <a:xfrm>
            <a:off x="4575962" y="3590681"/>
            <a:ext cx="1126693" cy="830856"/>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Kaynaklar aynı harita ve takvimde üst üste</a:t>
            </a:r>
            <a:endParaRPr lang="tr-TR" sz="1130" dirty="0"/>
          </a:p>
        </p:txBody>
      </p:sp>
      <p:sp>
        <p:nvSpPr>
          <p:cNvPr id="21" name="Shape 19"/>
          <p:cNvSpPr/>
          <p:nvPr/>
        </p:nvSpPr>
        <p:spPr>
          <a:xfrm rot="5400000">
            <a:off x="5995264" y="3303658"/>
            <a:ext cx="201168" cy="196384"/>
          </a:xfrm>
          <a:prstGeom prst="triangle">
            <a:avLst/>
          </a:prstGeom>
          <a:solidFill>
            <a:srgbClr val="BFE0C8"/>
          </a:solidFill>
          <a:ln w="12700">
            <a:solidFill>
              <a:srgbClr val="BFE0C8"/>
            </a:solidFill>
            <a:prstDash val="solid"/>
          </a:ln>
        </p:spPr>
      </p:sp>
      <p:sp>
        <p:nvSpPr>
          <p:cNvPr id="22" name="Shape 20"/>
          <p:cNvSpPr/>
          <p:nvPr/>
        </p:nvSpPr>
        <p:spPr>
          <a:xfrm>
            <a:off x="6287872" y="2268864"/>
            <a:ext cx="1529029" cy="2265971"/>
          </a:xfrm>
          <a:prstGeom prst="roundRect">
            <a:avLst>
              <a:gd name="adj" fmla="val 7176"/>
            </a:avLst>
          </a:prstGeom>
          <a:solidFill>
            <a:srgbClr val="FFFFFF"/>
          </a:solidFill>
          <a:ln w="9525">
            <a:solidFill>
              <a:srgbClr val="DFE6DC"/>
            </a:solidFill>
            <a:prstDash val="solid"/>
          </a:ln>
        </p:spPr>
      </p:sp>
      <p:sp>
        <p:nvSpPr>
          <p:cNvPr id="23" name="Shape 21"/>
          <p:cNvSpPr/>
          <p:nvPr/>
        </p:nvSpPr>
        <p:spPr>
          <a:xfrm>
            <a:off x="6533581"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6489040" y="2986422"/>
            <a:ext cx="1126693" cy="604259"/>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Yorumla</a:t>
            </a:r>
            <a:endParaRPr lang="tr-TR" sz="1350" dirty="0"/>
          </a:p>
        </p:txBody>
      </p:sp>
      <p:sp>
        <p:nvSpPr>
          <p:cNvPr id="26" name="Text 24"/>
          <p:cNvSpPr txBox="1"/>
          <p:nvPr/>
        </p:nvSpPr>
        <p:spPr>
          <a:xfrm>
            <a:off x="6489040" y="3590681"/>
            <a:ext cx="1126693" cy="830856"/>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Eşik, model, karşılaştırma: “üç yıldır düşük verimli”</a:t>
            </a:r>
            <a:endParaRPr lang="tr-TR" sz="1130" dirty="0"/>
          </a:p>
        </p:txBody>
      </p:sp>
      <p:sp>
        <p:nvSpPr>
          <p:cNvPr id="27" name="Shape 25"/>
          <p:cNvSpPr/>
          <p:nvPr/>
        </p:nvSpPr>
        <p:spPr>
          <a:xfrm rot="5400000">
            <a:off x="7908341" y="3303658"/>
            <a:ext cx="201168" cy="196384"/>
          </a:xfrm>
          <a:prstGeom prst="triangle">
            <a:avLst/>
          </a:prstGeom>
          <a:solidFill>
            <a:srgbClr val="BFE0C8"/>
          </a:solidFill>
          <a:ln w="12700">
            <a:solidFill>
              <a:srgbClr val="BFE0C8"/>
            </a:solidFill>
            <a:prstDash val="solid"/>
          </a:ln>
        </p:spPr>
      </p:sp>
      <p:sp>
        <p:nvSpPr>
          <p:cNvPr id="28" name="Shape 26"/>
          <p:cNvSpPr/>
          <p:nvPr/>
        </p:nvSpPr>
        <p:spPr>
          <a:xfrm>
            <a:off x="8200949" y="2268864"/>
            <a:ext cx="1529029" cy="2265971"/>
          </a:xfrm>
          <a:prstGeom prst="roundRect">
            <a:avLst>
              <a:gd name="adj" fmla="val 7176"/>
            </a:avLst>
          </a:prstGeom>
          <a:solidFill>
            <a:srgbClr val="E6F3EA"/>
          </a:solidFill>
          <a:ln w="9525">
            <a:solidFill>
              <a:srgbClr val="CFE6D6"/>
            </a:solidFill>
            <a:prstDash val="solid"/>
          </a:ln>
        </p:spPr>
      </p:sp>
      <p:sp>
        <p:nvSpPr>
          <p:cNvPr id="29" name="Shape 27"/>
          <p:cNvSpPr/>
          <p:nvPr/>
        </p:nvSpPr>
        <p:spPr>
          <a:xfrm>
            <a:off x="8446658"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8446658"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5</a:t>
            </a:r>
            <a:endParaRPr lang="tr-TR" sz="1020" dirty="0"/>
          </a:p>
        </p:txBody>
      </p:sp>
      <p:sp>
        <p:nvSpPr>
          <p:cNvPr id="31" name="Text 29"/>
          <p:cNvSpPr txBox="1"/>
          <p:nvPr/>
        </p:nvSpPr>
        <p:spPr>
          <a:xfrm>
            <a:off x="8402117" y="2986422"/>
            <a:ext cx="1126693" cy="604259"/>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Öner, karar ver</a:t>
            </a:r>
            <a:endParaRPr lang="tr-TR" sz="1350" dirty="0"/>
          </a:p>
        </p:txBody>
      </p:sp>
      <p:sp>
        <p:nvSpPr>
          <p:cNvPr id="32" name="Text 30"/>
          <p:cNvSpPr txBox="1"/>
          <p:nvPr/>
        </p:nvSpPr>
        <p:spPr>
          <a:xfrm>
            <a:off x="8402117" y="3590681"/>
            <a:ext cx="1126693" cy="830856"/>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Sistem önerir; kararı üretici ya da danışman verir</a:t>
            </a:r>
            <a:endParaRPr lang="tr-TR" sz="1130" dirty="0"/>
          </a:p>
        </p:txBody>
      </p:sp>
      <p:sp>
        <p:nvSpPr>
          <p:cNvPr id="33" name="Shape 31"/>
          <p:cNvSpPr/>
          <p:nvPr/>
        </p:nvSpPr>
        <p:spPr>
          <a:xfrm rot="5400000">
            <a:off x="9821418" y="3303658"/>
            <a:ext cx="201168" cy="196384"/>
          </a:xfrm>
          <a:prstGeom prst="triangle">
            <a:avLst/>
          </a:prstGeom>
          <a:solidFill>
            <a:srgbClr val="BFE0C8"/>
          </a:solidFill>
          <a:ln w="12700">
            <a:solidFill>
              <a:srgbClr val="BFE0C8"/>
            </a:solidFill>
            <a:prstDash val="solid"/>
          </a:ln>
        </p:spPr>
      </p:sp>
      <p:sp>
        <p:nvSpPr>
          <p:cNvPr id="34" name="Shape 32"/>
          <p:cNvSpPr/>
          <p:nvPr/>
        </p:nvSpPr>
        <p:spPr>
          <a:xfrm>
            <a:off x="10114026" y="2268864"/>
            <a:ext cx="1529029" cy="2265971"/>
          </a:xfrm>
          <a:prstGeom prst="roundRect">
            <a:avLst>
              <a:gd name="adj" fmla="val 7176"/>
            </a:avLst>
          </a:prstGeom>
          <a:solidFill>
            <a:srgbClr val="FFFFFF"/>
          </a:solidFill>
          <a:ln w="9525">
            <a:solidFill>
              <a:srgbClr val="DFE6DC"/>
            </a:solidFill>
            <a:prstDash val="solid"/>
          </a:ln>
        </p:spPr>
      </p:sp>
      <p:sp>
        <p:nvSpPr>
          <p:cNvPr id="35" name="Shape 33"/>
          <p:cNvSpPr/>
          <p:nvPr/>
        </p:nvSpPr>
        <p:spPr>
          <a:xfrm>
            <a:off x="10359735" y="2435035"/>
            <a:ext cx="422981" cy="422981"/>
          </a:xfrm>
          <a:prstGeom prst="ellipse">
            <a:avLst/>
          </a:prstGeom>
          <a:solidFill>
            <a:srgbClr val="1F7A3A"/>
          </a:solidFill>
          <a:ln w="12700">
            <a:solidFill>
              <a:srgbClr val="1F7A3A"/>
            </a:solidFill>
            <a:prstDash val="solid"/>
          </a:ln>
        </p:spPr>
      </p:sp>
      <p:sp>
        <p:nvSpPr>
          <p:cNvPr id="36" name="Text 34"/>
          <p:cNvSpPr txBox="1"/>
          <p:nvPr/>
        </p:nvSpPr>
        <p:spPr>
          <a:xfrm>
            <a:off x="1035973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6</a:t>
            </a:r>
            <a:endParaRPr lang="tr-TR" sz="1020" dirty="0"/>
          </a:p>
        </p:txBody>
      </p:sp>
      <p:sp>
        <p:nvSpPr>
          <p:cNvPr id="37" name="Text 35"/>
          <p:cNvSpPr txBox="1"/>
          <p:nvPr/>
        </p:nvSpPr>
        <p:spPr>
          <a:xfrm>
            <a:off x="10315194" y="2986422"/>
            <a:ext cx="1126693" cy="604259"/>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Uygula ve ölç</a:t>
            </a:r>
            <a:endParaRPr lang="tr-TR" sz="1350" dirty="0"/>
          </a:p>
        </p:txBody>
      </p:sp>
      <p:sp>
        <p:nvSpPr>
          <p:cNvPr id="38" name="Text 36"/>
          <p:cNvSpPr txBox="1"/>
          <p:nvPr/>
        </p:nvSpPr>
        <p:spPr>
          <a:xfrm>
            <a:off x="10315194" y="3590681"/>
            <a:ext cx="1126693" cy="830856"/>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İşlem kaydedilir, sonucu yeni turun verisi olur</a:t>
            </a:r>
            <a:endParaRPr lang="tr-TR" sz="1130" dirty="0"/>
          </a:p>
        </p:txBody>
      </p:sp>
      <p:sp>
        <p:nvSpPr>
          <p:cNvPr id="39" name="Text 37"/>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EIP-AGRI (2015); DG AGRI, FaST; Copa-Cogeca, CEMA vd. (2018)</a:t>
            </a:r>
            <a:endParaRPr lang="tr-TR" sz="900" dirty="0"/>
          </a:p>
        </p:txBody>
      </p:sp>
      <p:sp>
        <p:nvSpPr>
          <p:cNvPr id="40" name="Text 38"/>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10</a:t>
            </a:r>
            <a:endParaRPr lang="tr-TR" sz="900" dirty="0"/>
          </a:p>
        </p:txBody>
      </p:sp>
      <p:sp>
        <p:nvSpPr>
          <p:cNvPr id="42" name="Shape 39"/>
          <p:cNvSpPr/>
          <p:nvPr/>
        </p:nvSpPr>
        <p:spPr>
          <a:xfrm>
            <a:off x="548640" y="4663240"/>
            <a:ext cx="5410048" cy="1072560"/>
          </a:xfrm>
          <a:prstGeom prst="roundRect">
            <a:avLst>
              <a:gd name="adj" fmla="val 8525"/>
            </a:avLst>
          </a:prstGeom>
          <a:solidFill>
            <a:srgbClr val="F5F6F1"/>
          </a:solidFill>
          <a:ln w="9525">
            <a:solidFill>
              <a:srgbClr val="DFE6DC"/>
            </a:solidFill>
            <a:prstDash val="solid"/>
          </a:ln>
        </p:spPr>
      </p:sp>
      <p:sp>
        <p:nvSpPr>
          <p:cNvPr id="43" name="Text 40"/>
          <p:cNvSpPr txBox="1"/>
          <p:nvPr/>
        </p:nvSpPr>
        <p:spPr>
          <a:xfrm>
            <a:off x="777240" y="4768985"/>
            <a:ext cx="4952848" cy="211491"/>
          </a:xfrm>
          <a:prstGeom prst="rect">
            <a:avLst/>
          </a:prstGeom>
          <a:noFill/>
          <a:ln/>
        </p:spPr>
        <p:txBody>
          <a:bodyPr wrap="square" lIns="0" tIns="0" rIns="0" bIns="0" rtlCol="0" anchor="t"/>
          <a:lstStyle/>
          <a:p>
            <a:pPr indent="0" marL="0">
              <a:buNone/>
            </a:pPr>
            <a:r>
              <a:rPr lang="tr-TR" altLang="en-US" sz="1040" b="1" spc="200" kern="0" dirty="0">
                <a:solidFill>
                  <a:srgbClr val="16602D"/>
                </a:solidFill>
                <a:latin typeface="Calibri" pitchFamily="34" charset="0"/>
                <a:ea typeface="Calibri" pitchFamily="34" charset="-122"/>
                <a:cs typeface="Calibri" pitchFamily="34" charset="-120"/>
              </a:rPr>
              <a:t>KARAR DESTEK SİSTEMİ</a:t>
            </a:r>
            <a:endParaRPr lang="tr-TR" sz="1040" dirty="0"/>
          </a:p>
        </p:txBody>
      </p:sp>
      <p:sp>
        <p:nvSpPr>
          <p:cNvPr id="44" name="Text 41"/>
          <p:cNvSpPr txBox="1"/>
          <p:nvPr/>
        </p:nvSpPr>
        <p:spPr>
          <a:xfrm>
            <a:off x="777240" y="5003136"/>
            <a:ext cx="4952848" cy="694898"/>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Öneri sunar, kararı üretici verir. Örnekler: ET0 tabanlı sulama planlaması, AB'nin FaST besin yönetimi aracı, hastalık risk modelleri.</a:t>
            </a:r>
            <a:endParaRPr lang="tr-TR" sz="1130" dirty="0"/>
          </a:p>
        </p:txBody>
      </p:sp>
      <p:sp>
        <p:nvSpPr>
          <p:cNvPr id="45" name="Shape 42"/>
          <p:cNvSpPr/>
          <p:nvPr/>
        </p:nvSpPr>
        <p:spPr>
          <a:xfrm>
            <a:off x="6233008" y="4663240"/>
            <a:ext cx="5410048" cy="1072560"/>
          </a:xfrm>
          <a:prstGeom prst="roundRect">
            <a:avLst>
              <a:gd name="adj" fmla="val 8525"/>
            </a:avLst>
          </a:prstGeom>
          <a:solidFill>
            <a:srgbClr val="FBF1DC"/>
          </a:solidFill>
          <a:ln w="9525">
            <a:solidFill>
              <a:srgbClr val="F1DDB0"/>
            </a:solidFill>
            <a:prstDash val="solid"/>
          </a:ln>
        </p:spPr>
      </p:sp>
      <p:sp>
        <p:nvSpPr>
          <p:cNvPr id="46" name="Text 43"/>
          <p:cNvSpPr txBox="1"/>
          <p:nvPr/>
        </p:nvSpPr>
        <p:spPr>
          <a:xfrm>
            <a:off x="6461608" y="4768985"/>
            <a:ext cx="4952848" cy="211491"/>
          </a:xfrm>
          <a:prstGeom prst="rect">
            <a:avLst/>
          </a:prstGeom>
          <a:noFill/>
          <a:ln/>
        </p:spPr>
        <p:txBody>
          <a:bodyPr wrap="square" lIns="0" tIns="0" rIns="0" bIns="0" rtlCol="0" anchor="t"/>
          <a:lstStyle/>
          <a:p>
            <a:pPr indent="0" marL="0">
              <a:buNone/>
            </a:pPr>
            <a:r>
              <a:rPr lang="tr-TR" altLang="en-US" sz="1040" b="1" spc="200" kern="0" dirty="0">
                <a:solidFill>
                  <a:srgbClr val="854D0E"/>
                </a:solidFill>
                <a:latin typeface="Calibri" pitchFamily="34" charset="0"/>
                <a:ea typeface="Calibri" pitchFamily="34" charset="-122"/>
                <a:cs typeface="Calibri" pitchFamily="34" charset="-120"/>
              </a:rPr>
              <a:t>VERİ KİMİNDİR?</a:t>
            </a:r>
            <a:endParaRPr lang="tr-TR" sz="1040" dirty="0"/>
          </a:p>
        </p:txBody>
      </p:sp>
      <p:sp>
        <p:nvSpPr>
          <p:cNvPr id="47" name="Text 44"/>
          <p:cNvSpPr txBox="1"/>
          <p:nvPr/>
        </p:nvSpPr>
        <p:spPr>
          <a:xfrm>
            <a:off x="6461608" y="5003136"/>
            <a:ext cx="4952848" cy="694898"/>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AB tarımsal veri davranış kuralları (2018): çiftçi merkezdedir; veri ancak sözleşmeyle verilen açık izinle kullanılır.</a:t>
            </a:r>
            <a:endParaRPr lang="tr-TR" sz="113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ALAN İZLEME VE NDVI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NDVI: bitki gücünü uzaydan görmek</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Weier ve Herring, NASA Earth Observatory (2000); Copernicus, ESA Sentinel-2</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11</a:t>
            </a:r>
            <a:endParaRPr lang="tr-TR" sz="900" dirty="0"/>
          </a:p>
        </p:txBody>
      </p:sp>
      <p:sp>
        <p:nvSpPr>
          <p:cNvPr id="7" name="Text 4"/>
          <p:cNvSpPr txBox="1"/>
          <p:nvPr/>
        </p:nvSpPr>
        <p:spPr>
          <a:xfrm>
            <a:off x="548640" y="2253758"/>
            <a:ext cx="6400800" cy="211491"/>
          </a:xfrm>
          <a:prstGeom prst="rect">
            <a:avLst/>
          </a:prstGeom>
          <a:noFill/>
          <a:ln/>
        </p:spPr>
        <p:txBody>
          <a:bodyPr wrap="square" lIns="0" tIns="0" rIns="0" bIns="0" rtlCol="0" anchor="t"/>
          <a:lstStyle/>
          <a:p>
            <a:pPr indent="0" marL="0">
              <a:buNone/>
            </a:pPr>
            <a:r>
              <a:rPr lang="tr-TR" altLang="en-US" sz="1040" b="1" spc="200" kern="0" dirty="0">
                <a:solidFill>
                  <a:srgbClr val="1F7A3A"/>
                </a:solidFill>
                <a:latin typeface="Calibri" pitchFamily="34" charset="0"/>
                <a:ea typeface="Calibri" pitchFamily="34" charset="-122"/>
                <a:cs typeface="Calibri" pitchFamily="34" charset="-120"/>
              </a:rPr>
              <a:t>NDVI, NORMALİZE FARK BİTKİ İNDEKSİ</a:t>
            </a:r>
            <a:endParaRPr lang="tr-TR" sz="1040" dirty="0"/>
          </a:p>
        </p:txBody>
      </p:sp>
      <p:sp>
        <p:nvSpPr>
          <p:cNvPr id="8" name="Text 5"/>
          <p:cNvSpPr txBox="1"/>
          <p:nvPr/>
        </p:nvSpPr>
        <p:spPr>
          <a:xfrm>
            <a:off x="548640" y="2533227"/>
            <a:ext cx="1371600" cy="679791"/>
          </a:xfrm>
          <a:prstGeom prst="rect">
            <a:avLst/>
          </a:prstGeom>
          <a:noFill/>
          <a:ln/>
        </p:spPr>
        <p:txBody>
          <a:bodyPr wrap="square" lIns="0" tIns="0" rIns="0" bIns="0" rtlCol="0" anchor="ctr"/>
          <a:lstStyle/>
          <a:p>
            <a:pPr indent="0" marL="0">
              <a:buNone/>
            </a:pPr>
            <a:r>
              <a:rPr lang="tr-TR" altLang="en-US" sz="2340" b="1" dirty="0">
                <a:solidFill>
                  <a:srgbClr val="0E3D1E"/>
                </a:solidFill>
                <a:latin typeface="Calibri" pitchFamily="34" charset="0"/>
                <a:ea typeface="Calibri" pitchFamily="34" charset="-122"/>
                <a:cs typeface="Calibri" pitchFamily="34" charset="-120"/>
              </a:rPr>
              <a:t>NDVI =</a:t>
            </a:r>
            <a:endParaRPr lang="tr-TR" sz="2340" dirty="0"/>
          </a:p>
        </p:txBody>
      </p:sp>
      <p:sp>
        <p:nvSpPr>
          <p:cNvPr id="9" name="Text 6"/>
          <p:cNvSpPr txBox="1"/>
          <p:nvPr/>
        </p:nvSpPr>
        <p:spPr>
          <a:xfrm>
            <a:off x="1965960" y="2518121"/>
            <a:ext cx="3017520" cy="317236"/>
          </a:xfrm>
          <a:prstGeom prst="rect">
            <a:avLst/>
          </a:prstGeom>
          <a:noFill/>
          <a:ln/>
        </p:spPr>
        <p:txBody>
          <a:bodyPr wrap="square" lIns="0" tIns="0" rIns="0" bIns="0" rtlCol="0" anchor="b"/>
          <a:lstStyle/>
          <a:p>
            <a:pPr algn="ctr" indent="0" marL="0">
              <a:buNone/>
            </a:pPr>
            <a:r>
              <a:rPr lang="tr-TR" altLang="en-US" sz="1800" b="1" dirty="0">
                <a:solidFill>
                  <a:srgbClr val="1B2420"/>
                </a:solidFill>
                <a:latin typeface="Calibri" pitchFamily="34" charset="0"/>
                <a:ea typeface="Calibri" pitchFamily="34" charset="-122"/>
                <a:cs typeface="Calibri" pitchFamily="34" charset="-120"/>
              </a:rPr>
              <a:t>YKÖ − Kırmızı</a:t>
            </a:r>
            <a:endParaRPr lang="tr-TR" sz="1800" dirty="0"/>
          </a:p>
        </p:txBody>
      </p:sp>
      <p:sp>
        <p:nvSpPr>
          <p:cNvPr id="10" name="Shape 7"/>
          <p:cNvSpPr/>
          <p:nvPr/>
        </p:nvSpPr>
        <p:spPr>
          <a:xfrm>
            <a:off x="2011680" y="2873123"/>
            <a:ext cx="2926080" cy="0"/>
          </a:xfrm>
          <a:prstGeom prst="line">
            <a:avLst/>
          </a:prstGeom>
          <a:noFill/>
          <a:ln w="19050">
            <a:solidFill>
              <a:srgbClr val="1B2420"/>
            </a:solidFill>
            <a:prstDash val="solid"/>
          </a:ln>
        </p:spPr>
      </p:sp>
      <p:sp>
        <p:nvSpPr>
          <p:cNvPr id="11" name="Text 8"/>
          <p:cNvSpPr txBox="1"/>
          <p:nvPr/>
        </p:nvSpPr>
        <p:spPr>
          <a:xfrm>
            <a:off x="1965960" y="2910889"/>
            <a:ext cx="3017520" cy="317236"/>
          </a:xfrm>
          <a:prstGeom prst="rect">
            <a:avLst/>
          </a:prstGeom>
          <a:noFill/>
          <a:ln/>
        </p:spPr>
        <p:txBody>
          <a:bodyPr wrap="square" lIns="0" tIns="0" rIns="0" bIns="0" rtlCol="0" anchor="t"/>
          <a:lstStyle/>
          <a:p>
            <a:pPr algn="ctr" indent="0" marL="0">
              <a:buNone/>
            </a:pPr>
            <a:r>
              <a:rPr lang="tr-TR" altLang="en-US" sz="1800" b="1" dirty="0">
                <a:solidFill>
                  <a:srgbClr val="1B2420"/>
                </a:solidFill>
                <a:latin typeface="Calibri" pitchFamily="34" charset="0"/>
                <a:ea typeface="Calibri" pitchFamily="34" charset="-122"/>
                <a:cs typeface="Calibri" pitchFamily="34" charset="-120"/>
              </a:rPr>
              <a:t>YKÖ + Kırmızı</a:t>
            </a:r>
            <a:endParaRPr lang="tr-TR" sz="1800" dirty="0"/>
          </a:p>
        </p:txBody>
      </p:sp>
      <p:sp>
        <p:nvSpPr>
          <p:cNvPr id="12" name="Text 9"/>
          <p:cNvSpPr txBox="1"/>
          <p:nvPr/>
        </p:nvSpPr>
        <p:spPr>
          <a:xfrm>
            <a:off x="5120640" y="2495461"/>
            <a:ext cx="1828800" cy="755324"/>
          </a:xfrm>
          <a:prstGeom prst="rect">
            <a:avLst/>
          </a:prstGeom>
          <a:noFill/>
          <a:ln/>
        </p:spPr>
        <p:txBody>
          <a:bodyPr wrap="square" lIns="0" tIns="0" rIns="0" bIns="0" rtlCol="0" anchor="ctr"/>
          <a:lstStyle/>
          <a:p>
            <a:pPr indent="0" marL="0">
              <a:buNone/>
            </a:pPr>
            <a:r>
              <a:rPr lang="tr-TR" altLang="en-US" sz="990" dirty="0">
                <a:solidFill>
                  <a:srgbClr val="3A4540"/>
                </a:solidFill>
                <a:latin typeface="Calibri" pitchFamily="34" charset="0"/>
                <a:ea typeface="Calibri" pitchFamily="34" charset="-122"/>
                <a:cs typeface="Calibri" pitchFamily="34" charset="-120"/>
              </a:rPr>
              <a:t>YKÖ: yakın kızılötesi (0,7-1,1 µm); sağlıklı yaprak güçlü yansıtır. Kırmızı: klorofil fotosentez için soğurur. Sentinel-2'de B8 ve B4 bantları.</a:t>
            </a:r>
            <a:endParaRPr lang="tr-TR" sz="990" dirty="0"/>
          </a:p>
        </p:txBody>
      </p:sp>
      <p:sp>
        <p:nvSpPr>
          <p:cNvPr id="13" name="Shape 10"/>
          <p:cNvSpPr/>
          <p:nvPr/>
        </p:nvSpPr>
        <p:spPr>
          <a:xfrm>
            <a:off x="640080" y="4036322"/>
            <a:ext cx="3419856" cy="317236"/>
          </a:xfrm>
          <a:prstGeom prst="rect">
            <a:avLst/>
          </a:prstGeom>
          <a:solidFill>
            <a:srgbClr val="C9BCA6"/>
          </a:solidFill>
          <a:ln w="12700">
            <a:solidFill>
              <a:srgbClr val="C9BCA6"/>
            </a:solidFill>
            <a:prstDash val="solid"/>
          </a:ln>
        </p:spPr>
      </p:sp>
      <p:sp>
        <p:nvSpPr>
          <p:cNvPr id="14" name="Shape 11"/>
          <p:cNvSpPr/>
          <p:nvPr/>
        </p:nvSpPr>
        <p:spPr>
          <a:xfrm>
            <a:off x="4059936" y="4036322"/>
            <a:ext cx="310896" cy="317236"/>
          </a:xfrm>
          <a:prstGeom prst="rect">
            <a:avLst/>
          </a:prstGeom>
          <a:solidFill>
            <a:srgbClr val="D8CF96"/>
          </a:solidFill>
          <a:ln w="12700">
            <a:solidFill>
              <a:srgbClr val="D8CF96"/>
            </a:solidFill>
            <a:prstDash val="solid"/>
          </a:ln>
        </p:spPr>
      </p:sp>
      <p:sp>
        <p:nvSpPr>
          <p:cNvPr id="15" name="Shape 12"/>
          <p:cNvSpPr/>
          <p:nvPr/>
        </p:nvSpPr>
        <p:spPr>
          <a:xfrm>
            <a:off x="4370832" y="4036322"/>
            <a:ext cx="310896" cy="317236"/>
          </a:xfrm>
          <a:prstGeom prst="rect">
            <a:avLst/>
          </a:prstGeom>
          <a:solidFill>
            <a:srgbClr val="B7D49A"/>
          </a:solidFill>
          <a:ln w="12700">
            <a:solidFill>
              <a:srgbClr val="B7D49A"/>
            </a:solidFill>
            <a:prstDash val="solid"/>
          </a:ln>
        </p:spPr>
      </p:sp>
      <p:sp>
        <p:nvSpPr>
          <p:cNvPr id="16" name="Shape 13"/>
          <p:cNvSpPr/>
          <p:nvPr/>
        </p:nvSpPr>
        <p:spPr>
          <a:xfrm>
            <a:off x="4681728" y="4036322"/>
            <a:ext cx="1554480" cy="317236"/>
          </a:xfrm>
          <a:prstGeom prst="rect">
            <a:avLst/>
          </a:prstGeom>
          <a:solidFill>
            <a:srgbClr val="6FAE70"/>
          </a:solidFill>
          <a:ln w="12700">
            <a:solidFill>
              <a:srgbClr val="6FAE70"/>
            </a:solidFill>
            <a:prstDash val="solid"/>
          </a:ln>
        </p:spPr>
      </p:sp>
      <p:sp>
        <p:nvSpPr>
          <p:cNvPr id="17" name="Shape 14"/>
          <p:cNvSpPr/>
          <p:nvPr/>
        </p:nvSpPr>
        <p:spPr>
          <a:xfrm>
            <a:off x="6236208" y="4036322"/>
            <a:ext cx="621792" cy="317236"/>
          </a:xfrm>
          <a:prstGeom prst="rect">
            <a:avLst/>
          </a:prstGeom>
          <a:solidFill>
            <a:srgbClr val="1F7A3A"/>
          </a:solidFill>
          <a:ln w="12700">
            <a:solidFill>
              <a:srgbClr val="1F7A3A"/>
            </a:solidFill>
            <a:prstDash val="solid"/>
          </a:ln>
        </p:spPr>
      </p:sp>
      <p:sp>
        <p:nvSpPr>
          <p:cNvPr id="18" name="Shape 15"/>
          <p:cNvSpPr/>
          <p:nvPr/>
        </p:nvSpPr>
        <p:spPr>
          <a:xfrm>
            <a:off x="640080" y="4353557"/>
            <a:ext cx="0" cy="90639"/>
          </a:xfrm>
          <a:prstGeom prst="line">
            <a:avLst/>
          </a:prstGeom>
          <a:noFill/>
          <a:ln w="12700">
            <a:solidFill>
              <a:srgbClr val="5A6862"/>
            </a:solidFill>
            <a:prstDash val="solid"/>
          </a:ln>
        </p:spPr>
      </p:sp>
      <p:sp>
        <p:nvSpPr>
          <p:cNvPr id="19" name="Text 16"/>
          <p:cNvSpPr txBox="1"/>
          <p:nvPr/>
        </p:nvSpPr>
        <p:spPr>
          <a:xfrm>
            <a:off x="274320" y="4451750"/>
            <a:ext cx="731520" cy="226597"/>
          </a:xfrm>
          <a:prstGeom prst="rect">
            <a:avLst/>
          </a:prstGeom>
          <a:noFill/>
          <a:ln/>
        </p:spPr>
        <p:txBody>
          <a:bodyPr wrap="square" lIns="0" tIns="0" rIns="0" bIns="0" rtlCol="0" anchor="t"/>
          <a:lstStyle/>
          <a:p>
            <a:pPr algn="ctr" indent="0" marL="0">
              <a:buNone/>
            </a:pPr>
            <a:r>
              <a:rPr lang="tr-TR" altLang="en-US" sz="1080" b="1" dirty="0">
                <a:solidFill>
                  <a:srgbClr val="3A4540"/>
                </a:solidFill>
                <a:latin typeface="Calibri" pitchFamily="34" charset="0"/>
                <a:ea typeface="Calibri" pitchFamily="34" charset="-122"/>
                <a:cs typeface="Calibri" pitchFamily="34" charset="-120"/>
              </a:rPr>
              <a:t>−1</a:t>
            </a:r>
            <a:endParaRPr lang="tr-TR" sz="1080" dirty="0"/>
          </a:p>
        </p:txBody>
      </p:sp>
      <p:sp>
        <p:nvSpPr>
          <p:cNvPr id="20" name="Shape 17"/>
          <p:cNvSpPr/>
          <p:nvPr/>
        </p:nvSpPr>
        <p:spPr>
          <a:xfrm>
            <a:off x="3749040" y="4353557"/>
            <a:ext cx="0" cy="90639"/>
          </a:xfrm>
          <a:prstGeom prst="line">
            <a:avLst/>
          </a:prstGeom>
          <a:noFill/>
          <a:ln w="12700">
            <a:solidFill>
              <a:srgbClr val="5A6862"/>
            </a:solidFill>
            <a:prstDash val="solid"/>
          </a:ln>
        </p:spPr>
      </p:sp>
      <p:sp>
        <p:nvSpPr>
          <p:cNvPr id="21" name="Text 18"/>
          <p:cNvSpPr txBox="1"/>
          <p:nvPr/>
        </p:nvSpPr>
        <p:spPr>
          <a:xfrm>
            <a:off x="3383280" y="4451750"/>
            <a:ext cx="731520" cy="226597"/>
          </a:xfrm>
          <a:prstGeom prst="rect">
            <a:avLst/>
          </a:prstGeom>
          <a:noFill/>
          <a:ln/>
        </p:spPr>
        <p:txBody>
          <a:bodyPr wrap="square" lIns="0" tIns="0" rIns="0" bIns="0" rtlCol="0" anchor="t"/>
          <a:lstStyle/>
          <a:p>
            <a:pPr algn="ctr" indent="0" marL="0">
              <a:buNone/>
            </a:pPr>
            <a:r>
              <a:rPr lang="tr-TR" altLang="en-US" sz="1080" b="1" dirty="0">
                <a:solidFill>
                  <a:srgbClr val="3A4540"/>
                </a:solidFill>
                <a:latin typeface="Calibri" pitchFamily="34" charset="0"/>
                <a:ea typeface="Calibri" pitchFamily="34" charset="-122"/>
                <a:cs typeface="Calibri" pitchFamily="34" charset="-120"/>
              </a:rPr>
              <a:t>0</a:t>
            </a:r>
            <a:endParaRPr lang="tr-TR" sz="1080" dirty="0"/>
          </a:p>
        </p:txBody>
      </p:sp>
      <p:sp>
        <p:nvSpPr>
          <p:cNvPr id="22" name="Shape 19"/>
          <p:cNvSpPr/>
          <p:nvPr/>
        </p:nvSpPr>
        <p:spPr>
          <a:xfrm>
            <a:off x="6858000" y="4353557"/>
            <a:ext cx="0" cy="90639"/>
          </a:xfrm>
          <a:prstGeom prst="line">
            <a:avLst/>
          </a:prstGeom>
          <a:noFill/>
          <a:ln w="12700">
            <a:solidFill>
              <a:srgbClr val="5A6862"/>
            </a:solidFill>
            <a:prstDash val="solid"/>
          </a:ln>
        </p:spPr>
      </p:sp>
      <p:sp>
        <p:nvSpPr>
          <p:cNvPr id="23" name="Text 20"/>
          <p:cNvSpPr txBox="1"/>
          <p:nvPr/>
        </p:nvSpPr>
        <p:spPr>
          <a:xfrm>
            <a:off x="6492240" y="4451750"/>
            <a:ext cx="731520" cy="226597"/>
          </a:xfrm>
          <a:prstGeom prst="rect">
            <a:avLst/>
          </a:prstGeom>
          <a:noFill/>
          <a:ln/>
        </p:spPr>
        <p:txBody>
          <a:bodyPr wrap="square" lIns="0" tIns="0" rIns="0" bIns="0" rtlCol="0" anchor="t"/>
          <a:lstStyle/>
          <a:p>
            <a:pPr algn="ctr" indent="0" marL="0">
              <a:buNone/>
            </a:pPr>
            <a:r>
              <a:rPr lang="tr-TR" altLang="en-US" sz="1080" b="1" dirty="0">
                <a:solidFill>
                  <a:srgbClr val="3A4540"/>
                </a:solidFill>
                <a:latin typeface="Calibri" pitchFamily="34" charset="0"/>
                <a:ea typeface="Calibri" pitchFamily="34" charset="-122"/>
                <a:cs typeface="Calibri" pitchFamily="34" charset="-120"/>
              </a:rPr>
              <a:t>+1</a:t>
            </a:r>
            <a:endParaRPr lang="tr-TR" sz="1080" dirty="0"/>
          </a:p>
        </p:txBody>
      </p:sp>
      <p:sp>
        <p:nvSpPr>
          <p:cNvPr id="24" name="Text 21"/>
          <p:cNvSpPr txBox="1"/>
          <p:nvPr/>
        </p:nvSpPr>
        <p:spPr>
          <a:xfrm>
            <a:off x="1069848" y="3560468"/>
            <a:ext cx="2560320" cy="226597"/>
          </a:xfrm>
          <a:prstGeom prst="rect">
            <a:avLst/>
          </a:prstGeom>
          <a:noFill/>
          <a:ln/>
        </p:spPr>
        <p:txBody>
          <a:bodyPr wrap="square" lIns="0" tIns="0" rIns="0" bIns="0" rtlCol="0" anchor="t"/>
          <a:lstStyle/>
          <a:p>
            <a:pPr algn="ctr" indent="0" marL="0">
              <a:buNone/>
            </a:pPr>
            <a:r>
              <a:rPr lang="tr-TR" altLang="en-US" sz="1080" b="1" dirty="0">
                <a:solidFill>
                  <a:srgbClr val="3A4540"/>
                </a:solidFill>
                <a:latin typeface="Calibri" pitchFamily="34" charset="0"/>
                <a:ea typeface="Calibri" pitchFamily="34" charset="-122"/>
                <a:cs typeface="Calibri" pitchFamily="34" charset="-120"/>
              </a:rPr>
              <a:t>Kaya, kum, kar: 0,1 ve altı</a:t>
            </a:r>
            <a:endParaRPr lang="tr-TR" sz="1080" dirty="0"/>
          </a:p>
        </p:txBody>
      </p:sp>
      <p:sp>
        <p:nvSpPr>
          <p:cNvPr id="25" name="Shape 22"/>
          <p:cNvSpPr/>
          <p:nvPr/>
        </p:nvSpPr>
        <p:spPr>
          <a:xfrm>
            <a:off x="2350008" y="3802171"/>
            <a:ext cx="0" cy="219044"/>
          </a:xfrm>
          <a:prstGeom prst="line">
            <a:avLst/>
          </a:prstGeom>
          <a:noFill/>
          <a:ln w="12700">
            <a:solidFill>
              <a:srgbClr val="3A4540"/>
            </a:solidFill>
            <a:prstDash val="dash"/>
          </a:ln>
        </p:spPr>
      </p:sp>
      <p:sp>
        <p:nvSpPr>
          <p:cNvPr id="26" name="Text 23"/>
          <p:cNvSpPr txBox="1"/>
          <p:nvPr/>
        </p:nvSpPr>
        <p:spPr>
          <a:xfrm>
            <a:off x="3429000" y="3258338"/>
            <a:ext cx="2194560" cy="226597"/>
          </a:xfrm>
          <a:prstGeom prst="rect">
            <a:avLst/>
          </a:prstGeom>
          <a:noFill/>
          <a:ln/>
        </p:spPr>
        <p:txBody>
          <a:bodyPr wrap="square" lIns="0" tIns="0" rIns="0" bIns="0" rtlCol="0" anchor="t"/>
          <a:lstStyle/>
          <a:p>
            <a:pPr algn="ctr" indent="0" marL="0">
              <a:buNone/>
            </a:pPr>
            <a:r>
              <a:rPr lang="tr-TR" altLang="en-US" sz="1080" b="1" dirty="0">
                <a:solidFill>
                  <a:srgbClr val="16602D"/>
                </a:solidFill>
                <a:latin typeface="Calibri" pitchFamily="34" charset="0"/>
                <a:ea typeface="Calibri" pitchFamily="34" charset="-122"/>
                <a:cs typeface="Calibri" pitchFamily="34" charset="-120"/>
              </a:rPr>
              <a:t>Çalı ve çayır: 0,2-0,3</a:t>
            </a:r>
            <a:endParaRPr lang="tr-TR" sz="1080" dirty="0"/>
          </a:p>
        </p:txBody>
      </p:sp>
      <p:sp>
        <p:nvSpPr>
          <p:cNvPr id="27" name="Shape 24"/>
          <p:cNvSpPr/>
          <p:nvPr/>
        </p:nvSpPr>
        <p:spPr>
          <a:xfrm>
            <a:off x="4526280" y="3500042"/>
            <a:ext cx="0" cy="521173"/>
          </a:xfrm>
          <a:prstGeom prst="line">
            <a:avLst/>
          </a:prstGeom>
          <a:noFill/>
          <a:ln w="12700">
            <a:solidFill>
              <a:srgbClr val="16602D"/>
            </a:solidFill>
            <a:prstDash val="dash"/>
          </a:ln>
        </p:spPr>
      </p:sp>
      <p:sp>
        <p:nvSpPr>
          <p:cNvPr id="28" name="Text 25"/>
          <p:cNvSpPr txBox="1"/>
          <p:nvPr/>
        </p:nvSpPr>
        <p:spPr>
          <a:xfrm>
            <a:off x="4206240" y="3560468"/>
            <a:ext cx="2743200" cy="226597"/>
          </a:xfrm>
          <a:prstGeom prst="rect">
            <a:avLst/>
          </a:prstGeom>
          <a:noFill/>
          <a:ln/>
        </p:spPr>
        <p:txBody>
          <a:bodyPr wrap="square" lIns="0" tIns="0" rIns="0" bIns="0" rtlCol="0" anchor="t"/>
          <a:lstStyle/>
          <a:p>
            <a:pPr algn="r" indent="0" marL="0">
              <a:buNone/>
            </a:pPr>
            <a:r>
              <a:rPr lang="tr-TR" altLang="en-US" sz="1080" b="1" dirty="0">
                <a:solidFill>
                  <a:srgbClr val="0E3D1E"/>
                </a:solidFill>
                <a:latin typeface="Calibri" pitchFamily="34" charset="0"/>
                <a:ea typeface="Calibri" pitchFamily="34" charset="-122"/>
                <a:cs typeface="Calibri" pitchFamily="34" charset="-120"/>
              </a:rPr>
              <a:t>Yoğun yeşil örtü: 0,8-0,9</a:t>
            </a:r>
            <a:endParaRPr lang="tr-TR" sz="1080" dirty="0"/>
          </a:p>
        </p:txBody>
      </p:sp>
      <p:sp>
        <p:nvSpPr>
          <p:cNvPr id="29" name="Shape 26"/>
          <p:cNvSpPr/>
          <p:nvPr/>
        </p:nvSpPr>
        <p:spPr>
          <a:xfrm>
            <a:off x="6547104" y="3802171"/>
            <a:ext cx="0" cy="219044"/>
          </a:xfrm>
          <a:prstGeom prst="line">
            <a:avLst/>
          </a:prstGeom>
          <a:noFill/>
          <a:ln w="12700">
            <a:solidFill>
              <a:srgbClr val="0E3D1E"/>
            </a:solidFill>
            <a:prstDash val="dash"/>
          </a:ln>
        </p:spPr>
      </p:sp>
      <p:sp>
        <p:nvSpPr>
          <p:cNvPr id="30" name="Shape 27"/>
          <p:cNvSpPr/>
          <p:nvPr/>
        </p:nvSpPr>
        <p:spPr>
          <a:xfrm>
            <a:off x="548640" y="4867178"/>
            <a:ext cx="6400800" cy="793090"/>
          </a:xfrm>
          <a:prstGeom prst="roundRect">
            <a:avLst>
              <a:gd name="adj" fmla="val 11530"/>
            </a:avLst>
          </a:prstGeom>
          <a:solidFill>
            <a:srgbClr val="E6F3EA"/>
          </a:solidFill>
          <a:ln w="9525">
            <a:solidFill>
              <a:srgbClr val="E6F3EA"/>
            </a:solidFill>
            <a:prstDash val="solid"/>
          </a:ln>
        </p:spPr>
      </p:sp>
      <p:sp>
        <p:nvSpPr>
          <p:cNvPr id="31" name="Text 28"/>
          <p:cNvSpPr txBox="1"/>
          <p:nvPr/>
        </p:nvSpPr>
        <p:spPr>
          <a:xfrm>
            <a:off x="777240" y="4904944"/>
            <a:ext cx="5943600" cy="717557"/>
          </a:xfrm>
          <a:prstGeom prst="rect">
            <a:avLst/>
          </a:prstGeom>
          <a:noFill/>
          <a:ln/>
        </p:spPr>
        <p:txBody>
          <a:bodyPr wrap="square" lIns="0" tIns="0" rIns="0" bIns="0" rtlCol="0" anchor="ctr"/>
          <a:lstStyle/>
          <a:p>
            <a:pPr indent="0" marL="0">
              <a:buNone/>
            </a:pPr>
            <a:r>
              <a:rPr lang="tr-TR" altLang="en-US" sz="1220" b="1" dirty="0">
                <a:solidFill>
                  <a:srgbClr val="0E3D1E"/>
                </a:solidFill>
                <a:latin typeface="Calibri" pitchFamily="34" charset="0"/>
                <a:ea typeface="Calibri" pitchFamily="34" charset="-122"/>
                <a:cs typeface="Calibri" pitchFamily="34" charset="-120"/>
              </a:rPr>
              <a:t>Tarlada mutlak değerden çok, aynı tarla içindeki farklara ve zaman içindeki değişime bakın.</a:t>
            </a:r>
            <a:endParaRPr lang="tr-TR" sz="1220" dirty="0"/>
          </a:p>
        </p:txBody>
      </p:sp>
      <p:sp>
        <p:nvSpPr>
          <p:cNvPr id="32" name="Shape 29"/>
          <p:cNvSpPr/>
          <p:nvPr/>
        </p:nvSpPr>
        <p:spPr>
          <a:xfrm>
            <a:off x="7315200" y="2268864"/>
            <a:ext cx="4327855" cy="3436723"/>
          </a:xfrm>
          <a:prstGeom prst="roundRect">
            <a:avLst>
              <a:gd name="adj" fmla="val 3193"/>
            </a:avLst>
          </a:prstGeom>
          <a:solidFill>
            <a:srgbClr val="FBF1DC"/>
          </a:solidFill>
          <a:ln w="9525">
            <a:solidFill>
              <a:srgbClr val="EFD9A8"/>
            </a:solidFill>
            <a:prstDash val="solid"/>
          </a:ln>
        </p:spPr>
      </p:sp>
      <p:sp>
        <p:nvSpPr>
          <p:cNvPr id="33" name="Text 30"/>
          <p:cNvSpPr txBox="1"/>
          <p:nvPr/>
        </p:nvSpPr>
        <p:spPr>
          <a:xfrm>
            <a:off x="7589520" y="2404822"/>
            <a:ext cx="3779215" cy="339896"/>
          </a:xfrm>
          <a:prstGeom prst="rect">
            <a:avLst/>
          </a:prstGeom>
          <a:noFill/>
          <a:ln/>
        </p:spPr>
        <p:txBody>
          <a:bodyPr wrap="square" lIns="0" tIns="0" rIns="0" bIns="0" rtlCol="0" anchor="t"/>
          <a:lstStyle/>
          <a:p>
            <a:pPr indent="0" marL="0">
              <a:buNone/>
            </a:pPr>
            <a:r>
              <a:rPr lang="tr-TR" altLang="en-US" sz="1710" b="1" dirty="0">
                <a:solidFill>
                  <a:srgbClr val="854D0E"/>
                </a:solidFill>
                <a:latin typeface="Calibri" pitchFamily="34" charset="0"/>
                <a:ea typeface="Calibri" pitchFamily="34" charset="-122"/>
                <a:cs typeface="Calibri" pitchFamily="34" charset="-120"/>
              </a:rPr>
              <a:t>NDVI nedeni söylemez</a:t>
            </a:r>
            <a:endParaRPr lang="tr-TR" sz="1710" dirty="0"/>
          </a:p>
        </p:txBody>
      </p:sp>
      <p:sp>
        <p:nvSpPr>
          <p:cNvPr id="34" name="Text 31"/>
          <p:cNvSpPr txBox="1"/>
          <p:nvPr/>
        </p:nvSpPr>
        <p:spPr>
          <a:xfrm>
            <a:off x="7589520" y="2873123"/>
            <a:ext cx="3779215" cy="2719165"/>
          </a:xfrm>
          <a:prstGeom prst="rect">
            <a:avLst/>
          </a:prstGeom>
          <a:noFill/>
          <a:ln/>
        </p:spPr>
        <p:txBody>
          <a:bodyPr wrap="square" lIns="0" tIns="0" rIns="0" bIns="0" rtlCol="0" anchor="t"/>
          <a:lstStyle/>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Düşük NDVI su ya da besin eksikliği, hastalık, zararlı, sıkışma, su birikmesi ya da geç çimlenme olabilir.</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Seyrek bitki örtüsünde toprak ve bulut gölgesi değeri etkiler.</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Çok yoğun örtüde NDVI doyar, farkları göstermez.</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Harita nereye bakacağınızı söyler; nedeni yerinde kontrol bulur.</a:t>
            </a:r>
            <a:endParaRPr lang="tr-TR" sz="126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BÖLÜM 1</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Haritada stresi bul, panoyu oku</a:t>
            </a:r>
            <a:endParaRPr lang="tr-T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12</a:t>
            </a:r>
            <a:endParaRPr lang="tr-TR" sz="900" dirty="0"/>
          </a:p>
        </p:txBody>
      </p:sp>
      <p:pic>
        <p:nvPicPr>
          <p:cNvPr id="7" name="Image 0" descr="/root/kozan-akilli-tarim/sunum/build/cache/m1-tr-l03-ndvi-3fa3b6e7-1400-0.jpg">    </p:cNvPr>
          <p:cNvPicPr>
            <a:picLocks noChangeAspect="1"/>
          </p:cNvPicPr>
          <p:nvPr/>
        </p:nvPicPr>
        <p:blipFill>
          <a:blip r:embed="rId1"/>
          <a:stretch>
            <a:fillRect/>
          </a:stretch>
        </p:blipFill>
        <p:spPr>
          <a:xfrm>
            <a:off x="850885" y="2268864"/>
            <a:ext cx="2870230" cy="2832683"/>
          </a:xfrm>
          <a:prstGeom prst="rect">
            <a:avLst/>
          </a:prstGeom>
          <a:effectLst>
            <a:outerShdw sx="100000" sy="100000" kx="0" ky="0" algn="bl" rotWithShape="0" blurRad="101600" dist="38100" dir="5400000">
              <a:srgbClr val="1B2420">
                <a:alpha val="25000"/>
              </a:srgbClr>
            </a:outerShdw>
          </a:effectLst>
        </p:spPr>
      </p:pic>
      <p:pic>
        <p:nvPicPr>
          <p:cNvPr id="8" name="Image 1" descr="/root/kozan-akilli-tarim/sunum/build/cache/m1-tr-l03-pano-u-a7cf11d3-1400-0-0_0_1_0.53.jpg">    </p:cNvPr>
          <p:cNvPicPr>
            <a:picLocks noChangeAspect="1"/>
          </p:cNvPicPr>
          <p:nvPr/>
        </p:nvPicPr>
        <p:blipFill>
          <a:blip r:embed="rId2"/>
          <a:stretch>
            <a:fillRect/>
          </a:stretch>
        </p:blipFill>
        <p:spPr>
          <a:xfrm>
            <a:off x="4611760" y="2268864"/>
            <a:ext cx="2846560" cy="3247892"/>
          </a:xfrm>
          <a:prstGeom prst="rect">
            <a:avLst/>
          </a:prstGeom>
          <a:effectLst>
            <a:outerShdw sx="100000" sy="100000" kx="0" ky="0" algn="bl" rotWithShape="0" blurRad="101600" dist="38100" dir="5400000">
              <a:srgbClr val="1B2420">
                <a:alpha val="25000"/>
              </a:srgbClr>
            </a:outerShdw>
          </a:effectLst>
        </p:spPr>
      </p:pic>
      <p:sp>
        <p:nvSpPr>
          <p:cNvPr id="9" name="Text 4"/>
          <p:cNvSpPr txBox="1"/>
          <p:nvPr/>
        </p:nvSpPr>
        <p:spPr>
          <a:xfrm>
            <a:off x="548640" y="5607395"/>
            <a:ext cx="7223760"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3: NDVI haritasında stres alanları ve bahçe veri panosu (örnek veri)</a:t>
            </a:r>
            <a:endParaRPr lang="tr-TR" sz="1040" dirty="0"/>
          </a:p>
        </p:txBody>
      </p:sp>
      <p:sp>
        <p:nvSpPr>
          <p:cNvPr id="10" name="Text 5"/>
          <p:cNvSpPr txBox="1"/>
          <p:nvPr/>
        </p:nvSpPr>
        <p:spPr>
          <a:xfrm>
            <a:off x="8138160" y="2268864"/>
            <a:ext cx="3504895" cy="3474489"/>
          </a:xfrm>
          <a:prstGeom prst="rect">
            <a:avLst/>
          </a:prstGeom>
          <a:noFill/>
          <a:ln/>
        </p:spPr>
        <p:txBody>
          <a:bodyPr wrap="square" lIns="0" tIns="0" rIns="0" bIns="0" rtlCol="0" anchor="t"/>
          <a:lstStyle/>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3, NDVI: </a:t>
            </a:r>
            <a:r>
              <a:rPr lang="tr-TR" altLang="en-US" sz="1310" dirty="0">
                <a:solidFill>
                  <a:srgbClr val="3A4540"/>
                </a:solidFill>
                <a:latin typeface="Calibri" pitchFamily="34" charset="0"/>
                <a:ea typeface="Calibri" pitchFamily="34" charset="-122"/>
                <a:cs typeface="Calibri" pitchFamily="34" charset="-120"/>
              </a:rPr>
              <a:t>katılımcılar buğday tarlasında yerinde kontrol edilecek 3 stres alanını işaretler.</a:t>
            </a:r>
            <a:endParaRPr lang="tr-TR" sz="1310" dirty="0"/>
          </a:p>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3, pano: </a:t>
            </a:r>
            <a:r>
              <a:rPr lang="tr-TR" altLang="en-US" sz="1310" dirty="0">
                <a:solidFill>
                  <a:srgbClr val="3A4540"/>
                </a:solidFill>
                <a:latin typeface="Calibri" pitchFamily="34" charset="0"/>
                <a:ea typeface="Calibri" pitchFamily="34" charset="-122"/>
                <a:cs typeface="Calibri" pitchFamily="34" charset="-120"/>
              </a:rPr>
              <a:t>toprak nemi ve ET0 grafiğinden sulama eşiğini ve ilk müdahale gününü bulurlar.</a:t>
            </a:r>
            <a:endParaRPr lang="tr-TR" sz="1310" dirty="0"/>
          </a:p>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1-2: </a:t>
            </a:r>
            <a:r>
              <a:rPr lang="tr-TR" altLang="en-US" sz="1310" dirty="0">
                <a:solidFill>
                  <a:srgbClr val="3A4540"/>
                </a:solidFill>
                <a:latin typeface="Calibri" pitchFamily="34" charset="0"/>
                <a:ea typeface="Calibri" pitchFamily="34" charset="-122"/>
                <a:cs typeface="Calibri" pitchFamily="34" charset="-120"/>
              </a:rPr>
              <a:t>döngüyü sıralama, teknoloji eşleştirme ve cihaz yerleştirme.</a:t>
            </a:r>
            <a:endParaRPr lang="tr-TR" sz="1310" dirty="0"/>
          </a:p>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Oturumda: </a:t>
            </a:r>
            <a:r>
              <a:rPr lang="tr-TR" altLang="en-US" sz="1310" dirty="0">
                <a:solidFill>
                  <a:srgbClr val="3A4540"/>
                </a:solidFill>
                <a:latin typeface="Calibri" pitchFamily="34" charset="0"/>
                <a:ea typeface="Calibri" pitchFamily="34" charset="-122"/>
                <a:cs typeface="Calibri" pitchFamily="34" charset="-120"/>
              </a:rPr>
              <a:t>ekranı paylaşın, sonuçları birlikte tartışın.</a:t>
            </a:r>
            <a:endParaRPr lang="tr-TR" sz="131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02</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2</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Sürdürülebilirlik ve hassas tarım</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Çevresel, ekonomik ve sosyal denge; hassas tarım yatırımı ne zaman kendini öder?</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Üç boyut</a:t>
            </a:r>
            <a:endParaRPr lang="tr-TR" sz="1040" dirty="0"/>
          </a:p>
        </p:txBody>
      </p:sp>
      <p:sp>
        <p:nvSpPr>
          <p:cNvPr id="9" name="Shape 6"/>
          <p:cNvSpPr/>
          <p:nvPr/>
        </p:nvSpPr>
        <p:spPr>
          <a:xfrm>
            <a:off x="1668597" y="5244839"/>
            <a:ext cx="1747236"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1747236"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Politika hedefleri</a:t>
            </a:r>
            <a:endParaRPr lang="tr-TR" sz="1040" dirty="0"/>
          </a:p>
        </p:txBody>
      </p:sp>
      <p:sp>
        <p:nvSpPr>
          <p:cNvPr id="11" name="Shape 8"/>
          <p:cNvSpPr/>
          <p:nvPr/>
        </p:nvSpPr>
        <p:spPr>
          <a:xfrm>
            <a:off x="3525561" y="5244839"/>
            <a:ext cx="189463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525561" y="5244839"/>
            <a:ext cx="189463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Geleneksel ve hassas</a:t>
            </a:r>
            <a:endParaRPr lang="tr-TR" sz="1040" dirty="0"/>
          </a:p>
        </p:txBody>
      </p:sp>
      <p:sp>
        <p:nvSpPr>
          <p:cNvPr id="13" name="Shape 10"/>
          <p:cNvSpPr/>
          <p:nvPr/>
        </p:nvSpPr>
        <p:spPr>
          <a:xfrm>
            <a:off x="5529925"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5529925" y="5244839"/>
            <a:ext cx="1599834"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Maliyet ve fayda</a:t>
            </a:r>
            <a:endParaRPr lang="tr-TR" sz="1040" dirty="0"/>
          </a:p>
        </p:txBody>
      </p:sp>
      <p:pic>
        <p:nvPicPr>
          <p:cNvPr id="15" name="Image 1" descr="/root/kozan-akilli-tarim/sunum/build/cache/m1-tr-mob-l04-c-4c010d77-1400-0.03.png">    </p:cNvPr>
          <p:cNvPicPr>
            <a:picLocks noChangeAspect="1"/>
          </p:cNvPicPr>
          <p:nvPr/>
        </p:nvPicPr>
        <p:blipFill>
          <a:blip r:embed="rId2"/>
          <a:stretch>
            <a:fillRect/>
          </a:stretch>
        </p:blipFill>
        <p:spPr>
          <a:xfrm>
            <a:off x="8801337" y="1808117"/>
            <a:ext cx="2559846"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13</a:t>
            </a:r>
            <a:endParaRPr lang="tr-TR"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SÜRDÜRÜLEBİLİRLİK</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Sürdürülebilirliğin üç boyutu</a:t>
            </a:r>
            <a:endParaRPr lang="tr-TR" sz="2700" dirty="0"/>
          </a:p>
        </p:txBody>
      </p:sp>
      <p:sp>
        <p:nvSpPr>
          <p:cNvPr id="4" name="Shape 2"/>
          <p:cNvSpPr/>
          <p:nvPr/>
        </p:nvSpPr>
        <p:spPr>
          <a:xfrm>
            <a:off x="548640" y="2231098"/>
            <a:ext cx="3515258"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Çevresel</a:t>
            </a:r>
            <a:endParaRPr lang="tr-TR" sz="1620" dirty="0"/>
          </a:p>
        </p:txBody>
      </p:sp>
      <p:sp>
        <p:nvSpPr>
          <p:cNvPr id="8" name="Text 6"/>
          <p:cNvSpPr txBox="1"/>
          <p:nvPr/>
        </p:nvSpPr>
        <p:spPr>
          <a:xfrm>
            <a:off x="777240" y="3454722"/>
            <a:ext cx="3058058" cy="830856"/>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Toprağı, suyu, havayı ve biyolojik çeşitliliği korumak; kirliliği ve sera gazı salımını azaltmak.</a:t>
            </a:r>
            <a:endParaRPr lang="tr-TR" sz="1260" dirty="0"/>
          </a:p>
        </p:txBody>
      </p:sp>
      <p:sp>
        <p:nvSpPr>
          <p:cNvPr id="9" name="Shape 7"/>
          <p:cNvSpPr/>
          <p:nvPr/>
        </p:nvSpPr>
        <p:spPr>
          <a:xfrm>
            <a:off x="4338218" y="2231098"/>
            <a:ext cx="3515258"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Ekonomik</a:t>
            </a:r>
            <a:endParaRPr lang="tr-TR" sz="1620" dirty="0"/>
          </a:p>
        </p:txBody>
      </p:sp>
      <p:sp>
        <p:nvSpPr>
          <p:cNvPr id="13" name="Text 11"/>
          <p:cNvSpPr txBox="1"/>
          <p:nvPr/>
        </p:nvSpPr>
        <p:spPr>
          <a:xfrm>
            <a:off x="4566818" y="3454722"/>
            <a:ext cx="3058058" cy="830856"/>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İşletmenin kâr etmesi, girdi maliyetinin kontrolü, kötü yıllara dayanabilen bir gelir yapısı.</a:t>
            </a:r>
            <a:endParaRPr lang="tr-TR" sz="1260" dirty="0"/>
          </a:p>
        </p:txBody>
      </p:sp>
      <p:sp>
        <p:nvSpPr>
          <p:cNvPr id="14" name="Shape 12"/>
          <p:cNvSpPr/>
          <p:nvPr/>
        </p:nvSpPr>
        <p:spPr>
          <a:xfrm>
            <a:off x="8127797" y="2231098"/>
            <a:ext cx="3515258"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Sosyal</a:t>
            </a:r>
            <a:endParaRPr lang="tr-TR" sz="1620" dirty="0"/>
          </a:p>
        </p:txBody>
      </p:sp>
      <p:sp>
        <p:nvSpPr>
          <p:cNvPr id="18" name="Text 16"/>
          <p:cNvSpPr txBox="1"/>
          <p:nvPr/>
        </p:nvSpPr>
        <p:spPr>
          <a:xfrm>
            <a:off x="8356397" y="3454722"/>
            <a:ext cx="3058058" cy="830856"/>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Çiftçinin ve çalışanın sağlığı ve güvenliği, kırsalda istihdam, gıda güvencesi, bilgiye eşit erişim.</a:t>
            </a:r>
            <a:endParaRPr lang="tr-TR" sz="1260" dirty="0"/>
          </a:p>
        </p:txBody>
      </p:sp>
      <p:sp>
        <p:nvSpPr>
          <p:cNvPr id="19" name="Text 17"/>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Sustainable Food and Agriculture</a:t>
            </a:r>
            <a:endParaRPr lang="tr-TR" sz="900" dirty="0"/>
          </a:p>
        </p:txBody>
      </p:sp>
      <p:sp>
        <p:nvSpPr>
          <p:cNvPr id="20" name="Text 18"/>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14</a:t>
            </a:r>
            <a:endParaRPr lang="tr-TR" sz="900" dirty="0"/>
          </a:p>
        </p:txBody>
      </p:sp>
      <p:sp>
        <p:nvSpPr>
          <p:cNvPr id="22" name="Shape 19"/>
          <p:cNvSpPr/>
          <p:nvPr/>
        </p:nvSpPr>
        <p:spPr>
          <a:xfrm>
            <a:off x="548640" y="4602814"/>
            <a:ext cx="11094415" cy="1132985"/>
          </a:xfrm>
          <a:prstGeom prst="roundRect">
            <a:avLst>
              <a:gd name="adj" fmla="val 9685"/>
            </a:avLst>
          </a:prstGeom>
          <a:solidFill>
            <a:srgbClr val="F5F6F1"/>
          </a:solidFill>
          <a:ln w="9525">
            <a:solidFill>
              <a:srgbClr val="DFE6DC"/>
            </a:solidFill>
            <a:prstDash val="solid"/>
          </a:ln>
        </p:spPr>
      </p:sp>
      <p:sp>
        <p:nvSpPr>
          <p:cNvPr id="23" name="Text 20"/>
          <p:cNvSpPr txBox="1"/>
          <p:nvPr/>
        </p:nvSpPr>
        <p:spPr>
          <a:xfrm>
            <a:off x="822960" y="4708560"/>
            <a:ext cx="10545775" cy="271917"/>
          </a:xfrm>
          <a:prstGeom prst="rect">
            <a:avLst/>
          </a:prstGeom>
          <a:noFill/>
          <a:ln/>
        </p:spPr>
        <p:txBody>
          <a:bodyPr wrap="square" lIns="0" tIns="0" rIns="0" bIns="0" rtlCol="0" anchor="t"/>
          <a:lstStyle/>
          <a:p>
            <a:pPr indent="0" marL="0">
              <a:buNone/>
            </a:pPr>
            <a:r>
              <a:rPr lang="tr-TR" altLang="en-US" sz="1260" b="1" dirty="0">
                <a:solidFill>
                  <a:srgbClr val="1B2420"/>
                </a:solidFill>
                <a:latin typeface="Calibri" pitchFamily="34" charset="0"/>
                <a:ea typeface="Calibri" pitchFamily="34" charset="-122"/>
                <a:cs typeface="Calibri" pitchFamily="34" charset="-120"/>
              </a:rPr>
              <a:t>Boyutlar birbirini besler: damla sulama örneği</a:t>
            </a:r>
            <a:endParaRPr lang="tr-TR" sz="1260" dirty="0"/>
          </a:p>
        </p:txBody>
      </p:sp>
      <p:sp>
        <p:nvSpPr>
          <p:cNvPr id="24" name="Shape 21"/>
          <p:cNvSpPr/>
          <p:nvPr/>
        </p:nvSpPr>
        <p:spPr>
          <a:xfrm>
            <a:off x="822960" y="5056008"/>
            <a:ext cx="3210458" cy="498514"/>
          </a:xfrm>
          <a:prstGeom prst="roundRect">
            <a:avLst>
              <a:gd name="adj" fmla="val 60530"/>
            </a:avLst>
          </a:prstGeom>
          <a:solidFill>
            <a:srgbClr val="E6F3EA"/>
          </a:solidFill>
          <a:ln w="9525">
            <a:solidFill>
              <a:srgbClr val="E6F3EA"/>
            </a:solidFill>
            <a:prstDash val="solid"/>
          </a:ln>
        </p:spPr>
      </p:sp>
      <p:sp>
        <p:nvSpPr>
          <p:cNvPr id="25" name="Text 22"/>
          <p:cNvSpPr txBox="1"/>
          <p:nvPr/>
        </p:nvSpPr>
        <p:spPr>
          <a:xfrm>
            <a:off x="1005840" y="5056008"/>
            <a:ext cx="2844698" cy="498514"/>
          </a:xfrm>
          <a:prstGeom prst="rect">
            <a:avLst/>
          </a:prstGeom>
          <a:noFill/>
          <a:ln/>
        </p:spPr>
        <p:txBody>
          <a:bodyPr wrap="square" lIns="0" tIns="0" rIns="0" bIns="0" rtlCol="0" anchor="ctr"/>
          <a:lstStyle/>
          <a:p>
            <a:pPr algn="ctr" indent="0" marL="0">
              <a:buNone/>
            </a:pPr>
            <a:r>
              <a:rPr lang="tr-TR" altLang="en-US" sz="1170" b="1" dirty="0">
                <a:solidFill>
                  <a:srgbClr val="16602D"/>
                </a:solidFill>
                <a:latin typeface="Calibri" pitchFamily="34" charset="0"/>
                <a:ea typeface="Calibri" pitchFamily="34" charset="-122"/>
                <a:cs typeface="Calibri" pitchFamily="34" charset="-120"/>
              </a:rPr>
              <a:t>Suyu korur: çevresel</a:t>
            </a:r>
            <a:endParaRPr lang="tr-TR" sz="1170" dirty="0"/>
          </a:p>
        </p:txBody>
      </p:sp>
      <p:sp>
        <p:nvSpPr>
          <p:cNvPr id="26" name="Shape 23"/>
          <p:cNvSpPr/>
          <p:nvPr/>
        </p:nvSpPr>
        <p:spPr>
          <a:xfrm rot="5400000">
            <a:off x="4179722" y="5214626"/>
            <a:ext cx="182880" cy="181278"/>
          </a:xfrm>
          <a:prstGeom prst="triangle">
            <a:avLst/>
          </a:prstGeom>
          <a:solidFill>
            <a:srgbClr val="BFE0C8"/>
          </a:solidFill>
          <a:ln w="12700">
            <a:solidFill>
              <a:srgbClr val="BFE0C8"/>
            </a:solidFill>
            <a:prstDash val="solid"/>
          </a:ln>
        </p:spPr>
      </p:sp>
      <p:sp>
        <p:nvSpPr>
          <p:cNvPr id="27" name="Shape 24"/>
          <p:cNvSpPr/>
          <p:nvPr/>
        </p:nvSpPr>
        <p:spPr>
          <a:xfrm>
            <a:off x="4490618" y="5056008"/>
            <a:ext cx="3210458" cy="498514"/>
          </a:xfrm>
          <a:prstGeom prst="roundRect">
            <a:avLst>
              <a:gd name="adj" fmla="val 60530"/>
            </a:avLst>
          </a:prstGeom>
          <a:solidFill>
            <a:srgbClr val="FBF1DC"/>
          </a:solidFill>
          <a:ln w="9525">
            <a:solidFill>
              <a:srgbClr val="FBF1DC"/>
            </a:solidFill>
            <a:prstDash val="solid"/>
          </a:ln>
        </p:spPr>
      </p:sp>
      <p:sp>
        <p:nvSpPr>
          <p:cNvPr id="28" name="Text 25"/>
          <p:cNvSpPr txBox="1"/>
          <p:nvPr/>
        </p:nvSpPr>
        <p:spPr>
          <a:xfrm>
            <a:off x="4673498" y="5056008"/>
            <a:ext cx="2844698" cy="498514"/>
          </a:xfrm>
          <a:prstGeom prst="rect">
            <a:avLst/>
          </a:prstGeom>
          <a:noFill/>
          <a:ln/>
        </p:spPr>
        <p:txBody>
          <a:bodyPr wrap="square" lIns="0" tIns="0" rIns="0" bIns="0" rtlCol="0" anchor="ctr"/>
          <a:lstStyle/>
          <a:p>
            <a:pPr algn="ctr" indent="0" marL="0">
              <a:buNone/>
            </a:pPr>
            <a:r>
              <a:rPr lang="tr-TR" altLang="en-US" sz="1170" b="1" dirty="0">
                <a:solidFill>
                  <a:srgbClr val="854D0E"/>
                </a:solidFill>
                <a:latin typeface="Calibri" pitchFamily="34" charset="0"/>
                <a:ea typeface="Calibri" pitchFamily="34" charset="-122"/>
                <a:cs typeface="Calibri" pitchFamily="34" charset="-120"/>
              </a:rPr>
              <a:t>Enerji faturasını düşürür: ekonomik</a:t>
            </a:r>
            <a:endParaRPr lang="tr-TR" sz="1170" dirty="0"/>
          </a:p>
        </p:txBody>
      </p:sp>
      <p:sp>
        <p:nvSpPr>
          <p:cNvPr id="29" name="Shape 26"/>
          <p:cNvSpPr/>
          <p:nvPr/>
        </p:nvSpPr>
        <p:spPr>
          <a:xfrm rot="5400000">
            <a:off x="7847381" y="5214626"/>
            <a:ext cx="182880" cy="181278"/>
          </a:xfrm>
          <a:prstGeom prst="triangle">
            <a:avLst/>
          </a:prstGeom>
          <a:solidFill>
            <a:srgbClr val="BFE0C8"/>
          </a:solidFill>
          <a:ln w="12700">
            <a:solidFill>
              <a:srgbClr val="BFE0C8"/>
            </a:solidFill>
            <a:prstDash val="solid"/>
          </a:ln>
        </p:spPr>
      </p:sp>
      <p:sp>
        <p:nvSpPr>
          <p:cNvPr id="30" name="Shape 27"/>
          <p:cNvSpPr/>
          <p:nvPr/>
        </p:nvSpPr>
        <p:spPr>
          <a:xfrm>
            <a:off x="8158277" y="5056008"/>
            <a:ext cx="3210458" cy="498514"/>
          </a:xfrm>
          <a:prstGeom prst="roundRect">
            <a:avLst>
              <a:gd name="adj" fmla="val 60530"/>
            </a:avLst>
          </a:prstGeom>
          <a:solidFill>
            <a:srgbClr val="E2F2F6"/>
          </a:solidFill>
          <a:ln w="9525">
            <a:solidFill>
              <a:srgbClr val="E2F2F6"/>
            </a:solidFill>
            <a:prstDash val="solid"/>
          </a:ln>
        </p:spPr>
      </p:sp>
      <p:sp>
        <p:nvSpPr>
          <p:cNvPr id="31" name="Text 28"/>
          <p:cNvSpPr txBox="1"/>
          <p:nvPr/>
        </p:nvSpPr>
        <p:spPr>
          <a:xfrm>
            <a:off x="8341157" y="5056008"/>
            <a:ext cx="2844698" cy="498514"/>
          </a:xfrm>
          <a:prstGeom prst="rect">
            <a:avLst/>
          </a:prstGeom>
          <a:noFill/>
          <a:ln/>
        </p:spPr>
        <p:txBody>
          <a:bodyPr wrap="square" lIns="0" tIns="0" rIns="0" bIns="0" rtlCol="0" anchor="ctr"/>
          <a:lstStyle/>
          <a:p>
            <a:pPr algn="ctr" indent="0" marL="0">
              <a:buNone/>
            </a:pPr>
            <a:r>
              <a:rPr lang="tr-TR" altLang="en-US" sz="1170" b="1" dirty="0">
                <a:solidFill>
                  <a:srgbClr val="0E7490"/>
                </a:solidFill>
                <a:latin typeface="Calibri" pitchFamily="34" charset="0"/>
                <a:ea typeface="Calibri" pitchFamily="34" charset="-122"/>
                <a:cs typeface="Calibri" pitchFamily="34" charset="-120"/>
              </a:rPr>
              <a:t>Kurak yılda işletmeyi ayakta tutar: sosyal</a:t>
            </a:r>
            <a:endParaRPr lang="tr-TR" sz="11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NEDEN ŞİMDİ?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Toprak ve su baskı altında</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(2022); T.C. Ticaret Bakanlığı (2021); EUR-Lex (2020)</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15</a:t>
            </a:r>
            <a:endParaRPr lang="tr-TR" sz="900" dirty="0"/>
          </a:p>
        </p:txBody>
      </p:sp>
      <p:sp>
        <p:nvSpPr>
          <p:cNvPr id="7" name="Shape 4"/>
          <p:cNvSpPr/>
          <p:nvPr/>
        </p:nvSpPr>
        <p:spPr>
          <a:xfrm>
            <a:off x="548640" y="2268864"/>
            <a:ext cx="2602154" cy="1548413"/>
          </a:xfrm>
          <a:prstGeom prst="roundRect">
            <a:avLst>
              <a:gd name="adj" fmla="val 5905"/>
            </a:avLst>
          </a:prstGeom>
          <a:solidFill>
            <a:srgbClr val="FFFFFF"/>
          </a:solidFill>
          <a:ln w="9525">
            <a:solidFill>
              <a:srgbClr val="DFE6DC"/>
            </a:solidFill>
            <a:prstDash val="solid"/>
          </a:ln>
        </p:spPr>
      </p:sp>
      <p:sp>
        <p:nvSpPr>
          <p:cNvPr id="8" name="Text 5"/>
          <p:cNvSpPr txBox="1"/>
          <p:nvPr/>
        </p:nvSpPr>
        <p:spPr>
          <a:xfrm>
            <a:off x="777240" y="2404822"/>
            <a:ext cx="2144954" cy="503549"/>
          </a:xfrm>
          <a:prstGeom prst="rect">
            <a:avLst/>
          </a:prstGeom>
          <a:noFill/>
          <a:ln/>
        </p:spPr>
        <p:txBody>
          <a:bodyPr wrap="square" lIns="0" tIns="0" rIns="0" bIns="0" rtlCol="0" anchor="b"/>
          <a:lstStyle/>
          <a:p>
            <a:pPr indent="0" marL="0">
              <a:buNone/>
            </a:pPr>
            <a:r>
              <a:rPr lang="tr-TR" altLang="en-US" sz="3600" b="1" dirty="0">
                <a:solidFill>
                  <a:srgbClr val="16602D"/>
                </a:solidFill>
                <a:latin typeface="Calibri" pitchFamily="34" charset="0"/>
                <a:ea typeface="Calibri" pitchFamily="34" charset="-122"/>
                <a:cs typeface="Calibri" pitchFamily="34" charset="-120"/>
              </a:rPr>
              <a:t>%95</a:t>
            </a:r>
            <a:endParaRPr lang="tr-TR" sz="1620" dirty="0"/>
          </a:p>
        </p:txBody>
      </p:sp>
      <p:sp>
        <p:nvSpPr>
          <p:cNvPr id="9" name="Text 6"/>
          <p:cNvSpPr txBox="1"/>
          <p:nvPr/>
        </p:nvSpPr>
        <p:spPr>
          <a:xfrm>
            <a:off x="777240" y="2983904"/>
            <a:ext cx="2144954" cy="742735"/>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dünya gıda üretiminin toprağa bağlı payı (FAO)</a:t>
            </a:r>
            <a:endParaRPr lang="tr-TR" sz="1130" dirty="0"/>
          </a:p>
        </p:txBody>
      </p:sp>
      <p:sp>
        <p:nvSpPr>
          <p:cNvPr id="10" name="Shape 7"/>
          <p:cNvSpPr/>
          <p:nvPr/>
        </p:nvSpPr>
        <p:spPr>
          <a:xfrm>
            <a:off x="3379394" y="2268864"/>
            <a:ext cx="2602154" cy="1548413"/>
          </a:xfrm>
          <a:prstGeom prst="roundRect">
            <a:avLst>
              <a:gd name="adj" fmla="val 5905"/>
            </a:avLst>
          </a:prstGeom>
          <a:solidFill>
            <a:srgbClr val="FFFFFF"/>
          </a:solidFill>
          <a:ln w="9525">
            <a:solidFill>
              <a:srgbClr val="DFE6DC"/>
            </a:solidFill>
            <a:prstDash val="solid"/>
          </a:ln>
        </p:spPr>
      </p:sp>
      <p:sp>
        <p:nvSpPr>
          <p:cNvPr id="11" name="Text 8"/>
          <p:cNvSpPr txBox="1"/>
          <p:nvPr/>
        </p:nvSpPr>
        <p:spPr>
          <a:xfrm>
            <a:off x="3607994" y="2404822"/>
            <a:ext cx="2144954" cy="503549"/>
          </a:xfrm>
          <a:prstGeom prst="rect">
            <a:avLst/>
          </a:prstGeom>
          <a:noFill/>
          <a:ln/>
        </p:spPr>
        <p:txBody>
          <a:bodyPr wrap="square" lIns="0" tIns="0" rIns="0" bIns="0" rtlCol="0" anchor="b"/>
          <a:lstStyle/>
          <a:p>
            <a:pPr indent="0" marL="0">
              <a:buNone/>
            </a:pPr>
            <a:r>
              <a:rPr lang="tr-TR" altLang="en-US" sz="3600" b="1" dirty="0">
                <a:solidFill>
                  <a:srgbClr val="16602D"/>
                </a:solidFill>
                <a:latin typeface="Calibri" pitchFamily="34" charset="0"/>
                <a:ea typeface="Calibri" pitchFamily="34" charset="-122"/>
                <a:cs typeface="Calibri" pitchFamily="34" charset="-120"/>
              </a:rPr>
              <a:t>1/3</a:t>
            </a:r>
            <a:endParaRPr lang="tr-TR" sz="1620" dirty="0"/>
          </a:p>
        </p:txBody>
      </p:sp>
      <p:sp>
        <p:nvSpPr>
          <p:cNvPr id="12" name="Text 9"/>
          <p:cNvSpPr txBox="1"/>
          <p:nvPr/>
        </p:nvSpPr>
        <p:spPr>
          <a:xfrm>
            <a:off x="3607994" y="2983904"/>
            <a:ext cx="2144954" cy="742735"/>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şimdiden bozulmuş toprakların payı (FAO)</a:t>
            </a:r>
            <a:endParaRPr lang="tr-TR" sz="1130" dirty="0"/>
          </a:p>
        </p:txBody>
      </p:sp>
      <p:sp>
        <p:nvSpPr>
          <p:cNvPr id="13" name="Shape 10"/>
          <p:cNvSpPr/>
          <p:nvPr/>
        </p:nvSpPr>
        <p:spPr>
          <a:xfrm>
            <a:off x="6210148" y="2268864"/>
            <a:ext cx="2602154" cy="1548413"/>
          </a:xfrm>
          <a:prstGeom prst="roundRect">
            <a:avLst>
              <a:gd name="adj" fmla="val 5905"/>
            </a:avLst>
          </a:prstGeom>
          <a:solidFill>
            <a:srgbClr val="FFFFFF"/>
          </a:solidFill>
          <a:ln w="9525">
            <a:solidFill>
              <a:srgbClr val="DFE6DC"/>
            </a:solidFill>
            <a:prstDash val="solid"/>
          </a:ln>
        </p:spPr>
      </p:sp>
      <p:sp>
        <p:nvSpPr>
          <p:cNvPr id="14" name="Text 11"/>
          <p:cNvSpPr txBox="1"/>
          <p:nvPr/>
        </p:nvSpPr>
        <p:spPr>
          <a:xfrm>
            <a:off x="6438748" y="2404822"/>
            <a:ext cx="2144954" cy="503549"/>
          </a:xfrm>
          <a:prstGeom prst="rect">
            <a:avLst/>
          </a:prstGeom>
          <a:noFill/>
          <a:ln/>
        </p:spPr>
        <p:txBody>
          <a:bodyPr wrap="square" lIns="0" tIns="0" rIns="0" bIns="0" rtlCol="0" anchor="b"/>
          <a:lstStyle/>
          <a:p>
            <a:pPr indent="0" marL="0">
              <a:buNone/>
            </a:pPr>
            <a:r>
              <a:rPr lang="tr-TR" altLang="en-US" sz="3600" b="1" dirty="0">
                <a:solidFill>
                  <a:srgbClr val="16602D"/>
                </a:solidFill>
                <a:latin typeface="Calibri" pitchFamily="34" charset="0"/>
                <a:ea typeface="Calibri" pitchFamily="34" charset="-122"/>
                <a:cs typeface="Calibri" pitchFamily="34" charset="-120"/>
              </a:rPr>
              <a:t>%10</a:t>
            </a:r>
            <a:endParaRPr lang="tr-TR" sz="1620" dirty="0"/>
          </a:p>
        </p:txBody>
      </p:sp>
      <p:sp>
        <p:nvSpPr>
          <p:cNvPr id="15" name="Text 12"/>
          <p:cNvSpPr txBox="1"/>
          <p:nvPr/>
        </p:nvSpPr>
        <p:spPr>
          <a:xfrm>
            <a:off x="6438748" y="2983904"/>
            <a:ext cx="2144954" cy="742735"/>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erozyonun 2050'ye kadar yol açabileceği ürün kaybı (FAO)</a:t>
            </a:r>
            <a:endParaRPr lang="tr-TR" sz="1130" dirty="0"/>
          </a:p>
        </p:txBody>
      </p:sp>
      <p:sp>
        <p:nvSpPr>
          <p:cNvPr id="16" name="Shape 13"/>
          <p:cNvSpPr/>
          <p:nvPr/>
        </p:nvSpPr>
        <p:spPr>
          <a:xfrm>
            <a:off x="9040901" y="2268864"/>
            <a:ext cx="2602154" cy="1548413"/>
          </a:xfrm>
          <a:prstGeom prst="roundRect">
            <a:avLst>
              <a:gd name="adj" fmla="val 5905"/>
            </a:avLst>
          </a:prstGeom>
          <a:solidFill>
            <a:srgbClr val="FFFFFF"/>
          </a:solidFill>
          <a:ln w="9525">
            <a:solidFill>
              <a:srgbClr val="DFE6DC"/>
            </a:solidFill>
            <a:prstDash val="solid"/>
          </a:ln>
        </p:spPr>
      </p:sp>
      <p:sp>
        <p:nvSpPr>
          <p:cNvPr id="17" name="Text 14"/>
          <p:cNvSpPr txBox="1"/>
          <p:nvPr/>
        </p:nvSpPr>
        <p:spPr>
          <a:xfrm>
            <a:off x="9269501" y="2404822"/>
            <a:ext cx="2144954" cy="503549"/>
          </a:xfrm>
          <a:prstGeom prst="rect">
            <a:avLst/>
          </a:prstGeom>
          <a:noFill/>
          <a:ln/>
        </p:spPr>
        <p:txBody>
          <a:bodyPr wrap="square" lIns="0" tIns="0" rIns="0" bIns="0" rtlCol="0" anchor="b"/>
          <a:lstStyle/>
          <a:p>
            <a:pPr indent="0" marL="0">
              <a:buNone/>
            </a:pPr>
            <a:r>
              <a:rPr lang="tr-TR" altLang="en-US" sz="3600" b="1" dirty="0">
                <a:solidFill>
                  <a:srgbClr val="16602D"/>
                </a:solidFill>
                <a:latin typeface="Calibri" pitchFamily="34" charset="0"/>
                <a:ea typeface="Calibri" pitchFamily="34" charset="-122"/>
                <a:cs typeface="Calibri" pitchFamily="34" charset="-120"/>
              </a:rPr>
              <a:t>%74</a:t>
            </a:r>
            <a:endParaRPr lang="tr-TR" sz="1620" dirty="0"/>
          </a:p>
        </p:txBody>
      </p:sp>
      <p:sp>
        <p:nvSpPr>
          <p:cNvPr id="18" name="Text 15"/>
          <p:cNvSpPr txBox="1"/>
          <p:nvPr/>
        </p:nvSpPr>
        <p:spPr>
          <a:xfrm>
            <a:off x="9269501" y="2983904"/>
            <a:ext cx="2144954" cy="742735"/>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Türkiye'de tatlı suyun tarımda kullanılan payı (Yeşil Mutabakat Eylem Planı)</a:t>
            </a:r>
            <a:endParaRPr lang="tr-TR" sz="1130" dirty="0"/>
          </a:p>
        </p:txBody>
      </p:sp>
      <p:sp>
        <p:nvSpPr>
          <p:cNvPr id="19" name="Shape 16"/>
          <p:cNvSpPr/>
          <p:nvPr/>
        </p:nvSpPr>
        <p:spPr>
          <a:xfrm>
            <a:off x="548640" y="3983449"/>
            <a:ext cx="6812280" cy="1752351"/>
          </a:xfrm>
          <a:prstGeom prst="roundRect">
            <a:avLst>
              <a:gd name="adj" fmla="val 6262"/>
            </a:avLst>
          </a:prstGeom>
          <a:solidFill>
            <a:srgbClr val="E6F3EA"/>
          </a:solidFill>
          <a:ln w="9525">
            <a:solidFill>
              <a:srgbClr val="E6F3EA"/>
            </a:solidFill>
            <a:prstDash val="solid"/>
          </a:ln>
        </p:spPr>
      </p:sp>
      <p:sp>
        <p:nvSpPr>
          <p:cNvPr id="20" name="Text 17"/>
          <p:cNvSpPr txBox="1"/>
          <p:nvPr/>
        </p:nvSpPr>
        <p:spPr>
          <a:xfrm>
            <a:off x="777240" y="4081641"/>
            <a:ext cx="6355080" cy="256810"/>
          </a:xfrm>
          <a:prstGeom prst="rect">
            <a:avLst/>
          </a:prstGeom>
          <a:noFill/>
          <a:ln/>
        </p:spPr>
        <p:txBody>
          <a:bodyPr wrap="square" lIns="0" tIns="0" rIns="0" bIns="0" rtlCol="0" anchor="t"/>
          <a:lstStyle/>
          <a:p>
            <a:pPr indent="0" marL="0">
              <a:buNone/>
            </a:pPr>
            <a:r>
              <a:rPr lang="tr-TR" altLang="en-US" sz="1260" b="1" dirty="0">
                <a:solidFill>
                  <a:srgbClr val="0E3D1E"/>
                </a:solidFill>
                <a:latin typeface="Calibri" pitchFamily="34" charset="0"/>
                <a:ea typeface="Calibri" pitchFamily="34" charset="-122"/>
                <a:cs typeface="Calibri" pitchFamily="34" charset="-120"/>
              </a:rPr>
              <a:t>AB · Tarladan Sofraya stratejisi, 2030 hedefleri</a:t>
            </a:r>
            <a:endParaRPr lang="tr-TR" sz="1260" dirty="0"/>
          </a:p>
        </p:txBody>
      </p:sp>
      <p:sp>
        <p:nvSpPr>
          <p:cNvPr id="21" name="Shape 18"/>
          <p:cNvSpPr/>
          <p:nvPr/>
        </p:nvSpPr>
        <p:spPr>
          <a:xfrm>
            <a:off x="777240" y="4421537"/>
            <a:ext cx="1485900" cy="1178305"/>
          </a:xfrm>
          <a:prstGeom prst="roundRect">
            <a:avLst>
              <a:gd name="adj" fmla="val 7760"/>
            </a:avLst>
          </a:prstGeom>
          <a:solidFill>
            <a:srgbClr val="FFFFFF"/>
          </a:solidFill>
          <a:ln w="9525">
            <a:solidFill>
              <a:srgbClr val="FFFFFF"/>
            </a:solidFill>
            <a:prstDash val="solid"/>
          </a:ln>
        </p:spPr>
      </p:sp>
      <p:sp>
        <p:nvSpPr>
          <p:cNvPr id="22" name="Text 19"/>
          <p:cNvSpPr txBox="1"/>
          <p:nvPr/>
        </p:nvSpPr>
        <p:spPr>
          <a:xfrm>
            <a:off x="886968" y="4481962"/>
            <a:ext cx="1266444" cy="415428"/>
          </a:xfrm>
          <a:prstGeom prst="rect">
            <a:avLst/>
          </a:prstGeom>
          <a:noFill/>
          <a:ln/>
        </p:spPr>
        <p:txBody>
          <a:bodyPr wrap="square" lIns="0" tIns="0" rIns="0" bIns="0" rtlCol="0" anchor="t"/>
          <a:lstStyle/>
          <a:p>
            <a:pPr indent="0" marL="0">
              <a:buNone/>
            </a:pPr>
            <a:r>
              <a:rPr lang="tr-TR" altLang="en-US" sz="2160" b="1" dirty="0">
                <a:solidFill>
                  <a:srgbClr val="1F7A3A"/>
                </a:solidFill>
                <a:latin typeface="Calibri" pitchFamily="34" charset="0"/>
                <a:ea typeface="Calibri" pitchFamily="34" charset="-122"/>
                <a:cs typeface="Calibri" pitchFamily="34" charset="-120"/>
              </a:rPr>
              <a:t>−%50</a:t>
            </a:r>
            <a:endParaRPr lang="tr-TR" sz="2160" dirty="0"/>
          </a:p>
        </p:txBody>
      </p:sp>
      <p:sp>
        <p:nvSpPr>
          <p:cNvPr id="23" name="Text 20"/>
          <p:cNvSpPr txBox="1"/>
          <p:nvPr/>
        </p:nvSpPr>
        <p:spPr>
          <a:xfrm>
            <a:off x="886968" y="4904944"/>
            <a:ext cx="1266444" cy="664685"/>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kimyasal pestisit kullanımı ve riski</a:t>
            </a:r>
            <a:endParaRPr lang="tr-TR" sz="1040" dirty="0"/>
          </a:p>
        </p:txBody>
      </p:sp>
      <p:sp>
        <p:nvSpPr>
          <p:cNvPr id="24" name="Shape 21"/>
          <p:cNvSpPr/>
          <p:nvPr/>
        </p:nvSpPr>
        <p:spPr>
          <a:xfrm>
            <a:off x="2400300" y="4421537"/>
            <a:ext cx="1485900" cy="1178305"/>
          </a:xfrm>
          <a:prstGeom prst="roundRect">
            <a:avLst>
              <a:gd name="adj" fmla="val 7760"/>
            </a:avLst>
          </a:prstGeom>
          <a:solidFill>
            <a:srgbClr val="FFFFFF"/>
          </a:solidFill>
          <a:ln w="9525">
            <a:solidFill>
              <a:srgbClr val="FFFFFF"/>
            </a:solidFill>
            <a:prstDash val="solid"/>
          </a:ln>
        </p:spPr>
      </p:sp>
      <p:sp>
        <p:nvSpPr>
          <p:cNvPr id="25" name="Text 22"/>
          <p:cNvSpPr txBox="1"/>
          <p:nvPr/>
        </p:nvSpPr>
        <p:spPr>
          <a:xfrm>
            <a:off x="2510028" y="4481962"/>
            <a:ext cx="1266444" cy="415428"/>
          </a:xfrm>
          <a:prstGeom prst="rect">
            <a:avLst/>
          </a:prstGeom>
          <a:noFill/>
          <a:ln/>
        </p:spPr>
        <p:txBody>
          <a:bodyPr wrap="square" lIns="0" tIns="0" rIns="0" bIns="0" rtlCol="0" anchor="t"/>
          <a:lstStyle/>
          <a:p>
            <a:pPr indent="0" marL="0">
              <a:buNone/>
            </a:pPr>
            <a:r>
              <a:rPr lang="tr-TR" altLang="en-US" sz="2160" b="1" dirty="0">
                <a:solidFill>
                  <a:srgbClr val="1F7A3A"/>
                </a:solidFill>
                <a:latin typeface="Calibri" pitchFamily="34" charset="0"/>
                <a:ea typeface="Calibri" pitchFamily="34" charset="-122"/>
                <a:cs typeface="Calibri" pitchFamily="34" charset="-120"/>
              </a:rPr>
              <a:t>−%50</a:t>
            </a:r>
            <a:endParaRPr lang="tr-TR" sz="2160" dirty="0"/>
          </a:p>
        </p:txBody>
      </p:sp>
      <p:sp>
        <p:nvSpPr>
          <p:cNvPr id="26" name="Text 23"/>
          <p:cNvSpPr txBox="1"/>
          <p:nvPr/>
        </p:nvSpPr>
        <p:spPr>
          <a:xfrm>
            <a:off x="2510028" y="4904944"/>
            <a:ext cx="1266444" cy="664685"/>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besin kaybı, en az</a:t>
            </a:r>
            <a:endParaRPr lang="tr-TR" sz="1040" dirty="0"/>
          </a:p>
        </p:txBody>
      </p:sp>
      <p:sp>
        <p:nvSpPr>
          <p:cNvPr id="27" name="Shape 24"/>
          <p:cNvSpPr/>
          <p:nvPr/>
        </p:nvSpPr>
        <p:spPr>
          <a:xfrm>
            <a:off x="4023360" y="4421537"/>
            <a:ext cx="1485900" cy="1178305"/>
          </a:xfrm>
          <a:prstGeom prst="roundRect">
            <a:avLst>
              <a:gd name="adj" fmla="val 7760"/>
            </a:avLst>
          </a:prstGeom>
          <a:solidFill>
            <a:srgbClr val="FFFFFF"/>
          </a:solidFill>
          <a:ln w="9525">
            <a:solidFill>
              <a:srgbClr val="FFFFFF"/>
            </a:solidFill>
            <a:prstDash val="solid"/>
          </a:ln>
        </p:spPr>
      </p:sp>
      <p:sp>
        <p:nvSpPr>
          <p:cNvPr id="28" name="Text 25"/>
          <p:cNvSpPr txBox="1"/>
          <p:nvPr/>
        </p:nvSpPr>
        <p:spPr>
          <a:xfrm>
            <a:off x="4133088" y="4481962"/>
            <a:ext cx="1266444" cy="415428"/>
          </a:xfrm>
          <a:prstGeom prst="rect">
            <a:avLst/>
          </a:prstGeom>
          <a:noFill/>
          <a:ln/>
        </p:spPr>
        <p:txBody>
          <a:bodyPr wrap="square" lIns="0" tIns="0" rIns="0" bIns="0" rtlCol="0" anchor="t"/>
          <a:lstStyle/>
          <a:p>
            <a:pPr indent="0" marL="0">
              <a:buNone/>
            </a:pPr>
            <a:r>
              <a:rPr lang="tr-TR" altLang="en-US" sz="2160" b="1" dirty="0">
                <a:solidFill>
                  <a:srgbClr val="1F7A3A"/>
                </a:solidFill>
                <a:latin typeface="Calibri" pitchFamily="34" charset="0"/>
                <a:ea typeface="Calibri" pitchFamily="34" charset="-122"/>
                <a:cs typeface="Calibri" pitchFamily="34" charset="-120"/>
              </a:rPr>
              <a:t>−%20</a:t>
            </a:r>
            <a:endParaRPr lang="tr-TR" sz="2160" dirty="0"/>
          </a:p>
        </p:txBody>
      </p:sp>
      <p:sp>
        <p:nvSpPr>
          <p:cNvPr id="29" name="Text 26"/>
          <p:cNvSpPr txBox="1"/>
          <p:nvPr/>
        </p:nvSpPr>
        <p:spPr>
          <a:xfrm>
            <a:off x="4133088" y="4904944"/>
            <a:ext cx="1266444" cy="664685"/>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gübre kullanımı, en az</a:t>
            </a:r>
            <a:endParaRPr lang="tr-TR" sz="1040" dirty="0"/>
          </a:p>
        </p:txBody>
      </p:sp>
      <p:sp>
        <p:nvSpPr>
          <p:cNvPr id="30" name="Shape 27"/>
          <p:cNvSpPr/>
          <p:nvPr/>
        </p:nvSpPr>
        <p:spPr>
          <a:xfrm>
            <a:off x="5646420" y="4421537"/>
            <a:ext cx="1485900" cy="1178305"/>
          </a:xfrm>
          <a:prstGeom prst="roundRect">
            <a:avLst>
              <a:gd name="adj" fmla="val 7760"/>
            </a:avLst>
          </a:prstGeom>
          <a:solidFill>
            <a:srgbClr val="FFFFFF"/>
          </a:solidFill>
          <a:ln w="9525">
            <a:solidFill>
              <a:srgbClr val="FFFFFF"/>
            </a:solidFill>
            <a:prstDash val="solid"/>
          </a:ln>
        </p:spPr>
      </p:sp>
      <p:sp>
        <p:nvSpPr>
          <p:cNvPr id="31" name="Text 28"/>
          <p:cNvSpPr txBox="1"/>
          <p:nvPr/>
        </p:nvSpPr>
        <p:spPr>
          <a:xfrm>
            <a:off x="5756148" y="4481962"/>
            <a:ext cx="1266444" cy="415428"/>
          </a:xfrm>
          <a:prstGeom prst="rect">
            <a:avLst/>
          </a:prstGeom>
          <a:noFill/>
          <a:ln/>
        </p:spPr>
        <p:txBody>
          <a:bodyPr wrap="square" lIns="0" tIns="0" rIns="0" bIns="0" rtlCol="0" anchor="t"/>
          <a:lstStyle/>
          <a:p>
            <a:pPr indent="0" marL="0">
              <a:buNone/>
            </a:pPr>
            <a:r>
              <a:rPr lang="tr-TR" altLang="en-US" sz="2160" b="1" dirty="0">
                <a:solidFill>
                  <a:srgbClr val="1F7A3A"/>
                </a:solidFill>
                <a:latin typeface="Calibri" pitchFamily="34" charset="0"/>
                <a:ea typeface="Calibri" pitchFamily="34" charset="-122"/>
                <a:cs typeface="Calibri" pitchFamily="34" charset="-120"/>
              </a:rPr>
              <a:t>%25</a:t>
            </a:r>
            <a:endParaRPr lang="tr-TR" sz="2160" dirty="0"/>
          </a:p>
        </p:txBody>
      </p:sp>
      <p:sp>
        <p:nvSpPr>
          <p:cNvPr id="32" name="Text 29"/>
          <p:cNvSpPr txBox="1"/>
          <p:nvPr/>
        </p:nvSpPr>
        <p:spPr>
          <a:xfrm>
            <a:off x="5756148" y="4904944"/>
            <a:ext cx="1266444" cy="664685"/>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tarım arazisinde organik tarım, en az</a:t>
            </a:r>
            <a:endParaRPr lang="tr-TR" sz="1040" dirty="0"/>
          </a:p>
        </p:txBody>
      </p:sp>
      <p:sp>
        <p:nvSpPr>
          <p:cNvPr id="33" name="Shape 30"/>
          <p:cNvSpPr/>
          <p:nvPr/>
        </p:nvSpPr>
        <p:spPr>
          <a:xfrm>
            <a:off x="7589520" y="3983449"/>
            <a:ext cx="4053535" cy="1752351"/>
          </a:xfrm>
          <a:prstGeom prst="roundRect">
            <a:avLst>
              <a:gd name="adj" fmla="val 6262"/>
            </a:avLst>
          </a:prstGeom>
          <a:solidFill>
            <a:srgbClr val="FBF1DC"/>
          </a:solidFill>
          <a:ln w="9525">
            <a:solidFill>
              <a:srgbClr val="FBF1DC"/>
            </a:solidFill>
            <a:prstDash val="solid"/>
          </a:ln>
        </p:spPr>
      </p:sp>
      <p:sp>
        <p:nvSpPr>
          <p:cNvPr id="34" name="Text 31"/>
          <p:cNvSpPr txBox="1"/>
          <p:nvPr/>
        </p:nvSpPr>
        <p:spPr>
          <a:xfrm>
            <a:off x="7818120" y="4081641"/>
            <a:ext cx="3596335" cy="453194"/>
          </a:xfrm>
          <a:prstGeom prst="rect">
            <a:avLst/>
          </a:prstGeom>
          <a:noFill/>
          <a:ln/>
        </p:spPr>
        <p:txBody>
          <a:bodyPr wrap="square" lIns="0" tIns="0" rIns="0" bIns="0" rtlCol="0" anchor="t"/>
          <a:lstStyle/>
          <a:p>
            <a:pPr indent="0" marL="0">
              <a:buNone/>
            </a:pPr>
            <a:r>
              <a:rPr lang="tr-TR" altLang="en-US" sz="1260" b="1" dirty="0">
                <a:solidFill>
                  <a:srgbClr val="854D0E"/>
                </a:solidFill>
                <a:latin typeface="Calibri" pitchFamily="34" charset="0"/>
                <a:ea typeface="Calibri" pitchFamily="34" charset="-122"/>
                <a:cs typeface="Calibri" pitchFamily="34" charset="-120"/>
              </a:rPr>
              <a:t>Türkiye · Yeşil Mutabakat Eylem Planı (2021)</a:t>
            </a:r>
            <a:endParaRPr lang="tr-TR" sz="1260" dirty="0"/>
          </a:p>
        </p:txBody>
      </p:sp>
      <p:sp>
        <p:nvSpPr>
          <p:cNvPr id="35" name="Text 32"/>
          <p:cNvSpPr txBox="1"/>
          <p:nvPr/>
        </p:nvSpPr>
        <p:spPr>
          <a:xfrm>
            <a:off x="7818120" y="4572601"/>
            <a:ext cx="3596335" cy="1095219"/>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Pestisit ve kimyasal gübre kullanımını azaltma çalışmaları; sorumlu kurum Tarım ve Orman Bakanlığı. AB ile uyum ihracatta rekabetin de koşulu.</a:t>
            </a:r>
            <a:endParaRPr lang="tr-TR" sz="11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GELENEKSEL VE HASSAS TARIM</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İki yaklaşım, iki farklı soru</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16</a:t>
            </a:r>
            <a:endParaRPr lang="tr-TR" sz="9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2253758"/>
          <a:ext cx="11094415" cy="914400"/>
        </p:xfrm>
        <a:graphic>
          <a:graphicData uri="http://schemas.openxmlformats.org/drawingml/2006/table">
            <a:tbl>
              <a:tblPr/>
              <a:tblGrid>
                <a:gridCol w="2468880"/>
                <a:gridCol w="4114800"/>
                <a:gridCol w="4510735"/>
              </a:tblGrid>
              <a:tr h="339896">
                <a:tc>
                  <a:txBody>
                    <a:bodyPr/>
                    <a:lstStyle/>
                    <a:p>
                      <a:pPr indent="0" marL="0">
                        <a:buNone/>
                      </a:pPr>
                      <a:r>
                        <a:rPr lang="tr-TR" altLang="en-US" sz="1350" b="1" dirty="0">
                          <a:solidFill>
                            <a:srgbClr val="FFFFFF"/>
                          </a:solidFill>
                          <a:latin typeface="Calibri" pitchFamily="34" charset="0"/>
                          <a:ea typeface="Calibri" pitchFamily="34" charset="-122"/>
                          <a:cs typeface="Calibri" pitchFamily="34" charset="-120"/>
                        </a:rPr>
                        <a:t>Ölçüt</a:t>
                      </a:r>
                      <a:endParaRPr lang="tr-TR" sz="135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0E3D1E"/>
                    </a:solidFill>
                  </a:tcPr>
                </a:tc>
                <a:tc>
                  <a:txBody>
                    <a:bodyPr/>
                    <a:lstStyle/>
                    <a:p>
                      <a:pPr indent="0" marL="0">
                        <a:buNone/>
                      </a:pPr>
                      <a:r>
                        <a:rPr lang="tr-TR" altLang="en-US" sz="1350" b="1" dirty="0">
                          <a:solidFill>
                            <a:srgbClr val="FFFFFF"/>
                          </a:solidFill>
                          <a:latin typeface="Calibri" pitchFamily="34" charset="0"/>
                          <a:ea typeface="Calibri" pitchFamily="34" charset="-122"/>
                          <a:cs typeface="Calibri" pitchFamily="34" charset="-120"/>
                        </a:rPr>
                        <a:t>Geleneksel tarım</a:t>
                      </a:r>
                      <a:endParaRPr lang="tr-TR" sz="135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854D0E"/>
                    </a:solidFill>
                  </a:tcPr>
                </a:tc>
                <a:tc>
                  <a:txBody>
                    <a:bodyPr/>
                    <a:lstStyle/>
                    <a:p>
                      <a:pPr indent="0" marL="0">
                        <a:buNone/>
                      </a:pPr>
                      <a:r>
                        <a:rPr lang="tr-TR" altLang="en-US" sz="1350" b="1" dirty="0">
                          <a:solidFill>
                            <a:srgbClr val="FFFFFF"/>
                          </a:solidFill>
                          <a:latin typeface="Calibri" pitchFamily="34" charset="0"/>
                          <a:ea typeface="Calibri" pitchFamily="34" charset="-122"/>
                          <a:cs typeface="Calibri" pitchFamily="34" charset="-120"/>
                        </a:rPr>
                        <a:t>Hassas tarım</a:t>
                      </a:r>
                      <a:endParaRPr lang="tr-TR" sz="135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F7A3A"/>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Karar birimi</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Bütün tarla</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Tarla içindeki bölge, sıra ya da ağaç</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Girdi kullanımı</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Aynı doz her yere</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Doz ölçüme ve haritaya göre değişir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EF6F0"/>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Karar dayanağı</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Deneyim, gözlem, alışkanlık</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Deneyimle birlikte ölçüm, harita ve kayıt</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Makine kullanımı</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Elle sürüş; bindirme ve boşluk olur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GNSS ile yönlendirme; bindirme azalır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EF6F0"/>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Çevresel etki</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Fazla girdi suya ve havaya karışabilir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Girdi ihtiyaç kadar; risk azalır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Başlangıç maliyeti</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Düşük</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Ekipman, abonelik ve eğitim gerekir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EF6F0"/>
                    </a:solidFill>
                  </a:tcPr>
                </a:tc>
              </a:tr>
              <a:tr h="339896">
                <a:tc>
                  <a:txBody>
                    <a:bodyPr/>
                    <a:lstStyle/>
                    <a:p>
                      <a:pPr indent="0" marL="0">
                        <a:buNone/>
                      </a:pPr>
                      <a:r>
                        <a:rPr lang="tr-TR" altLang="en-US" sz="1310" b="1" dirty="0">
                          <a:solidFill>
                            <a:srgbClr val="1B2420"/>
                          </a:solidFill>
                          <a:latin typeface="Calibri" pitchFamily="34" charset="0"/>
                          <a:ea typeface="Calibri" pitchFamily="34" charset="-122"/>
                          <a:cs typeface="Calibri" pitchFamily="34" charset="-120"/>
                        </a:rPr>
                        <a:t>Bilgi ihtiyacı</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Yerel deneyim yeterli</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Veriyi okuma ve yorumlama becerisi gerekir</a:t>
                      </a:r>
                      <a:endParaRPr lang="tr-T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bl>
          </a:graphicData>
        </a:graphic>
      </p:graphicFrame>
      <p:sp>
        <p:nvSpPr>
          <p:cNvPr id="7" name="Shape 3"/>
          <p:cNvSpPr/>
          <p:nvPr/>
        </p:nvSpPr>
        <p:spPr>
          <a:xfrm>
            <a:off x="548640" y="5199520"/>
            <a:ext cx="5410048" cy="717557"/>
          </a:xfrm>
          <a:prstGeom prst="roundRect">
            <a:avLst>
              <a:gd name="adj" fmla="val 15292"/>
            </a:avLst>
          </a:prstGeom>
          <a:solidFill>
            <a:srgbClr val="FBF1DC"/>
          </a:solidFill>
          <a:ln w="9525">
            <a:solidFill>
              <a:srgbClr val="FBF1DC"/>
            </a:solidFill>
            <a:prstDash val="solid"/>
          </a:ln>
        </p:spPr>
      </p:sp>
      <p:sp>
        <p:nvSpPr>
          <p:cNvPr id="8" name="Text 4"/>
          <p:cNvSpPr txBox="1"/>
          <p:nvPr/>
        </p:nvSpPr>
        <p:spPr>
          <a:xfrm>
            <a:off x="777240" y="5290159"/>
            <a:ext cx="4952848" cy="211491"/>
          </a:xfrm>
          <a:prstGeom prst="rect">
            <a:avLst/>
          </a:prstGeom>
          <a:noFill/>
          <a:ln/>
        </p:spPr>
        <p:txBody>
          <a:bodyPr wrap="square" lIns="0" tIns="0" rIns="0" bIns="0" rtlCol="0" anchor="t"/>
          <a:lstStyle/>
          <a:p>
            <a:pPr indent="0" marL="0">
              <a:buNone/>
            </a:pPr>
            <a:r>
              <a:rPr lang="tr-TR" altLang="en-US" sz="1040" b="1" spc="200" kern="0" dirty="0">
                <a:solidFill>
                  <a:srgbClr val="854D0E"/>
                </a:solidFill>
                <a:latin typeface="Calibri" pitchFamily="34" charset="0"/>
                <a:ea typeface="Calibri" pitchFamily="34" charset="-122"/>
                <a:cs typeface="Calibri" pitchFamily="34" charset="-120"/>
              </a:rPr>
              <a:t>GELENEKSEL TARIMIN SORUSU</a:t>
            </a:r>
            <a:endParaRPr lang="tr-TR" sz="1040" dirty="0"/>
          </a:p>
        </p:txBody>
      </p:sp>
      <p:sp>
        <p:nvSpPr>
          <p:cNvPr id="9" name="Text 5"/>
          <p:cNvSpPr txBox="1"/>
          <p:nvPr/>
        </p:nvSpPr>
        <p:spPr>
          <a:xfrm>
            <a:off x="777240" y="5516756"/>
            <a:ext cx="4952848" cy="362555"/>
          </a:xfrm>
          <a:prstGeom prst="rect">
            <a:avLst/>
          </a:prstGeom>
          <a:noFill/>
          <a:ln/>
        </p:spPr>
        <p:txBody>
          <a:bodyPr wrap="square" lIns="0" tIns="0" rIns="0" bIns="0" rtlCol="0" anchor="ctr"/>
          <a:lstStyle/>
          <a:p>
            <a:pPr indent="0" marL="0">
              <a:buNone/>
            </a:pPr>
            <a:r>
              <a:rPr lang="tr-TR" altLang="en-US" sz="1440" b="1" i="1" dirty="0">
                <a:solidFill>
                  <a:srgbClr val="854D0E"/>
                </a:solidFill>
                <a:latin typeface="Calibri" pitchFamily="34" charset="0"/>
                <a:ea typeface="Calibri" pitchFamily="34" charset="-122"/>
                <a:cs typeface="Calibri" pitchFamily="34" charset="-120"/>
              </a:rPr>
              <a:t>“Bu tarlaya ortalama ne kadar gübre gerekir?”</a:t>
            </a:r>
            <a:endParaRPr lang="tr-TR" sz="1440" dirty="0"/>
          </a:p>
        </p:txBody>
      </p:sp>
      <p:sp>
        <p:nvSpPr>
          <p:cNvPr id="10" name="Shape 6"/>
          <p:cNvSpPr/>
          <p:nvPr/>
        </p:nvSpPr>
        <p:spPr>
          <a:xfrm>
            <a:off x="6233008" y="5199520"/>
            <a:ext cx="5410048" cy="717557"/>
          </a:xfrm>
          <a:prstGeom prst="roundRect">
            <a:avLst>
              <a:gd name="adj" fmla="val 15292"/>
            </a:avLst>
          </a:prstGeom>
          <a:solidFill>
            <a:srgbClr val="E6F3EA"/>
          </a:solidFill>
          <a:ln w="9525">
            <a:solidFill>
              <a:srgbClr val="E6F3EA"/>
            </a:solidFill>
            <a:prstDash val="solid"/>
          </a:ln>
        </p:spPr>
      </p:sp>
      <p:sp>
        <p:nvSpPr>
          <p:cNvPr id="11" name="Text 7"/>
          <p:cNvSpPr txBox="1"/>
          <p:nvPr/>
        </p:nvSpPr>
        <p:spPr>
          <a:xfrm>
            <a:off x="6461608" y="5290159"/>
            <a:ext cx="4952848" cy="211491"/>
          </a:xfrm>
          <a:prstGeom prst="rect">
            <a:avLst/>
          </a:prstGeom>
          <a:noFill/>
          <a:ln/>
        </p:spPr>
        <p:txBody>
          <a:bodyPr wrap="square" lIns="0" tIns="0" rIns="0" bIns="0" rtlCol="0" anchor="t"/>
          <a:lstStyle/>
          <a:p>
            <a:pPr indent="0" marL="0">
              <a:buNone/>
            </a:pPr>
            <a:r>
              <a:rPr lang="tr-TR" altLang="en-US" sz="1040" b="1" spc="200" kern="0" dirty="0">
                <a:solidFill>
                  <a:srgbClr val="16602D"/>
                </a:solidFill>
                <a:latin typeface="Calibri" pitchFamily="34" charset="0"/>
                <a:ea typeface="Calibri" pitchFamily="34" charset="-122"/>
                <a:cs typeface="Calibri" pitchFamily="34" charset="-120"/>
              </a:rPr>
              <a:t>HASSAS TARIMIN SORUSU</a:t>
            </a:r>
            <a:endParaRPr lang="tr-TR" sz="1040" dirty="0"/>
          </a:p>
        </p:txBody>
      </p:sp>
      <p:sp>
        <p:nvSpPr>
          <p:cNvPr id="12" name="Text 8"/>
          <p:cNvSpPr txBox="1"/>
          <p:nvPr/>
        </p:nvSpPr>
        <p:spPr>
          <a:xfrm>
            <a:off x="6461608" y="5516756"/>
            <a:ext cx="4952848" cy="362555"/>
          </a:xfrm>
          <a:prstGeom prst="rect">
            <a:avLst/>
          </a:prstGeom>
          <a:noFill/>
          <a:ln/>
        </p:spPr>
        <p:txBody>
          <a:bodyPr wrap="square" lIns="0" tIns="0" rIns="0" bIns="0" rtlCol="0" anchor="ctr"/>
          <a:lstStyle/>
          <a:p>
            <a:pPr indent="0" marL="0">
              <a:buNone/>
            </a:pPr>
            <a:r>
              <a:rPr lang="tr-TR" altLang="en-US" sz="1440" b="1" i="1" dirty="0">
                <a:solidFill>
                  <a:srgbClr val="0E3D1E"/>
                </a:solidFill>
                <a:latin typeface="Calibri" pitchFamily="34" charset="0"/>
                <a:ea typeface="Calibri" pitchFamily="34" charset="-122"/>
                <a:cs typeface="Calibri" pitchFamily="34" charset="-120"/>
              </a:rPr>
              <a:t>“Tarlanın hangi bölümüne ne kadar gübre gerekir?”</a:t>
            </a:r>
            <a:endParaRPr lang="tr-TR"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MALİYET VE FAYDA</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Araştırmalar ne diyor?</a:t>
            </a:r>
            <a:endParaRPr lang="tr-T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%5-13</a:t>
            </a:r>
            <a:endParaRPr lang="tr-T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elle sürüşte bindirme payı; otomatik dümenleme bunu büyük ölçüde kaldırır (Cornell, 2017)</a:t>
            </a:r>
            <a:endParaRPr lang="tr-T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%13</a:t>
            </a:r>
            <a:endParaRPr lang="tr-T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sensörlü, alana özgü ilaçlamada ortalama insektisit azalması (JRC, 2014)</a:t>
            </a:r>
            <a:endParaRPr lang="tr-T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10-25</a:t>
            </a:r>
            <a:r>
              <a:rPr lang="tr-TR" altLang="en-US" sz="1800" b="1" dirty="0">
                <a:solidFill>
                  <a:srgbClr val="1F7A3A"/>
                </a:solidFill>
                <a:latin typeface="Calibri" pitchFamily="34" charset="0"/>
                <a:ea typeface="Calibri" pitchFamily="34" charset="-122"/>
                <a:cs typeface="Calibri" pitchFamily="34" charset="-120"/>
              </a:rPr>
              <a:t> €/ha</a:t>
            </a:r>
            <a:endParaRPr lang="tr-T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Almanya'da değişken oranlı azot uygulamasıyla tasarruf (JRC, 2014)</a:t>
            </a:r>
            <a:endParaRPr lang="tr-T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%25</a:t>
            </a:r>
            <a:endParaRPr lang="tr-T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Güney İspanya'da uzaktan algılamalı kısıntılı sulamada su tasarrufu, verim korunarak (JRC, 2014)</a:t>
            </a:r>
            <a:endParaRPr lang="tr-T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Sonuç yerden yere değişir: Danimarka'daki araştırmalarda değişken oranlı azot kayda değer ekonomik fayda sağlamadı. JRC'ye göre (2014 fiyatlarıyla) RTK'lı otomatik dümenleme yaklaşık 40.000 € tutuyordu ve kendini ödemesi için 300-450 ha gerekiyordu.</a:t>
            </a:r>
            <a:endParaRPr lang="tr-T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Haas ve Hanchar, Cornell (2017); Zarco-Tejada vd., JRC (2014)</a:t>
            </a:r>
            <a:endParaRPr lang="tr-T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17</a:t>
            </a:r>
            <a:endParaRPr lang="tr-T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BÖLÜM 2</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Hesaplayıcı: yatırım ne zaman kendini öder?</a:t>
            </a:r>
            <a:endParaRPr lang="tr-TR" sz="2700" dirty="0"/>
          </a:p>
        </p:txBody>
      </p:sp>
      <p:pic>
        <p:nvPicPr>
          <p:cNvPr id="5" name="Image 0" descr="/root/kozan-akilli-tarim/sunum/build/cache/m1-tr-l05-calc-u-b5e58948-2000-0-0_0_1_0.46.jpg">    </p:cNvPr>
          <p:cNvPicPr>
            <a:picLocks noChangeAspect="1"/>
          </p:cNvPicPr>
          <p:nvPr/>
        </p:nvPicPr>
        <p:blipFill>
          <a:blip r:embed="rId1"/>
          <a:stretch>
            <a:fillRect/>
          </a:stretch>
        </p:blipFill>
        <p:spPr>
          <a:xfrm>
            <a:off x="2231088" y="2231098"/>
            <a:ext cx="3523279"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860075" y="5471436"/>
            <a:ext cx="4265306"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5: otomatik dümenleme ve değişken oranlı gübreleme hesaplayıcısı</a:t>
            </a:r>
            <a:endParaRPr lang="tr-T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5: </a:t>
            </a:r>
            <a:r>
              <a:rPr lang="tr-TR" altLang="en-US" sz="1310" dirty="0">
                <a:solidFill>
                  <a:srgbClr val="3A4540"/>
                </a:solidFill>
                <a:latin typeface="Calibri" pitchFamily="34" charset="0"/>
                <a:ea typeface="Calibri" pitchFamily="34" charset="-122"/>
                <a:cs typeface="Calibri" pitchFamily="34" charset="-120"/>
              </a:rPr>
              <a:t>alan, girdi gideri, bindirme payı ve yatırımı değiştirip geri ödeme süresini izleyin.</a:t>
            </a:r>
            <a:endParaRPr lang="tr-TR" sz="1310" dirty="0"/>
          </a:p>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Kozan örneği: </a:t>
            </a:r>
            <a:r>
              <a:rPr lang="tr-TR" altLang="en-US" sz="1310" dirty="0">
                <a:solidFill>
                  <a:srgbClr val="3A4540"/>
                </a:solidFill>
                <a:latin typeface="Calibri" pitchFamily="34" charset="0"/>
                <a:ea typeface="Calibri" pitchFamily="34" charset="-122"/>
                <a:cs typeface="Calibri" pitchFamily="34" charset="-120"/>
              </a:rPr>
              <a:t>300 da ve 5 ortak işletme: yatırım üretici başına 4.000 €'ya iner, geri ödeme dört yılın altına düşer; tek başına on yılı aşar.</a:t>
            </a:r>
            <a:endParaRPr lang="tr-TR" sz="1310" dirty="0"/>
          </a:p>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4: </a:t>
            </a:r>
            <a:r>
              <a:rPr lang="tr-TR" altLang="en-US" sz="1310" dirty="0">
                <a:solidFill>
                  <a:srgbClr val="3A4540"/>
                </a:solidFill>
                <a:latin typeface="Calibri" pitchFamily="34" charset="0"/>
                <a:ea typeface="Calibri" pitchFamily="34" charset="-122"/>
                <a:cs typeface="Calibri" pitchFamily="34" charset="-120"/>
              </a:rPr>
              <a:t>üç boyut sınıflandırması ve kavram kartları.</a:t>
            </a:r>
            <a:endParaRPr lang="tr-TR" sz="1310" dirty="0"/>
          </a:p>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Tartışın: </a:t>
            </a:r>
            <a:r>
              <a:rPr lang="tr-TR" altLang="en-US" sz="1310" dirty="0">
                <a:solidFill>
                  <a:srgbClr val="3A4540"/>
                </a:solidFill>
                <a:latin typeface="Calibri" pitchFamily="34" charset="0"/>
                <a:ea typeface="Calibri" pitchFamily="34" charset="-122"/>
                <a:cs typeface="Calibri" pitchFamily="34" charset="-120"/>
              </a:rPr>
              <a:t>ortak ekipman mı, hizmet alımı mı?</a:t>
            </a:r>
            <a:endParaRPr lang="tr-TR" sz="131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Ders 5 hesaplayıcısı; varsayımlar: Zarco-Tejada vd., JRC (2014); Haas ve Hanchar, Cornell (2017)</a:t>
            </a:r>
            <a:endParaRPr lang="tr-T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18</a:t>
            </a:r>
            <a:endParaRPr lang="tr-TR"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03</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3</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Kaynak yönetimi</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Toprağı ölçmek, suyu planlamak, kirliliği kaynağında önlemek</a:t>
            </a:r>
            <a:endParaRPr lang="tr-TR" sz="1530" dirty="0"/>
          </a:p>
        </p:txBody>
      </p:sp>
      <p:sp>
        <p:nvSpPr>
          <p:cNvPr id="7" name="Shape 4"/>
          <p:cNvSpPr/>
          <p:nvPr/>
        </p:nvSpPr>
        <p:spPr>
          <a:xfrm>
            <a:off x="548640" y="5244839"/>
            <a:ext cx="196833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96833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Toprak ve ürün verisi</a:t>
            </a:r>
            <a:endParaRPr lang="tr-TR" sz="1040" dirty="0"/>
          </a:p>
        </p:txBody>
      </p:sp>
      <p:sp>
        <p:nvSpPr>
          <p:cNvPr id="9" name="Shape 6"/>
          <p:cNvSpPr/>
          <p:nvPr/>
        </p:nvSpPr>
        <p:spPr>
          <a:xfrm>
            <a:off x="2626705" y="5244839"/>
            <a:ext cx="226314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626705" y="5244839"/>
            <a:ext cx="226314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Değişken oranlı gübreleme</a:t>
            </a:r>
            <a:endParaRPr lang="tr-TR" sz="1040" dirty="0"/>
          </a:p>
        </p:txBody>
      </p:sp>
      <p:sp>
        <p:nvSpPr>
          <p:cNvPr id="11" name="Shape 8"/>
          <p:cNvSpPr/>
          <p:nvPr/>
        </p:nvSpPr>
        <p:spPr>
          <a:xfrm>
            <a:off x="4999573" y="5244839"/>
            <a:ext cx="1673535"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4999573" y="5244839"/>
            <a:ext cx="1673535"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Sulama planlaması</a:t>
            </a:r>
            <a:endParaRPr lang="tr-TR" sz="1040" dirty="0"/>
          </a:p>
        </p:txBody>
      </p:sp>
      <p:sp>
        <p:nvSpPr>
          <p:cNvPr id="13" name="Shape 10"/>
          <p:cNvSpPr/>
          <p:nvPr/>
        </p:nvSpPr>
        <p:spPr>
          <a:xfrm>
            <a:off x="6782836" y="5244839"/>
            <a:ext cx="189463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6782836" y="5244839"/>
            <a:ext cx="189463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Kirliliğin önlenmesi</a:t>
            </a:r>
            <a:endParaRPr lang="tr-TR" sz="1040" dirty="0"/>
          </a:p>
        </p:txBody>
      </p:sp>
      <p:pic>
        <p:nvPicPr>
          <p:cNvPr id="15" name="Image 1" descr="/root/kozan-akilli-tarim/sunum/build/cache/m1-tr-mob-l06-c-87cd6a20-1400-0.03.png">    </p:cNvPr>
          <p:cNvPicPr>
            <a:picLocks noChangeAspect="1"/>
          </p:cNvPicPr>
          <p:nvPr/>
        </p:nvPicPr>
        <p:blipFill>
          <a:blip r:embed="rId2"/>
          <a:stretch>
            <a:fillRect/>
          </a:stretch>
        </p:blipFill>
        <p:spPr>
          <a:xfrm>
            <a:off x="8801337" y="1808117"/>
            <a:ext cx="2559846"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19</a:t>
            </a:r>
            <a:endParaRPr lang="tr-T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TOPRAK VERİSİ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Toprak analizi tarlanın kan tahlilidir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TMMOB ZMO (2003); FATIMA H2020 (2019)</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20</a:t>
            </a:r>
            <a:endParaRPr lang="tr-TR" sz="900" dirty="0"/>
          </a:p>
        </p:txBody>
      </p:sp>
      <p:sp>
        <p:nvSpPr>
          <p:cNvPr id="7" name="Shape 4"/>
          <p:cNvSpPr/>
          <p:nvPr/>
        </p:nvSpPr>
        <p:spPr>
          <a:xfrm>
            <a:off x="548640" y="2268864"/>
            <a:ext cx="6035040" cy="604259"/>
          </a:xfrm>
          <a:prstGeom prst="roundRect">
            <a:avLst>
              <a:gd name="adj" fmla="val 12106"/>
            </a:avLst>
          </a:prstGeom>
          <a:solidFill>
            <a:srgbClr val="F5F6F1"/>
          </a:solidFill>
          <a:ln w="9525">
            <a:solidFill>
              <a:srgbClr val="DFE6DC"/>
            </a:solidFill>
            <a:prstDash val="solid"/>
          </a:ln>
        </p:spPr>
      </p:sp>
      <p:sp>
        <p:nvSpPr>
          <p:cNvPr id="8" name="Shape 5"/>
          <p:cNvSpPr/>
          <p:nvPr/>
        </p:nvSpPr>
        <p:spPr>
          <a:xfrm>
            <a:off x="746638" y="2412376"/>
            <a:ext cx="317236" cy="317236"/>
          </a:xfrm>
          <a:prstGeom prst="ellipse">
            <a:avLst/>
          </a:prstGeom>
          <a:solidFill>
            <a:srgbClr val="E6F3EA"/>
          </a:solidFill>
          <a:ln w="12700">
            <a:solidFill>
              <a:srgbClr val="E6F3EA"/>
            </a:solidFill>
            <a:prstDash val="solid"/>
          </a:ln>
        </p:spPr>
      </p:sp>
      <p:sp>
        <p:nvSpPr>
          <p:cNvPr id="9" name="Text 6"/>
          <p:cNvSpPr txBox="1"/>
          <p:nvPr/>
        </p:nvSpPr>
        <p:spPr>
          <a:xfrm>
            <a:off x="746638" y="2412376"/>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1</a:t>
            </a:r>
            <a:endParaRPr lang="tr-TR" sz="990" dirty="0"/>
          </a:p>
        </p:txBody>
      </p:sp>
      <p:sp>
        <p:nvSpPr>
          <p:cNvPr id="10" name="Text 7"/>
          <p:cNvSpPr txBox="1"/>
          <p:nvPr/>
        </p:nvSpPr>
        <p:spPr>
          <a:xfrm>
            <a:off x="1261872" y="2314184"/>
            <a:ext cx="5120640" cy="256810"/>
          </a:xfrm>
          <a:prstGeom prst="rect">
            <a:avLst/>
          </a:prstGeom>
          <a:noFill/>
          <a:ln/>
        </p:spPr>
        <p:txBody>
          <a:bodyPr wrap="square" lIns="0" tIns="0" rIns="0" bIns="0" rtlCol="0" anchor="t"/>
          <a:lstStyle/>
          <a:p>
            <a:pPr indent="0" marL="0">
              <a:buNone/>
            </a:pPr>
            <a:r>
              <a:rPr lang="tr-TR" altLang="en-US" sz="1310" b="1" dirty="0">
                <a:solidFill>
                  <a:srgbClr val="1B2420"/>
                </a:solidFill>
                <a:latin typeface="Calibri" pitchFamily="34" charset="0"/>
                <a:ea typeface="Calibri" pitchFamily="34" charset="-122"/>
                <a:cs typeface="Calibri" pitchFamily="34" charset="-120"/>
              </a:rPr>
              <a:t>Bünye</a:t>
            </a:r>
            <a:endParaRPr lang="tr-TR" sz="1310" dirty="0"/>
          </a:p>
        </p:txBody>
      </p:sp>
      <p:sp>
        <p:nvSpPr>
          <p:cNvPr id="11" name="Text 8"/>
          <p:cNvSpPr txBox="1"/>
          <p:nvPr/>
        </p:nvSpPr>
        <p:spPr>
          <a:xfrm>
            <a:off x="1261872" y="2570994"/>
            <a:ext cx="5120640" cy="271917"/>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kum, silt ve kil oranı; su tutma ve işlenebilirlik</a:t>
            </a:r>
            <a:endParaRPr lang="tr-TR" sz="1080" dirty="0"/>
          </a:p>
        </p:txBody>
      </p:sp>
      <p:sp>
        <p:nvSpPr>
          <p:cNvPr id="12" name="Shape 9"/>
          <p:cNvSpPr/>
          <p:nvPr/>
        </p:nvSpPr>
        <p:spPr>
          <a:xfrm>
            <a:off x="548640" y="2948655"/>
            <a:ext cx="6035040" cy="604259"/>
          </a:xfrm>
          <a:prstGeom prst="roundRect">
            <a:avLst>
              <a:gd name="adj" fmla="val 12106"/>
            </a:avLst>
          </a:prstGeom>
          <a:solidFill>
            <a:srgbClr val="FFFFFF"/>
          </a:solidFill>
          <a:ln w="9525">
            <a:solidFill>
              <a:srgbClr val="DFE6DC"/>
            </a:solidFill>
            <a:prstDash val="solid"/>
          </a:ln>
        </p:spPr>
      </p:sp>
      <p:sp>
        <p:nvSpPr>
          <p:cNvPr id="13" name="Shape 10"/>
          <p:cNvSpPr/>
          <p:nvPr/>
        </p:nvSpPr>
        <p:spPr>
          <a:xfrm>
            <a:off x="746638" y="3092167"/>
            <a:ext cx="317236" cy="317236"/>
          </a:xfrm>
          <a:prstGeom prst="ellipse">
            <a:avLst/>
          </a:prstGeom>
          <a:solidFill>
            <a:srgbClr val="E6F3EA"/>
          </a:solidFill>
          <a:ln w="12700">
            <a:solidFill>
              <a:srgbClr val="E6F3EA"/>
            </a:solidFill>
            <a:prstDash val="solid"/>
          </a:ln>
        </p:spPr>
      </p:sp>
      <p:sp>
        <p:nvSpPr>
          <p:cNvPr id="14" name="Text 11"/>
          <p:cNvSpPr txBox="1"/>
          <p:nvPr/>
        </p:nvSpPr>
        <p:spPr>
          <a:xfrm>
            <a:off x="746638" y="3092167"/>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2</a:t>
            </a:r>
            <a:endParaRPr lang="tr-TR" sz="990" dirty="0"/>
          </a:p>
        </p:txBody>
      </p:sp>
      <p:sp>
        <p:nvSpPr>
          <p:cNvPr id="15" name="Text 12"/>
          <p:cNvSpPr txBox="1"/>
          <p:nvPr/>
        </p:nvSpPr>
        <p:spPr>
          <a:xfrm>
            <a:off x="1261872" y="2993975"/>
            <a:ext cx="5120640" cy="256810"/>
          </a:xfrm>
          <a:prstGeom prst="rect">
            <a:avLst/>
          </a:prstGeom>
          <a:noFill/>
          <a:ln/>
        </p:spPr>
        <p:txBody>
          <a:bodyPr wrap="square" lIns="0" tIns="0" rIns="0" bIns="0" rtlCol="0" anchor="t"/>
          <a:lstStyle/>
          <a:p>
            <a:pPr indent="0" marL="0">
              <a:buNone/>
            </a:pPr>
            <a:r>
              <a:rPr lang="tr-TR" altLang="en-US" sz="1310" b="1" dirty="0">
                <a:solidFill>
                  <a:srgbClr val="1B2420"/>
                </a:solidFill>
                <a:latin typeface="Calibri" pitchFamily="34" charset="0"/>
                <a:ea typeface="Calibri" pitchFamily="34" charset="-122"/>
                <a:cs typeface="Calibri" pitchFamily="34" charset="-120"/>
              </a:rPr>
              <a:t>pH ve kireç</a:t>
            </a:r>
            <a:endParaRPr lang="tr-TR" sz="1310" dirty="0"/>
          </a:p>
        </p:txBody>
      </p:sp>
      <p:sp>
        <p:nvSpPr>
          <p:cNvPr id="16" name="Text 13"/>
          <p:cNvSpPr txBox="1"/>
          <p:nvPr/>
        </p:nvSpPr>
        <p:spPr>
          <a:xfrm>
            <a:off x="1261872" y="3250785"/>
            <a:ext cx="5120640" cy="271917"/>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besinlerin yarayışlılığı; kireçli toprakta P, Fe ve Zn zor alınır</a:t>
            </a:r>
            <a:endParaRPr lang="tr-TR" sz="1080" dirty="0"/>
          </a:p>
        </p:txBody>
      </p:sp>
      <p:sp>
        <p:nvSpPr>
          <p:cNvPr id="17" name="Shape 14"/>
          <p:cNvSpPr/>
          <p:nvPr/>
        </p:nvSpPr>
        <p:spPr>
          <a:xfrm>
            <a:off x="548640" y="3628447"/>
            <a:ext cx="6035040" cy="604259"/>
          </a:xfrm>
          <a:prstGeom prst="roundRect">
            <a:avLst>
              <a:gd name="adj" fmla="val 12106"/>
            </a:avLst>
          </a:prstGeom>
          <a:solidFill>
            <a:srgbClr val="F5F6F1"/>
          </a:solidFill>
          <a:ln w="9525">
            <a:solidFill>
              <a:srgbClr val="DFE6DC"/>
            </a:solidFill>
            <a:prstDash val="solid"/>
          </a:ln>
        </p:spPr>
      </p:sp>
      <p:sp>
        <p:nvSpPr>
          <p:cNvPr id="18" name="Shape 15"/>
          <p:cNvSpPr/>
          <p:nvPr/>
        </p:nvSpPr>
        <p:spPr>
          <a:xfrm>
            <a:off x="746638" y="3771958"/>
            <a:ext cx="317236" cy="317236"/>
          </a:xfrm>
          <a:prstGeom prst="ellipse">
            <a:avLst/>
          </a:prstGeom>
          <a:solidFill>
            <a:srgbClr val="E6F3EA"/>
          </a:solidFill>
          <a:ln w="12700">
            <a:solidFill>
              <a:srgbClr val="E6F3EA"/>
            </a:solidFill>
            <a:prstDash val="solid"/>
          </a:ln>
        </p:spPr>
      </p:sp>
      <p:sp>
        <p:nvSpPr>
          <p:cNvPr id="19" name="Text 16"/>
          <p:cNvSpPr txBox="1"/>
          <p:nvPr/>
        </p:nvSpPr>
        <p:spPr>
          <a:xfrm>
            <a:off x="746638" y="3771958"/>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3</a:t>
            </a:r>
            <a:endParaRPr lang="tr-TR" sz="990" dirty="0"/>
          </a:p>
        </p:txBody>
      </p:sp>
      <p:sp>
        <p:nvSpPr>
          <p:cNvPr id="20" name="Text 17"/>
          <p:cNvSpPr txBox="1"/>
          <p:nvPr/>
        </p:nvSpPr>
        <p:spPr>
          <a:xfrm>
            <a:off x="1261872" y="3673766"/>
            <a:ext cx="5120640" cy="256810"/>
          </a:xfrm>
          <a:prstGeom prst="rect">
            <a:avLst/>
          </a:prstGeom>
          <a:noFill/>
          <a:ln/>
        </p:spPr>
        <p:txBody>
          <a:bodyPr wrap="square" lIns="0" tIns="0" rIns="0" bIns="0" rtlCol="0" anchor="t"/>
          <a:lstStyle/>
          <a:p>
            <a:pPr indent="0" marL="0">
              <a:buNone/>
            </a:pPr>
            <a:r>
              <a:rPr lang="tr-TR" altLang="en-US" sz="1310" b="1" dirty="0">
                <a:solidFill>
                  <a:srgbClr val="1B2420"/>
                </a:solidFill>
                <a:latin typeface="Calibri" pitchFamily="34" charset="0"/>
                <a:ea typeface="Calibri" pitchFamily="34" charset="-122"/>
                <a:cs typeface="Calibri" pitchFamily="34" charset="-120"/>
              </a:rPr>
              <a:t>Organik madde</a:t>
            </a:r>
            <a:endParaRPr lang="tr-TR" sz="1310" dirty="0"/>
          </a:p>
        </p:txBody>
      </p:sp>
      <p:sp>
        <p:nvSpPr>
          <p:cNvPr id="21" name="Text 18"/>
          <p:cNvSpPr txBox="1"/>
          <p:nvPr/>
        </p:nvSpPr>
        <p:spPr>
          <a:xfrm>
            <a:off x="1261872" y="3930576"/>
            <a:ext cx="5120640" cy="271917"/>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toprak yapısı, su tutma, toprak canlılığı</a:t>
            </a:r>
            <a:endParaRPr lang="tr-TR" sz="1080" dirty="0"/>
          </a:p>
        </p:txBody>
      </p:sp>
      <p:sp>
        <p:nvSpPr>
          <p:cNvPr id="22" name="Shape 19"/>
          <p:cNvSpPr/>
          <p:nvPr/>
        </p:nvSpPr>
        <p:spPr>
          <a:xfrm>
            <a:off x="548640" y="4308238"/>
            <a:ext cx="6035040" cy="604259"/>
          </a:xfrm>
          <a:prstGeom prst="roundRect">
            <a:avLst>
              <a:gd name="adj" fmla="val 12106"/>
            </a:avLst>
          </a:prstGeom>
          <a:solidFill>
            <a:srgbClr val="FFFFFF"/>
          </a:solidFill>
          <a:ln w="9525">
            <a:solidFill>
              <a:srgbClr val="DFE6DC"/>
            </a:solidFill>
            <a:prstDash val="solid"/>
          </a:ln>
        </p:spPr>
      </p:sp>
      <p:sp>
        <p:nvSpPr>
          <p:cNvPr id="23" name="Shape 20"/>
          <p:cNvSpPr/>
          <p:nvPr/>
        </p:nvSpPr>
        <p:spPr>
          <a:xfrm>
            <a:off x="746638" y="4451750"/>
            <a:ext cx="317236" cy="317236"/>
          </a:xfrm>
          <a:prstGeom prst="ellipse">
            <a:avLst/>
          </a:prstGeom>
          <a:solidFill>
            <a:srgbClr val="E6F3EA"/>
          </a:solidFill>
          <a:ln w="12700">
            <a:solidFill>
              <a:srgbClr val="E6F3EA"/>
            </a:solidFill>
            <a:prstDash val="solid"/>
          </a:ln>
        </p:spPr>
      </p:sp>
      <p:sp>
        <p:nvSpPr>
          <p:cNvPr id="24" name="Text 21"/>
          <p:cNvSpPr txBox="1"/>
          <p:nvPr/>
        </p:nvSpPr>
        <p:spPr>
          <a:xfrm>
            <a:off x="746638" y="4451750"/>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4</a:t>
            </a:r>
            <a:endParaRPr lang="tr-TR" sz="990" dirty="0"/>
          </a:p>
        </p:txBody>
      </p:sp>
      <p:sp>
        <p:nvSpPr>
          <p:cNvPr id="25" name="Text 22"/>
          <p:cNvSpPr txBox="1"/>
          <p:nvPr/>
        </p:nvSpPr>
        <p:spPr>
          <a:xfrm>
            <a:off x="1261872" y="4353557"/>
            <a:ext cx="5120640" cy="256810"/>
          </a:xfrm>
          <a:prstGeom prst="rect">
            <a:avLst/>
          </a:prstGeom>
          <a:noFill/>
          <a:ln/>
        </p:spPr>
        <p:txBody>
          <a:bodyPr wrap="square" lIns="0" tIns="0" rIns="0" bIns="0" rtlCol="0" anchor="t"/>
          <a:lstStyle/>
          <a:p>
            <a:pPr indent="0" marL="0">
              <a:buNone/>
            </a:pPr>
            <a:r>
              <a:rPr lang="tr-TR" altLang="en-US" sz="1310" b="1" dirty="0">
                <a:solidFill>
                  <a:srgbClr val="1B2420"/>
                </a:solidFill>
                <a:latin typeface="Calibri" pitchFamily="34" charset="0"/>
                <a:ea typeface="Calibri" pitchFamily="34" charset="-122"/>
                <a:cs typeface="Calibri" pitchFamily="34" charset="-120"/>
              </a:rPr>
              <a:t>Makro ve mikro besinler</a:t>
            </a:r>
            <a:endParaRPr lang="tr-TR" sz="1310" dirty="0"/>
          </a:p>
        </p:txBody>
      </p:sp>
      <p:sp>
        <p:nvSpPr>
          <p:cNvPr id="26" name="Text 23"/>
          <p:cNvSpPr txBox="1"/>
          <p:nvPr/>
        </p:nvSpPr>
        <p:spPr>
          <a:xfrm>
            <a:off x="1261872" y="4610367"/>
            <a:ext cx="5120640" cy="271917"/>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N, P, K ile Fe, Zn gibi elementlerin miktarı</a:t>
            </a:r>
            <a:endParaRPr lang="tr-TR" sz="1080" dirty="0"/>
          </a:p>
        </p:txBody>
      </p:sp>
      <p:sp>
        <p:nvSpPr>
          <p:cNvPr id="27" name="Shape 24"/>
          <p:cNvSpPr/>
          <p:nvPr/>
        </p:nvSpPr>
        <p:spPr>
          <a:xfrm>
            <a:off x="548640" y="4988029"/>
            <a:ext cx="6035040" cy="604259"/>
          </a:xfrm>
          <a:prstGeom prst="roundRect">
            <a:avLst>
              <a:gd name="adj" fmla="val 12106"/>
            </a:avLst>
          </a:prstGeom>
          <a:solidFill>
            <a:srgbClr val="F5F6F1"/>
          </a:solidFill>
          <a:ln w="9525">
            <a:solidFill>
              <a:srgbClr val="DFE6DC"/>
            </a:solidFill>
            <a:prstDash val="solid"/>
          </a:ln>
        </p:spPr>
      </p:sp>
      <p:sp>
        <p:nvSpPr>
          <p:cNvPr id="28" name="Shape 25"/>
          <p:cNvSpPr/>
          <p:nvPr/>
        </p:nvSpPr>
        <p:spPr>
          <a:xfrm>
            <a:off x="746638" y="5131541"/>
            <a:ext cx="317236" cy="317236"/>
          </a:xfrm>
          <a:prstGeom prst="ellipse">
            <a:avLst/>
          </a:prstGeom>
          <a:solidFill>
            <a:srgbClr val="E6F3EA"/>
          </a:solidFill>
          <a:ln w="12700">
            <a:solidFill>
              <a:srgbClr val="E6F3EA"/>
            </a:solidFill>
            <a:prstDash val="solid"/>
          </a:ln>
        </p:spPr>
      </p:sp>
      <p:sp>
        <p:nvSpPr>
          <p:cNvPr id="29" name="Text 26"/>
          <p:cNvSpPr txBox="1"/>
          <p:nvPr/>
        </p:nvSpPr>
        <p:spPr>
          <a:xfrm>
            <a:off x="746638" y="5131541"/>
            <a:ext cx="317236" cy="317236"/>
          </a:xfrm>
          <a:prstGeom prst="rect">
            <a:avLst/>
          </a:prstGeom>
          <a:noFill/>
          <a:ln/>
        </p:spPr>
        <p:txBody>
          <a:bodyPr wrap="square" lIns="0" tIns="0" rIns="0" bIns="0" rtlCol="0" anchor="ctr"/>
          <a:lstStyle/>
          <a:p>
            <a:pPr algn="ctr" indent="0" marL="0">
              <a:buNone/>
            </a:pPr>
            <a:r>
              <a:rPr lang="tr-TR" altLang="en-US" sz="990" b="1" dirty="0">
                <a:solidFill>
                  <a:srgbClr val="16602D"/>
                </a:solidFill>
                <a:latin typeface="Calibri" pitchFamily="34" charset="0"/>
                <a:ea typeface="Calibri" pitchFamily="34" charset="-122"/>
                <a:cs typeface="Calibri" pitchFamily="34" charset="-120"/>
              </a:rPr>
              <a:t>5</a:t>
            </a:r>
            <a:endParaRPr lang="tr-TR" sz="990" dirty="0"/>
          </a:p>
        </p:txBody>
      </p:sp>
      <p:sp>
        <p:nvSpPr>
          <p:cNvPr id="30" name="Text 27"/>
          <p:cNvSpPr txBox="1"/>
          <p:nvPr/>
        </p:nvSpPr>
        <p:spPr>
          <a:xfrm>
            <a:off x="1261872" y="5033349"/>
            <a:ext cx="5120640" cy="256810"/>
          </a:xfrm>
          <a:prstGeom prst="rect">
            <a:avLst/>
          </a:prstGeom>
          <a:noFill/>
          <a:ln/>
        </p:spPr>
        <p:txBody>
          <a:bodyPr wrap="square" lIns="0" tIns="0" rIns="0" bIns="0" rtlCol="0" anchor="t"/>
          <a:lstStyle/>
          <a:p>
            <a:pPr indent="0" marL="0">
              <a:buNone/>
            </a:pPr>
            <a:r>
              <a:rPr lang="tr-TR" altLang="en-US" sz="1310" b="1" dirty="0">
                <a:solidFill>
                  <a:srgbClr val="1B2420"/>
                </a:solidFill>
                <a:latin typeface="Calibri" pitchFamily="34" charset="0"/>
                <a:ea typeface="Calibri" pitchFamily="34" charset="-122"/>
                <a:cs typeface="Calibri" pitchFamily="34" charset="-120"/>
              </a:rPr>
              <a:t>Tuzluluk (EC)</a:t>
            </a:r>
            <a:endParaRPr lang="tr-TR" sz="1310" dirty="0"/>
          </a:p>
        </p:txBody>
      </p:sp>
      <p:sp>
        <p:nvSpPr>
          <p:cNvPr id="31" name="Text 28"/>
          <p:cNvSpPr txBox="1"/>
          <p:nvPr/>
        </p:nvSpPr>
        <p:spPr>
          <a:xfrm>
            <a:off x="1261872" y="5290159"/>
            <a:ext cx="5120640" cy="271917"/>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yüksek tuz bitkinin su almasını zorlaştırır</a:t>
            </a:r>
            <a:endParaRPr lang="tr-TR" sz="1080" dirty="0"/>
          </a:p>
        </p:txBody>
      </p:sp>
      <p:sp>
        <p:nvSpPr>
          <p:cNvPr id="32" name="Shape 29"/>
          <p:cNvSpPr/>
          <p:nvPr/>
        </p:nvSpPr>
        <p:spPr>
          <a:xfrm>
            <a:off x="6903720" y="2268864"/>
            <a:ext cx="4739335" cy="1057453"/>
          </a:xfrm>
          <a:prstGeom prst="roundRect">
            <a:avLst>
              <a:gd name="adj" fmla="val 8647"/>
            </a:avLst>
          </a:prstGeom>
          <a:solidFill>
            <a:srgbClr val="FBF1DC"/>
          </a:solidFill>
          <a:ln w="9525">
            <a:solidFill>
              <a:srgbClr val="FBF1DC"/>
            </a:solidFill>
            <a:prstDash val="solid"/>
          </a:ln>
        </p:spPr>
      </p:sp>
      <p:sp>
        <p:nvSpPr>
          <p:cNvPr id="33" name="Text 30"/>
          <p:cNvSpPr txBox="1"/>
          <p:nvPr/>
        </p:nvSpPr>
        <p:spPr>
          <a:xfrm>
            <a:off x="7132320" y="2404822"/>
            <a:ext cx="4282135" cy="377662"/>
          </a:xfrm>
          <a:prstGeom prst="rect">
            <a:avLst/>
          </a:prstGeom>
          <a:noFill/>
          <a:ln/>
        </p:spPr>
        <p:txBody>
          <a:bodyPr wrap="square" lIns="0" tIns="0" rIns="0" bIns="0" rtlCol="0" anchor="b"/>
          <a:lstStyle/>
          <a:p>
            <a:pPr indent="0" marL="0">
              <a:buNone/>
            </a:pPr>
            <a:r>
              <a:rPr lang="tr-TR" altLang="en-US" sz="2700" b="1" dirty="0">
                <a:solidFill>
                  <a:srgbClr val="854D0E"/>
                </a:solidFill>
                <a:latin typeface="Calibri" pitchFamily="34" charset="0"/>
                <a:ea typeface="Calibri" pitchFamily="34" charset="-122"/>
                <a:cs typeface="Calibri" pitchFamily="34" charset="-120"/>
              </a:rPr>
              <a:t>%65,3</a:t>
            </a:r>
            <a:endParaRPr lang="tr-TR" sz="1620" dirty="0"/>
          </a:p>
        </p:txBody>
      </p:sp>
      <p:sp>
        <p:nvSpPr>
          <p:cNvPr id="34" name="Text 31"/>
          <p:cNvSpPr txBox="1"/>
          <p:nvPr/>
        </p:nvSpPr>
        <p:spPr>
          <a:xfrm>
            <a:off x="7132320" y="2858017"/>
            <a:ext cx="4282135" cy="377662"/>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Türkiye tarım topraklarında organik maddesi az ya da çok az (%2 altı) olan pay: %21,5 + %43,8</a:t>
            </a:r>
            <a:endParaRPr lang="tr-TR" sz="1130" dirty="0"/>
          </a:p>
        </p:txBody>
      </p:sp>
      <p:sp>
        <p:nvSpPr>
          <p:cNvPr id="35" name="Shape 32"/>
          <p:cNvSpPr/>
          <p:nvPr/>
        </p:nvSpPr>
        <p:spPr>
          <a:xfrm>
            <a:off x="6903720" y="3416956"/>
            <a:ext cx="4739335" cy="1057453"/>
          </a:xfrm>
          <a:prstGeom prst="roundRect">
            <a:avLst>
              <a:gd name="adj" fmla="val 8647"/>
            </a:avLst>
          </a:prstGeom>
          <a:solidFill>
            <a:srgbClr val="FBF1DC"/>
          </a:solidFill>
          <a:ln w="9525">
            <a:solidFill>
              <a:srgbClr val="FBF1DC"/>
            </a:solidFill>
            <a:prstDash val="solid"/>
          </a:ln>
        </p:spPr>
      </p:sp>
      <p:sp>
        <p:nvSpPr>
          <p:cNvPr id="36" name="Text 33"/>
          <p:cNvSpPr txBox="1"/>
          <p:nvPr/>
        </p:nvSpPr>
        <p:spPr>
          <a:xfrm>
            <a:off x="7132320" y="3552914"/>
            <a:ext cx="4282135" cy="377662"/>
          </a:xfrm>
          <a:prstGeom prst="rect">
            <a:avLst/>
          </a:prstGeom>
          <a:noFill/>
          <a:ln/>
        </p:spPr>
        <p:txBody>
          <a:bodyPr wrap="square" lIns="0" tIns="0" rIns="0" bIns="0" rtlCol="0" anchor="b"/>
          <a:lstStyle/>
          <a:p>
            <a:pPr indent="0" marL="0">
              <a:buNone/>
            </a:pPr>
            <a:r>
              <a:rPr lang="tr-TR" altLang="en-US" sz="2700" b="1" dirty="0">
                <a:solidFill>
                  <a:srgbClr val="854D0E"/>
                </a:solidFill>
                <a:latin typeface="Calibri" pitchFamily="34" charset="0"/>
                <a:ea typeface="Calibri" pitchFamily="34" charset="-122"/>
                <a:cs typeface="Calibri" pitchFamily="34" charset="-120"/>
              </a:rPr>
              <a:t>%83</a:t>
            </a:r>
            <a:endParaRPr lang="tr-TR" sz="1620" dirty="0"/>
          </a:p>
        </p:txBody>
      </p:sp>
      <p:sp>
        <p:nvSpPr>
          <p:cNvPr id="37" name="Text 34"/>
          <p:cNvSpPr txBox="1"/>
          <p:nvPr/>
        </p:nvSpPr>
        <p:spPr>
          <a:xfrm>
            <a:off x="7132320" y="4006109"/>
            <a:ext cx="4282135" cy="377662"/>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Adana (Osmaniye dahil) tarım topraklarının alkali tepkimeli payı; kireci fazla olanlar da %83</a:t>
            </a:r>
            <a:endParaRPr lang="tr-TR" sz="1130" dirty="0"/>
          </a:p>
        </p:txBody>
      </p:sp>
      <p:sp>
        <p:nvSpPr>
          <p:cNvPr id="38" name="Shape 35"/>
          <p:cNvSpPr/>
          <p:nvPr/>
        </p:nvSpPr>
        <p:spPr>
          <a:xfrm>
            <a:off x="6903720" y="4565048"/>
            <a:ext cx="4739335" cy="1057453"/>
          </a:xfrm>
          <a:prstGeom prst="roundRect">
            <a:avLst>
              <a:gd name="adj" fmla="val 8647"/>
            </a:avLst>
          </a:prstGeom>
          <a:solidFill>
            <a:srgbClr val="E2F2F6"/>
          </a:solidFill>
          <a:ln w="9525">
            <a:solidFill>
              <a:srgbClr val="E2F2F6"/>
            </a:solidFill>
            <a:prstDash val="solid"/>
          </a:ln>
        </p:spPr>
      </p:sp>
      <p:sp>
        <p:nvSpPr>
          <p:cNvPr id="39" name="Text 36"/>
          <p:cNvSpPr txBox="1"/>
          <p:nvPr/>
        </p:nvSpPr>
        <p:spPr>
          <a:xfrm>
            <a:off x="7132320" y="4701006"/>
            <a:ext cx="4282135" cy="377662"/>
          </a:xfrm>
          <a:prstGeom prst="rect">
            <a:avLst/>
          </a:prstGeom>
          <a:noFill/>
          <a:ln/>
        </p:spPr>
        <p:txBody>
          <a:bodyPr wrap="square" lIns="0" tIns="0" rIns="0" bIns="0" rtlCol="0" anchor="b"/>
          <a:lstStyle/>
          <a:p>
            <a:pPr indent="0" marL="0">
              <a:buNone/>
            </a:pPr>
            <a:r>
              <a:rPr lang="tr-TR" altLang="en-US" sz="2700" b="1" dirty="0">
                <a:solidFill>
                  <a:srgbClr val="0E7490"/>
                </a:solidFill>
                <a:latin typeface="Calibri" pitchFamily="34" charset="0"/>
                <a:ea typeface="Calibri" pitchFamily="34" charset="-122"/>
                <a:cs typeface="Calibri" pitchFamily="34" charset="-120"/>
              </a:rPr>
              <a:t>&lt; %1,8</a:t>
            </a:r>
            <a:endParaRPr lang="tr-TR" sz="1620" dirty="0"/>
          </a:p>
        </p:txBody>
      </p:sp>
      <p:sp>
        <p:nvSpPr>
          <p:cNvPr id="40" name="Text 37"/>
          <p:cNvSpPr txBox="1"/>
          <p:nvPr/>
        </p:nvSpPr>
        <p:spPr>
          <a:xfrm>
            <a:off x="7132320" y="5154201"/>
            <a:ext cx="4282135" cy="377662"/>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Pinios havzasında (Larissa) toprakların organik maddesi</a:t>
            </a:r>
            <a:endParaRPr lang="tr-TR" sz="113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TOPRAK ÖRNEKLEMESİ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Izgara mı, yönetim bölgesi mi?</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Ferguson ve Hergert, University of Nebraska-Lincoln EC154 (2009)</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21</a:t>
            </a:r>
            <a:endParaRPr lang="tr-TR" sz="900" dirty="0"/>
          </a:p>
        </p:txBody>
      </p:sp>
      <p:sp>
        <p:nvSpPr>
          <p:cNvPr id="7" name="Shape 4"/>
          <p:cNvSpPr/>
          <p:nvPr/>
        </p:nvSpPr>
        <p:spPr>
          <a:xfrm>
            <a:off x="548640" y="2268864"/>
            <a:ext cx="5410048" cy="3474489"/>
          </a:xfrm>
          <a:prstGeom prst="roundRect">
            <a:avLst>
              <a:gd name="adj" fmla="val 3158"/>
            </a:avLst>
          </a:prstGeom>
          <a:solidFill>
            <a:srgbClr val="F5F6F1"/>
          </a:solidFill>
          <a:ln w="9525">
            <a:solidFill>
              <a:srgbClr val="DFE6DC"/>
            </a:solidFill>
            <a:prstDash val="solid"/>
          </a:ln>
        </p:spPr>
      </p:sp>
      <p:sp>
        <p:nvSpPr>
          <p:cNvPr id="8" name="Text 5"/>
          <p:cNvSpPr txBox="1"/>
          <p:nvPr/>
        </p:nvSpPr>
        <p:spPr>
          <a:xfrm>
            <a:off x="822960" y="2382163"/>
            <a:ext cx="4861408" cy="302129"/>
          </a:xfrm>
          <a:prstGeom prst="rect">
            <a:avLst/>
          </a:prstGeom>
          <a:noFill/>
          <a:ln/>
        </p:spPr>
        <p:txBody>
          <a:bodyPr wrap="square" lIns="0" tIns="0" rIns="0" bIns="0" rtlCol="0" anchor="t"/>
          <a:lstStyle/>
          <a:p>
            <a:pPr indent="0" marL="0">
              <a:buNone/>
            </a:pPr>
            <a:r>
              <a:rPr lang="tr-TR" altLang="en-US" sz="1620" b="1" dirty="0">
                <a:solidFill>
                  <a:srgbClr val="16602D"/>
                </a:solidFill>
                <a:latin typeface="Calibri" pitchFamily="34" charset="0"/>
                <a:ea typeface="Calibri" pitchFamily="34" charset="-122"/>
                <a:cs typeface="Calibri" pitchFamily="34" charset="-120"/>
              </a:rPr>
              <a:t>Izgara örneklemesi</a:t>
            </a:r>
            <a:endParaRPr lang="tr-TR" sz="1620" dirty="0"/>
          </a:p>
        </p:txBody>
      </p:sp>
      <p:sp>
        <p:nvSpPr>
          <p:cNvPr id="9" name="Shape 6"/>
          <p:cNvSpPr/>
          <p:nvPr/>
        </p:nvSpPr>
        <p:spPr>
          <a:xfrm>
            <a:off x="822960" y="2782484"/>
            <a:ext cx="4861408" cy="1284050"/>
          </a:xfrm>
          <a:prstGeom prst="rect">
            <a:avLst/>
          </a:prstGeom>
          <a:solidFill>
            <a:srgbClr val="E4EFD9"/>
          </a:solidFill>
          <a:ln w="9525">
            <a:solidFill>
              <a:srgbClr val="BFE0C8"/>
            </a:solidFill>
            <a:prstDash val="solid"/>
          </a:ln>
        </p:spPr>
      </p:sp>
      <p:sp>
        <p:nvSpPr>
          <p:cNvPr id="10" name="Shape 7"/>
          <p:cNvSpPr/>
          <p:nvPr/>
        </p:nvSpPr>
        <p:spPr>
          <a:xfrm>
            <a:off x="1517447" y="2782484"/>
            <a:ext cx="0" cy="1284050"/>
          </a:xfrm>
          <a:prstGeom prst="line">
            <a:avLst/>
          </a:prstGeom>
          <a:noFill/>
          <a:ln w="15875">
            <a:solidFill>
              <a:srgbClr val="FFFFFF"/>
            </a:solidFill>
            <a:prstDash val="solid"/>
          </a:ln>
        </p:spPr>
      </p:sp>
      <p:sp>
        <p:nvSpPr>
          <p:cNvPr id="11" name="Shape 8"/>
          <p:cNvSpPr/>
          <p:nvPr/>
        </p:nvSpPr>
        <p:spPr>
          <a:xfrm>
            <a:off x="2211934" y="2782484"/>
            <a:ext cx="0" cy="1284050"/>
          </a:xfrm>
          <a:prstGeom prst="line">
            <a:avLst/>
          </a:prstGeom>
          <a:noFill/>
          <a:ln w="15875">
            <a:solidFill>
              <a:srgbClr val="FFFFFF"/>
            </a:solidFill>
            <a:prstDash val="solid"/>
          </a:ln>
        </p:spPr>
      </p:sp>
      <p:sp>
        <p:nvSpPr>
          <p:cNvPr id="12" name="Shape 9"/>
          <p:cNvSpPr/>
          <p:nvPr/>
        </p:nvSpPr>
        <p:spPr>
          <a:xfrm>
            <a:off x="2906420" y="2782484"/>
            <a:ext cx="0" cy="1284050"/>
          </a:xfrm>
          <a:prstGeom prst="line">
            <a:avLst/>
          </a:prstGeom>
          <a:noFill/>
          <a:ln w="15875">
            <a:solidFill>
              <a:srgbClr val="FFFFFF"/>
            </a:solidFill>
            <a:prstDash val="solid"/>
          </a:ln>
        </p:spPr>
      </p:sp>
      <p:sp>
        <p:nvSpPr>
          <p:cNvPr id="13" name="Shape 10"/>
          <p:cNvSpPr/>
          <p:nvPr/>
        </p:nvSpPr>
        <p:spPr>
          <a:xfrm>
            <a:off x="3600907" y="2782484"/>
            <a:ext cx="0" cy="1284050"/>
          </a:xfrm>
          <a:prstGeom prst="line">
            <a:avLst/>
          </a:prstGeom>
          <a:noFill/>
          <a:ln w="15875">
            <a:solidFill>
              <a:srgbClr val="FFFFFF"/>
            </a:solidFill>
            <a:prstDash val="solid"/>
          </a:ln>
        </p:spPr>
      </p:sp>
      <p:sp>
        <p:nvSpPr>
          <p:cNvPr id="14" name="Shape 11"/>
          <p:cNvSpPr/>
          <p:nvPr/>
        </p:nvSpPr>
        <p:spPr>
          <a:xfrm>
            <a:off x="4295394" y="2782484"/>
            <a:ext cx="0" cy="1284050"/>
          </a:xfrm>
          <a:prstGeom prst="line">
            <a:avLst/>
          </a:prstGeom>
          <a:noFill/>
          <a:ln w="15875">
            <a:solidFill>
              <a:srgbClr val="FFFFFF"/>
            </a:solidFill>
            <a:prstDash val="solid"/>
          </a:ln>
        </p:spPr>
      </p:sp>
      <p:sp>
        <p:nvSpPr>
          <p:cNvPr id="15" name="Shape 12"/>
          <p:cNvSpPr/>
          <p:nvPr/>
        </p:nvSpPr>
        <p:spPr>
          <a:xfrm>
            <a:off x="4989881" y="2782484"/>
            <a:ext cx="0" cy="1284050"/>
          </a:xfrm>
          <a:prstGeom prst="line">
            <a:avLst/>
          </a:prstGeom>
          <a:noFill/>
          <a:ln w="15875">
            <a:solidFill>
              <a:srgbClr val="FFFFFF"/>
            </a:solidFill>
            <a:prstDash val="solid"/>
          </a:ln>
        </p:spPr>
      </p:sp>
      <p:sp>
        <p:nvSpPr>
          <p:cNvPr id="16" name="Shape 13"/>
          <p:cNvSpPr/>
          <p:nvPr/>
        </p:nvSpPr>
        <p:spPr>
          <a:xfrm>
            <a:off x="822960" y="3210501"/>
            <a:ext cx="4861408" cy="0"/>
          </a:xfrm>
          <a:prstGeom prst="line">
            <a:avLst/>
          </a:prstGeom>
          <a:noFill/>
          <a:ln w="15875">
            <a:solidFill>
              <a:srgbClr val="FFFFFF"/>
            </a:solidFill>
            <a:prstDash val="solid"/>
          </a:ln>
        </p:spPr>
      </p:sp>
      <p:sp>
        <p:nvSpPr>
          <p:cNvPr id="17" name="Shape 14"/>
          <p:cNvSpPr/>
          <p:nvPr/>
        </p:nvSpPr>
        <p:spPr>
          <a:xfrm>
            <a:off x="822960" y="3638518"/>
            <a:ext cx="4861408" cy="0"/>
          </a:xfrm>
          <a:prstGeom prst="line">
            <a:avLst/>
          </a:prstGeom>
          <a:noFill/>
          <a:ln w="15875">
            <a:solidFill>
              <a:srgbClr val="FFFFFF"/>
            </a:solidFill>
            <a:prstDash val="solid"/>
          </a:ln>
        </p:spPr>
      </p:sp>
      <p:sp>
        <p:nvSpPr>
          <p:cNvPr id="18" name="Shape 15"/>
          <p:cNvSpPr/>
          <p:nvPr/>
        </p:nvSpPr>
        <p:spPr>
          <a:xfrm>
            <a:off x="1019528" y="2898301"/>
            <a:ext cx="45319" cy="45319"/>
          </a:xfrm>
          <a:prstGeom prst="ellipse">
            <a:avLst/>
          </a:prstGeom>
          <a:solidFill>
            <a:srgbClr val="A16207"/>
          </a:solidFill>
          <a:ln w="9525">
            <a:solidFill>
              <a:srgbClr val="A16207"/>
            </a:solidFill>
            <a:prstDash val="solid"/>
          </a:ln>
        </p:spPr>
      </p:sp>
      <p:sp>
        <p:nvSpPr>
          <p:cNvPr id="19" name="Shape 16"/>
          <p:cNvSpPr/>
          <p:nvPr/>
        </p:nvSpPr>
        <p:spPr>
          <a:xfrm>
            <a:off x="1275560" y="2898301"/>
            <a:ext cx="45319" cy="45319"/>
          </a:xfrm>
          <a:prstGeom prst="ellipse">
            <a:avLst/>
          </a:prstGeom>
          <a:solidFill>
            <a:srgbClr val="A16207"/>
          </a:solidFill>
          <a:ln w="9525">
            <a:solidFill>
              <a:srgbClr val="A16207"/>
            </a:solidFill>
            <a:prstDash val="solid"/>
          </a:ln>
        </p:spPr>
      </p:sp>
      <p:sp>
        <p:nvSpPr>
          <p:cNvPr id="20" name="Shape 17"/>
          <p:cNvSpPr/>
          <p:nvPr/>
        </p:nvSpPr>
        <p:spPr>
          <a:xfrm>
            <a:off x="1019528" y="3049365"/>
            <a:ext cx="45319" cy="45319"/>
          </a:xfrm>
          <a:prstGeom prst="ellipse">
            <a:avLst/>
          </a:prstGeom>
          <a:solidFill>
            <a:srgbClr val="A16207"/>
          </a:solidFill>
          <a:ln w="9525">
            <a:solidFill>
              <a:srgbClr val="A16207"/>
            </a:solidFill>
            <a:prstDash val="solid"/>
          </a:ln>
        </p:spPr>
      </p:sp>
      <p:sp>
        <p:nvSpPr>
          <p:cNvPr id="21" name="Shape 18"/>
          <p:cNvSpPr/>
          <p:nvPr/>
        </p:nvSpPr>
        <p:spPr>
          <a:xfrm>
            <a:off x="1275560" y="3049365"/>
            <a:ext cx="45319" cy="45319"/>
          </a:xfrm>
          <a:prstGeom prst="ellipse">
            <a:avLst/>
          </a:prstGeom>
          <a:solidFill>
            <a:srgbClr val="A16207"/>
          </a:solidFill>
          <a:ln w="9525">
            <a:solidFill>
              <a:srgbClr val="A16207"/>
            </a:solidFill>
            <a:prstDash val="solid"/>
          </a:ln>
        </p:spPr>
      </p:sp>
      <p:sp>
        <p:nvSpPr>
          <p:cNvPr id="22" name="Shape 19"/>
          <p:cNvSpPr/>
          <p:nvPr/>
        </p:nvSpPr>
        <p:spPr>
          <a:xfrm>
            <a:off x="1117331" y="2943620"/>
            <a:ext cx="105745" cy="105745"/>
          </a:xfrm>
          <a:prstGeom prst="ellipse">
            <a:avLst/>
          </a:prstGeom>
          <a:solidFill>
            <a:srgbClr val="854D0E"/>
          </a:solidFill>
          <a:ln w="12700">
            <a:solidFill>
              <a:srgbClr val="FFFFFF"/>
            </a:solidFill>
            <a:prstDash val="solid"/>
          </a:ln>
        </p:spPr>
      </p:sp>
      <p:sp>
        <p:nvSpPr>
          <p:cNvPr id="23" name="Shape 20"/>
          <p:cNvSpPr/>
          <p:nvPr/>
        </p:nvSpPr>
        <p:spPr>
          <a:xfrm>
            <a:off x="1019528" y="3326317"/>
            <a:ext cx="45319" cy="45319"/>
          </a:xfrm>
          <a:prstGeom prst="ellipse">
            <a:avLst/>
          </a:prstGeom>
          <a:solidFill>
            <a:srgbClr val="A16207"/>
          </a:solidFill>
          <a:ln w="9525">
            <a:solidFill>
              <a:srgbClr val="A16207"/>
            </a:solidFill>
            <a:prstDash val="solid"/>
          </a:ln>
        </p:spPr>
      </p:sp>
      <p:sp>
        <p:nvSpPr>
          <p:cNvPr id="24" name="Shape 21"/>
          <p:cNvSpPr/>
          <p:nvPr/>
        </p:nvSpPr>
        <p:spPr>
          <a:xfrm>
            <a:off x="1275560" y="3326317"/>
            <a:ext cx="45319" cy="45319"/>
          </a:xfrm>
          <a:prstGeom prst="ellipse">
            <a:avLst/>
          </a:prstGeom>
          <a:solidFill>
            <a:srgbClr val="A16207"/>
          </a:solidFill>
          <a:ln w="9525">
            <a:solidFill>
              <a:srgbClr val="A16207"/>
            </a:solidFill>
            <a:prstDash val="solid"/>
          </a:ln>
        </p:spPr>
      </p:sp>
      <p:sp>
        <p:nvSpPr>
          <p:cNvPr id="25" name="Shape 22"/>
          <p:cNvSpPr/>
          <p:nvPr/>
        </p:nvSpPr>
        <p:spPr>
          <a:xfrm>
            <a:off x="1019528" y="3477382"/>
            <a:ext cx="45319" cy="45319"/>
          </a:xfrm>
          <a:prstGeom prst="ellipse">
            <a:avLst/>
          </a:prstGeom>
          <a:solidFill>
            <a:srgbClr val="A16207"/>
          </a:solidFill>
          <a:ln w="9525">
            <a:solidFill>
              <a:srgbClr val="A16207"/>
            </a:solidFill>
            <a:prstDash val="solid"/>
          </a:ln>
        </p:spPr>
      </p:sp>
      <p:sp>
        <p:nvSpPr>
          <p:cNvPr id="26" name="Shape 23"/>
          <p:cNvSpPr/>
          <p:nvPr/>
        </p:nvSpPr>
        <p:spPr>
          <a:xfrm>
            <a:off x="1275560" y="3477382"/>
            <a:ext cx="45319" cy="45319"/>
          </a:xfrm>
          <a:prstGeom prst="ellipse">
            <a:avLst/>
          </a:prstGeom>
          <a:solidFill>
            <a:srgbClr val="A16207"/>
          </a:solidFill>
          <a:ln w="9525">
            <a:solidFill>
              <a:srgbClr val="A16207"/>
            </a:solidFill>
            <a:prstDash val="solid"/>
          </a:ln>
        </p:spPr>
      </p:sp>
      <p:sp>
        <p:nvSpPr>
          <p:cNvPr id="27" name="Shape 24"/>
          <p:cNvSpPr/>
          <p:nvPr/>
        </p:nvSpPr>
        <p:spPr>
          <a:xfrm>
            <a:off x="1117331" y="3371637"/>
            <a:ext cx="105745" cy="105745"/>
          </a:xfrm>
          <a:prstGeom prst="ellipse">
            <a:avLst/>
          </a:prstGeom>
          <a:solidFill>
            <a:srgbClr val="854D0E"/>
          </a:solidFill>
          <a:ln w="12700">
            <a:solidFill>
              <a:srgbClr val="FFFFFF"/>
            </a:solidFill>
            <a:prstDash val="solid"/>
          </a:ln>
        </p:spPr>
      </p:sp>
      <p:sp>
        <p:nvSpPr>
          <p:cNvPr id="28" name="Shape 25"/>
          <p:cNvSpPr/>
          <p:nvPr/>
        </p:nvSpPr>
        <p:spPr>
          <a:xfrm>
            <a:off x="1019528" y="3754334"/>
            <a:ext cx="45319" cy="45319"/>
          </a:xfrm>
          <a:prstGeom prst="ellipse">
            <a:avLst/>
          </a:prstGeom>
          <a:solidFill>
            <a:srgbClr val="A16207"/>
          </a:solidFill>
          <a:ln w="9525">
            <a:solidFill>
              <a:srgbClr val="A16207"/>
            </a:solidFill>
            <a:prstDash val="solid"/>
          </a:ln>
        </p:spPr>
      </p:sp>
      <p:sp>
        <p:nvSpPr>
          <p:cNvPr id="29" name="Shape 26"/>
          <p:cNvSpPr/>
          <p:nvPr/>
        </p:nvSpPr>
        <p:spPr>
          <a:xfrm>
            <a:off x="1275560" y="3754334"/>
            <a:ext cx="45319" cy="45319"/>
          </a:xfrm>
          <a:prstGeom prst="ellipse">
            <a:avLst/>
          </a:prstGeom>
          <a:solidFill>
            <a:srgbClr val="A16207"/>
          </a:solidFill>
          <a:ln w="9525">
            <a:solidFill>
              <a:srgbClr val="A16207"/>
            </a:solidFill>
            <a:prstDash val="solid"/>
          </a:ln>
        </p:spPr>
      </p:sp>
      <p:sp>
        <p:nvSpPr>
          <p:cNvPr id="30" name="Shape 27"/>
          <p:cNvSpPr/>
          <p:nvPr/>
        </p:nvSpPr>
        <p:spPr>
          <a:xfrm>
            <a:off x="1019528" y="3905399"/>
            <a:ext cx="45319" cy="45319"/>
          </a:xfrm>
          <a:prstGeom prst="ellipse">
            <a:avLst/>
          </a:prstGeom>
          <a:solidFill>
            <a:srgbClr val="A16207"/>
          </a:solidFill>
          <a:ln w="9525">
            <a:solidFill>
              <a:srgbClr val="A16207"/>
            </a:solidFill>
            <a:prstDash val="solid"/>
          </a:ln>
        </p:spPr>
      </p:sp>
      <p:sp>
        <p:nvSpPr>
          <p:cNvPr id="31" name="Shape 28"/>
          <p:cNvSpPr/>
          <p:nvPr/>
        </p:nvSpPr>
        <p:spPr>
          <a:xfrm>
            <a:off x="1275560" y="3905399"/>
            <a:ext cx="45319" cy="45319"/>
          </a:xfrm>
          <a:prstGeom prst="ellipse">
            <a:avLst/>
          </a:prstGeom>
          <a:solidFill>
            <a:srgbClr val="A16207"/>
          </a:solidFill>
          <a:ln w="9525">
            <a:solidFill>
              <a:srgbClr val="A16207"/>
            </a:solidFill>
            <a:prstDash val="solid"/>
          </a:ln>
        </p:spPr>
      </p:sp>
      <p:sp>
        <p:nvSpPr>
          <p:cNvPr id="32" name="Shape 29"/>
          <p:cNvSpPr/>
          <p:nvPr/>
        </p:nvSpPr>
        <p:spPr>
          <a:xfrm>
            <a:off x="1117331" y="3799653"/>
            <a:ext cx="105745" cy="105745"/>
          </a:xfrm>
          <a:prstGeom prst="ellipse">
            <a:avLst/>
          </a:prstGeom>
          <a:solidFill>
            <a:srgbClr val="854D0E"/>
          </a:solidFill>
          <a:ln w="12700">
            <a:solidFill>
              <a:srgbClr val="FFFFFF"/>
            </a:solidFill>
            <a:prstDash val="solid"/>
          </a:ln>
        </p:spPr>
      </p:sp>
      <p:sp>
        <p:nvSpPr>
          <p:cNvPr id="33" name="Shape 30"/>
          <p:cNvSpPr/>
          <p:nvPr/>
        </p:nvSpPr>
        <p:spPr>
          <a:xfrm>
            <a:off x="1714014" y="2898301"/>
            <a:ext cx="45319" cy="45319"/>
          </a:xfrm>
          <a:prstGeom prst="ellipse">
            <a:avLst/>
          </a:prstGeom>
          <a:solidFill>
            <a:srgbClr val="A16207"/>
          </a:solidFill>
          <a:ln w="9525">
            <a:solidFill>
              <a:srgbClr val="A16207"/>
            </a:solidFill>
            <a:prstDash val="solid"/>
          </a:ln>
        </p:spPr>
      </p:sp>
      <p:sp>
        <p:nvSpPr>
          <p:cNvPr id="34" name="Shape 31"/>
          <p:cNvSpPr/>
          <p:nvPr/>
        </p:nvSpPr>
        <p:spPr>
          <a:xfrm>
            <a:off x="1970046" y="2898301"/>
            <a:ext cx="45319" cy="45319"/>
          </a:xfrm>
          <a:prstGeom prst="ellipse">
            <a:avLst/>
          </a:prstGeom>
          <a:solidFill>
            <a:srgbClr val="A16207"/>
          </a:solidFill>
          <a:ln w="9525">
            <a:solidFill>
              <a:srgbClr val="A16207"/>
            </a:solidFill>
            <a:prstDash val="solid"/>
          </a:ln>
        </p:spPr>
      </p:sp>
      <p:sp>
        <p:nvSpPr>
          <p:cNvPr id="35" name="Shape 32"/>
          <p:cNvSpPr/>
          <p:nvPr/>
        </p:nvSpPr>
        <p:spPr>
          <a:xfrm>
            <a:off x="1714014" y="3049365"/>
            <a:ext cx="45319" cy="45319"/>
          </a:xfrm>
          <a:prstGeom prst="ellipse">
            <a:avLst/>
          </a:prstGeom>
          <a:solidFill>
            <a:srgbClr val="A16207"/>
          </a:solidFill>
          <a:ln w="9525">
            <a:solidFill>
              <a:srgbClr val="A16207"/>
            </a:solidFill>
            <a:prstDash val="solid"/>
          </a:ln>
        </p:spPr>
      </p:sp>
      <p:sp>
        <p:nvSpPr>
          <p:cNvPr id="36" name="Shape 33"/>
          <p:cNvSpPr/>
          <p:nvPr/>
        </p:nvSpPr>
        <p:spPr>
          <a:xfrm>
            <a:off x="1970046" y="3049365"/>
            <a:ext cx="45319" cy="45319"/>
          </a:xfrm>
          <a:prstGeom prst="ellipse">
            <a:avLst/>
          </a:prstGeom>
          <a:solidFill>
            <a:srgbClr val="A16207"/>
          </a:solidFill>
          <a:ln w="9525">
            <a:solidFill>
              <a:srgbClr val="A16207"/>
            </a:solidFill>
            <a:prstDash val="solid"/>
          </a:ln>
        </p:spPr>
      </p:sp>
      <p:sp>
        <p:nvSpPr>
          <p:cNvPr id="37" name="Shape 34"/>
          <p:cNvSpPr/>
          <p:nvPr/>
        </p:nvSpPr>
        <p:spPr>
          <a:xfrm>
            <a:off x="1811818" y="2943620"/>
            <a:ext cx="105745" cy="105745"/>
          </a:xfrm>
          <a:prstGeom prst="ellipse">
            <a:avLst/>
          </a:prstGeom>
          <a:solidFill>
            <a:srgbClr val="854D0E"/>
          </a:solidFill>
          <a:ln w="12700">
            <a:solidFill>
              <a:srgbClr val="FFFFFF"/>
            </a:solidFill>
            <a:prstDash val="solid"/>
          </a:ln>
        </p:spPr>
      </p:sp>
      <p:sp>
        <p:nvSpPr>
          <p:cNvPr id="38" name="Shape 35"/>
          <p:cNvSpPr/>
          <p:nvPr/>
        </p:nvSpPr>
        <p:spPr>
          <a:xfrm>
            <a:off x="1714014" y="3326317"/>
            <a:ext cx="45319" cy="45319"/>
          </a:xfrm>
          <a:prstGeom prst="ellipse">
            <a:avLst/>
          </a:prstGeom>
          <a:solidFill>
            <a:srgbClr val="A16207"/>
          </a:solidFill>
          <a:ln w="9525">
            <a:solidFill>
              <a:srgbClr val="A16207"/>
            </a:solidFill>
            <a:prstDash val="solid"/>
          </a:ln>
        </p:spPr>
      </p:sp>
      <p:sp>
        <p:nvSpPr>
          <p:cNvPr id="39" name="Shape 36"/>
          <p:cNvSpPr/>
          <p:nvPr/>
        </p:nvSpPr>
        <p:spPr>
          <a:xfrm>
            <a:off x="1970046" y="3326317"/>
            <a:ext cx="45319" cy="45319"/>
          </a:xfrm>
          <a:prstGeom prst="ellipse">
            <a:avLst/>
          </a:prstGeom>
          <a:solidFill>
            <a:srgbClr val="A16207"/>
          </a:solidFill>
          <a:ln w="9525">
            <a:solidFill>
              <a:srgbClr val="A16207"/>
            </a:solidFill>
            <a:prstDash val="solid"/>
          </a:ln>
        </p:spPr>
      </p:sp>
      <p:sp>
        <p:nvSpPr>
          <p:cNvPr id="40" name="Shape 37"/>
          <p:cNvSpPr/>
          <p:nvPr/>
        </p:nvSpPr>
        <p:spPr>
          <a:xfrm>
            <a:off x="1714014" y="3477382"/>
            <a:ext cx="45319" cy="45319"/>
          </a:xfrm>
          <a:prstGeom prst="ellipse">
            <a:avLst/>
          </a:prstGeom>
          <a:solidFill>
            <a:srgbClr val="A16207"/>
          </a:solidFill>
          <a:ln w="9525">
            <a:solidFill>
              <a:srgbClr val="A16207"/>
            </a:solidFill>
            <a:prstDash val="solid"/>
          </a:ln>
        </p:spPr>
      </p:sp>
      <p:sp>
        <p:nvSpPr>
          <p:cNvPr id="41" name="Shape 38"/>
          <p:cNvSpPr/>
          <p:nvPr/>
        </p:nvSpPr>
        <p:spPr>
          <a:xfrm>
            <a:off x="1970046" y="3477382"/>
            <a:ext cx="45319" cy="45319"/>
          </a:xfrm>
          <a:prstGeom prst="ellipse">
            <a:avLst/>
          </a:prstGeom>
          <a:solidFill>
            <a:srgbClr val="A16207"/>
          </a:solidFill>
          <a:ln w="9525">
            <a:solidFill>
              <a:srgbClr val="A16207"/>
            </a:solidFill>
            <a:prstDash val="solid"/>
          </a:ln>
        </p:spPr>
      </p:sp>
      <p:sp>
        <p:nvSpPr>
          <p:cNvPr id="42" name="Shape 39"/>
          <p:cNvSpPr/>
          <p:nvPr/>
        </p:nvSpPr>
        <p:spPr>
          <a:xfrm>
            <a:off x="1811818" y="3371637"/>
            <a:ext cx="105745" cy="105745"/>
          </a:xfrm>
          <a:prstGeom prst="ellipse">
            <a:avLst/>
          </a:prstGeom>
          <a:solidFill>
            <a:srgbClr val="854D0E"/>
          </a:solidFill>
          <a:ln w="12700">
            <a:solidFill>
              <a:srgbClr val="FFFFFF"/>
            </a:solidFill>
            <a:prstDash val="solid"/>
          </a:ln>
        </p:spPr>
      </p:sp>
      <p:sp>
        <p:nvSpPr>
          <p:cNvPr id="43" name="Shape 40"/>
          <p:cNvSpPr/>
          <p:nvPr/>
        </p:nvSpPr>
        <p:spPr>
          <a:xfrm>
            <a:off x="1714014" y="3754334"/>
            <a:ext cx="45319" cy="45319"/>
          </a:xfrm>
          <a:prstGeom prst="ellipse">
            <a:avLst/>
          </a:prstGeom>
          <a:solidFill>
            <a:srgbClr val="A16207"/>
          </a:solidFill>
          <a:ln w="9525">
            <a:solidFill>
              <a:srgbClr val="A16207"/>
            </a:solidFill>
            <a:prstDash val="solid"/>
          </a:ln>
        </p:spPr>
      </p:sp>
      <p:sp>
        <p:nvSpPr>
          <p:cNvPr id="44" name="Shape 41"/>
          <p:cNvSpPr/>
          <p:nvPr/>
        </p:nvSpPr>
        <p:spPr>
          <a:xfrm>
            <a:off x="1970046" y="3754334"/>
            <a:ext cx="45319" cy="45319"/>
          </a:xfrm>
          <a:prstGeom prst="ellipse">
            <a:avLst/>
          </a:prstGeom>
          <a:solidFill>
            <a:srgbClr val="A16207"/>
          </a:solidFill>
          <a:ln w="9525">
            <a:solidFill>
              <a:srgbClr val="A16207"/>
            </a:solidFill>
            <a:prstDash val="solid"/>
          </a:ln>
        </p:spPr>
      </p:sp>
      <p:sp>
        <p:nvSpPr>
          <p:cNvPr id="45" name="Shape 42"/>
          <p:cNvSpPr/>
          <p:nvPr/>
        </p:nvSpPr>
        <p:spPr>
          <a:xfrm>
            <a:off x="1714014" y="3905399"/>
            <a:ext cx="45319" cy="45319"/>
          </a:xfrm>
          <a:prstGeom prst="ellipse">
            <a:avLst/>
          </a:prstGeom>
          <a:solidFill>
            <a:srgbClr val="A16207"/>
          </a:solidFill>
          <a:ln w="9525">
            <a:solidFill>
              <a:srgbClr val="A16207"/>
            </a:solidFill>
            <a:prstDash val="solid"/>
          </a:ln>
        </p:spPr>
      </p:sp>
      <p:sp>
        <p:nvSpPr>
          <p:cNvPr id="46" name="Shape 43"/>
          <p:cNvSpPr/>
          <p:nvPr/>
        </p:nvSpPr>
        <p:spPr>
          <a:xfrm>
            <a:off x="1970046" y="3905399"/>
            <a:ext cx="45319" cy="45319"/>
          </a:xfrm>
          <a:prstGeom prst="ellipse">
            <a:avLst/>
          </a:prstGeom>
          <a:solidFill>
            <a:srgbClr val="A16207"/>
          </a:solidFill>
          <a:ln w="9525">
            <a:solidFill>
              <a:srgbClr val="A16207"/>
            </a:solidFill>
            <a:prstDash val="solid"/>
          </a:ln>
        </p:spPr>
      </p:sp>
      <p:sp>
        <p:nvSpPr>
          <p:cNvPr id="47" name="Shape 44"/>
          <p:cNvSpPr/>
          <p:nvPr/>
        </p:nvSpPr>
        <p:spPr>
          <a:xfrm>
            <a:off x="1811818" y="3799653"/>
            <a:ext cx="105745" cy="105745"/>
          </a:xfrm>
          <a:prstGeom prst="ellipse">
            <a:avLst/>
          </a:prstGeom>
          <a:solidFill>
            <a:srgbClr val="854D0E"/>
          </a:solidFill>
          <a:ln w="12700">
            <a:solidFill>
              <a:srgbClr val="FFFFFF"/>
            </a:solidFill>
            <a:prstDash val="solid"/>
          </a:ln>
        </p:spPr>
      </p:sp>
      <p:sp>
        <p:nvSpPr>
          <p:cNvPr id="48" name="Shape 45"/>
          <p:cNvSpPr/>
          <p:nvPr/>
        </p:nvSpPr>
        <p:spPr>
          <a:xfrm>
            <a:off x="2408501" y="2898301"/>
            <a:ext cx="45319" cy="45319"/>
          </a:xfrm>
          <a:prstGeom prst="ellipse">
            <a:avLst/>
          </a:prstGeom>
          <a:solidFill>
            <a:srgbClr val="A16207"/>
          </a:solidFill>
          <a:ln w="9525">
            <a:solidFill>
              <a:srgbClr val="A16207"/>
            </a:solidFill>
            <a:prstDash val="solid"/>
          </a:ln>
        </p:spPr>
      </p:sp>
      <p:sp>
        <p:nvSpPr>
          <p:cNvPr id="49" name="Shape 46"/>
          <p:cNvSpPr/>
          <p:nvPr/>
        </p:nvSpPr>
        <p:spPr>
          <a:xfrm>
            <a:off x="2664533" y="2898301"/>
            <a:ext cx="45319" cy="45319"/>
          </a:xfrm>
          <a:prstGeom prst="ellipse">
            <a:avLst/>
          </a:prstGeom>
          <a:solidFill>
            <a:srgbClr val="A16207"/>
          </a:solidFill>
          <a:ln w="9525">
            <a:solidFill>
              <a:srgbClr val="A16207"/>
            </a:solidFill>
            <a:prstDash val="solid"/>
          </a:ln>
        </p:spPr>
      </p:sp>
      <p:sp>
        <p:nvSpPr>
          <p:cNvPr id="50" name="Shape 47"/>
          <p:cNvSpPr/>
          <p:nvPr/>
        </p:nvSpPr>
        <p:spPr>
          <a:xfrm>
            <a:off x="2408501" y="3049365"/>
            <a:ext cx="45319" cy="45319"/>
          </a:xfrm>
          <a:prstGeom prst="ellipse">
            <a:avLst/>
          </a:prstGeom>
          <a:solidFill>
            <a:srgbClr val="A16207"/>
          </a:solidFill>
          <a:ln w="9525">
            <a:solidFill>
              <a:srgbClr val="A16207"/>
            </a:solidFill>
            <a:prstDash val="solid"/>
          </a:ln>
        </p:spPr>
      </p:sp>
      <p:sp>
        <p:nvSpPr>
          <p:cNvPr id="51" name="Shape 48"/>
          <p:cNvSpPr/>
          <p:nvPr/>
        </p:nvSpPr>
        <p:spPr>
          <a:xfrm>
            <a:off x="2664533" y="3049365"/>
            <a:ext cx="45319" cy="45319"/>
          </a:xfrm>
          <a:prstGeom prst="ellipse">
            <a:avLst/>
          </a:prstGeom>
          <a:solidFill>
            <a:srgbClr val="A16207"/>
          </a:solidFill>
          <a:ln w="9525">
            <a:solidFill>
              <a:srgbClr val="A16207"/>
            </a:solidFill>
            <a:prstDash val="solid"/>
          </a:ln>
        </p:spPr>
      </p:sp>
      <p:sp>
        <p:nvSpPr>
          <p:cNvPr id="52" name="Shape 49"/>
          <p:cNvSpPr/>
          <p:nvPr/>
        </p:nvSpPr>
        <p:spPr>
          <a:xfrm>
            <a:off x="2506304" y="2943620"/>
            <a:ext cx="105745" cy="105745"/>
          </a:xfrm>
          <a:prstGeom prst="ellipse">
            <a:avLst/>
          </a:prstGeom>
          <a:solidFill>
            <a:srgbClr val="854D0E"/>
          </a:solidFill>
          <a:ln w="12700">
            <a:solidFill>
              <a:srgbClr val="FFFFFF"/>
            </a:solidFill>
            <a:prstDash val="solid"/>
          </a:ln>
        </p:spPr>
      </p:sp>
      <p:sp>
        <p:nvSpPr>
          <p:cNvPr id="53" name="Shape 50"/>
          <p:cNvSpPr/>
          <p:nvPr/>
        </p:nvSpPr>
        <p:spPr>
          <a:xfrm>
            <a:off x="2408501" y="3326317"/>
            <a:ext cx="45319" cy="45319"/>
          </a:xfrm>
          <a:prstGeom prst="ellipse">
            <a:avLst/>
          </a:prstGeom>
          <a:solidFill>
            <a:srgbClr val="A16207"/>
          </a:solidFill>
          <a:ln w="9525">
            <a:solidFill>
              <a:srgbClr val="A16207"/>
            </a:solidFill>
            <a:prstDash val="solid"/>
          </a:ln>
        </p:spPr>
      </p:sp>
      <p:sp>
        <p:nvSpPr>
          <p:cNvPr id="54" name="Shape 51"/>
          <p:cNvSpPr/>
          <p:nvPr/>
        </p:nvSpPr>
        <p:spPr>
          <a:xfrm>
            <a:off x="2664533" y="3326317"/>
            <a:ext cx="45319" cy="45319"/>
          </a:xfrm>
          <a:prstGeom prst="ellipse">
            <a:avLst/>
          </a:prstGeom>
          <a:solidFill>
            <a:srgbClr val="A16207"/>
          </a:solidFill>
          <a:ln w="9525">
            <a:solidFill>
              <a:srgbClr val="A16207"/>
            </a:solidFill>
            <a:prstDash val="solid"/>
          </a:ln>
        </p:spPr>
      </p:sp>
      <p:sp>
        <p:nvSpPr>
          <p:cNvPr id="55" name="Shape 52"/>
          <p:cNvSpPr/>
          <p:nvPr/>
        </p:nvSpPr>
        <p:spPr>
          <a:xfrm>
            <a:off x="2408501" y="3477382"/>
            <a:ext cx="45319" cy="45319"/>
          </a:xfrm>
          <a:prstGeom prst="ellipse">
            <a:avLst/>
          </a:prstGeom>
          <a:solidFill>
            <a:srgbClr val="A16207"/>
          </a:solidFill>
          <a:ln w="9525">
            <a:solidFill>
              <a:srgbClr val="A16207"/>
            </a:solidFill>
            <a:prstDash val="solid"/>
          </a:ln>
        </p:spPr>
      </p:sp>
      <p:sp>
        <p:nvSpPr>
          <p:cNvPr id="56" name="Shape 53"/>
          <p:cNvSpPr/>
          <p:nvPr/>
        </p:nvSpPr>
        <p:spPr>
          <a:xfrm>
            <a:off x="2664533" y="3477382"/>
            <a:ext cx="45319" cy="45319"/>
          </a:xfrm>
          <a:prstGeom prst="ellipse">
            <a:avLst/>
          </a:prstGeom>
          <a:solidFill>
            <a:srgbClr val="A16207"/>
          </a:solidFill>
          <a:ln w="9525">
            <a:solidFill>
              <a:srgbClr val="A16207"/>
            </a:solidFill>
            <a:prstDash val="solid"/>
          </a:ln>
        </p:spPr>
      </p:sp>
      <p:sp>
        <p:nvSpPr>
          <p:cNvPr id="57" name="Shape 54"/>
          <p:cNvSpPr/>
          <p:nvPr/>
        </p:nvSpPr>
        <p:spPr>
          <a:xfrm>
            <a:off x="2506304" y="3371637"/>
            <a:ext cx="105745" cy="105745"/>
          </a:xfrm>
          <a:prstGeom prst="ellipse">
            <a:avLst/>
          </a:prstGeom>
          <a:solidFill>
            <a:srgbClr val="854D0E"/>
          </a:solidFill>
          <a:ln w="12700">
            <a:solidFill>
              <a:srgbClr val="FFFFFF"/>
            </a:solidFill>
            <a:prstDash val="solid"/>
          </a:ln>
        </p:spPr>
      </p:sp>
      <p:sp>
        <p:nvSpPr>
          <p:cNvPr id="58" name="Shape 55"/>
          <p:cNvSpPr/>
          <p:nvPr/>
        </p:nvSpPr>
        <p:spPr>
          <a:xfrm>
            <a:off x="2408501" y="3754334"/>
            <a:ext cx="45319" cy="45319"/>
          </a:xfrm>
          <a:prstGeom prst="ellipse">
            <a:avLst/>
          </a:prstGeom>
          <a:solidFill>
            <a:srgbClr val="A16207"/>
          </a:solidFill>
          <a:ln w="9525">
            <a:solidFill>
              <a:srgbClr val="A16207"/>
            </a:solidFill>
            <a:prstDash val="solid"/>
          </a:ln>
        </p:spPr>
      </p:sp>
      <p:sp>
        <p:nvSpPr>
          <p:cNvPr id="59" name="Shape 56"/>
          <p:cNvSpPr/>
          <p:nvPr/>
        </p:nvSpPr>
        <p:spPr>
          <a:xfrm>
            <a:off x="2664533" y="3754334"/>
            <a:ext cx="45319" cy="45319"/>
          </a:xfrm>
          <a:prstGeom prst="ellipse">
            <a:avLst/>
          </a:prstGeom>
          <a:solidFill>
            <a:srgbClr val="A16207"/>
          </a:solidFill>
          <a:ln w="9525">
            <a:solidFill>
              <a:srgbClr val="A16207"/>
            </a:solidFill>
            <a:prstDash val="solid"/>
          </a:ln>
        </p:spPr>
      </p:sp>
      <p:sp>
        <p:nvSpPr>
          <p:cNvPr id="60" name="Shape 57"/>
          <p:cNvSpPr/>
          <p:nvPr/>
        </p:nvSpPr>
        <p:spPr>
          <a:xfrm>
            <a:off x="2408501" y="3905399"/>
            <a:ext cx="45319" cy="45319"/>
          </a:xfrm>
          <a:prstGeom prst="ellipse">
            <a:avLst/>
          </a:prstGeom>
          <a:solidFill>
            <a:srgbClr val="A16207"/>
          </a:solidFill>
          <a:ln w="9525">
            <a:solidFill>
              <a:srgbClr val="A16207"/>
            </a:solidFill>
            <a:prstDash val="solid"/>
          </a:ln>
        </p:spPr>
      </p:sp>
      <p:sp>
        <p:nvSpPr>
          <p:cNvPr id="61" name="Shape 58"/>
          <p:cNvSpPr/>
          <p:nvPr/>
        </p:nvSpPr>
        <p:spPr>
          <a:xfrm>
            <a:off x="2664533" y="3905399"/>
            <a:ext cx="45319" cy="45319"/>
          </a:xfrm>
          <a:prstGeom prst="ellipse">
            <a:avLst/>
          </a:prstGeom>
          <a:solidFill>
            <a:srgbClr val="A16207"/>
          </a:solidFill>
          <a:ln w="9525">
            <a:solidFill>
              <a:srgbClr val="A16207"/>
            </a:solidFill>
            <a:prstDash val="solid"/>
          </a:ln>
        </p:spPr>
      </p:sp>
      <p:sp>
        <p:nvSpPr>
          <p:cNvPr id="62" name="Shape 59"/>
          <p:cNvSpPr/>
          <p:nvPr/>
        </p:nvSpPr>
        <p:spPr>
          <a:xfrm>
            <a:off x="2506304" y="3799653"/>
            <a:ext cx="105745" cy="105745"/>
          </a:xfrm>
          <a:prstGeom prst="ellipse">
            <a:avLst/>
          </a:prstGeom>
          <a:solidFill>
            <a:srgbClr val="854D0E"/>
          </a:solidFill>
          <a:ln w="12700">
            <a:solidFill>
              <a:srgbClr val="FFFFFF"/>
            </a:solidFill>
            <a:prstDash val="solid"/>
          </a:ln>
        </p:spPr>
      </p:sp>
      <p:sp>
        <p:nvSpPr>
          <p:cNvPr id="63" name="Shape 60"/>
          <p:cNvSpPr/>
          <p:nvPr/>
        </p:nvSpPr>
        <p:spPr>
          <a:xfrm>
            <a:off x="3102988" y="2898301"/>
            <a:ext cx="45319" cy="45319"/>
          </a:xfrm>
          <a:prstGeom prst="ellipse">
            <a:avLst/>
          </a:prstGeom>
          <a:solidFill>
            <a:srgbClr val="A16207"/>
          </a:solidFill>
          <a:ln w="9525">
            <a:solidFill>
              <a:srgbClr val="A16207"/>
            </a:solidFill>
            <a:prstDash val="solid"/>
          </a:ln>
        </p:spPr>
      </p:sp>
      <p:sp>
        <p:nvSpPr>
          <p:cNvPr id="64" name="Shape 61"/>
          <p:cNvSpPr/>
          <p:nvPr/>
        </p:nvSpPr>
        <p:spPr>
          <a:xfrm>
            <a:off x="3359020" y="2898301"/>
            <a:ext cx="45319" cy="45319"/>
          </a:xfrm>
          <a:prstGeom prst="ellipse">
            <a:avLst/>
          </a:prstGeom>
          <a:solidFill>
            <a:srgbClr val="A16207"/>
          </a:solidFill>
          <a:ln w="9525">
            <a:solidFill>
              <a:srgbClr val="A16207"/>
            </a:solidFill>
            <a:prstDash val="solid"/>
          </a:ln>
        </p:spPr>
      </p:sp>
      <p:sp>
        <p:nvSpPr>
          <p:cNvPr id="65" name="Shape 62"/>
          <p:cNvSpPr/>
          <p:nvPr/>
        </p:nvSpPr>
        <p:spPr>
          <a:xfrm>
            <a:off x="3102988" y="3049365"/>
            <a:ext cx="45319" cy="45319"/>
          </a:xfrm>
          <a:prstGeom prst="ellipse">
            <a:avLst/>
          </a:prstGeom>
          <a:solidFill>
            <a:srgbClr val="A16207"/>
          </a:solidFill>
          <a:ln w="9525">
            <a:solidFill>
              <a:srgbClr val="A16207"/>
            </a:solidFill>
            <a:prstDash val="solid"/>
          </a:ln>
        </p:spPr>
      </p:sp>
      <p:sp>
        <p:nvSpPr>
          <p:cNvPr id="66" name="Shape 63"/>
          <p:cNvSpPr/>
          <p:nvPr/>
        </p:nvSpPr>
        <p:spPr>
          <a:xfrm>
            <a:off x="3359020" y="3049365"/>
            <a:ext cx="45319" cy="45319"/>
          </a:xfrm>
          <a:prstGeom prst="ellipse">
            <a:avLst/>
          </a:prstGeom>
          <a:solidFill>
            <a:srgbClr val="A16207"/>
          </a:solidFill>
          <a:ln w="9525">
            <a:solidFill>
              <a:srgbClr val="A16207"/>
            </a:solidFill>
            <a:prstDash val="solid"/>
          </a:ln>
        </p:spPr>
      </p:sp>
      <p:sp>
        <p:nvSpPr>
          <p:cNvPr id="67" name="Shape 64"/>
          <p:cNvSpPr/>
          <p:nvPr/>
        </p:nvSpPr>
        <p:spPr>
          <a:xfrm>
            <a:off x="3200791" y="2943620"/>
            <a:ext cx="105745" cy="105745"/>
          </a:xfrm>
          <a:prstGeom prst="ellipse">
            <a:avLst/>
          </a:prstGeom>
          <a:solidFill>
            <a:srgbClr val="854D0E"/>
          </a:solidFill>
          <a:ln w="12700">
            <a:solidFill>
              <a:srgbClr val="FFFFFF"/>
            </a:solidFill>
            <a:prstDash val="solid"/>
          </a:ln>
        </p:spPr>
      </p:sp>
      <p:sp>
        <p:nvSpPr>
          <p:cNvPr id="68" name="Shape 65"/>
          <p:cNvSpPr/>
          <p:nvPr/>
        </p:nvSpPr>
        <p:spPr>
          <a:xfrm>
            <a:off x="3102988" y="3326317"/>
            <a:ext cx="45319" cy="45319"/>
          </a:xfrm>
          <a:prstGeom prst="ellipse">
            <a:avLst/>
          </a:prstGeom>
          <a:solidFill>
            <a:srgbClr val="A16207"/>
          </a:solidFill>
          <a:ln w="9525">
            <a:solidFill>
              <a:srgbClr val="A16207"/>
            </a:solidFill>
            <a:prstDash val="solid"/>
          </a:ln>
        </p:spPr>
      </p:sp>
      <p:sp>
        <p:nvSpPr>
          <p:cNvPr id="69" name="Shape 66"/>
          <p:cNvSpPr/>
          <p:nvPr/>
        </p:nvSpPr>
        <p:spPr>
          <a:xfrm>
            <a:off x="3359020" y="3326317"/>
            <a:ext cx="45319" cy="45319"/>
          </a:xfrm>
          <a:prstGeom prst="ellipse">
            <a:avLst/>
          </a:prstGeom>
          <a:solidFill>
            <a:srgbClr val="A16207"/>
          </a:solidFill>
          <a:ln w="9525">
            <a:solidFill>
              <a:srgbClr val="A16207"/>
            </a:solidFill>
            <a:prstDash val="solid"/>
          </a:ln>
        </p:spPr>
      </p:sp>
      <p:sp>
        <p:nvSpPr>
          <p:cNvPr id="70" name="Shape 67"/>
          <p:cNvSpPr/>
          <p:nvPr/>
        </p:nvSpPr>
        <p:spPr>
          <a:xfrm>
            <a:off x="3102988" y="3477382"/>
            <a:ext cx="45319" cy="45319"/>
          </a:xfrm>
          <a:prstGeom prst="ellipse">
            <a:avLst/>
          </a:prstGeom>
          <a:solidFill>
            <a:srgbClr val="A16207"/>
          </a:solidFill>
          <a:ln w="9525">
            <a:solidFill>
              <a:srgbClr val="A16207"/>
            </a:solidFill>
            <a:prstDash val="solid"/>
          </a:ln>
        </p:spPr>
      </p:sp>
      <p:sp>
        <p:nvSpPr>
          <p:cNvPr id="71" name="Shape 68"/>
          <p:cNvSpPr/>
          <p:nvPr/>
        </p:nvSpPr>
        <p:spPr>
          <a:xfrm>
            <a:off x="3359020" y="3477382"/>
            <a:ext cx="45319" cy="45319"/>
          </a:xfrm>
          <a:prstGeom prst="ellipse">
            <a:avLst/>
          </a:prstGeom>
          <a:solidFill>
            <a:srgbClr val="A16207"/>
          </a:solidFill>
          <a:ln w="9525">
            <a:solidFill>
              <a:srgbClr val="A16207"/>
            </a:solidFill>
            <a:prstDash val="solid"/>
          </a:ln>
        </p:spPr>
      </p:sp>
      <p:sp>
        <p:nvSpPr>
          <p:cNvPr id="72" name="Shape 69"/>
          <p:cNvSpPr/>
          <p:nvPr/>
        </p:nvSpPr>
        <p:spPr>
          <a:xfrm>
            <a:off x="3200791" y="3371637"/>
            <a:ext cx="105745" cy="105745"/>
          </a:xfrm>
          <a:prstGeom prst="ellipse">
            <a:avLst/>
          </a:prstGeom>
          <a:solidFill>
            <a:srgbClr val="854D0E"/>
          </a:solidFill>
          <a:ln w="12700">
            <a:solidFill>
              <a:srgbClr val="FFFFFF"/>
            </a:solidFill>
            <a:prstDash val="solid"/>
          </a:ln>
        </p:spPr>
      </p:sp>
      <p:sp>
        <p:nvSpPr>
          <p:cNvPr id="73" name="Shape 70"/>
          <p:cNvSpPr/>
          <p:nvPr/>
        </p:nvSpPr>
        <p:spPr>
          <a:xfrm>
            <a:off x="3102988" y="3754334"/>
            <a:ext cx="45319" cy="45319"/>
          </a:xfrm>
          <a:prstGeom prst="ellipse">
            <a:avLst/>
          </a:prstGeom>
          <a:solidFill>
            <a:srgbClr val="A16207"/>
          </a:solidFill>
          <a:ln w="9525">
            <a:solidFill>
              <a:srgbClr val="A16207"/>
            </a:solidFill>
            <a:prstDash val="solid"/>
          </a:ln>
        </p:spPr>
      </p:sp>
      <p:sp>
        <p:nvSpPr>
          <p:cNvPr id="74" name="Shape 71"/>
          <p:cNvSpPr/>
          <p:nvPr/>
        </p:nvSpPr>
        <p:spPr>
          <a:xfrm>
            <a:off x="3359020" y="3754334"/>
            <a:ext cx="45319" cy="45319"/>
          </a:xfrm>
          <a:prstGeom prst="ellipse">
            <a:avLst/>
          </a:prstGeom>
          <a:solidFill>
            <a:srgbClr val="A16207"/>
          </a:solidFill>
          <a:ln w="9525">
            <a:solidFill>
              <a:srgbClr val="A16207"/>
            </a:solidFill>
            <a:prstDash val="solid"/>
          </a:ln>
        </p:spPr>
      </p:sp>
      <p:sp>
        <p:nvSpPr>
          <p:cNvPr id="75" name="Shape 72"/>
          <p:cNvSpPr/>
          <p:nvPr/>
        </p:nvSpPr>
        <p:spPr>
          <a:xfrm>
            <a:off x="3102988" y="3905399"/>
            <a:ext cx="45319" cy="45319"/>
          </a:xfrm>
          <a:prstGeom prst="ellipse">
            <a:avLst/>
          </a:prstGeom>
          <a:solidFill>
            <a:srgbClr val="A16207"/>
          </a:solidFill>
          <a:ln w="9525">
            <a:solidFill>
              <a:srgbClr val="A16207"/>
            </a:solidFill>
            <a:prstDash val="solid"/>
          </a:ln>
        </p:spPr>
      </p:sp>
      <p:sp>
        <p:nvSpPr>
          <p:cNvPr id="76" name="Shape 73"/>
          <p:cNvSpPr/>
          <p:nvPr/>
        </p:nvSpPr>
        <p:spPr>
          <a:xfrm>
            <a:off x="3359020" y="3905399"/>
            <a:ext cx="45319" cy="45319"/>
          </a:xfrm>
          <a:prstGeom prst="ellipse">
            <a:avLst/>
          </a:prstGeom>
          <a:solidFill>
            <a:srgbClr val="A16207"/>
          </a:solidFill>
          <a:ln w="9525">
            <a:solidFill>
              <a:srgbClr val="A16207"/>
            </a:solidFill>
            <a:prstDash val="solid"/>
          </a:ln>
        </p:spPr>
      </p:sp>
      <p:sp>
        <p:nvSpPr>
          <p:cNvPr id="77" name="Shape 74"/>
          <p:cNvSpPr/>
          <p:nvPr/>
        </p:nvSpPr>
        <p:spPr>
          <a:xfrm>
            <a:off x="3200791" y="3799653"/>
            <a:ext cx="105745" cy="105745"/>
          </a:xfrm>
          <a:prstGeom prst="ellipse">
            <a:avLst/>
          </a:prstGeom>
          <a:solidFill>
            <a:srgbClr val="854D0E"/>
          </a:solidFill>
          <a:ln w="12700">
            <a:solidFill>
              <a:srgbClr val="FFFFFF"/>
            </a:solidFill>
            <a:prstDash val="solid"/>
          </a:ln>
        </p:spPr>
      </p:sp>
      <p:sp>
        <p:nvSpPr>
          <p:cNvPr id="78" name="Shape 75"/>
          <p:cNvSpPr/>
          <p:nvPr/>
        </p:nvSpPr>
        <p:spPr>
          <a:xfrm>
            <a:off x="3797475" y="2898301"/>
            <a:ext cx="45319" cy="45319"/>
          </a:xfrm>
          <a:prstGeom prst="ellipse">
            <a:avLst/>
          </a:prstGeom>
          <a:solidFill>
            <a:srgbClr val="A16207"/>
          </a:solidFill>
          <a:ln w="9525">
            <a:solidFill>
              <a:srgbClr val="A16207"/>
            </a:solidFill>
            <a:prstDash val="solid"/>
          </a:ln>
        </p:spPr>
      </p:sp>
      <p:sp>
        <p:nvSpPr>
          <p:cNvPr id="79" name="Shape 76"/>
          <p:cNvSpPr/>
          <p:nvPr/>
        </p:nvSpPr>
        <p:spPr>
          <a:xfrm>
            <a:off x="4053507" y="2898301"/>
            <a:ext cx="45319" cy="45319"/>
          </a:xfrm>
          <a:prstGeom prst="ellipse">
            <a:avLst/>
          </a:prstGeom>
          <a:solidFill>
            <a:srgbClr val="A16207"/>
          </a:solidFill>
          <a:ln w="9525">
            <a:solidFill>
              <a:srgbClr val="A16207"/>
            </a:solidFill>
            <a:prstDash val="solid"/>
          </a:ln>
        </p:spPr>
      </p:sp>
      <p:sp>
        <p:nvSpPr>
          <p:cNvPr id="80" name="Shape 77"/>
          <p:cNvSpPr/>
          <p:nvPr/>
        </p:nvSpPr>
        <p:spPr>
          <a:xfrm>
            <a:off x="3797475" y="3049365"/>
            <a:ext cx="45319" cy="45319"/>
          </a:xfrm>
          <a:prstGeom prst="ellipse">
            <a:avLst/>
          </a:prstGeom>
          <a:solidFill>
            <a:srgbClr val="A16207"/>
          </a:solidFill>
          <a:ln w="9525">
            <a:solidFill>
              <a:srgbClr val="A16207"/>
            </a:solidFill>
            <a:prstDash val="solid"/>
          </a:ln>
        </p:spPr>
      </p:sp>
      <p:sp>
        <p:nvSpPr>
          <p:cNvPr id="81" name="Shape 78"/>
          <p:cNvSpPr/>
          <p:nvPr/>
        </p:nvSpPr>
        <p:spPr>
          <a:xfrm>
            <a:off x="4053507" y="3049365"/>
            <a:ext cx="45319" cy="45319"/>
          </a:xfrm>
          <a:prstGeom prst="ellipse">
            <a:avLst/>
          </a:prstGeom>
          <a:solidFill>
            <a:srgbClr val="A16207"/>
          </a:solidFill>
          <a:ln w="9525">
            <a:solidFill>
              <a:srgbClr val="A16207"/>
            </a:solidFill>
            <a:prstDash val="solid"/>
          </a:ln>
        </p:spPr>
      </p:sp>
      <p:sp>
        <p:nvSpPr>
          <p:cNvPr id="82" name="Shape 79"/>
          <p:cNvSpPr/>
          <p:nvPr/>
        </p:nvSpPr>
        <p:spPr>
          <a:xfrm>
            <a:off x="3895278" y="2943620"/>
            <a:ext cx="105745" cy="105745"/>
          </a:xfrm>
          <a:prstGeom prst="ellipse">
            <a:avLst/>
          </a:prstGeom>
          <a:solidFill>
            <a:srgbClr val="854D0E"/>
          </a:solidFill>
          <a:ln w="12700">
            <a:solidFill>
              <a:srgbClr val="FFFFFF"/>
            </a:solidFill>
            <a:prstDash val="solid"/>
          </a:ln>
        </p:spPr>
      </p:sp>
      <p:sp>
        <p:nvSpPr>
          <p:cNvPr id="83" name="Shape 80"/>
          <p:cNvSpPr/>
          <p:nvPr/>
        </p:nvSpPr>
        <p:spPr>
          <a:xfrm>
            <a:off x="3797475" y="3326317"/>
            <a:ext cx="45319" cy="45319"/>
          </a:xfrm>
          <a:prstGeom prst="ellipse">
            <a:avLst/>
          </a:prstGeom>
          <a:solidFill>
            <a:srgbClr val="A16207"/>
          </a:solidFill>
          <a:ln w="9525">
            <a:solidFill>
              <a:srgbClr val="A16207"/>
            </a:solidFill>
            <a:prstDash val="solid"/>
          </a:ln>
        </p:spPr>
      </p:sp>
      <p:sp>
        <p:nvSpPr>
          <p:cNvPr id="84" name="Shape 81"/>
          <p:cNvSpPr/>
          <p:nvPr/>
        </p:nvSpPr>
        <p:spPr>
          <a:xfrm>
            <a:off x="4053507" y="3326317"/>
            <a:ext cx="45319" cy="45319"/>
          </a:xfrm>
          <a:prstGeom prst="ellipse">
            <a:avLst/>
          </a:prstGeom>
          <a:solidFill>
            <a:srgbClr val="A16207"/>
          </a:solidFill>
          <a:ln w="9525">
            <a:solidFill>
              <a:srgbClr val="A16207"/>
            </a:solidFill>
            <a:prstDash val="solid"/>
          </a:ln>
        </p:spPr>
      </p:sp>
      <p:sp>
        <p:nvSpPr>
          <p:cNvPr id="85" name="Shape 82"/>
          <p:cNvSpPr/>
          <p:nvPr/>
        </p:nvSpPr>
        <p:spPr>
          <a:xfrm>
            <a:off x="3797475" y="3477382"/>
            <a:ext cx="45319" cy="45319"/>
          </a:xfrm>
          <a:prstGeom prst="ellipse">
            <a:avLst/>
          </a:prstGeom>
          <a:solidFill>
            <a:srgbClr val="A16207"/>
          </a:solidFill>
          <a:ln w="9525">
            <a:solidFill>
              <a:srgbClr val="A16207"/>
            </a:solidFill>
            <a:prstDash val="solid"/>
          </a:ln>
        </p:spPr>
      </p:sp>
      <p:sp>
        <p:nvSpPr>
          <p:cNvPr id="86" name="Shape 83"/>
          <p:cNvSpPr/>
          <p:nvPr/>
        </p:nvSpPr>
        <p:spPr>
          <a:xfrm>
            <a:off x="4053507" y="3477382"/>
            <a:ext cx="45319" cy="45319"/>
          </a:xfrm>
          <a:prstGeom prst="ellipse">
            <a:avLst/>
          </a:prstGeom>
          <a:solidFill>
            <a:srgbClr val="A16207"/>
          </a:solidFill>
          <a:ln w="9525">
            <a:solidFill>
              <a:srgbClr val="A16207"/>
            </a:solidFill>
            <a:prstDash val="solid"/>
          </a:ln>
        </p:spPr>
      </p:sp>
      <p:sp>
        <p:nvSpPr>
          <p:cNvPr id="87" name="Shape 84"/>
          <p:cNvSpPr/>
          <p:nvPr/>
        </p:nvSpPr>
        <p:spPr>
          <a:xfrm>
            <a:off x="3895278" y="3371637"/>
            <a:ext cx="105745" cy="105745"/>
          </a:xfrm>
          <a:prstGeom prst="ellipse">
            <a:avLst/>
          </a:prstGeom>
          <a:solidFill>
            <a:srgbClr val="854D0E"/>
          </a:solidFill>
          <a:ln w="12700">
            <a:solidFill>
              <a:srgbClr val="FFFFFF"/>
            </a:solidFill>
            <a:prstDash val="solid"/>
          </a:ln>
        </p:spPr>
      </p:sp>
      <p:sp>
        <p:nvSpPr>
          <p:cNvPr id="88" name="Shape 85"/>
          <p:cNvSpPr/>
          <p:nvPr/>
        </p:nvSpPr>
        <p:spPr>
          <a:xfrm>
            <a:off x="3797475" y="3754334"/>
            <a:ext cx="45319" cy="45319"/>
          </a:xfrm>
          <a:prstGeom prst="ellipse">
            <a:avLst/>
          </a:prstGeom>
          <a:solidFill>
            <a:srgbClr val="A16207"/>
          </a:solidFill>
          <a:ln w="9525">
            <a:solidFill>
              <a:srgbClr val="A16207"/>
            </a:solidFill>
            <a:prstDash val="solid"/>
          </a:ln>
        </p:spPr>
      </p:sp>
      <p:sp>
        <p:nvSpPr>
          <p:cNvPr id="89" name="Shape 86"/>
          <p:cNvSpPr/>
          <p:nvPr/>
        </p:nvSpPr>
        <p:spPr>
          <a:xfrm>
            <a:off x="4053507" y="3754334"/>
            <a:ext cx="45319" cy="45319"/>
          </a:xfrm>
          <a:prstGeom prst="ellipse">
            <a:avLst/>
          </a:prstGeom>
          <a:solidFill>
            <a:srgbClr val="A16207"/>
          </a:solidFill>
          <a:ln w="9525">
            <a:solidFill>
              <a:srgbClr val="A16207"/>
            </a:solidFill>
            <a:prstDash val="solid"/>
          </a:ln>
        </p:spPr>
      </p:sp>
      <p:sp>
        <p:nvSpPr>
          <p:cNvPr id="90" name="Shape 87"/>
          <p:cNvSpPr/>
          <p:nvPr/>
        </p:nvSpPr>
        <p:spPr>
          <a:xfrm>
            <a:off x="3797475" y="3905399"/>
            <a:ext cx="45319" cy="45319"/>
          </a:xfrm>
          <a:prstGeom prst="ellipse">
            <a:avLst/>
          </a:prstGeom>
          <a:solidFill>
            <a:srgbClr val="A16207"/>
          </a:solidFill>
          <a:ln w="9525">
            <a:solidFill>
              <a:srgbClr val="A16207"/>
            </a:solidFill>
            <a:prstDash val="solid"/>
          </a:ln>
        </p:spPr>
      </p:sp>
      <p:sp>
        <p:nvSpPr>
          <p:cNvPr id="91" name="Shape 88"/>
          <p:cNvSpPr/>
          <p:nvPr/>
        </p:nvSpPr>
        <p:spPr>
          <a:xfrm>
            <a:off x="4053507" y="3905399"/>
            <a:ext cx="45319" cy="45319"/>
          </a:xfrm>
          <a:prstGeom prst="ellipse">
            <a:avLst/>
          </a:prstGeom>
          <a:solidFill>
            <a:srgbClr val="A16207"/>
          </a:solidFill>
          <a:ln w="9525">
            <a:solidFill>
              <a:srgbClr val="A16207"/>
            </a:solidFill>
            <a:prstDash val="solid"/>
          </a:ln>
        </p:spPr>
      </p:sp>
      <p:sp>
        <p:nvSpPr>
          <p:cNvPr id="92" name="Shape 89"/>
          <p:cNvSpPr/>
          <p:nvPr/>
        </p:nvSpPr>
        <p:spPr>
          <a:xfrm>
            <a:off x="3895278" y="3799653"/>
            <a:ext cx="105745" cy="105745"/>
          </a:xfrm>
          <a:prstGeom prst="ellipse">
            <a:avLst/>
          </a:prstGeom>
          <a:solidFill>
            <a:srgbClr val="854D0E"/>
          </a:solidFill>
          <a:ln w="12700">
            <a:solidFill>
              <a:srgbClr val="FFFFFF"/>
            </a:solidFill>
            <a:prstDash val="solid"/>
          </a:ln>
        </p:spPr>
      </p:sp>
      <p:sp>
        <p:nvSpPr>
          <p:cNvPr id="93" name="Shape 90"/>
          <p:cNvSpPr/>
          <p:nvPr/>
        </p:nvSpPr>
        <p:spPr>
          <a:xfrm>
            <a:off x="4491962" y="2898301"/>
            <a:ext cx="45319" cy="45319"/>
          </a:xfrm>
          <a:prstGeom prst="ellipse">
            <a:avLst/>
          </a:prstGeom>
          <a:solidFill>
            <a:srgbClr val="A16207"/>
          </a:solidFill>
          <a:ln w="9525">
            <a:solidFill>
              <a:srgbClr val="A16207"/>
            </a:solidFill>
            <a:prstDash val="solid"/>
          </a:ln>
        </p:spPr>
      </p:sp>
      <p:sp>
        <p:nvSpPr>
          <p:cNvPr id="94" name="Shape 91"/>
          <p:cNvSpPr/>
          <p:nvPr/>
        </p:nvSpPr>
        <p:spPr>
          <a:xfrm>
            <a:off x="4747994" y="2898301"/>
            <a:ext cx="45319" cy="45319"/>
          </a:xfrm>
          <a:prstGeom prst="ellipse">
            <a:avLst/>
          </a:prstGeom>
          <a:solidFill>
            <a:srgbClr val="A16207"/>
          </a:solidFill>
          <a:ln w="9525">
            <a:solidFill>
              <a:srgbClr val="A16207"/>
            </a:solidFill>
            <a:prstDash val="solid"/>
          </a:ln>
        </p:spPr>
      </p:sp>
      <p:sp>
        <p:nvSpPr>
          <p:cNvPr id="95" name="Shape 92"/>
          <p:cNvSpPr/>
          <p:nvPr/>
        </p:nvSpPr>
        <p:spPr>
          <a:xfrm>
            <a:off x="4491962" y="3049365"/>
            <a:ext cx="45319" cy="45319"/>
          </a:xfrm>
          <a:prstGeom prst="ellipse">
            <a:avLst/>
          </a:prstGeom>
          <a:solidFill>
            <a:srgbClr val="A16207"/>
          </a:solidFill>
          <a:ln w="9525">
            <a:solidFill>
              <a:srgbClr val="A16207"/>
            </a:solidFill>
            <a:prstDash val="solid"/>
          </a:ln>
        </p:spPr>
      </p:sp>
      <p:sp>
        <p:nvSpPr>
          <p:cNvPr id="96" name="Shape 93"/>
          <p:cNvSpPr/>
          <p:nvPr/>
        </p:nvSpPr>
        <p:spPr>
          <a:xfrm>
            <a:off x="4747994" y="3049365"/>
            <a:ext cx="45319" cy="45319"/>
          </a:xfrm>
          <a:prstGeom prst="ellipse">
            <a:avLst/>
          </a:prstGeom>
          <a:solidFill>
            <a:srgbClr val="A16207"/>
          </a:solidFill>
          <a:ln w="9525">
            <a:solidFill>
              <a:srgbClr val="A16207"/>
            </a:solidFill>
            <a:prstDash val="solid"/>
          </a:ln>
        </p:spPr>
      </p:sp>
      <p:sp>
        <p:nvSpPr>
          <p:cNvPr id="97" name="Shape 94"/>
          <p:cNvSpPr/>
          <p:nvPr/>
        </p:nvSpPr>
        <p:spPr>
          <a:xfrm>
            <a:off x="4589765" y="2943620"/>
            <a:ext cx="105745" cy="105745"/>
          </a:xfrm>
          <a:prstGeom prst="ellipse">
            <a:avLst/>
          </a:prstGeom>
          <a:solidFill>
            <a:srgbClr val="854D0E"/>
          </a:solidFill>
          <a:ln w="12700">
            <a:solidFill>
              <a:srgbClr val="FFFFFF"/>
            </a:solidFill>
            <a:prstDash val="solid"/>
          </a:ln>
        </p:spPr>
      </p:sp>
      <p:sp>
        <p:nvSpPr>
          <p:cNvPr id="98" name="Shape 95"/>
          <p:cNvSpPr/>
          <p:nvPr/>
        </p:nvSpPr>
        <p:spPr>
          <a:xfrm>
            <a:off x="4491962" y="3326317"/>
            <a:ext cx="45319" cy="45319"/>
          </a:xfrm>
          <a:prstGeom prst="ellipse">
            <a:avLst/>
          </a:prstGeom>
          <a:solidFill>
            <a:srgbClr val="A16207"/>
          </a:solidFill>
          <a:ln w="9525">
            <a:solidFill>
              <a:srgbClr val="A16207"/>
            </a:solidFill>
            <a:prstDash val="solid"/>
          </a:ln>
        </p:spPr>
      </p:sp>
      <p:sp>
        <p:nvSpPr>
          <p:cNvPr id="99" name="Shape 96"/>
          <p:cNvSpPr/>
          <p:nvPr/>
        </p:nvSpPr>
        <p:spPr>
          <a:xfrm>
            <a:off x="4747994" y="3326317"/>
            <a:ext cx="45319" cy="45319"/>
          </a:xfrm>
          <a:prstGeom prst="ellipse">
            <a:avLst/>
          </a:prstGeom>
          <a:solidFill>
            <a:srgbClr val="A16207"/>
          </a:solidFill>
          <a:ln w="9525">
            <a:solidFill>
              <a:srgbClr val="A16207"/>
            </a:solidFill>
            <a:prstDash val="solid"/>
          </a:ln>
        </p:spPr>
      </p:sp>
      <p:sp>
        <p:nvSpPr>
          <p:cNvPr id="100" name="Shape 97"/>
          <p:cNvSpPr/>
          <p:nvPr/>
        </p:nvSpPr>
        <p:spPr>
          <a:xfrm>
            <a:off x="4491962" y="3477382"/>
            <a:ext cx="45319" cy="45319"/>
          </a:xfrm>
          <a:prstGeom prst="ellipse">
            <a:avLst/>
          </a:prstGeom>
          <a:solidFill>
            <a:srgbClr val="A16207"/>
          </a:solidFill>
          <a:ln w="9525">
            <a:solidFill>
              <a:srgbClr val="A16207"/>
            </a:solidFill>
            <a:prstDash val="solid"/>
          </a:ln>
        </p:spPr>
      </p:sp>
      <p:sp>
        <p:nvSpPr>
          <p:cNvPr id="101" name="Shape 98"/>
          <p:cNvSpPr/>
          <p:nvPr/>
        </p:nvSpPr>
        <p:spPr>
          <a:xfrm>
            <a:off x="4747994" y="3477382"/>
            <a:ext cx="45319" cy="45319"/>
          </a:xfrm>
          <a:prstGeom prst="ellipse">
            <a:avLst/>
          </a:prstGeom>
          <a:solidFill>
            <a:srgbClr val="A16207"/>
          </a:solidFill>
          <a:ln w="9525">
            <a:solidFill>
              <a:srgbClr val="A16207"/>
            </a:solidFill>
            <a:prstDash val="solid"/>
          </a:ln>
        </p:spPr>
      </p:sp>
      <p:sp>
        <p:nvSpPr>
          <p:cNvPr id="102" name="Shape 99"/>
          <p:cNvSpPr/>
          <p:nvPr/>
        </p:nvSpPr>
        <p:spPr>
          <a:xfrm>
            <a:off x="4589765" y="3371637"/>
            <a:ext cx="105745" cy="105745"/>
          </a:xfrm>
          <a:prstGeom prst="ellipse">
            <a:avLst/>
          </a:prstGeom>
          <a:solidFill>
            <a:srgbClr val="854D0E"/>
          </a:solidFill>
          <a:ln w="12700">
            <a:solidFill>
              <a:srgbClr val="FFFFFF"/>
            </a:solidFill>
            <a:prstDash val="solid"/>
          </a:ln>
        </p:spPr>
      </p:sp>
      <p:sp>
        <p:nvSpPr>
          <p:cNvPr id="103" name="Shape 100"/>
          <p:cNvSpPr/>
          <p:nvPr/>
        </p:nvSpPr>
        <p:spPr>
          <a:xfrm>
            <a:off x="4491962" y="3754334"/>
            <a:ext cx="45319" cy="45319"/>
          </a:xfrm>
          <a:prstGeom prst="ellipse">
            <a:avLst/>
          </a:prstGeom>
          <a:solidFill>
            <a:srgbClr val="A16207"/>
          </a:solidFill>
          <a:ln w="9525">
            <a:solidFill>
              <a:srgbClr val="A16207"/>
            </a:solidFill>
            <a:prstDash val="solid"/>
          </a:ln>
        </p:spPr>
      </p:sp>
      <p:sp>
        <p:nvSpPr>
          <p:cNvPr id="104" name="Shape 101"/>
          <p:cNvSpPr/>
          <p:nvPr/>
        </p:nvSpPr>
        <p:spPr>
          <a:xfrm>
            <a:off x="4747994" y="3754334"/>
            <a:ext cx="45319" cy="45319"/>
          </a:xfrm>
          <a:prstGeom prst="ellipse">
            <a:avLst/>
          </a:prstGeom>
          <a:solidFill>
            <a:srgbClr val="A16207"/>
          </a:solidFill>
          <a:ln w="9525">
            <a:solidFill>
              <a:srgbClr val="A16207"/>
            </a:solidFill>
            <a:prstDash val="solid"/>
          </a:ln>
        </p:spPr>
      </p:sp>
      <p:sp>
        <p:nvSpPr>
          <p:cNvPr id="105" name="Shape 102"/>
          <p:cNvSpPr/>
          <p:nvPr/>
        </p:nvSpPr>
        <p:spPr>
          <a:xfrm>
            <a:off x="4491962" y="3905399"/>
            <a:ext cx="45319" cy="45319"/>
          </a:xfrm>
          <a:prstGeom prst="ellipse">
            <a:avLst/>
          </a:prstGeom>
          <a:solidFill>
            <a:srgbClr val="A16207"/>
          </a:solidFill>
          <a:ln w="9525">
            <a:solidFill>
              <a:srgbClr val="A16207"/>
            </a:solidFill>
            <a:prstDash val="solid"/>
          </a:ln>
        </p:spPr>
      </p:sp>
      <p:sp>
        <p:nvSpPr>
          <p:cNvPr id="106" name="Shape 103"/>
          <p:cNvSpPr/>
          <p:nvPr/>
        </p:nvSpPr>
        <p:spPr>
          <a:xfrm>
            <a:off x="4747994" y="3905399"/>
            <a:ext cx="45319" cy="45319"/>
          </a:xfrm>
          <a:prstGeom prst="ellipse">
            <a:avLst/>
          </a:prstGeom>
          <a:solidFill>
            <a:srgbClr val="A16207"/>
          </a:solidFill>
          <a:ln w="9525">
            <a:solidFill>
              <a:srgbClr val="A16207"/>
            </a:solidFill>
            <a:prstDash val="solid"/>
          </a:ln>
        </p:spPr>
      </p:sp>
      <p:sp>
        <p:nvSpPr>
          <p:cNvPr id="107" name="Shape 104"/>
          <p:cNvSpPr/>
          <p:nvPr/>
        </p:nvSpPr>
        <p:spPr>
          <a:xfrm>
            <a:off x="4589765" y="3799653"/>
            <a:ext cx="105745" cy="105745"/>
          </a:xfrm>
          <a:prstGeom prst="ellipse">
            <a:avLst/>
          </a:prstGeom>
          <a:solidFill>
            <a:srgbClr val="854D0E"/>
          </a:solidFill>
          <a:ln w="12700">
            <a:solidFill>
              <a:srgbClr val="FFFFFF"/>
            </a:solidFill>
            <a:prstDash val="solid"/>
          </a:ln>
        </p:spPr>
      </p:sp>
      <p:sp>
        <p:nvSpPr>
          <p:cNvPr id="108" name="Shape 105"/>
          <p:cNvSpPr/>
          <p:nvPr/>
        </p:nvSpPr>
        <p:spPr>
          <a:xfrm>
            <a:off x="5186448" y="2898301"/>
            <a:ext cx="45319" cy="45319"/>
          </a:xfrm>
          <a:prstGeom prst="ellipse">
            <a:avLst/>
          </a:prstGeom>
          <a:solidFill>
            <a:srgbClr val="A16207"/>
          </a:solidFill>
          <a:ln w="9525">
            <a:solidFill>
              <a:srgbClr val="A16207"/>
            </a:solidFill>
            <a:prstDash val="solid"/>
          </a:ln>
        </p:spPr>
      </p:sp>
      <p:sp>
        <p:nvSpPr>
          <p:cNvPr id="109" name="Shape 106"/>
          <p:cNvSpPr/>
          <p:nvPr/>
        </p:nvSpPr>
        <p:spPr>
          <a:xfrm>
            <a:off x="5442480" y="2898301"/>
            <a:ext cx="45319" cy="45319"/>
          </a:xfrm>
          <a:prstGeom prst="ellipse">
            <a:avLst/>
          </a:prstGeom>
          <a:solidFill>
            <a:srgbClr val="A16207"/>
          </a:solidFill>
          <a:ln w="9525">
            <a:solidFill>
              <a:srgbClr val="A16207"/>
            </a:solidFill>
            <a:prstDash val="solid"/>
          </a:ln>
        </p:spPr>
      </p:sp>
      <p:sp>
        <p:nvSpPr>
          <p:cNvPr id="110" name="Shape 107"/>
          <p:cNvSpPr/>
          <p:nvPr/>
        </p:nvSpPr>
        <p:spPr>
          <a:xfrm>
            <a:off x="5186448" y="3049365"/>
            <a:ext cx="45319" cy="45319"/>
          </a:xfrm>
          <a:prstGeom prst="ellipse">
            <a:avLst/>
          </a:prstGeom>
          <a:solidFill>
            <a:srgbClr val="A16207"/>
          </a:solidFill>
          <a:ln w="9525">
            <a:solidFill>
              <a:srgbClr val="A16207"/>
            </a:solidFill>
            <a:prstDash val="solid"/>
          </a:ln>
        </p:spPr>
      </p:sp>
      <p:sp>
        <p:nvSpPr>
          <p:cNvPr id="111" name="Shape 108"/>
          <p:cNvSpPr/>
          <p:nvPr/>
        </p:nvSpPr>
        <p:spPr>
          <a:xfrm>
            <a:off x="5442480" y="3049365"/>
            <a:ext cx="45319" cy="45319"/>
          </a:xfrm>
          <a:prstGeom prst="ellipse">
            <a:avLst/>
          </a:prstGeom>
          <a:solidFill>
            <a:srgbClr val="A16207"/>
          </a:solidFill>
          <a:ln w="9525">
            <a:solidFill>
              <a:srgbClr val="A16207"/>
            </a:solidFill>
            <a:prstDash val="solid"/>
          </a:ln>
        </p:spPr>
      </p:sp>
      <p:sp>
        <p:nvSpPr>
          <p:cNvPr id="112" name="Shape 109"/>
          <p:cNvSpPr/>
          <p:nvPr/>
        </p:nvSpPr>
        <p:spPr>
          <a:xfrm>
            <a:off x="5284252" y="2943620"/>
            <a:ext cx="105745" cy="105745"/>
          </a:xfrm>
          <a:prstGeom prst="ellipse">
            <a:avLst/>
          </a:prstGeom>
          <a:solidFill>
            <a:srgbClr val="854D0E"/>
          </a:solidFill>
          <a:ln w="12700">
            <a:solidFill>
              <a:srgbClr val="FFFFFF"/>
            </a:solidFill>
            <a:prstDash val="solid"/>
          </a:ln>
        </p:spPr>
      </p:sp>
      <p:sp>
        <p:nvSpPr>
          <p:cNvPr id="113" name="Shape 110"/>
          <p:cNvSpPr/>
          <p:nvPr/>
        </p:nvSpPr>
        <p:spPr>
          <a:xfrm>
            <a:off x="5186448" y="3326317"/>
            <a:ext cx="45319" cy="45319"/>
          </a:xfrm>
          <a:prstGeom prst="ellipse">
            <a:avLst/>
          </a:prstGeom>
          <a:solidFill>
            <a:srgbClr val="A16207"/>
          </a:solidFill>
          <a:ln w="9525">
            <a:solidFill>
              <a:srgbClr val="A16207"/>
            </a:solidFill>
            <a:prstDash val="solid"/>
          </a:ln>
        </p:spPr>
      </p:sp>
      <p:sp>
        <p:nvSpPr>
          <p:cNvPr id="114" name="Shape 111"/>
          <p:cNvSpPr/>
          <p:nvPr/>
        </p:nvSpPr>
        <p:spPr>
          <a:xfrm>
            <a:off x="5442480" y="3326317"/>
            <a:ext cx="45319" cy="45319"/>
          </a:xfrm>
          <a:prstGeom prst="ellipse">
            <a:avLst/>
          </a:prstGeom>
          <a:solidFill>
            <a:srgbClr val="A16207"/>
          </a:solidFill>
          <a:ln w="9525">
            <a:solidFill>
              <a:srgbClr val="A16207"/>
            </a:solidFill>
            <a:prstDash val="solid"/>
          </a:ln>
        </p:spPr>
      </p:sp>
      <p:sp>
        <p:nvSpPr>
          <p:cNvPr id="115" name="Shape 112"/>
          <p:cNvSpPr/>
          <p:nvPr/>
        </p:nvSpPr>
        <p:spPr>
          <a:xfrm>
            <a:off x="5186448" y="3477382"/>
            <a:ext cx="45319" cy="45319"/>
          </a:xfrm>
          <a:prstGeom prst="ellipse">
            <a:avLst/>
          </a:prstGeom>
          <a:solidFill>
            <a:srgbClr val="A16207"/>
          </a:solidFill>
          <a:ln w="9525">
            <a:solidFill>
              <a:srgbClr val="A16207"/>
            </a:solidFill>
            <a:prstDash val="solid"/>
          </a:ln>
        </p:spPr>
      </p:sp>
      <p:sp>
        <p:nvSpPr>
          <p:cNvPr id="116" name="Shape 113"/>
          <p:cNvSpPr/>
          <p:nvPr/>
        </p:nvSpPr>
        <p:spPr>
          <a:xfrm>
            <a:off x="5442480" y="3477382"/>
            <a:ext cx="45319" cy="45319"/>
          </a:xfrm>
          <a:prstGeom prst="ellipse">
            <a:avLst/>
          </a:prstGeom>
          <a:solidFill>
            <a:srgbClr val="A16207"/>
          </a:solidFill>
          <a:ln w="9525">
            <a:solidFill>
              <a:srgbClr val="A16207"/>
            </a:solidFill>
            <a:prstDash val="solid"/>
          </a:ln>
        </p:spPr>
      </p:sp>
      <p:sp>
        <p:nvSpPr>
          <p:cNvPr id="117" name="Shape 114"/>
          <p:cNvSpPr/>
          <p:nvPr/>
        </p:nvSpPr>
        <p:spPr>
          <a:xfrm>
            <a:off x="5284252" y="3371637"/>
            <a:ext cx="105745" cy="105745"/>
          </a:xfrm>
          <a:prstGeom prst="ellipse">
            <a:avLst/>
          </a:prstGeom>
          <a:solidFill>
            <a:srgbClr val="854D0E"/>
          </a:solidFill>
          <a:ln w="12700">
            <a:solidFill>
              <a:srgbClr val="FFFFFF"/>
            </a:solidFill>
            <a:prstDash val="solid"/>
          </a:ln>
        </p:spPr>
      </p:sp>
      <p:sp>
        <p:nvSpPr>
          <p:cNvPr id="118" name="Shape 115"/>
          <p:cNvSpPr/>
          <p:nvPr/>
        </p:nvSpPr>
        <p:spPr>
          <a:xfrm>
            <a:off x="5186448" y="3754334"/>
            <a:ext cx="45319" cy="45319"/>
          </a:xfrm>
          <a:prstGeom prst="ellipse">
            <a:avLst/>
          </a:prstGeom>
          <a:solidFill>
            <a:srgbClr val="A16207"/>
          </a:solidFill>
          <a:ln w="9525">
            <a:solidFill>
              <a:srgbClr val="A16207"/>
            </a:solidFill>
            <a:prstDash val="solid"/>
          </a:ln>
        </p:spPr>
      </p:sp>
      <p:sp>
        <p:nvSpPr>
          <p:cNvPr id="119" name="Shape 116"/>
          <p:cNvSpPr/>
          <p:nvPr/>
        </p:nvSpPr>
        <p:spPr>
          <a:xfrm>
            <a:off x="5442480" y="3754334"/>
            <a:ext cx="45319" cy="45319"/>
          </a:xfrm>
          <a:prstGeom prst="ellipse">
            <a:avLst/>
          </a:prstGeom>
          <a:solidFill>
            <a:srgbClr val="A16207"/>
          </a:solidFill>
          <a:ln w="9525">
            <a:solidFill>
              <a:srgbClr val="A16207"/>
            </a:solidFill>
            <a:prstDash val="solid"/>
          </a:ln>
        </p:spPr>
      </p:sp>
      <p:sp>
        <p:nvSpPr>
          <p:cNvPr id="120" name="Shape 117"/>
          <p:cNvSpPr/>
          <p:nvPr/>
        </p:nvSpPr>
        <p:spPr>
          <a:xfrm>
            <a:off x="5186448" y="3905399"/>
            <a:ext cx="45319" cy="45319"/>
          </a:xfrm>
          <a:prstGeom prst="ellipse">
            <a:avLst/>
          </a:prstGeom>
          <a:solidFill>
            <a:srgbClr val="A16207"/>
          </a:solidFill>
          <a:ln w="9525">
            <a:solidFill>
              <a:srgbClr val="A16207"/>
            </a:solidFill>
            <a:prstDash val="solid"/>
          </a:ln>
        </p:spPr>
      </p:sp>
      <p:sp>
        <p:nvSpPr>
          <p:cNvPr id="121" name="Shape 118"/>
          <p:cNvSpPr/>
          <p:nvPr/>
        </p:nvSpPr>
        <p:spPr>
          <a:xfrm>
            <a:off x="5442480" y="3905399"/>
            <a:ext cx="45319" cy="45319"/>
          </a:xfrm>
          <a:prstGeom prst="ellipse">
            <a:avLst/>
          </a:prstGeom>
          <a:solidFill>
            <a:srgbClr val="A16207"/>
          </a:solidFill>
          <a:ln w="9525">
            <a:solidFill>
              <a:srgbClr val="A16207"/>
            </a:solidFill>
            <a:prstDash val="solid"/>
          </a:ln>
        </p:spPr>
      </p:sp>
      <p:sp>
        <p:nvSpPr>
          <p:cNvPr id="122" name="Shape 119"/>
          <p:cNvSpPr/>
          <p:nvPr/>
        </p:nvSpPr>
        <p:spPr>
          <a:xfrm>
            <a:off x="5284252" y="3799653"/>
            <a:ext cx="105745" cy="105745"/>
          </a:xfrm>
          <a:prstGeom prst="ellipse">
            <a:avLst/>
          </a:prstGeom>
          <a:solidFill>
            <a:srgbClr val="854D0E"/>
          </a:solidFill>
          <a:ln w="12700">
            <a:solidFill>
              <a:srgbClr val="FFFFFF"/>
            </a:solidFill>
            <a:prstDash val="solid"/>
          </a:ln>
        </p:spPr>
      </p:sp>
      <p:sp>
        <p:nvSpPr>
          <p:cNvPr id="123" name="Text 120"/>
          <p:cNvSpPr txBox="1"/>
          <p:nvPr/>
        </p:nvSpPr>
        <p:spPr>
          <a:xfrm>
            <a:off x="822960" y="4255365"/>
            <a:ext cx="4861408" cy="1510647"/>
          </a:xfrm>
          <a:prstGeom prst="rect">
            <a:avLst/>
          </a:prstGeom>
          <a:noFill/>
          <a:ln/>
        </p:spPr>
        <p:txBody>
          <a:bodyPr wrap="square" lIns="0" tIns="0" rIns="0" bIns="0" rtlCol="0" anchor="t"/>
          <a:lstStyle/>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Eşit kareler; en iyi 1 örnek / yaklaşık 0,4 ha, kabul edilebilir sınır 0,8-1 ha</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Her noktada 2,5-3 m çevreden 4-5 alt örnek, 0-20 cm, karıştırılır</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Hayvan gübresi geçmişi ya da tesviye olan tarlada önerilir</a:t>
            </a:r>
            <a:endParaRPr lang="tr-TR" sz="1260" dirty="0"/>
          </a:p>
        </p:txBody>
      </p:sp>
      <p:sp>
        <p:nvSpPr>
          <p:cNvPr id="124" name="Shape 121"/>
          <p:cNvSpPr/>
          <p:nvPr/>
        </p:nvSpPr>
        <p:spPr>
          <a:xfrm>
            <a:off x="6233008" y="2268864"/>
            <a:ext cx="5410048" cy="3474489"/>
          </a:xfrm>
          <a:prstGeom prst="roundRect">
            <a:avLst>
              <a:gd name="adj" fmla="val 3158"/>
            </a:avLst>
          </a:prstGeom>
          <a:solidFill>
            <a:srgbClr val="F5F6F1"/>
          </a:solidFill>
          <a:ln w="9525">
            <a:solidFill>
              <a:srgbClr val="DFE6DC"/>
            </a:solidFill>
            <a:prstDash val="solid"/>
          </a:ln>
        </p:spPr>
      </p:sp>
      <p:sp>
        <p:nvSpPr>
          <p:cNvPr id="125" name="Text 122"/>
          <p:cNvSpPr txBox="1"/>
          <p:nvPr/>
        </p:nvSpPr>
        <p:spPr>
          <a:xfrm>
            <a:off x="6507328" y="2382163"/>
            <a:ext cx="4861408" cy="302129"/>
          </a:xfrm>
          <a:prstGeom prst="rect">
            <a:avLst/>
          </a:prstGeom>
          <a:noFill/>
          <a:ln/>
        </p:spPr>
        <p:txBody>
          <a:bodyPr wrap="square" lIns="0" tIns="0" rIns="0" bIns="0" rtlCol="0" anchor="t"/>
          <a:lstStyle/>
          <a:p>
            <a:pPr indent="0" marL="0">
              <a:buNone/>
            </a:pPr>
            <a:r>
              <a:rPr lang="tr-TR" altLang="en-US" sz="1620" b="1" dirty="0">
                <a:solidFill>
                  <a:srgbClr val="854D0E"/>
                </a:solidFill>
                <a:latin typeface="Calibri" pitchFamily="34" charset="0"/>
                <a:ea typeface="Calibri" pitchFamily="34" charset="-122"/>
                <a:cs typeface="Calibri" pitchFamily="34" charset="-120"/>
              </a:rPr>
              <a:t>Yönetim bölgesi örneklemesi</a:t>
            </a:r>
            <a:endParaRPr lang="tr-TR" sz="1620" dirty="0"/>
          </a:p>
        </p:txBody>
      </p:sp>
      <p:sp>
        <p:nvSpPr>
          <p:cNvPr id="126" name="Shape 123"/>
          <p:cNvSpPr/>
          <p:nvPr/>
        </p:nvSpPr>
        <p:spPr>
          <a:xfrm>
            <a:off x="6507328" y="2782484"/>
            <a:ext cx="4861408" cy="1284050"/>
          </a:xfrm>
          <a:prstGeom prst="rect">
            <a:avLst/>
          </a:prstGeom>
          <a:solidFill>
            <a:srgbClr val="E9DCC3"/>
          </a:solidFill>
          <a:ln w="9525">
            <a:solidFill>
              <a:srgbClr val="D9C7A2"/>
            </a:solidFill>
            <a:prstDash val="solid"/>
          </a:ln>
        </p:spPr>
      </p:sp>
      <p:sp>
        <p:nvSpPr>
          <p:cNvPr id="127" name="Shape 124"/>
          <p:cNvSpPr/>
          <p:nvPr/>
        </p:nvSpPr>
        <p:spPr>
          <a:xfrm>
            <a:off x="7741768" y="3024188"/>
            <a:ext cx="2468880" cy="936601"/>
          </a:xfrm>
          <a:prstGeom prst="roundRect">
            <a:avLst>
              <a:gd name="adj" fmla="val 48815"/>
            </a:avLst>
          </a:prstGeom>
          <a:solidFill>
            <a:srgbClr val="C9E3CF"/>
          </a:solidFill>
          <a:ln w="9525">
            <a:solidFill>
              <a:srgbClr val="C9E3CF"/>
            </a:solidFill>
            <a:prstDash val="solid"/>
          </a:ln>
        </p:spPr>
      </p:sp>
      <p:sp>
        <p:nvSpPr>
          <p:cNvPr id="128" name="Shape 125"/>
          <p:cNvSpPr/>
          <p:nvPr/>
        </p:nvSpPr>
        <p:spPr>
          <a:xfrm>
            <a:off x="10042855" y="3039294"/>
            <a:ext cx="1143000" cy="861069"/>
          </a:xfrm>
          <a:prstGeom prst="ellipse">
            <a:avLst/>
          </a:prstGeom>
          <a:solidFill>
            <a:srgbClr val="8FC49F"/>
          </a:solidFill>
          <a:ln w="9525">
            <a:solidFill>
              <a:srgbClr val="8FC49F"/>
            </a:solidFill>
            <a:prstDash val="solid"/>
          </a:ln>
        </p:spPr>
      </p:sp>
      <p:sp>
        <p:nvSpPr>
          <p:cNvPr id="129" name="Shape 126"/>
          <p:cNvSpPr/>
          <p:nvPr/>
        </p:nvSpPr>
        <p:spPr>
          <a:xfrm>
            <a:off x="6789601" y="2971315"/>
            <a:ext cx="75532" cy="75532"/>
          </a:xfrm>
          <a:prstGeom prst="ellipse">
            <a:avLst/>
          </a:prstGeom>
          <a:solidFill>
            <a:srgbClr val="854D0E"/>
          </a:solidFill>
          <a:ln w="9525">
            <a:solidFill>
              <a:srgbClr val="FFFFFF"/>
            </a:solidFill>
            <a:prstDash val="solid"/>
          </a:ln>
        </p:spPr>
      </p:sp>
      <p:sp>
        <p:nvSpPr>
          <p:cNvPr id="130" name="Shape 127"/>
          <p:cNvSpPr/>
          <p:nvPr/>
        </p:nvSpPr>
        <p:spPr>
          <a:xfrm>
            <a:off x="7109641" y="3424509"/>
            <a:ext cx="75532" cy="75532"/>
          </a:xfrm>
          <a:prstGeom prst="ellipse">
            <a:avLst/>
          </a:prstGeom>
          <a:solidFill>
            <a:srgbClr val="854D0E"/>
          </a:solidFill>
          <a:ln w="9525">
            <a:solidFill>
              <a:srgbClr val="FFFFFF"/>
            </a:solidFill>
            <a:prstDash val="solid"/>
          </a:ln>
        </p:spPr>
      </p:sp>
      <p:sp>
        <p:nvSpPr>
          <p:cNvPr id="131" name="Shape 128"/>
          <p:cNvSpPr/>
          <p:nvPr/>
        </p:nvSpPr>
        <p:spPr>
          <a:xfrm>
            <a:off x="6743881" y="3764405"/>
            <a:ext cx="75532" cy="75532"/>
          </a:xfrm>
          <a:prstGeom prst="ellipse">
            <a:avLst/>
          </a:prstGeom>
          <a:solidFill>
            <a:srgbClr val="854D0E"/>
          </a:solidFill>
          <a:ln w="9525">
            <a:solidFill>
              <a:srgbClr val="FFFFFF"/>
            </a:solidFill>
            <a:prstDash val="solid"/>
          </a:ln>
        </p:spPr>
      </p:sp>
      <p:sp>
        <p:nvSpPr>
          <p:cNvPr id="132" name="Shape 129"/>
          <p:cNvSpPr/>
          <p:nvPr/>
        </p:nvSpPr>
        <p:spPr>
          <a:xfrm>
            <a:off x="7338241" y="3084614"/>
            <a:ext cx="75532" cy="75532"/>
          </a:xfrm>
          <a:prstGeom prst="ellipse">
            <a:avLst/>
          </a:prstGeom>
          <a:solidFill>
            <a:srgbClr val="854D0E"/>
          </a:solidFill>
          <a:ln w="9525">
            <a:solidFill>
              <a:srgbClr val="FFFFFF"/>
            </a:solidFill>
            <a:prstDash val="solid"/>
          </a:ln>
        </p:spPr>
      </p:sp>
      <p:sp>
        <p:nvSpPr>
          <p:cNvPr id="133" name="Shape 130"/>
          <p:cNvSpPr/>
          <p:nvPr/>
        </p:nvSpPr>
        <p:spPr>
          <a:xfrm>
            <a:off x="6972481" y="3651106"/>
            <a:ext cx="75532" cy="75532"/>
          </a:xfrm>
          <a:prstGeom prst="ellipse">
            <a:avLst/>
          </a:prstGeom>
          <a:solidFill>
            <a:srgbClr val="854D0E"/>
          </a:solidFill>
          <a:ln w="9525">
            <a:solidFill>
              <a:srgbClr val="FFFFFF"/>
            </a:solidFill>
            <a:prstDash val="solid"/>
          </a:ln>
        </p:spPr>
      </p:sp>
      <p:sp>
        <p:nvSpPr>
          <p:cNvPr id="134" name="Shape 131"/>
          <p:cNvSpPr/>
          <p:nvPr/>
        </p:nvSpPr>
        <p:spPr>
          <a:xfrm>
            <a:off x="8115481" y="3084614"/>
            <a:ext cx="75532" cy="75532"/>
          </a:xfrm>
          <a:prstGeom prst="ellipse">
            <a:avLst/>
          </a:prstGeom>
          <a:solidFill>
            <a:srgbClr val="854D0E"/>
          </a:solidFill>
          <a:ln w="9525">
            <a:solidFill>
              <a:srgbClr val="FFFFFF"/>
            </a:solidFill>
            <a:prstDash val="solid"/>
          </a:ln>
        </p:spPr>
      </p:sp>
      <p:sp>
        <p:nvSpPr>
          <p:cNvPr id="135" name="Shape 132"/>
          <p:cNvSpPr/>
          <p:nvPr/>
        </p:nvSpPr>
        <p:spPr>
          <a:xfrm>
            <a:off x="8664121" y="3462276"/>
            <a:ext cx="75532" cy="75532"/>
          </a:xfrm>
          <a:prstGeom prst="ellipse">
            <a:avLst/>
          </a:prstGeom>
          <a:solidFill>
            <a:srgbClr val="854D0E"/>
          </a:solidFill>
          <a:ln w="9525">
            <a:solidFill>
              <a:srgbClr val="FFFFFF"/>
            </a:solidFill>
            <a:prstDash val="solid"/>
          </a:ln>
        </p:spPr>
      </p:sp>
      <p:sp>
        <p:nvSpPr>
          <p:cNvPr id="136" name="Shape 133"/>
          <p:cNvSpPr/>
          <p:nvPr/>
        </p:nvSpPr>
        <p:spPr>
          <a:xfrm>
            <a:off x="9212761" y="3122380"/>
            <a:ext cx="75532" cy="75532"/>
          </a:xfrm>
          <a:prstGeom prst="ellipse">
            <a:avLst/>
          </a:prstGeom>
          <a:solidFill>
            <a:srgbClr val="854D0E"/>
          </a:solidFill>
          <a:ln w="9525">
            <a:solidFill>
              <a:srgbClr val="FFFFFF"/>
            </a:solidFill>
            <a:prstDash val="solid"/>
          </a:ln>
        </p:spPr>
      </p:sp>
      <p:sp>
        <p:nvSpPr>
          <p:cNvPr id="137" name="Shape 134"/>
          <p:cNvSpPr/>
          <p:nvPr/>
        </p:nvSpPr>
        <p:spPr>
          <a:xfrm>
            <a:off x="8344081" y="3688873"/>
            <a:ext cx="75532" cy="75532"/>
          </a:xfrm>
          <a:prstGeom prst="ellipse">
            <a:avLst/>
          </a:prstGeom>
          <a:solidFill>
            <a:srgbClr val="854D0E"/>
          </a:solidFill>
          <a:ln w="9525">
            <a:solidFill>
              <a:srgbClr val="FFFFFF"/>
            </a:solidFill>
            <a:prstDash val="solid"/>
          </a:ln>
        </p:spPr>
      </p:sp>
      <p:sp>
        <p:nvSpPr>
          <p:cNvPr id="138" name="Shape 135"/>
          <p:cNvSpPr/>
          <p:nvPr/>
        </p:nvSpPr>
        <p:spPr>
          <a:xfrm>
            <a:off x="9669961" y="3575574"/>
            <a:ext cx="75532" cy="75532"/>
          </a:xfrm>
          <a:prstGeom prst="ellipse">
            <a:avLst/>
          </a:prstGeom>
          <a:solidFill>
            <a:srgbClr val="854D0E"/>
          </a:solidFill>
          <a:ln w="9525">
            <a:solidFill>
              <a:srgbClr val="FFFFFF"/>
            </a:solidFill>
            <a:prstDash val="solid"/>
          </a:ln>
        </p:spPr>
      </p:sp>
      <p:sp>
        <p:nvSpPr>
          <p:cNvPr id="139" name="Shape 136"/>
          <p:cNvSpPr/>
          <p:nvPr/>
        </p:nvSpPr>
        <p:spPr>
          <a:xfrm>
            <a:off x="10370849" y="3235678"/>
            <a:ext cx="75532" cy="75532"/>
          </a:xfrm>
          <a:prstGeom prst="ellipse">
            <a:avLst/>
          </a:prstGeom>
          <a:solidFill>
            <a:srgbClr val="854D0E"/>
          </a:solidFill>
          <a:ln w="9525">
            <a:solidFill>
              <a:srgbClr val="FFFFFF"/>
            </a:solidFill>
            <a:prstDash val="solid"/>
          </a:ln>
        </p:spPr>
      </p:sp>
      <p:sp>
        <p:nvSpPr>
          <p:cNvPr id="140" name="Shape 137"/>
          <p:cNvSpPr/>
          <p:nvPr/>
        </p:nvSpPr>
        <p:spPr>
          <a:xfrm>
            <a:off x="10690889" y="3500042"/>
            <a:ext cx="75532" cy="75532"/>
          </a:xfrm>
          <a:prstGeom prst="ellipse">
            <a:avLst/>
          </a:prstGeom>
          <a:solidFill>
            <a:srgbClr val="854D0E"/>
          </a:solidFill>
          <a:ln w="9525">
            <a:solidFill>
              <a:srgbClr val="FFFFFF"/>
            </a:solidFill>
            <a:prstDash val="solid"/>
          </a:ln>
        </p:spPr>
      </p:sp>
      <p:sp>
        <p:nvSpPr>
          <p:cNvPr id="141" name="Shape 138"/>
          <p:cNvSpPr/>
          <p:nvPr/>
        </p:nvSpPr>
        <p:spPr>
          <a:xfrm>
            <a:off x="10462289" y="3688873"/>
            <a:ext cx="75532" cy="75532"/>
          </a:xfrm>
          <a:prstGeom prst="ellipse">
            <a:avLst/>
          </a:prstGeom>
          <a:solidFill>
            <a:srgbClr val="854D0E"/>
          </a:solidFill>
          <a:ln w="9525">
            <a:solidFill>
              <a:srgbClr val="FFFFFF"/>
            </a:solidFill>
            <a:prstDash val="solid"/>
          </a:ln>
        </p:spPr>
      </p:sp>
      <p:sp>
        <p:nvSpPr>
          <p:cNvPr id="142" name="Shape 139"/>
          <p:cNvSpPr/>
          <p:nvPr/>
        </p:nvSpPr>
        <p:spPr>
          <a:xfrm>
            <a:off x="10782329" y="3160146"/>
            <a:ext cx="75532" cy="75532"/>
          </a:xfrm>
          <a:prstGeom prst="ellipse">
            <a:avLst/>
          </a:prstGeom>
          <a:solidFill>
            <a:srgbClr val="854D0E"/>
          </a:solidFill>
          <a:ln w="9525">
            <a:solidFill>
              <a:srgbClr val="FFFFFF"/>
            </a:solidFill>
            <a:prstDash val="solid"/>
          </a:ln>
        </p:spPr>
      </p:sp>
      <p:sp>
        <p:nvSpPr>
          <p:cNvPr id="143" name="Text 140"/>
          <p:cNvSpPr txBox="1"/>
          <p:nvPr/>
        </p:nvSpPr>
        <p:spPr>
          <a:xfrm>
            <a:off x="6617056" y="2820250"/>
            <a:ext cx="1005840" cy="196384"/>
          </a:xfrm>
          <a:prstGeom prst="rect">
            <a:avLst/>
          </a:prstGeom>
          <a:noFill/>
          <a:ln/>
        </p:spPr>
        <p:txBody>
          <a:bodyPr wrap="square" lIns="0" tIns="0" rIns="0" bIns="0" rtlCol="0" anchor="t"/>
          <a:lstStyle/>
          <a:p>
            <a:pPr indent="0" marL="0">
              <a:buNone/>
            </a:pPr>
            <a:r>
              <a:rPr lang="tr-TR" altLang="en-US" sz="950" b="1" dirty="0">
                <a:solidFill>
                  <a:srgbClr val="0E3D1E"/>
                </a:solidFill>
                <a:latin typeface="Calibri" pitchFamily="34" charset="0"/>
                <a:ea typeface="Calibri" pitchFamily="34" charset="-122"/>
                <a:cs typeface="Calibri" pitchFamily="34" charset="-120"/>
              </a:rPr>
              <a:t>Bölge 1</a:t>
            </a:r>
            <a:endParaRPr lang="tr-TR" sz="950" dirty="0"/>
          </a:p>
        </p:txBody>
      </p:sp>
      <p:sp>
        <p:nvSpPr>
          <p:cNvPr id="144" name="Text 141"/>
          <p:cNvSpPr txBox="1"/>
          <p:nvPr/>
        </p:nvSpPr>
        <p:spPr>
          <a:xfrm>
            <a:off x="7897216" y="2820250"/>
            <a:ext cx="1005840" cy="196384"/>
          </a:xfrm>
          <a:prstGeom prst="rect">
            <a:avLst/>
          </a:prstGeom>
          <a:noFill/>
          <a:ln/>
        </p:spPr>
        <p:txBody>
          <a:bodyPr wrap="square" lIns="0" tIns="0" rIns="0" bIns="0" rtlCol="0" anchor="t"/>
          <a:lstStyle/>
          <a:p>
            <a:pPr indent="0" marL="0">
              <a:buNone/>
            </a:pPr>
            <a:r>
              <a:rPr lang="tr-TR" altLang="en-US" sz="950" b="1" dirty="0">
                <a:solidFill>
                  <a:srgbClr val="0E3D1E"/>
                </a:solidFill>
                <a:latin typeface="Calibri" pitchFamily="34" charset="0"/>
                <a:ea typeface="Calibri" pitchFamily="34" charset="-122"/>
                <a:cs typeface="Calibri" pitchFamily="34" charset="-120"/>
              </a:rPr>
              <a:t>Bölge 2</a:t>
            </a:r>
            <a:endParaRPr lang="tr-TR" sz="950" dirty="0"/>
          </a:p>
        </p:txBody>
      </p:sp>
      <p:sp>
        <p:nvSpPr>
          <p:cNvPr id="145" name="Text 142"/>
          <p:cNvSpPr txBox="1"/>
          <p:nvPr/>
        </p:nvSpPr>
        <p:spPr>
          <a:xfrm>
            <a:off x="10180015" y="2820250"/>
            <a:ext cx="1005840" cy="196384"/>
          </a:xfrm>
          <a:prstGeom prst="rect">
            <a:avLst/>
          </a:prstGeom>
          <a:noFill/>
          <a:ln/>
        </p:spPr>
        <p:txBody>
          <a:bodyPr wrap="square" lIns="0" tIns="0" rIns="0" bIns="0" rtlCol="0" anchor="t"/>
          <a:lstStyle/>
          <a:p>
            <a:pPr indent="0" marL="0">
              <a:buNone/>
            </a:pPr>
            <a:r>
              <a:rPr lang="tr-TR" altLang="en-US" sz="950" b="1" dirty="0">
                <a:solidFill>
                  <a:srgbClr val="0E3D1E"/>
                </a:solidFill>
                <a:latin typeface="Calibri" pitchFamily="34" charset="0"/>
                <a:ea typeface="Calibri" pitchFamily="34" charset="-122"/>
                <a:cs typeface="Calibri" pitchFamily="34" charset="-120"/>
              </a:rPr>
              <a:t>Bölge 3</a:t>
            </a:r>
            <a:endParaRPr lang="tr-TR" sz="950" dirty="0"/>
          </a:p>
        </p:txBody>
      </p:sp>
      <p:sp>
        <p:nvSpPr>
          <p:cNvPr id="146" name="Text 143"/>
          <p:cNvSpPr txBox="1"/>
          <p:nvPr/>
        </p:nvSpPr>
        <p:spPr>
          <a:xfrm>
            <a:off x="6507328" y="4255365"/>
            <a:ext cx="4861408" cy="1510647"/>
          </a:xfrm>
          <a:prstGeom prst="rect">
            <a:avLst/>
          </a:prstGeom>
          <a:noFill/>
          <a:ln/>
        </p:spPr>
        <p:txBody>
          <a:bodyPr wrap="square" lIns="0" tIns="0" rIns="0" bIns="0" rtlCol="0" anchor="t"/>
          <a:lstStyle/>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Verim haritası, toprak haritası ya da uydu görüntüsüyle benzer bölgeler</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Genellikle 3-6 bölge; her bölgeden 10-15 alt örnek</a:t>
            </a:r>
            <a:endParaRPr lang="tr-TR" sz="1260" dirty="0"/>
          </a:p>
          <a:p>
            <a:pPr marL="203200" indent="-203200">
              <a:spcAft>
                <a:spcPts val="578"/>
              </a:spcAft>
              <a:buSzPct val="100000"/>
              <a:buChar char="•"/>
            </a:pPr>
            <a:r>
              <a:rPr lang="tr-TR" altLang="en-US" sz="1260" dirty="0">
                <a:solidFill>
                  <a:srgbClr val="3A4540"/>
                </a:solidFill>
                <a:latin typeface="Calibri" pitchFamily="34" charset="0"/>
                <a:ea typeface="Calibri" pitchFamily="34" charset="-122"/>
                <a:cs typeface="Calibri" pitchFamily="34" charset="-120"/>
              </a:rPr>
              <a:t>Verim haritaları yıllar içinde tutarlıysa düşünülür</a:t>
            </a:r>
            <a:endParaRPr lang="tr-TR" sz="126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DEĞİŞKEN ORANLI GÜBRELEME</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Analizden reçeteye: fosfor örneği</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Horneck vd., Oregon State University EC1478 (2019); Kozan Ticaret Odası, Anket Raporu (2026)</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22</a:t>
            </a:r>
            <a:endParaRPr lang="tr-TR" sz="900" dirty="0"/>
          </a:p>
        </p:txBody>
      </p:sp>
      <p:sp>
        <p:nvSpPr>
          <p:cNvPr id="7" name="Text 4"/>
          <p:cNvSpPr txBox="1"/>
          <p:nvPr/>
        </p:nvSpPr>
        <p:spPr>
          <a:xfrm>
            <a:off x="548640" y="2208438"/>
            <a:ext cx="6309360" cy="211491"/>
          </a:xfrm>
          <a:prstGeom prst="rect">
            <a:avLst/>
          </a:prstGeom>
          <a:noFill/>
          <a:ln/>
        </p:spPr>
        <p:txBody>
          <a:bodyPr wrap="square" lIns="0" tIns="0" rIns="0" bIns="0" rtlCol="0" anchor="t"/>
          <a:lstStyle/>
          <a:p>
            <a:pPr indent="0" marL="0">
              <a:buNone/>
            </a:pPr>
            <a:r>
              <a:rPr lang="tr-TR" altLang="en-US" sz="1040" b="1" spc="200" kern="0" dirty="0">
                <a:solidFill>
                  <a:srgbClr val="5A6862"/>
                </a:solidFill>
                <a:latin typeface="Calibri" pitchFamily="34" charset="0"/>
                <a:ea typeface="Calibri" pitchFamily="34" charset="-122"/>
                <a:cs typeface="Calibri" pitchFamily="34" charset="-120"/>
              </a:rPr>
              <a:t>OLSEN FOSFORU, MG/KG</a:t>
            </a:r>
            <a:endParaRPr lang="tr-TR" sz="1040" dirty="0"/>
          </a:p>
        </p:txBody>
      </p:sp>
      <p:sp>
        <p:nvSpPr>
          <p:cNvPr id="8" name="Shape 5"/>
          <p:cNvSpPr/>
          <p:nvPr/>
        </p:nvSpPr>
        <p:spPr>
          <a:xfrm>
            <a:off x="548640" y="2457695"/>
            <a:ext cx="1540764" cy="543833"/>
          </a:xfrm>
          <a:prstGeom prst="rect">
            <a:avLst/>
          </a:prstGeom>
          <a:solidFill>
            <a:srgbClr val="8A5A2B"/>
          </a:solidFill>
          <a:ln w="12700">
            <a:solidFill>
              <a:srgbClr val="8A5A2B"/>
            </a:solidFill>
            <a:prstDash val="solid"/>
          </a:ln>
        </p:spPr>
      </p:sp>
      <p:sp>
        <p:nvSpPr>
          <p:cNvPr id="9" name="Text 6"/>
          <p:cNvSpPr txBox="1"/>
          <p:nvPr/>
        </p:nvSpPr>
        <p:spPr>
          <a:xfrm>
            <a:off x="548640" y="2487908"/>
            <a:ext cx="1540764" cy="498514"/>
          </a:xfrm>
          <a:prstGeom prst="rect">
            <a:avLst/>
          </a:prstGeom>
          <a:noFill/>
          <a:ln/>
        </p:spPr>
        <p:txBody>
          <a:bodyPr wrap="square" lIns="0" tIns="0" rIns="0" bIns="0" rtlCol="0" anchor="ctr"/>
          <a:lstStyle/>
          <a:p>
            <a:pPr algn="ctr" indent="0" marL="0">
              <a:buNone/>
            </a:pPr>
            <a:r>
              <a:rPr lang="tr-TR" altLang="en-US" sz="1530" b="1" dirty="0">
                <a:solidFill>
                  <a:srgbClr val="FFFFFF"/>
                </a:solidFill>
                <a:latin typeface="Calibri" pitchFamily="34" charset="0"/>
                <a:ea typeface="Calibri" pitchFamily="34" charset="-122"/>
                <a:cs typeface="Calibri" pitchFamily="34" charset="-120"/>
              </a:rPr>
              <a:t>&lt; 10</a:t>
            </a:r>
            <a:endParaRPr lang="tr-TR" sz="1620" dirty="0"/>
          </a:p>
          <a:p>
            <a:pPr algn="ctr" indent="0" marL="0">
              <a:buNone/>
            </a:pPr>
            <a:r>
              <a:rPr lang="tr-TR" altLang="en-US" sz="1040" b="1" dirty="0">
                <a:solidFill>
                  <a:srgbClr val="FFFFFF"/>
                </a:solidFill>
                <a:latin typeface="Calibri" pitchFamily="34" charset="0"/>
                <a:ea typeface="Calibri" pitchFamily="34" charset="-122"/>
                <a:cs typeface="Calibri" pitchFamily="34" charset="-120"/>
              </a:rPr>
              <a:t>Düşük</a:t>
            </a:r>
            <a:endParaRPr lang="tr-TR" sz="1620" dirty="0"/>
          </a:p>
        </p:txBody>
      </p:sp>
      <p:sp>
        <p:nvSpPr>
          <p:cNvPr id="10" name="Shape 7"/>
          <p:cNvSpPr/>
          <p:nvPr/>
        </p:nvSpPr>
        <p:spPr>
          <a:xfrm>
            <a:off x="2125980" y="2457695"/>
            <a:ext cx="1540764" cy="543833"/>
          </a:xfrm>
          <a:prstGeom prst="rect">
            <a:avLst/>
          </a:prstGeom>
          <a:solidFill>
            <a:srgbClr val="A16207"/>
          </a:solidFill>
          <a:ln w="12700">
            <a:solidFill>
              <a:srgbClr val="A16207"/>
            </a:solidFill>
            <a:prstDash val="solid"/>
          </a:ln>
        </p:spPr>
      </p:sp>
      <p:sp>
        <p:nvSpPr>
          <p:cNvPr id="11" name="Text 8"/>
          <p:cNvSpPr txBox="1"/>
          <p:nvPr/>
        </p:nvSpPr>
        <p:spPr>
          <a:xfrm>
            <a:off x="2125980" y="2487908"/>
            <a:ext cx="1540764" cy="498514"/>
          </a:xfrm>
          <a:prstGeom prst="rect">
            <a:avLst/>
          </a:prstGeom>
          <a:noFill/>
          <a:ln/>
        </p:spPr>
        <p:txBody>
          <a:bodyPr wrap="square" lIns="0" tIns="0" rIns="0" bIns="0" rtlCol="0" anchor="ctr"/>
          <a:lstStyle/>
          <a:p>
            <a:pPr algn="ctr" indent="0" marL="0">
              <a:buNone/>
            </a:pPr>
            <a:r>
              <a:rPr lang="tr-TR" altLang="en-US" sz="1530" b="1" dirty="0">
                <a:solidFill>
                  <a:srgbClr val="FFFFFF"/>
                </a:solidFill>
                <a:latin typeface="Calibri" pitchFamily="34" charset="0"/>
                <a:ea typeface="Calibri" pitchFamily="34" charset="-122"/>
                <a:cs typeface="Calibri" pitchFamily="34" charset="-120"/>
              </a:rPr>
              <a:t>10-25</a:t>
            </a:r>
            <a:endParaRPr lang="tr-TR" sz="1620" dirty="0"/>
          </a:p>
          <a:p>
            <a:pPr algn="ctr" indent="0" marL="0">
              <a:buNone/>
            </a:pPr>
            <a:r>
              <a:rPr lang="tr-TR" altLang="en-US" sz="1040" b="1" dirty="0">
                <a:solidFill>
                  <a:srgbClr val="FFFFFF"/>
                </a:solidFill>
                <a:latin typeface="Calibri" pitchFamily="34" charset="0"/>
                <a:ea typeface="Calibri" pitchFamily="34" charset="-122"/>
                <a:cs typeface="Calibri" pitchFamily="34" charset="-120"/>
              </a:rPr>
              <a:t>Orta</a:t>
            </a:r>
            <a:endParaRPr lang="tr-TR" sz="1620" dirty="0"/>
          </a:p>
        </p:txBody>
      </p:sp>
      <p:sp>
        <p:nvSpPr>
          <p:cNvPr id="12" name="Shape 9"/>
          <p:cNvSpPr/>
          <p:nvPr/>
        </p:nvSpPr>
        <p:spPr>
          <a:xfrm>
            <a:off x="3703320" y="2457695"/>
            <a:ext cx="1540764" cy="543833"/>
          </a:xfrm>
          <a:prstGeom prst="rect">
            <a:avLst/>
          </a:prstGeom>
          <a:solidFill>
            <a:srgbClr val="1F7A3A"/>
          </a:solidFill>
          <a:ln w="12700">
            <a:solidFill>
              <a:srgbClr val="1F7A3A"/>
            </a:solidFill>
            <a:prstDash val="solid"/>
          </a:ln>
        </p:spPr>
      </p:sp>
      <p:sp>
        <p:nvSpPr>
          <p:cNvPr id="13" name="Text 10"/>
          <p:cNvSpPr txBox="1"/>
          <p:nvPr/>
        </p:nvSpPr>
        <p:spPr>
          <a:xfrm>
            <a:off x="3703320" y="2487908"/>
            <a:ext cx="1540764" cy="498514"/>
          </a:xfrm>
          <a:prstGeom prst="rect">
            <a:avLst/>
          </a:prstGeom>
          <a:noFill/>
          <a:ln/>
        </p:spPr>
        <p:txBody>
          <a:bodyPr wrap="square" lIns="0" tIns="0" rIns="0" bIns="0" rtlCol="0" anchor="ctr"/>
          <a:lstStyle/>
          <a:p>
            <a:pPr algn="ctr" indent="0" marL="0">
              <a:buNone/>
            </a:pPr>
            <a:r>
              <a:rPr lang="tr-TR" altLang="en-US" sz="1530" b="1" dirty="0">
                <a:solidFill>
                  <a:srgbClr val="FFFFFF"/>
                </a:solidFill>
                <a:latin typeface="Calibri" pitchFamily="34" charset="0"/>
                <a:ea typeface="Calibri" pitchFamily="34" charset="-122"/>
                <a:cs typeface="Calibri" pitchFamily="34" charset="-120"/>
              </a:rPr>
              <a:t>25-50</a:t>
            </a:r>
            <a:endParaRPr lang="tr-TR" sz="1620" dirty="0"/>
          </a:p>
          <a:p>
            <a:pPr algn="ctr" indent="0" marL="0">
              <a:buNone/>
            </a:pPr>
            <a:r>
              <a:rPr lang="tr-TR" altLang="en-US" sz="1040" b="1" dirty="0">
                <a:solidFill>
                  <a:srgbClr val="FFFFFF"/>
                </a:solidFill>
                <a:latin typeface="Calibri" pitchFamily="34" charset="0"/>
                <a:ea typeface="Calibri" pitchFamily="34" charset="-122"/>
                <a:cs typeface="Calibri" pitchFamily="34" charset="-120"/>
              </a:rPr>
              <a:t>Yüksek</a:t>
            </a:r>
            <a:endParaRPr lang="tr-TR" sz="1620" dirty="0"/>
          </a:p>
        </p:txBody>
      </p:sp>
      <p:sp>
        <p:nvSpPr>
          <p:cNvPr id="14" name="Shape 11"/>
          <p:cNvSpPr/>
          <p:nvPr/>
        </p:nvSpPr>
        <p:spPr>
          <a:xfrm>
            <a:off x="5280660" y="2457695"/>
            <a:ext cx="1540764" cy="543833"/>
          </a:xfrm>
          <a:prstGeom prst="rect">
            <a:avLst/>
          </a:prstGeom>
          <a:solidFill>
            <a:srgbClr val="0E3D1E"/>
          </a:solidFill>
          <a:ln w="12700">
            <a:solidFill>
              <a:srgbClr val="0E3D1E"/>
            </a:solidFill>
            <a:prstDash val="solid"/>
          </a:ln>
        </p:spPr>
      </p:sp>
      <p:sp>
        <p:nvSpPr>
          <p:cNvPr id="15" name="Text 12"/>
          <p:cNvSpPr txBox="1"/>
          <p:nvPr/>
        </p:nvSpPr>
        <p:spPr>
          <a:xfrm>
            <a:off x="5280660" y="2487908"/>
            <a:ext cx="1540764" cy="498514"/>
          </a:xfrm>
          <a:prstGeom prst="rect">
            <a:avLst/>
          </a:prstGeom>
          <a:noFill/>
          <a:ln/>
        </p:spPr>
        <p:txBody>
          <a:bodyPr wrap="square" lIns="0" tIns="0" rIns="0" bIns="0" rtlCol="0" anchor="ctr"/>
          <a:lstStyle/>
          <a:p>
            <a:pPr algn="ctr" indent="0" marL="0">
              <a:buNone/>
            </a:pPr>
            <a:r>
              <a:rPr lang="tr-TR" altLang="en-US" sz="1530" b="1" dirty="0">
                <a:solidFill>
                  <a:srgbClr val="FFFFFF"/>
                </a:solidFill>
                <a:latin typeface="Calibri" pitchFamily="34" charset="0"/>
                <a:ea typeface="Calibri" pitchFamily="34" charset="-122"/>
                <a:cs typeface="Calibri" pitchFamily="34" charset="-120"/>
              </a:rPr>
              <a:t>&gt; 50</a:t>
            </a:r>
            <a:endParaRPr lang="tr-TR" sz="1620" dirty="0"/>
          </a:p>
          <a:p>
            <a:pPr algn="ctr" indent="0" marL="0">
              <a:buNone/>
            </a:pPr>
            <a:r>
              <a:rPr lang="tr-TR" altLang="en-US" sz="1040" b="1" dirty="0">
                <a:solidFill>
                  <a:srgbClr val="FFFFFF"/>
                </a:solidFill>
                <a:latin typeface="Calibri" pitchFamily="34" charset="0"/>
                <a:ea typeface="Calibri" pitchFamily="34" charset="-122"/>
                <a:cs typeface="Calibri" pitchFamily="34" charset="-120"/>
              </a:rPr>
              <a:t>Aşırı</a:t>
            </a:r>
            <a:endParaRPr lang="tr-TR" sz="1620" dirty="0"/>
          </a:p>
        </p:txBody>
      </p:sp>
      <p:sp>
        <p:nvSpPr>
          <p:cNvPr id="16" name="Shape 13"/>
          <p:cNvSpPr/>
          <p:nvPr/>
        </p:nvSpPr>
        <p:spPr>
          <a:xfrm>
            <a:off x="548640" y="3077061"/>
            <a:ext cx="1540764" cy="317236"/>
          </a:xfrm>
          <a:prstGeom prst="roundRect">
            <a:avLst>
              <a:gd name="adj" fmla="val 60530"/>
            </a:avLst>
          </a:prstGeom>
          <a:solidFill>
            <a:srgbClr val="F1E3D3"/>
          </a:solidFill>
          <a:ln w="9525">
            <a:solidFill>
              <a:srgbClr val="F1E3D3"/>
            </a:solidFill>
            <a:prstDash val="solid"/>
          </a:ln>
        </p:spPr>
      </p:sp>
      <p:sp>
        <p:nvSpPr>
          <p:cNvPr id="17" name="Text 14"/>
          <p:cNvSpPr txBox="1"/>
          <p:nvPr/>
        </p:nvSpPr>
        <p:spPr>
          <a:xfrm>
            <a:off x="548640" y="3077061"/>
            <a:ext cx="1540764" cy="317236"/>
          </a:xfrm>
          <a:prstGeom prst="rect">
            <a:avLst/>
          </a:prstGeom>
          <a:noFill/>
          <a:ln/>
        </p:spPr>
        <p:txBody>
          <a:bodyPr wrap="square" lIns="0" tIns="0" rIns="0" bIns="0" rtlCol="0" anchor="ctr"/>
          <a:lstStyle/>
          <a:p>
            <a:pPr algn="ctr" indent="0" marL="0">
              <a:buNone/>
            </a:pPr>
            <a:r>
              <a:rPr lang="tr-TR" altLang="en-US" sz="1130" b="1" dirty="0">
                <a:solidFill>
                  <a:srgbClr val="8A5A2B"/>
                </a:solidFill>
                <a:latin typeface="Calibri" pitchFamily="34" charset="0"/>
                <a:ea typeface="Calibri" pitchFamily="34" charset="-122"/>
                <a:cs typeface="Calibri" pitchFamily="34" charset="-120"/>
              </a:rPr>
              <a:t>Yüksek doz</a:t>
            </a:r>
            <a:endParaRPr lang="tr-TR" sz="1130" dirty="0"/>
          </a:p>
        </p:txBody>
      </p:sp>
      <p:sp>
        <p:nvSpPr>
          <p:cNvPr id="18" name="Shape 15"/>
          <p:cNvSpPr/>
          <p:nvPr/>
        </p:nvSpPr>
        <p:spPr>
          <a:xfrm>
            <a:off x="2125980" y="3077061"/>
            <a:ext cx="1540764" cy="317236"/>
          </a:xfrm>
          <a:prstGeom prst="roundRect">
            <a:avLst>
              <a:gd name="adj" fmla="val 60530"/>
            </a:avLst>
          </a:prstGeom>
          <a:solidFill>
            <a:srgbClr val="FBF1DC"/>
          </a:solidFill>
          <a:ln w="9525">
            <a:solidFill>
              <a:srgbClr val="FBF1DC"/>
            </a:solidFill>
            <a:prstDash val="solid"/>
          </a:ln>
        </p:spPr>
      </p:sp>
      <p:sp>
        <p:nvSpPr>
          <p:cNvPr id="19" name="Text 16"/>
          <p:cNvSpPr txBox="1"/>
          <p:nvPr/>
        </p:nvSpPr>
        <p:spPr>
          <a:xfrm>
            <a:off x="2125980" y="3077061"/>
            <a:ext cx="1540764" cy="317236"/>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Orta doz</a:t>
            </a:r>
            <a:endParaRPr lang="tr-TR" sz="1130" dirty="0"/>
          </a:p>
        </p:txBody>
      </p:sp>
      <p:sp>
        <p:nvSpPr>
          <p:cNvPr id="20" name="Shape 17"/>
          <p:cNvSpPr/>
          <p:nvPr/>
        </p:nvSpPr>
        <p:spPr>
          <a:xfrm>
            <a:off x="3703320" y="3077061"/>
            <a:ext cx="3118104" cy="317236"/>
          </a:xfrm>
          <a:prstGeom prst="roundRect">
            <a:avLst>
              <a:gd name="adj" fmla="val 60530"/>
            </a:avLst>
          </a:prstGeom>
          <a:solidFill>
            <a:srgbClr val="E6F3EA"/>
          </a:solidFill>
          <a:ln w="9525">
            <a:solidFill>
              <a:srgbClr val="E6F3EA"/>
            </a:solidFill>
            <a:prstDash val="solid"/>
          </a:ln>
        </p:spPr>
      </p:sp>
      <p:sp>
        <p:nvSpPr>
          <p:cNvPr id="21" name="Text 18"/>
          <p:cNvSpPr txBox="1"/>
          <p:nvPr/>
        </p:nvSpPr>
        <p:spPr>
          <a:xfrm>
            <a:off x="3703320" y="3077061"/>
            <a:ext cx="3118104"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Bakım dozu</a:t>
            </a:r>
            <a:endParaRPr lang="tr-TR" sz="1130" dirty="0"/>
          </a:p>
        </p:txBody>
      </p:sp>
      <p:sp>
        <p:nvSpPr>
          <p:cNvPr id="22" name="Shape 19"/>
          <p:cNvSpPr/>
          <p:nvPr/>
        </p:nvSpPr>
        <p:spPr>
          <a:xfrm>
            <a:off x="548640" y="3681319"/>
            <a:ext cx="530352" cy="302129"/>
          </a:xfrm>
          <a:prstGeom prst="rect">
            <a:avLst/>
          </a:prstGeom>
          <a:solidFill>
            <a:srgbClr val="1F7A3A"/>
          </a:solidFill>
          <a:ln w="12700">
            <a:solidFill>
              <a:srgbClr val="1F7A3A"/>
            </a:solidFill>
            <a:prstDash val="solid"/>
          </a:ln>
        </p:spPr>
      </p:sp>
      <p:sp>
        <p:nvSpPr>
          <p:cNvPr id="23" name="Text 20"/>
          <p:cNvSpPr txBox="1"/>
          <p:nvPr/>
        </p:nvSpPr>
        <p:spPr>
          <a:xfrm>
            <a:off x="548640"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28</a:t>
            </a:r>
            <a:endParaRPr lang="tr-TR" sz="990" dirty="0"/>
          </a:p>
        </p:txBody>
      </p:sp>
      <p:sp>
        <p:nvSpPr>
          <p:cNvPr id="24" name="Shape 21"/>
          <p:cNvSpPr/>
          <p:nvPr/>
        </p:nvSpPr>
        <p:spPr>
          <a:xfrm>
            <a:off x="1115568" y="3681319"/>
            <a:ext cx="530352" cy="302129"/>
          </a:xfrm>
          <a:prstGeom prst="rect">
            <a:avLst/>
          </a:prstGeom>
          <a:solidFill>
            <a:srgbClr val="1F7A3A"/>
          </a:solidFill>
          <a:ln w="12700">
            <a:solidFill>
              <a:srgbClr val="1F7A3A"/>
            </a:solidFill>
            <a:prstDash val="solid"/>
          </a:ln>
        </p:spPr>
      </p:sp>
      <p:sp>
        <p:nvSpPr>
          <p:cNvPr id="25" name="Text 22"/>
          <p:cNvSpPr txBox="1"/>
          <p:nvPr/>
        </p:nvSpPr>
        <p:spPr>
          <a:xfrm>
            <a:off x="1115568"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26</a:t>
            </a:r>
            <a:endParaRPr lang="tr-TR" sz="990" dirty="0"/>
          </a:p>
        </p:txBody>
      </p:sp>
      <p:sp>
        <p:nvSpPr>
          <p:cNvPr id="26" name="Shape 23"/>
          <p:cNvSpPr/>
          <p:nvPr/>
        </p:nvSpPr>
        <p:spPr>
          <a:xfrm>
            <a:off x="1682496" y="3681319"/>
            <a:ext cx="530352" cy="302129"/>
          </a:xfrm>
          <a:prstGeom prst="rect">
            <a:avLst/>
          </a:prstGeom>
          <a:solidFill>
            <a:srgbClr val="A16207"/>
          </a:solidFill>
          <a:ln w="12700">
            <a:solidFill>
              <a:srgbClr val="A16207"/>
            </a:solidFill>
            <a:prstDash val="solid"/>
          </a:ln>
        </p:spPr>
      </p:sp>
      <p:sp>
        <p:nvSpPr>
          <p:cNvPr id="27" name="Text 24"/>
          <p:cNvSpPr txBox="1"/>
          <p:nvPr/>
        </p:nvSpPr>
        <p:spPr>
          <a:xfrm>
            <a:off x="1682496"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22</a:t>
            </a:r>
            <a:endParaRPr lang="tr-TR" sz="990" dirty="0"/>
          </a:p>
        </p:txBody>
      </p:sp>
      <p:sp>
        <p:nvSpPr>
          <p:cNvPr id="28" name="Shape 25"/>
          <p:cNvSpPr/>
          <p:nvPr/>
        </p:nvSpPr>
        <p:spPr>
          <a:xfrm>
            <a:off x="2249424" y="3681319"/>
            <a:ext cx="530352" cy="302129"/>
          </a:xfrm>
          <a:prstGeom prst="rect">
            <a:avLst/>
          </a:prstGeom>
          <a:solidFill>
            <a:srgbClr val="A16207"/>
          </a:solidFill>
          <a:ln w="12700">
            <a:solidFill>
              <a:srgbClr val="A16207"/>
            </a:solidFill>
            <a:prstDash val="solid"/>
          </a:ln>
        </p:spPr>
      </p:sp>
      <p:sp>
        <p:nvSpPr>
          <p:cNvPr id="29" name="Text 26"/>
          <p:cNvSpPr txBox="1"/>
          <p:nvPr/>
        </p:nvSpPr>
        <p:spPr>
          <a:xfrm>
            <a:off x="2249424"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18</a:t>
            </a:r>
            <a:endParaRPr lang="tr-TR" sz="990" dirty="0"/>
          </a:p>
        </p:txBody>
      </p:sp>
      <p:sp>
        <p:nvSpPr>
          <p:cNvPr id="30" name="Shape 27"/>
          <p:cNvSpPr/>
          <p:nvPr/>
        </p:nvSpPr>
        <p:spPr>
          <a:xfrm>
            <a:off x="2816352" y="3681319"/>
            <a:ext cx="530352" cy="302129"/>
          </a:xfrm>
          <a:prstGeom prst="rect">
            <a:avLst/>
          </a:prstGeom>
          <a:solidFill>
            <a:srgbClr val="A16207"/>
          </a:solidFill>
          <a:ln w="12700">
            <a:solidFill>
              <a:srgbClr val="A16207"/>
            </a:solidFill>
            <a:prstDash val="solid"/>
          </a:ln>
        </p:spPr>
      </p:sp>
      <p:sp>
        <p:nvSpPr>
          <p:cNvPr id="31" name="Text 28"/>
          <p:cNvSpPr txBox="1"/>
          <p:nvPr/>
        </p:nvSpPr>
        <p:spPr>
          <a:xfrm>
            <a:off x="2816352"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15</a:t>
            </a:r>
            <a:endParaRPr lang="tr-TR" sz="990" dirty="0"/>
          </a:p>
        </p:txBody>
      </p:sp>
      <p:sp>
        <p:nvSpPr>
          <p:cNvPr id="32" name="Shape 29"/>
          <p:cNvSpPr/>
          <p:nvPr/>
        </p:nvSpPr>
        <p:spPr>
          <a:xfrm>
            <a:off x="3383280" y="3681319"/>
            <a:ext cx="530352" cy="302129"/>
          </a:xfrm>
          <a:prstGeom prst="rect">
            <a:avLst/>
          </a:prstGeom>
          <a:solidFill>
            <a:srgbClr val="A16207"/>
          </a:solidFill>
          <a:ln w="12700">
            <a:solidFill>
              <a:srgbClr val="A16207"/>
            </a:solidFill>
            <a:prstDash val="solid"/>
          </a:ln>
        </p:spPr>
      </p:sp>
      <p:sp>
        <p:nvSpPr>
          <p:cNvPr id="33" name="Text 30"/>
          <p:cNvSpPr txBox="1"/>
          <p:nvPr/>
        </p:nvSpPr>
        <p:spPr>
          <a:xfrm>
            <a:off x="3383280"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14</a:t>
            </a:r>
            <a:endParaRPr lang="tr-TR" sz="990" dirty="0"/>
          </a:p>
        </p:txBody>
      </p:sp>
      <p:sp>
        <p:nvSpPr>
          <p:cNvPr id="34" name="Shape 31"/>
          <p:cNvSpPr/>
          <p:nvPr/>
        </p:nvSpPr>
        <p:spPr>
          <a:xfrm>
            <a:off x="3950208" y="3681319"/>
            <a:ext cx="530352" cy="302129"/>
          </a:xfrm>
          <a:prstGeom prst="rect">
            <a:avLst/>
          </a:prstGeom>
          <a:solidFill>
            <a:srgbClr val="A16207"/>
          </a:solidFill>
          <a:ln w="12700">
            <a:solidFill>
              <a:srgbClr val="A16207"/>
            </a:solidFill>
            <a:prstDash val="solid"/>
          </a:ln>
        </p:spPr>
      </p:sp>
      <p:sp>
        <p:nvSpPr>
          <p:cNvPr id="35" name="Text 32"/>
          <p:cNvSpPr txBox="1"/>
          <p:nvPr/>
        </p:nvSpPr>
        <p:spPr>
          <a:xfrm>
            <a:off x="3950208"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17</a:t>
            </a:r>
            <a:endParaRPr lang="tr-TR" sz="990" dirty="0"/>
          </a:p>
        </p:txBody>
      </p:sp>
      <p:sp>
        <p:nvSpPr>
          <p:cNvPr id="36" name="Shape 33"/>
          <p:cNvSpPr/>
          <p:nvPr/>
        </p:nvSpPr>
        <p:spPr>
          <a:xfrm>
            <a:off x="4517136" y="3681319"/>
            <a:ext cx="530352" cy="302129"/>
          </a:xfrm>
          <a:prstGeom prst="rect">
            <a:avLst/>
          </a:prstGeom>
          <a:solidFill>
            <a:srgbClr val="A16207"/>
          </a:solidFill>
          <a:ln w="12700">
            <a:solidFill>
              <a:srgbClr val="A16207"/>
            </a:solidFill>
            <a:prstDash val="solid"/>
          </a:ln>
        </p:spPr>
      </p:sp>
      <p:sp>
        <p:nvSpPr>
          <p:cNvPr id="37" name="Text 34"/>
          <p:cNvSpPr txBox="1"/>
          <p:nvPr/>
        </p:nvSpPr>
        <p:spPr>
          <a:xfrm>
            <a:off x="4517136" y="3681319"/>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21</a:t>
            </a:r>
            <a:endParaRPr lang="tr-TR" sz="990" dirty="0"/>
          </a:p>
        </p:txBody>
      </p:sp>
      <p:sp>
        <p:nvSpPr>
          <p:cNvPr id="38" name="Shape 35"/>
          <p:cNvSpPr/>
          <p:nvPr/>
        </p:nvSpPr>
        <p:spPr>
          <a:xfrm>
            <a:off x="548640" y="4013662"/>
            <a:ext cx="530352" cy="302129"/>
          </a:xfrm>
          <a:prstGeom prst="rect">
            <a:avLst/>
          </a:prstGeom>
          <a:solidFill>
            <a:srgbClr val="A16207"/>
          </a:solidFill>
          <a:ln w="12700">
            <a:solidFill>
              <a:srgbClr val="A16207"/>
            </a:solidFill>
            <a:prstDash val="solid"/>
          </a:ln>
        </p:spPr>
      </p:sp>
      <p:sp>
        <p:nvSpPr>
          <p:cNvPr id="39" name="Text 36"/>
          <p:cNvSpPr txBox="1"/>
          <p:nvPr/>
        </p:nvSpPr>
        <p:spPr>
          <a:xfrm>
            <a:off x="548640"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24</a:t>
            </a:r>
            <a:endParaRPr lang="tr-TR" sz="990" dirty="0"/>
          </a:p>
        </p:txBody>
      </p:sp>
      <p:sp>
        <p:nvSpPr>
          <p:cNvPr id="40" name="Shape 37"/>
          <p:cNvSpPr/>
          <p:nvPr/>
        </p:nvSpPr>
        <p:spPr>
          <a:xfrm>
            <a:off x="1115568" y="4013662"/>
            <a:ext cx="530352" cy="302129"/>
          </a:xfrm>
          <a:prstGeom prst="rect">
            <a:avLst/>
          </a:prstGeom>
          <a:solidFill>
            <a:srgbClr val="A16207"/>
          </a:solidFill>
          <a:ln w="12700">
            <a:solidFill>
              <a:srgbClr val="A16207"/>
            </a:solidFill>
            <a:prstDash val="solid"/>
          </a:ln>
        </p:spPr>
      </p:sp>
      <p:sp>
        <p:nvSpPr>
          <p:cNvPr id="41" name="Text 38"/>
          <p:cNvSpPr txBox="1"/>
          <p:nvPr/>
        </p:nvSpPr>
        <p:spPr>
          <a:xfrm>
            <a:off x="1115568"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19</a:t>
            </a:r>
            <a:endParaRPr lang="tr-TR" sz="990" dirty="0"/>
          </a:p>
        </p:txBody>
      </p:sp>
      <p:sp>
        <p:nvSpPr>
          <p:cNvPr id="42" name="Shape 39"/>
          <p:cNvSpPr/>
          <p:nvPr/>
        </p:nvSpPr>
        <p:spPr>
          <a:xfrm>
            <a:off x="1682496" y="4013662"/>
            <a:ext cx="530352" cy="302129"/>
          </a:xfrm>
          <a:prstGeom prst="rect">
            <a:avLst/>
          </a:prstGeom>
          <a:solidFill>
            <a:srgbClr val="A16207"/>
          </a:solidFill>
          <a:ln w="12700">
            <a:solidFill>
              <a:srgbClr val="A16207"/>
            </a:solidFill>
            <a:prstDash val="solid"/>
          </a:ln>
        </p:spPr>
      </p:sp>
      <p:sp>
        <p:nvSpPr>
          <p:cNvPr id="43" name="Text 40"/>
          <p:cNvSpPr txBox="1"/>
          <p:nvPr/>
        </p:nvSpPr>
        <p:spPr>
          <a:xfrm>
            <a:off x="1682496"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14</a:t>
            </a:r>
            <a:endParaRPr lang="tr-TR" sz="990" dirty="0"/>
          </a:p>
        </p:txBody>
      </p:sp>
      <p:sp>
        <p:nvSpPr>
          <p:cNvPr id="44" name="Shape 41"/>
          <p:cNvSpPr/>
          <p:nvPr/>
        </p:nvSpPr>
        <p:spPr>
          <a:xfrm>
            <a:off x="2249424" y="4013662"/>
            <a:ext cx="530352" cy="302129"/>
          </a:xfrm>
          <a:prstGeom prst="rect">
            <a:avLst/>
          </a:prstGeom>
          <a:solidFill>
            <a:srgbClr val="8A5A2B"/>
          </a:solidFill>
          <a:ln w="12700">
            <a:solidFill>
              <a:srgbClr val="8A5A2B"/>
            </a:solidFill>
            <a:prstDash val="solid"/>
          </a:ln>
        </p:spPr>
      </p:sp>
      <p:sp>
        <p:nvSpPr>
          <p:cNvPr id="45" name="Text 42"/>
          <p:cNvSpPr txBox="1"/>
          <p:nvPr/>
        </p:nvSpPr>
        <p:spPr>
          <a:xfrm>
            <a:off x="2249424"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9</a:t>
            </a:r>
            <a:endParaRPr lang="tr-TR" sz="990" dirty="0"/>
          </a:p>
        </p:txBody>
      </p:sp>
      <p:sp>
        <p:nvSpPr>
          <p:cNvPr id="46" name="Shape 43"/>
          <p:cNvSpPr/>
          <p:nvPr/>
        </p:nvSpPr>
        <p:spPr>
          <a:xfrm>
            <a:off x="2816352" y="4013662"/>
            <a:ext cx="530352" cy="302129"/>
          </a:xfrm>
          <a:prstGeom prst="rect">
            <a:avLst/>
          </a:prstGeom>
          <a:solidFill>
            <a:srgbClr val="8A5A2B"/>
          </a:solidFill>
          <a:ln w="12700">
            <a:solidFill>
              <a:srgbClr val="8A5A2B"/>
            </a:solidFill>
            <a:prstDash val="solid"/>
          </a:ln>
        </p:spPr>
      </p:sp>
      <p:sp>
        <p:nvSpPr>
          <p:cNvPr id="47" name="Text 44"/>
          <p:cNvSpPr txBox="1"/>
          <p:nvPr/>
        </p:nvSpPr>
        <p:spPr>
          <a:xfrm>
            <a:off x="2816352"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7</a:t>
            </a:r>
            <a:endParaRPr lang="tr-TR" sz="990" dirty="0"/>
          </a:p>
        </p:txBody>
      </p:sp>
      <p:sp>
        <p:nvSpPr>
          <p:cNvPr id="48" name="Shape 45"/>
          <p:cNvSpPr/>
          <p:nvPr/>
        </p:nvSpPr>
        <p:spPr>
          <a:xfrm>
            <a:off x="3383280" y="4013662"/>
            <a:ext cx="530352" cy="302129"/>
          </a:xfrm>
          <a:prstGeom prst="rect">
            <a:avLst/>
          </a:prstGeom>
          <a:solidFill>
            <a:srgbClr val="8A5A2B"/>
          </a:solidFill>
          <a:ln w="12700">
            <a:solidFill>
              <a:srgbClr val="8A5A2B"/>
            </a:solidFill>
            <a:prstDash val="solid"/>
          </a:ln>
        </p:spPr>
      </p:sp>
      <p:sp>
        <p:nvSpPr>
          <p:cNvPr id="49" name="Text 46"/>
          <p:cNvSpPr txBox="1"/>
          <p:nvPr/>
        </p:nvSpPr>
        <p:spPr>
          <a:xfrm>
            <a:off x="3383280"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8</a:t>
            </a:r>
            <a:endParaRPr lang="tr-TR" sz="990" dirty="0"/>
          </a:p>
        </p:txBody>
      </p:sp>
      <p:sp>
        <p:nvSpPr>
          <p:cNvPr id="50" name="Shape 47"/>
          <p:cNvSpPr/>
          <p:nvPr/>
        </p:nvSpPr>
        <p:spPr>
          <a:xfrm>
            <a:off x="3950208" y="4013662"/>
            <a:ext cx="530352" cy="302129"/>
          </a:xfrm>
          <a:prstGeom prst="rect">
            <a:avLst/>
          </a:prstGeom>
          <a:solidFill>
            <a:srgbClr val="A16207"/>
          </a:solidFill>
          <a:ln w="12700">
            <a:solidFill>
              <a:srgbClr val="A16207"/>
            </a:solidFill>
            <a:prstDash val="solid"/>
          </a:ln>
        </p:spPr>
      </p:sp>
      <p:sp>
        <p:nvSpPr>
          <p:cNvPr id="51" name="Text 48"/>
          <p:cNvSpPr txBox="1"/>
          <p:nvPr/>
        </p:nvSpPr>
        <p:spPr>
          <a:xfrm>
            <a:off x="3950208"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12</a:t>
            </a:r>
            <a:endParaRPr lang="tr-TR" sz="990" dirty="0"/>
          </a:p>
        </p:txBody>
      </p:sp>
      <p:sp>
        <p:nvSpPr>
          <p:cNvPr id="52" name="Shape 49"/>
          <p:cNvSpPr/>
          <p:nvPr/>
        </p:nvSpPr>
        <p:spPr>
          <a:xfrm>
            <a:off x="4517136" y="4013662"/>
            <a:ext cx="530352" cy="302129"/>
          </a:xfrm>
          <a:prstGeom prst="rect">
            <a:avLst/>
          </a:prstGeom>
          <a:solidFill>
            <a:srgbClr val="A16207"/>
          </a:solidFill>
          <a:ln w="12700">
            <a:solidFill>
              <a:srgbClr val="A16207"/>
            </a:solidFill>
            <a:prstDash val="solid"/>
          </a:ln>
        </p:spPr>
      </p:sp>
      <p:sp>
        <p:nvSpPr>
          <p:cNvPr id="53" name="Text 50"/>
          <p:cNvSpPr txBox="1"/>
          <p:nvPr/>
        </p:nvSpPr>
        <p:spPr>
          <a:xfrm>
            <a:off x="4517136" y="4013662"/>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18</a:t>
            </a:r>
            <a:endParaRPr lang="tr-TR" sz="990" dirty="0"/>
          </a:p>
        </p:txBody>
      </p:sp>
      <p:sp>
        <p:nvSpPr>
          <p:cNvPr id="54" name="Shape 51"/>
          <p:cNvSpPr/>
          <p:nvPr/>
        </p:nvSpPr>
        <p:spPr>
          <a:xfrm>
            <a:off x="548640" y="4346004"/>
            <a:ext cx="530352" cy="302129"/>
          </a:xfrm>
          <a:prstGeom prst="rect">
            <a:avLst/>
          </a:prstGeom>
          <a:solidFill>
            <a:srgbClr val="A16207"/>
          </a:solidFill>
          <a:ln w="12700">
            <a:solidFill>
              <a:srgbClr val="A16207"/>
            </a:solidFill>
            <a:prstDash val="solid"/>
          </a:ln>
        </p:spPr>
      </p:sp>
      <p:sp>
        <p:nvSpPr>
          <p:cNvPr id="55" name="Text 52"/>
          <p:cNvSpPr txBox="1"/>
          <p:nvPr/>
        </p:nvSpPr>
        <p:spPr>
          <a:xfrm>
            <a:off x="548640"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20</a:t>
            </a:r>
            <a:endParaRPr lang="tr-TR" sz="990" dirty="0"/>
          </a:p>
        </p:txBody>
      </p:sp>
      <p:sp>
        <p:nvSpPr>
          <p:cNvPr id="56" name="Shape 53"/>
          <p:cNvSpPr/>
          <p:nvPr/>
        </p:nvSpPr>
        <p:spPr>
          <a:xfrm>
            <a:off x="1115568" y="4346004"/>
            <a:ext cx="530352" cy="302129"/>
          </a:xfrm>
          <a:prstGeom prst="rect">
            <a:avLst/>
          </a:prstGeom>
          <a:solidFill>
            <a:srgbClr val="A16207"/>
          </a:solidFill>
          <a:ln w="12700">
            <a:solidFill>
              <a:srgbClr val="A16207"/>
            </a:solidFill>
            <a:prstDash val="solid"/>
          </a:ln>
        </p:spPr>
      </p:sp>
      <p:sp>
        <p:nvSpPr>
          <p:cNvPr id="57" name="Text 54"/>
          <p:cNvSpPr txBox="1"/>
          <p:nvPr/>
        </p:nvSpPr>
        <p:spPr>
          <a:xfrm>
            <a:off x="1115568"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13</a:t>
            </a:r>
            <a:endParaRPr lang="tr-TR" sz="990" dirty="0"/>
          </a:p>
        </p:txBody>
      </p:sp>
      <p:sp>
        <p:nvSpPr>
          <p:cNvPr id="58" name="Shape 55"/>
          <p:cNvSpPr/>
          <p:nvPr/>
        </p:nvSpPr>
        <p:spPr>
          <a:xfrm>
            <a:off x="1682496" y="4346004"/>
            <a:ext cx="530352" cy="302129"/>
          </a:xfrm>
          <a:prstGeom prst="rect">
            <a:avLst/>
          </a:prstGeom>
          <a:solidFill>
            <a:srgbClr val="8A5A2B"/>
          </a:solidFill>
          <a:ln w="12700">
            <a:solidFill>
              <a:srgbClr val="8A5A2B"/>
            </a:solidFill>
            <a:prstDash val="solid"/>
          </a:ln>
        </p:spPr>
      </p:sp>
      <p:sp>
        <p:nvSpPr>
          <p:cNvPr id="59" name="Text 56"/>
          <p:cNvSpPr txBox="1"/>
          <p:nvPr/>
        </p:nvSpPr>
        <p:spPr>
          <a:xfrm>
            <a:off x="1682496"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8</a:t>
            </a:r>
            <a:endParaRPr lang="tr-TR" sz="990" dirty="0"/>
          </a:p>
        </p:txBody>
      </p:sp>
      <p:sp>
        <p:nvSpPr>
          <p:cNvPr id="60" name="Shape 57"/>
          <p:cNvSpPr/>
          <p:nvPr/>
        </p:nvSpPr>
        <p:spPr>
          <a:xfrm>
            <a:off x="2249424" y="4346004"/>
            <a:ext cx="530352" cy="302129"/>
          </a:xfrm>
          <a:prstGeom prst="rect">
            <a:avLst/>
          </a:prstGeom>
          <a:solidFill>
            <a:srgbClr val="8A5A2B"/>
          </a:solidFill>
          <a:ln w="12700">
            <a:solidFill>
              <a:srgbClr val="8A5A2B"/>
            </a:solidFill>
            <a:prstDash val="solid"/>
          </a:ln>
        </p:spPr>
      </p:sp>
      <p:sp>
        <p:nvSpPr>
          <p:cNvPr id="61" name="Text 58"/>
          <p:cNvSpPr txBox="1"/>
          <p:nvPr/>
        </p:nvSpPr>
        <p:spPr>
          <a:xfrm>
            <a:off x="2249424"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5</a:t>
            </a:r>
            <a:endParaRPr lang="tr-TR" sz="990" dirty="0"/>
          </a:p>
        </p:txBody>
      </p:sp>
      <p:sp>
        <p:nvSpPr>
          <p:cNvPr id="62" name="Shape 59"/>
          <p:cNvSpPr/>
          <p:nvPr/>
        </p:nvSpPr>
        <p:spPr>
          <a:xfrm>
            <a:off x="2816352" y="4346004"/>
            <a:ext cx="530352" cy="302129"/>
          </a:xfrm>
          <a:prstGeom prst="rect">
            <a:avLst/>
          </a:prstGeom>
          <a:solidFill>
            <a:srgbClr val="8A5A2B"/>
          </a:solidFill>
          <a:ln w="12700">
            <a:solidFill>
              <a:srgbClr val="8A5A2B"/>
            </a:solidFill>
            <a:prstDash val="solid"/>
          </a:ln>
        </p:spPr>
      </p:sp>
      <p:sp>
        <p:nvSpPr>
          <p:cNvPr id="63" name="Text 60"/>
          <p:cNvSpPr txBox="1"/>
          <p:nvPr/>
        </p:nvSpPr>
        <p:spPr>
          <a:xfrm>
            <a:off x="2816352"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4</a:t>
            </a:r>
            <a:endParaRPr lang="tr-TR" sz="990" dirty="0"/>
          </a:p>
        </p:txBody>
      </p:sp>
      <p:sp>
        <p:nvSpPr>
          <p:cNvPr id="64" name="Shape 61"/>
          <p:cNvSpPr/>
          <p:nvPr/>
        </p:nvSpPr>
        <p:spPr>
          <a:xfrm>
            <a:off x="3383280" y="4346004"/>
            <a:ext cx="530352" cy="302129"/>
          </a:xfrm>
          <a:prstGeom prst="rect">
            <a:avLst/>
          </a:prstGeom>
          <a:solidFill>
            <a:srgbClr val="8A5A2B"/>
          </a:solidFill>
          <a:ln w="12700">
            <a:solidFill>
              <a:srgbClr val="8A5A2B"/>
            </a:solidFill>
            <a:prstDash val="solid"/>
          </a:ln>
        </p:spPr>
      </p:sp>
      <p:sp>
        <p:nvSpPr>
          <p:cNvPr id="65" name="Text 62"/>
          <p:cNvSpPr txBox="1"/>
          <p:nvPr/>
        </p:nvSpPr>
        <p:spPr>
          <a:xfrm>
            <a:off x="3383280"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6</a:t>
            </a:r>
            <a:endParaRPr lang="tr-TR" sz="990" dirty="0"/>
          </a:p>
        </p:txBody>
      </p:sp>
      <p:sp>
        <p:nvSpPr>
          <p:cNvPr id="66" name="Shape 63"/>
          <p:cNvSpPr/>
          <p:nvPr/>
        </p:nvSpPr>
        <p:spPr>
          <a:xfrm>
            <a:off x="3950208" y="4346004"/>
            <a:ext cx="530352" cy="302129"/>
          </a:xfrm>
          <a:prstGeom prst="rect">
            <a:avLst/>
          </a:prstGeom>
          <a:solidFill>
            <a:srgbClr val="A16207"/>
          </a:solidFill>
          <a:ln w="12700">
            <a:solidFill>
              <a:srgbClr val="A16207"/>
            </a:solidFill>
            <a:prstDash val="solid"/>
          </a:ln>
        </p:spPr>
      </p:sp>
      <p:sp>
        <p:nvSpPr>
          <p:cNvPr id="67" name="Text 64"/>
          <p:cNvSpPr txBox="1"/>
          <p:nvPr/>
        </p:nvSpPr>
        <p:spPr>
          <a:xfrm>
            <a:off x="3950208"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11</a:t>
            </a:r>
            <a:endParaRPr lang="tr-TR" sz="990" dirty="0"/>
          </a:p>
        </p:txBody>
      </p:sp>
      <p:sp>
        <p:nvSpPr>
          <p:cNvPr id="68" name="Shape 65"/>
          <p:cNvSpPr/>
          <p:nvPr/>
        </p:nvSpPr>
        <p:spPr>
          <a:xfrm>
            <a:off x="4517136" y="4346004"/>
            <a:ext cx="530352" cy="302129"/>
          </a:xfrm>
          <a:prstGeom prst="rect">
            <a:avLst/>
          </a:prstGeom>
          <a:solidFill>
            <a:srgbClr val="A16207"/>
          </a:solidFill>
          <a:ln w="12700">
            <a:solidFill>
              <a:srgbClr val="A16207"/>
            </a:solidFill>
            <a:prstDash val="solid"/>
          </a:ln>
        </p:spPr>
      </p:sp>
      <p:sp>
        <p:nvSpPr>
          <p:cNvPr id="69" name="Text 66"/>
          <p:cNvSpPr txBox="1"/>
          <p:nvPr/>
        </p:nvSpPr>
        <p:spPr>
          <a:xfrm>
            <a:off x="4517136" y="4346004"/>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16</a:t>
            </a:r>
            <a:endParaRPr lang="tr-TR" sz="990" dirty="0"/>
          </a:p>
        </p:txBody>
      </p:sp>
      <p:sp>
        <p:nvSpPr>
          <p:cNvPr id="70" name="Shape 67"/>
          <p:cNvSpPr/>
          <p:nvPr/>
        </p:nvSpPr>
        <p:spPr>
          <a:xfrm>
            <a:off x="548640" y="4678347"/>
            <a:ext cx="530352" cy="302129"/>
          </a:xfrm>
          <a:prstGeom prst="rect">
            <a:avLst/>
          </a:prstGeom>
          <a:solidFill>
            <a:srgbClr val="A16207"/>
          </a:solidFill>
          <a:ln w="12700">
            <a:solidFill>
              <a:srgbClr val="A16207"/>
            </a:solidFill>
            <a:prstDash val="solid"/>
          </a:ln>
        </p:spPr>
      </p:sp>
      <p:sp>
        <p:nvSpPr>
          <p:cNvPr id="71" name="Text 68"/>
          <p:cNvSpPr txBox="1"/>
          <p:nvPr/>
        </p:nvSpPr>
        <p:spPr>
          <a:xfrm>
            <a:off x="548640"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23</a:t>
            </a:r>
            <a:endParaRPr lang="tr-TR" sz="990" dirty="0"/>
          </a:p>
        </p:txBody>
      </p:sp>
      <p:sp>
        <p:nvSpPr>
          <p:cNvPr id="72" name="Shape 69"/>
          <p:cNvSpPr/>
          <p:nvPr/>
        </p:nvSpPr>
        <p:spPr>
          <a:xfrm>
            <a:off x="1115568" y="4678347"/>
            <a:ext cx="530352" cy="302129"/>
          </a:xfrm>
          <a:prstGeom prst="rect">
            <a:avLst/>
          </a:prstGeom>
          <a:solidFill>
            <a:srgbClr val="A16207"/>
          </a:solidFill>
          <a:ln w="12700">
            <a:solidFill>
              <a:srgbClr val="A16207"/>
            </a:solidFill>
            <a:prstDash val="solid"/>
          </a:ln>
        </p:spPr>
      </p:sp>
      <p:sp>
        <p:nvSpPr>
          <p:cNvPr id="73" name="Text 70"/>
          <p:cNvSpPr txBox="1"/>
          <p:nvPr/>
        </p:nvSpPr>
        <p:spPr>
          <a:xfrm>
            <a:off x="1115568"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16</a:t>
            </a:r>
            <a:endParaRPr lang="tr-TR" sz="990" dirty="0"/>
          </a:p>
        </p:txBody>
      </p:sp>
      <p:sp>
        <p:nvSpPr>
          <p:cNvPr id="74" name="Shape 71"/>
          <p:cNvSpPr/>
          <p:nvPr/>
        </p:nvSpPr>
        <p:spPr>
          <a:xfrm>
            <a:off x="1682496" y="4678347"/>
            <a:ext cx="530352" cy="302129"/>
          </a:xfrm>
          <a:prstGeom prst="rect">
            <a:avLst/>
          </a:prstGeom>
          <a:solidFill>
            <a:srgbClr val="A16207"/>
          </a:solidFill>
          <a:ln w="12700">
            <a:solidFill>
              <a:srgbClr val="A16207"/>
            </a:solidFill>
            <a:prstDash val="solid"/>
          </a:ln>
        </p:spPr>
      </p:sp>
      <p:sp>
        <p:nvSpPr>
          <p:cNvPr id="75" name="Text 72"/>
          <p:cNvSpPr txBox="1"/>
          <p:nvPr/>
        </p:nvSpPr>
        <p:spPr>
          <a:xfrm>
            <a:off x="1682496"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11</a:t>
            </a:r>
            <a:endParaRPr lang="tr-TR" sz="990" dirty="0"/>
          </a:p>
        </p:txBody>
      </p:sp>
      <p:sp>
        <p:nvSpPr>
          <p:cNvPr id="76" name="Shape 73"/>
          <p:cNvSpPr/>
          <p:nvPr/>
        </p:nvSpPr>
        <p:spPr>
          <a:xfrm>
            <a:off x="2249424" y="4678347"/>
            <a:ext cx="530352" cy="302129"/>
          </a:xfrm>
          <a:prstGeom prst="rect">
            <a:avLst/>
          </a:prstGeom>
          <a:solidFill>
            <a:srgbClr val="8A5A2B"/>
          </a:solidFill>
          <a:ln w="12700">
            <a:solidFill>
              <a:srgbClr val="8A5A2B"/>
            </a:solidFill>
            <a:prstDash val="solid"/>
          </a:ln>
        </p:spPr>
      </p:sp>
      <p:sp>
        <p:nvSpPr>
          <p:cNvPr id="77" name="Text 74"/>
          <p:cNvSpPr txBox="1"/>
          <p:nvPr/>
        </p:nvSpPr>
        <p:spPr>
          <a:xfrm>
            <a:off x="2249424"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9</a:t>
            </a:r>
            <a:endParaRPr lang="tr-TR" sz="990" dirty="0"/>
          </a:p>
        </p:txBody>
      </p:sp>
      <p:sp>
        <p:nvSpPr>
          <p:cNvPr id="78" name="Shape 75"/>
          <p:cNvSpPr/>
          <p:nvPr/>
        </p:nvSpPr>
        <p:spPr>
          <a:xfrm>
            <a:off x="2816352" y="4678347"/>
            <a:ext cx="530352" cy="302129"/>
          </a:xfrm>
          <a:prstGeom prst="rect">
            <a:avLst/>
          </a:prstGeom>
          <a:solidFill>
            <a:srgbClr val="8A5A2B"/>
          </a:solidFill>
          <a:ln w="12700">
            <a:solidFill>
              <a:srgbClr val="8A5A2B"/>
            </a:solidFill>
            <a:prstDash val="solid"/>
          </a:ln>
        </p:spPr>
      </p:sp>
      <p:sp>
        <p:nvSpPr>
          <p:cNvPr id="79" name="Text 76"/>
          <p:cNvSpPr txBox="1"/>
          <p:nvPr/>
        </p:nvSpPr>
        <p:spPr>
          <a:xfrm>
            <a:off x="2816352"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8</a:t>
            </a:r>
            <a:endParaRPr lang="tr-TR" sz="990" dirty="0"/>
          </a:p>
        </p:txBody>
      </p:sp>
      <p:sp>
        <p:nvSpPr>
          <p:cNvPr id="80" name="Shape 77"/>
          <p:cNvSpPr/>
          <p:nvPr/>
        </p:nvSpPr>
        <p:spPr>
          <a:xfrm>
            <a:off x="3383280" y="4678347"/>
            <a:ext cx="530352" cy="302129"/>
          </a:xfrm>
          <a:prstGeom prst="rect">
            <a:avLst/>
          </a:prstGeom>
          <a:solidFill>
            <a:srgbClr val="A16207"/>
          </a:solidFill>
          <a:ln w="12700">
            <a:solidFill>
              <a:srgbClr val="A16207"/>
            </a:solidFill>
            <a:prstDash val="solid"/>
          </a:ln>
        </p:spPr>
      </p:sp>
      <p:sp>
        <p:nvSpPr>
          <p:cNvPr id="81" name="Text 78"/>
          <p:cNvSpPr txBox="1"/>
          <p:nvPr/>
        </p:nvSpPr>
        <p:spPr>
          <a:xfrm>
            <a:off x="3383280"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10</a:t>
            </a:r>
            <a:endParaRPr lang="tr-TR" sz="990" dirty="0"/>
          </a:p>
        </p:txBody>
      </p:sp>
      <p:sp>
        <p:nvSpPr>
          <p:cNvPr id="82" name="Shape 79"/>
          <p:cNvSpPr/>
          <p:nvPr/>
        </p:nvSpPr>
        <p:spPr>
          <a:xfrm>
            <a:off x="3950208" y="4678347"/>
            <a:ext cx="530352" cy="302129"/>
          </a:xfrm>
          <a:prstGeom prst="rect">
            <a:avLst/>
          </a:prstGeom>
          <a:solidFill>
            <a:srgbClr val="A16207"/>
          </a:solidFill>
          <a:ln w="12700">
            <a:solidFill>
              <a:srgbClr val="A16207"/>
            </a:solidFill>
            <a:prstDash val="solid"/>
          </a:ln>
        </p:spPr>
      </p:sp>
      <p:sp>
        <p:nvSpPr>
          <p:cNvPr id="83" name="Text 80"/>
          <p:cNvSpPr txBox="1"/>
          <p:nvPr/>
        </p:nvSpPr>
        <p:spPr>
          <a:xfrm>
            <a:off x="3950208"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15</a:t>
            </a:r>
            <a:endParaRPr lang="tr-TR" sz="990" dirty="0"/>
          </a:p>
        </p:txBody>
      </p:sp>
      <p:sp>
        <p:nvSpPr>
          <p:cNvPr id="84" name="Shape 81"/>
          <p:cNvSpPr/>
          <p:nvPr/>
        </p:nvSpPr>
        <p:spPr>
          <a:xfrm>
            <a:off x="4517136" y="4678347"/>
            <a:ext cx="530352" cy="302129"/>
          </a:xfrm>
          <a:prstGeom prst="rect">
            <a:avLst/>
          </a:prstGeom>
          <a:solidFill>
            <a:srgbClr val="1F7A3A"/>
          </a:solidFill>
          <a:ln w="12700">
            <a:solidFill>
              <a:srgbClr val="1F7A3A"/>
            </a:solidFill>
            <a:prstDash val="solid"/>
          </a:ln>
        </p:spPr>
      </p:sp>
      <p:sp>
        <p:nvSpPr>
          <p:cNvPr id="85" name="Text 82"/>
          <p:cNvSpPr txBox="1"/>
          <p:nvPr/>
        </p:nvSpPr>
        <p:spPr>
          <a:xfrm>
            <a:off x="4517136" y="4678347"/>
            <a:ext cx="530352" cy="302129"/>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26</a:t>
            </a:r>
            <a:endParaRPr lang="tr-TR" sz="990" dirty="0"/>
          </a:p>
        </p:txBody>
      </p:sp>
      <p:sp>
        <p:nvSpPr>
          <p:cNvPr id="86" name="Text 83"/>
          <p:cNvSpPr txBox="1"/>
          <p:nvPr/>
        </p:nvSpPr>
        <p:spPr>
          <a:xfrm>
            <a:off x="548640" y="5056008"/>
            <a:ext cx="4535424" cy="377662"/>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Örnek reçete haritası: her hücre bir ızgara noktası (mg/kg, değerler örnektir)</a:t>
            </a:r>
            <a:endParaRPr lang="tr-TR" sz="990" dirty="0"/>
          </a:p>
        </p:txBody>
      </p:sp>
      <p:sp>
        <p:nvSpPr>
          <p:cNvPr id="87" name="Text 84"/>
          <p:cNvSpPr txBox="1"/>
          <p:nvPr/>
        </p:nvSpPr>
        <p:spPr>
          <a:xfrm>
            <a:off x="5312664" y="3681319"/>
            <a:ext cx="1545336" cy="1329370"/>
          </a:xfrm>
          <a:prstGeom prst="rect">
            <a:avLst/>
          </a:prstGeom>
          <a:noFill/>
          <a:ln/>
        </p:spPr>
        <p:txBody>
          <a:bodyPr wrap="square" lIns="0" tIns="0" rIns="0" bIns="0" rtlCol="0" anchor="ctr"/>
          <a:lstStyle/>
          <a:p>
            <a:pPr indent="0" marL="0">
              <a:buNone/>
            </a:pPr>
            <a:r>
              <a:rPr lang="tr-TR" altLang="en-US" sz="1080" dirty="0">
                <a:solidFill>
                  <a:srgbClr val="3A4540"/>
                </a:solidFill>
                <a:latin typeface="Calibri" pitchFamily="34" charset="0"/>
                <a:ea typeface="Calibri" pitchFamily="34" charset="-122"/>
                <a:cs typeface="Calibri" pitchFamily="34" charset="-120"/>
              </a:rPr>
              <a:t>Düşük bölgeye daha yüksek doz; yüksek bölgeye yalnız ürünün kaldırdığı kadar bakım dozu. Fazlası para kaybıdır ve erozyonla suya taşınır.</a:t>
            </a:r>
            <a:endParaRPr lang="tr-TR" sz="1080" dirty="0"/>
          </a:p>
        </p:txBody>
      </p:sp>
      <p:sp>
        <p:nvSpPr>
          <p:cNvPr id="88" name="Shape 85"/>
          <p:cNvSpPr/>
          <p:nvPr/>
        </p:nvSpPr>
        <p:spPr>
          <a:xfrm>
            <a:off x="7269480" y="2268864"/>
            <a:ext cx="4373575" cy="1299157"/>
          </a:xfrm>
          <a:prstGeom prst="roundRect">
            <a:avLst>
              <a:gd name="adj" fmla="val 8446"/>
            </a:avLst>
          </a:prstGeom>
          <a:solidFill>
            <a:srgbClr val="FBF1DC"/>
          </a:solidFill>
          <a:ln w="9525">
            <a:solidFill>
              <a:srgbClr val="FBF1DC"/>
            </a:solidFill>
            <a:prstDash val="solid"/>
          </a:ln>
        </p:spPr>
      </p:sp>
      <p:sp>
        <p:nvSpPr>
          <p:cNvPr id="89" name="Text 86"/>
          <p:cNvSpPr txBox="1"/>
          <p:nvPr/>
        </p:nvSpPr>
        <p:spPr>
          <a:xfrm>
            <a:off x="7498080" y="2329290"/>
            <a:ext cx="3916375" cy="543833"/>
          </a:xfrm>
          <a:prstGeom prst="rect">
            <a:avLst/>
          </a:prstGeom>
          <a:noFill/>
          <a:ln/>
        </p:spPr>
        <p:txBody>
          <a:bodyPr wrap="square" lIns="0" tIns="0" rIns="0" bIns="0" rtlCol="0" anchor="b"/>
          <a:lstStyle/>
          <a:p>
            <a:pPr indent="0" marL="0">
              <a:buNone/>
            </a:pPr>
            <a:r>
              <a:rPr lang="tr-TR" altLang="en-US" sz="3600" b="1" dirty="0">
                <a:solidFill>
                  <a:srgbClr val="854D0E"/>
                </a:solidFill>
                <a:latin typeface="Calibri" pitchFamily="34" charset="0"/>
                <a:ea typeface="Calibri" pitchFamily="34" charset="-122"/>
                <a:cs typeface="Calibri" pitchFamily="34" charset="-120"/>
              </a:rPr>
              <a:t>69</a:t>
            </a:r>
            <a:r>
              <a:rPr lang="tr-TR" altLang="en-US" sz="1800" b="1" dirty="0">
                <a:solidFill>
                  <a:srgbClr val="A16207"/>
                </a:solidFill>
                <a:latin typeface="Calibri" pitchFamily="34" charset="0"/>
                <a:ea typeface="Calibri" pitchFamily="34" charset="-122"/>
                <a:cs typeface="Calibri" pitchFamily="34" charset="-120"/>
              </a:rPr>
              <a:t> / 103</a:t>
            </a:r>
            <a:endParaRPr lang="tr-TR" sz="1620" dirty="0"/>
          </a:p>
        </p:txBody>
      </p:sp>
      <p:sp>
        <p:nvSpPr>
          <p:cNvPr id="90" name="Text 87"/>
          <p:cNvSpPr txBox="1"/>
          <p:nvPr/>
        </p:nvSpPr>
        <p:spPr>
          <a:xfrm>
            <a:off x="7498080" y="2910889"/>
            <a:ext cx="3916375" cy="604259"/>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Kozan anketinde en çok harcama yapılan kalem olarak gübreyi gösteren katılımcı</a:t>
            </a:r>
            <a:endParaRPr lang="tr-TR" sz="1130" dirty="0"/>
          </a:p>
        </p:txBody>
      </p:sp>
      <p:sp>
        <p:nvSpPr>
          <p:cNvPr id="91" name="Shape 88"/>
          <p:cNvSpPr/>
          <p:nvPr/>
        </p:nvSpPr>
        <p:spPr>
          <a:xfrm>
            <a:off x="7269480" y="3681319"/>
            <a:ext cx="4373575" cy="2054480"/>
          </a:xfrm>
          <a:prstGeom prst="roundRect">
            <a:avLst>
              <a:gd name="adj" fmla="val 5341"/>
            </a:avLst>
          </a:prstGeom>
          <a:solidFill>
            <a:srgbClr val="F5F6F1"/>
          </a:solidFill>
          <a:ln w="9525">
            <a:solidFill>
              <a:srgbClr val="DFE6DC"/>
            </a:solidFill>
            <a:prstDash val="solid"/>
          </a:ln>
        </p:spPr>
      </p:sp>
      <p:sp>
        <p:nvSpPr>
          <p:cNvPr id="92" name="Text 89"/>
          <p:cNvSpPr txBox="1"/>
          <p:nvPr/>
        </p:nvSpPr>
        <p:spPr>
          <a:xfrm>
            <a:off x="7498080" y="3794618"/>
            <a:ext cx="3916375" cy="211491"/>
          </a:xfrm>
          <a:prstGeom prst="rect">
            <a:avLst/>
          </a:prstGeom>
          <a:noFill/>
          <a:ln/>
        </p:spPr>
        <p:txBody>
          <a:bodyPr wrap="square" lIns="0" tIns="0" rIns="0" bIns="0" rtlCol="0" anchor="t"/>
          <a:lstStyle/>
          <a:p>
            <a:pPr indent="0" marL="0">
              <a:buNone/>
            </a:pPr>
            <a:r>
              <a:rPr lang="tr-TR" altLang="en-US" sz="1040" b="1" spc="200" kern="0" dirty="0">
                <a:solidFill>
                  <a:srgbClr val="16602D"/>
                </a:solidFill>
                <a:latin typeface="Calibri" pitchFamily="34" charset="0"/>
                <a:ea typeface="Calibri" pitchFamily="34" charset="-122"/>
                <a:cs typeface="Calibri" pitchFamily="34" charset="-120"/>
              </a:rPr>
              <a:t>DOĞRU OKUMA İÇİN</a:t>
            </a:r>
            <a:endParaRPr lang="tr-TR" sz="1040" dirty="0"/>
          </a:p>
        </p:txBody>
      </p:sp>
      <p:sp>
        <p:nvSpPr>
          <p:cNvPr id="93" name="Text 90"/>
          <p:cNvSpPr txBox="1"/>
          <p:nvPr/>
        </p:nvSpPr>
        <p:spPr>
          <a:xfrm>
            <a:off x="7498080" y="4066534"/>
            <a:ext cx="3916375" cy="1623946"/>
          </a:xfrm>
          <a:prstGeom prst="rect">
            <a:avLst/>
          </a:prstGeom>
          <a:noFill/>
          <a:ln/>
        </p:spPr>
        <p:txBody>
          <a:bodyPr wrap="square" lIns="0" tIns="0" rIns="0" bIns="0" rtlCol="0" anchor="t"/>
          <a:lstStyle/>
          <a:p>
            <a:pPr marL="203200" indent="-203200">
              <a:spcAft>
                <a:spcPts val="578"/>
              </a:spcAft>
              <a:buSzPct val="100000"/>
              <a:buChar char="•"/>
            </a:pPr>
            <a:r>
              <a:rPr lang="tr-TR" altLang="en-US" sz="1130" dirty="0">
                <a:solidFill>
                  <a:srgbClr val="3A4540"/>
                </a:solidFill>
                <a:latin typeface="Calibri" pitchFamily="34" charset="0"/>
                <a:ea typeface="Calibri" pitchFamily="34" charset="-122"/>
                <a:cs typeface="Calibri" pitchFamily="34" charset="-120"/>
              </a:rPr>
              <a:t>Örnek doğru alınır, her yıl aynı dönemde alınır, kayıtlar saklanır.</a:t>
            </a:r>
            <a:endParaRPr lang="tr-TR" sz="1130" dirty="0"/>
          </a:p>
          <a:p>
            <a:pPr marL="203200" indent="-203200">
              <a:spcAft>
                <a:spcPts val="578"/>
              </a:spcAft>
              <a:buSzPct val="100000"/>
              <a:buChar char="•"/>
            </a:pPr>
            <a:r>
              <a:rPr lang="tr-TR" altLang="en-US" sz="1130" dirty="0">
                <a:solidFill>
                  <a:srgbClr val="3A4540"/>
                </a:solidFill>
                <a:latin typeface="Calibri" pitchFamily="34" charset="0"/>
                <a:ea typeface="Calibri" pitchFamily="34" charset="-122"/>
                <a:cs typeface="Calibri" pitchFamily="34" charset="-120"/>
              </a:rPr>
              <a:t>Düşük sonuçta gübre büyük olasılıkla verimi artırır, yüksekte büyük olasılıkla artırmaz.</a:t>
            </a:r>
            <a:endParaRPr lang="tr-TR" sz="1130" dirty="0"/>
          </a:p>
          <a:p>
            <a:pPr marL="203200" indent="-203200">
              <a:spcAft>
                <a:spcPts val="578"/>
              </a:spcAft>
              <a:buSzPct val="100000"/>
              <a:buChar char="•"/>
            </a:pPr>
            <a:r>
              <a:rPr lang="tr-TR" altLang="en-US" sz="1130" dirty="0">
                <a:solidFill>
                  <a:srgbClr val="3A4540"/>
                </a:solidFill>
                <a:latin typeface="Calibri" pitchFamily="34" charset="0"/>
                <a:ea typeface="Calibri" pitchFamily="34" charset="-122"/>
                <a:cs typeface="Calibri" pitchFamily="34" charset="-120"/>
              </a:rPr>
              <a:t>Sınıflar ürüne, toprağa ve yönteme göre değişir; kendi laboratuvarınızın sınırlarını kullanın.</a:t>
            </a:r>
            <a:endParaRPr lang="tr-TR" sz="113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TOPRAĞI KORUMAK</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Toprağa zarar veren ve toprağı koruyan</a:t>
            </a:r>
            <a:endParaRPr lang="tr-T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Toprağa zarar verir</a:t>
            </a:r>
            <a:endParaRPr lang="tr-T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Islak toprakta ağır makine: sıkışma, kök ve su derine inemez</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Anız ve budama artığını yakmak: organik madde kaybı</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Gereksiz sürüm: organik madde hızla ayrışır, yapı bozulur</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Çıplak bırakılan toprak: yağmur ve rüzgârla taşınır</a:t>
            </a:r>
            <a:endParaRPr lang="tr-TR" sz="162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Toprağı korur</a:t>
            </a:r>
            <a:endParaRPr lang="tr-T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En az işleme (FAO koruyucu tarım ilkesi)</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Sürekli örtü: yüzeyin en az %30'u artık ya da örtü bitkisiyle kaplı</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En az üç ürünlü ekim nöbeti</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Kontrollü trafik: makineler her yıl aynı izden</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Artıkları toprağa karıştırmak ya da kompost yapmak</a:t>
            </a:r>
            <a:endParaRPr lang="tr-TR" sz="162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Conservation Agriculture</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23</a:t>
            </a:r>
            <a:endParaRPr lang="tr-TR"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SU YÖNETİMİ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Toprak bir su deposudur</a:t>
            </a:r>
            <a:endParaRPr lang="tr-TR" sz="2700" dirty="0"/>
          </a:p>
        </p:txBody>
      </p:sp>
      <p:sp>
        <p:nvSpPr>
          <p:cNvPr id="4" name="Text 2"/>
          <p:cNvSpPr txBox="1"/>
          <p:nvPr/>
        </p:nvSpPr>
        <p:spPr>
          <a:xfrm>
            <a:off x="548640" y="2231098"/>
            <a:ext cx="521208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Tarla kapasitesi: </a:t>
            </a:r>
            <a:r>
              <a:rPr lang="tr-TR" altLang="en-US" sz="1530" dirty="0">
                <a:solidFill>
                  <a:srgbClr val="3A4540"/>
                </a:solidFill>
                <a:latin typeface="Calibri" pitchFamily="34" charset="0"/>
                <a:ea typeface="Calibri" pitchFamily="34" charset="-122"/>
                <a:cs typeface="Calibri" pitchFamily="34" charset="-120"/>
              </a:rPr>
              <a:t>toprağın tutabildiği en yüksek nem.</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Solma noktası: </a:t>
            </a:r>
            <a:r>
              <a:rPr lang="tr-TR" altLang="en-US" sz="1530" dirty="0">
                <a:solidFill>
                  <a:srgbClr val="3A4540"/>
                </a:solidFill>
                <a:latin typeface="Calibri" pitchFamily="34" charset="0"/>
                <a:ea typeface="Calibri" pitchFamily="34" charset="-122"/>
                <a:cs typeface="Calibri" pitchFamily="34" charset="-120"/>
              </a:rPr>
              <a:t>bitkinin artık su alamadığı düzey.</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Kolay alınabilir su: </a:t>
            </a:r>
            <a:r>
              <a:rPr lang="tr-TR" altLang="en-US" sz="1530" dirty="0">
                <a:solidFill>
                  <a:srgbClr val="3A4540"/>
                </a:solidFill>
                <a:latin typeface="Calibri" pitchFamily="34" charset="0"/>
                <a:ea typeface="Calibri" pitchFamily="34" charset="-122"/>
                <a:cs typeface="Calibri" pitchFamily="34" charset="-120"/>
              </a:rPr>
              <a:t>zorlanmadan alınan pay; turunçgilde p = 0,50, pamukta 0,65.</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Örnek (kil, 60 cm kök): </a:t>
            </a:r>
            <a:r>
              <a:rPr lang="tr-TR" altLang="en-US" sz="1530" dirty="0">
                <a:solidFill>
                  <a:srgbClr val="3A4540"/>
                </a:solidFill>
                <a:latin typeface="Calibri" pitchFamily="34" charset="0"/>
                <a:ea typeface="Calibri" pitchFamily="34" charset="-122"/>
                <a:cs typeface="Calibri" pitchFamily="34" charset="-120"/>
              </a:rPr>
              <a:t>(0,36 − 0,22) × 600 mm = 84 mm; 42 mm kolay alınabilir; sulama eşiği hacimce %29.</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Hassas sulamanın fikri: </a:t>
            </a:r>
            <a:r>
              <a:rPr lang="tr-TR" altLang="en-US" sz="1530" dirty="0">
                <a:solidFill>
                  <a:srgbClr val="3A4540"/>
                </a:solidFill>
                <a:latin typeface="Calibri" pitchFamily="34" charset="0"/>
                <a:ea typeface="Calibri" pitchFamily="34" charset="-122"/>
                <a:cs typeface="Calibri" pitchFamily="34" charset="-120"/>
              </a:rPr>
              <a:t>depo her yerde aynı değildir; kumlu bölüm killi bölümden önce kurur.</a:t>
            </a:r>
            <a:endParaRPr lang="tr-TR" sz="1530" dirty="0"/>
          </a:p>
        </p:txBody>
      </p:sp>
      <p:pic>
        <p:nvPicPr>
          <p:cNvPr id="5" name="Image 0" descr="/root/kozan-akilli-tarim/sunum/build/cache/m1-tr-svg-su-8ba6ee4e-1800-0.jpg">    </p:cNvPr>
          <p:cNvPicPr>
            <a:picLocks noChangeAspect="1"/>
          </p:cNvPicPr>
          <p:nvPr/>
        </p:nvPicPr>
        <p:blipFill>
          <a:blip r:embed="rId1"/>
          <a:stretch>
            <a:fillRect/>
          </a:stretch>
        </p:blipFill>
        <p:spPr>
          <a:xfrm>
            <a:off x="6648077" y="2231098"/>
            <a:ext cx="4519101" cy="2259551"/>
          </a:xfrm>
          <a:prstGeom prst="rect">
            <a:avLst/>
          </a:prstGeom>
        </p:spPr>
      </p:pic>
      <p:sp>
        <p:nvSpPr>
          <p:cNvPr id="6" name="Text 3"/>
          <p:cNvSpPr txBox="1"/>
          <p:nvPr/>
        </p:nvSpPr>
        <p:spPr>
          <a:xfrm>
            <a:off x="6172200" y="4566181"/>
            <a:ext cx="547085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7 şeması: killi toprak, 60 cm kök bölgesi (örnek)</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Allen vd., FAO-56 (1998)</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24</a:t>
            </a:r>
            <a:endParaRPr lang="tr-TR"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SULAMA PLANLAMASI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Bitki ne kadar su kullanır, ne kadar vermeli?</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Allen vd., FAO-56 (1998); Brouwer vd., FAO (1989); MGM, ET0 normal haritaları 1981-2010</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25</a:t>
            </a:r>
            <a:endParaRPr lang="tr-TR" sz="900" dirty="0"/>
          </a:p>
        </p:txBody>
      </p:sp>
      <p:sp>
        <p:nvSpPr>
          <p:cNvPr id="7" name="Shape 4"/>
          <p:cNvSpPr/>
          <p:nvPr/>
        </p:nvSpPr>
        <p:spPr>
          <a:xfrm>
            <a:off x="548640" y="2283971"/>
            <a:ext cx="1691640" cy="1223624"/>
          </a:xfrm>
          <a:prstGeom prst="roundRect">
            <a:avLst>
              <a:gd name="adj" fmla="val 8967"/>
            </a:avLst>
          </a:prstGeom>
          <a:solidFill>
            <a:srgbClr val="E6F3EA"/>
          </a:solidFill>
          <a:ln w="9525">
            <a:solidFill>
              <a:srgbClr val="E6F3EA"/>
            </a:solidFill>
            <a:prstDash val="solid"/>
          </a:ln>
        </p:spPr>
      </p:sp>
      <p:sp>
        <p:nvSpPr>
          <p:cNvPr id="8" name="Text 5"/>
          <p:cNvSpPr txBox="1"/>
          <p:nvPr/>
        </p:nvSpPr>
        <p:spPr>
          <a:xfrm>
            <a:off x="685800" y="2359503"/>
            <a:ext cx="1417320" cy="226597"/>
          </a:xfrm>
          <a:prstGeom prst="rect">
            <a:avLst/>
          </a:prstGeom>
          <a:noFill/>
          <a:ln/>
        </p:spPr>
        <p:txBody>
          <a:bodyPr wrap="square" lIns="0" tIns="0" rIns="0" bIns="0" rtlCol="0" anchor="t"/>
          <a:lstStyle/>
          <a:p>
            <a:pPr algn="ctr" indent="0" marL="0">
              <a:buNone/>
            </a:pPr>
            <a:r>
              <a:rPr lang="tr-TR" altLang="en-US" sz="1170" b="1" dirty="0">
                <a:solidFill>
                  <a:srgbClr val="16602D"/>
                </a:solidFill>
                <a:latin typeface="Calibri" pitchFamily="34" charset="0"/>
                <a:ea typeface="Calibri" pitchFamily="34" charset="-122"/>
                <a:cs typeface="Calibri" pitchFamily="34" charset="-120"/>
              </a:rPr>
              <a:t>Kc</a:t>
            </a:r>
            <a:endParaRPr lang="tr-TR" sz="1170" dirty="0"/>
          </a:p>
        </p:txBody>
      </p:sp>
      <p:sp>
        <p:nvSpPr>
          <p:cNvPr id="9" name="Text 6"/>
          <p:cNvSpPr txBox="1"/>
          <p:nvPr/>
        </p:nvSpPr>
        <p:spPr>
          <a:xfrm>
            <a:off x="640080" y="2570994"/>
            <a:ext cx="1508760" cy="415428"/>
          </a:xfrm>
          <a:prstGeom prst="rect">
            <a:avLst/>
          </a:prstGeom>
          <a:noFill/>
          <a:ln/>
        </p:spPr>
        <p:txBody>
          <a:bodyPr wrap="square" lIns="0" tIns="0" rIns="0" bIns="0" rtlCol="0" anchor="ctr"/>
          <a:lstStyle/>
          <a:p>
            <a:pPr algn="ctr" indent="0" marL="0">
              <a:buNone/>
            </a:pPr>
            <a:r>
              <a:rPr lang="tr-TR" altLang="en-US" sz="2520" b="1" dirty="0">
                <a:solidFill>
                  <a:srgbClr val="0E3D1E"/>
                </a:solidFill>
                <a:latin typeface="Calibri" pitchFamily="34" charset="0"/>
                <a:ea typeface="Calibri" pitchFamily="34" charset="-122"/>
                <a:cs typeface="Calibri" pitchFamily="34" charset="-120"/>
              </a:rPr>
              <a:t>0,7</a:t>
            </a:r>
            <a:endParaRPr lang="tr-TR" sz="1620" dirty="0"/>
          </a:p>
        </p:txBody>
      </p:sp>
      <p:sp>
        <p:nvSpPr>
          <p:cNvPr id="10" name="Text 7"/>
          <p:cNvSpPr txBox="1"/>
          <p:nvPr/>
        </p:nvSpPr>
        <p:spPr>
          <a:xfrm>
            <a:off x="658368" y="3001528"/>
            <a:ext cx="1472184" cy="468301"/>
          </a:xfrm>
          <a:prstGeom prst="rect">
            <a:avLst/>
          </a:prstGeom>
          <a:noFill/>
          <a:ln/>
        </p:spPr>
        <p:txBody>
          <a:bodyPr wrap="square" lIns="0" tIns="0" rIns="0" bIns="0" rtlCol="0" anchor="t"/>
          <a:lstStyle/>
          <a:p>
            <a:pPr algn="ctr" indent="0" marL="0">
              <a:buNone/>
            </a:pPr>
            <a:r>
              <a:rPr lang="tr-TR" altLang="en-US" sz="950" dirty="0">
                <a:solidFill>
                  <a:srgbClr val="3A4540"/>
                </a:solidFill>
                <a:latin typeface="Calibri" pitchFamily="34" charset="0"/>
                <a:ea typeface="Calibri" pitchFamily="34" charset="-122"/>
                <a:cs typeface="Calibri" pitchFamily="34" charset="-120"/>
              </a:rPr>
              <a:t>turunçgil, yaz ortası</a:t>
            </a:r>
            <a:endParaRPr lang="tr-TR" sz="950" dirty="0"/>
          </a:p>
        </p:txBody>
      </p:sp>
      <p:sp>
        <p:nvSpPr>
          <p:cNvPr id="11" name="Text 8"/>
          <p:cNvSpPr txBox="1"/>
          <p:nvPr/>
        </p:nvSpPr>
        <p:spPr>
          <a:xfrm>
            <a:off x="2240280" y="2623866"/>
            <a:ext cx="384048" cy="453194"/>
          </a:xfrm>
          <a:prstGeom prst="rect">
            <a:avLst/>
          </a:prstGeom>
          <a:noFill/>
          <a:ln/>
        </p:spPr>
        <p:txBody>
          <a:bodyPr wrap="square" lIns="0" tIns="0" rIns="0" bIns="0" rtlCol="0" anchor="ctr"/>
          <a:lstStyle/>
          <a:p>
            <a:pPr algn="ctr" indent="0" marL="0">
              <a:buNone/>
            </a:pPr>
            <a:r>
              <a:rPr lang="tr-TR" altLang="en-US" sz="2520" b="1" dirty="0">
                <a:solidFill>
                  <a:srgbClr val="A16207"/>
                </a:solidFill>
                <a:latin typeface="Calibri" pitchFamily="34" charset="0"/>
                <a:ea typeface="Calibri" pitchFamily="34" charset="-122"/>
                <a:cs typeface="Calibri" pitchFamily="34" charset="-120"/>
              </a:rPr>
              <a:t>×</a:t>
            </a:r>
            <a:endParaRPr lang="tr-TR" sz="2520" dirty="0"/>
          </a:p>
        </p:txBody>
      </p:sp>
      <p:sp>
        <p:nvSpPr>
          <p:cNvPr id="12" name="Shape 9"/>
          <p:cNvSpPr/>
          <p:nvPr/>
        </p:nvSpPr>
        <p:spPr>
          <a:xfrm>
            <a:off x="2624328" y="2283971"/>
            <a:ext cx="1691640" cy="1223624"/>
          </a:xfrm>
          <a:prstGeom prst="roundRect">
            <a:avLst>
              <a:gd name="adj" fmla="val 8967"/>
            </a:avLst>
          </a:prstGeom>
          <a:solidFill>
            <a:srgbClr val="E6F3EA"/>
          </a:solidFill>
          <a:ln w="9525">
            <a:solidFill>
              <a:srgbClr val="E6F3EA"/>
            </a:solidFill>
            <a:prstDash val="solid"/>
          </a:ln>
        </p:spPr>
      </p:sp>
      <p:sp>
        <p:nvSpPr>
          <p:cNvPr id="13" name="Text 10"/>
          <p:cNvSpPr txBox="1"/>
          <p:nvPr/>
        </p:nvSpPr>
        <p:spPr>
          <a:xfrm>
            <a:off x="2761488" y="2359503"/>
            <a:ext cx="1417320" cy="226597"/>
          </a:xfrm>
          <a:prstGeom prst="rect">
            <a:avLst/>
          </a:prstGeom>
          <a:noFill/>
          <a:ln/>
        </p:spPr>
        <p:txBody>
          <a:bodyPr wrap="square" lIns="0" tIns="0" rIns="0" bIns="0" rtlCol="0" anchor="t"/>
          <a:lstStyle/>
          <a:p>
            <a:pPr algn="ctr" indent="0" marL="0">
              <a:buNone/>
            </a:pPr>
            <a:r>
              <a:rPr lang="tr-TR" altLang="en-US" sz="1170" b="1" dirty="0">
                <a:solidFill>
                  <a:srgbClr val="16602D"/>
                </a:solidFill>
                <a:latin typeface="Calibri" pitchFamily="34" charset="0"/>
                <a:ea typeface="Calibri" pitchFamily="34" charset="-122"/>
                <a:cs typeface="Calibri" pitchFamily="34" charset="-120"/>
              </a:rPr>
              <a:t>ET0</a:t>
            </a:r>
            <a:endParaRPr lang="tr-TR" sz="1170" dirty="0"/>
          </a:p>
        </p:txBody>
      </p:sp>
      <p:sp>
        <p:nvSpPr>
          <p:cNvPr id="14" name="Text 11"/>
          <p:cNvSpPr txBox="1"/>
          <p:nvPr/>
        </p:nvSpPr>
        <p:spPr>
          <a:xfrm>
            <a:off x="2715768" y="2570994"/>
            <a:ext cx="1508760" cy="415428"/>
          </a:xfrm>
          <a:prstGeom prst="rect">
            <a:avLst/>
          </a:prstGeom>
          <a:noFill/>
          <a:ln/>
        </p:spPr>
        <p:txBody>
          <a:bodyPr wrap="square" lIns="0" tIns="0" rIns="0" bIns="0" rtlCol="0" anchor="ctr"/>
          <a:lstStyle/>
          <a:p>
            <a:pPr algn="ctr" indent="0" marL="0">
              <a:buNone/>
            </a:pPr>
            <a:r>
              <a:rPr lang="tr-TR" altLang="en-US" sz="2520" b="1" dirty="0">
                <a:solidFill>
                  <a:srgbClr val="0E3D1E"/>
                </a:solidFill>
                <a:latin typeface="Calibri" pitchFamily="34" charset="0"/>
                <a:ea typeface="Calibri" pitchFamily="34" charset="-122"/>
                <a:cs typeface="Calibri" pitchFamily="34" charset="-120"/>
              </a:rPr>
              <a:t>5,3</a:t>
            </a:r>
            <a:r>
              <a:rPr lang="tr-TR" altLang="en-US" sz="1350" b="1" dirty="0">
                <a:solidFill>
                  <a:srgbClr val="0E3D1E"/>
                </a:solidFill>
                <a:latin typeface="Calibri" pitchFamily="34" charset="0"/>
                <a:ea typeface="Calibri" pitchFamily="34" charset="-122"/>
                <a:cs typeface="Calibri" pitchFamily="34" charset="-120"/>
              </a:rPr>
              <a:t> mm</a:t>
            </a:r>
            <a:endParaRPr lang="tr-TR" sz="1620" dirty="0"/>
          </a:p>
        </p:txBody>
      </p:sp>
      <p:sp>
        <p:nvSpPr>
          <p:cNvPr id="15" name="Text 12"/>
          <p:cNvSpPr txBox="1"/>
          <p:nvPr/>
        </p:nvSpPr>
        <p:spPr>
          <a:xfrm>
            <a:off x="2734056" y="3001528"/>
            <a:ext cx="1472184" cy="468301"/>
          </a:xfrm>
          <a:prstGeom prst="rect">
            <a:avLst/>
          </a:prstGeom>
          <a:noFill/>
          <a:ln/>
        </p:spPr>
        <p:txBody>
          <a:bodyPr wrap="square" lIns="0" tIns="0" rIns="0" bIns="0" rtlCol="0" anchor="t"/>
          <a:lstStyle/>
          <a:p>
            <a:pPr algn="ctr" indent="0" marL="0">
              <a:buNone/>
            </a:pPr>
            <a:r>
              <a:rPr lang="tr-TR" altLang="en-US" sz="950" dirty="0">
                <a:solidFill>
                  <a:srgbClr val="3A4540"/>
                </a:solidFill>
                <a:latin typeface="Calibri" pitchFamily="34" charset="0"/>
                <a:ea typeface="Calibri" pitchFamily="34" charset="-122"/>
                <a:cs typeface="Calibri" pitchFamily="34" charset="-120"/>
              </a:rPr>
              <a:t>Adana ovası, temmuz, günlük</a:t>
            </a:r>
            <a:endParaRPr lang="tr-TR" sz="950" dirty="0"/>
          </a:p>
        </p:txBody>
      </p:sp>
      <p:sp>
        <p:nvSpPr>
          <p:cNvPr id="16" name="Text 13"/>
          <p:cNvSpPr txBox="1"/>
          <p:nvPr/>
        </p:nvSpPr>
        <p:spPr>
          <a:xfrm>
            <a:off x="4315968" y="2623866"/>
            <a:ext cx="384048" cy="453194"/>
          </a:xfrm>
          <a:prstGeom prst="rect">
            <a:avLst/>
          </a:prstGeom>
          <a:noFill/>
          <a:ln/>
        </p:spPr>
        <p:txBody>
          <a:bodyPr wrap="square" lIns="0" tIns="0" rIns="0" bIns="0" rtlCol="0" anchor="ctr"/>
          <a:lstStyle/>
          <a:p>
            <a:pPr algn="ctr" indent="0" marL="0">
              <a:buNone/>
            </a:pPr>
            <a:r>
              <a:rPr lang="tr-TR" altLang="en-US" sz="2520" b="1" dirty="0">
                <a:solidFill>
                  <a:srgbClr val="A16207"/>
                </a:solidFill>
                <a:latin typeface="Calibri" pitchFamily="34" charset="0"/>
                <a:ea typeface="Calibri" pitchFamily="34" charset="-122"/>
                <a:cs typeface="Calibri" pitchFamily="34" charset="-120"/>
              </a:rPr>
              <a:t>=</a:t>
            </a:r>
            <a:endParaRPr lang="tr-TR" sz="2520" dirty="0"/>
          </a:p>
        </p:txBody>
      </p:sp>
      <p:sp>
        <p:nvSpPr>
          <p:cNvPr id="17" name="Shape 14"/>
          <p:cNvSpPr/>
          <p:nvPr/>
        </p:nvSpPr>
        <p:spPr>
          <a:xfrm>
            <a:off x="4700016" y="2283971"/>
            <a:ext cx="1691640" cy="1223624"/>
          </a:xfrm>
          <a:prstGeom prst="roundRect">
            <a:avLst>
              <a:gd name="adj" fmla="val 8967"/>
            </a:avLst>
          </a:prstGeom>
          <a:solidFill>
            <a:srgbClr val="1F7A3A"/>
          </a:solidFill>
          <a:ln w="9525">
            <a:solidFill>
              <a:srgbClr val="1F7A3A"/>
            </a:solidFill>
            <a:prstDash val="solid"/>
          </a:ln>
        </p:spPr>
      </p:sp>
      <p:sp>
        <p:nvSpPr>
          <p:cNvPr id="18" name="Text 15"/>
          <p:cNvSpPr txBox="1"/>
          <p:nvPr/>
        </p:nvSpPr>
        <p:spPr>
          <a:xfrm>
            <a:off x="4837176" y="2359503"/>
            <a:ext cx="1417320" cy="226597"/>
          </a:xfrm>
          <a:prstGeom prst="rect">
            <a:avLst/>
          </a:prstGeom>
          <a:noFill/>
          <a:ln/>
        </p:spPr>
        <p:txBody>
          <a:bodyPr wrap="square" lIns="0" tIns="0" rIns="0" bIns="0" rtlCol="0" anchor="t"/>
          <a:lstStyle/>
          <a:p>
            <a:pPr algn="ctr" indent="0" marL="0">
              <a:buNone/>
            </a:pPr>
            <a:r>
              <a:rPr lang="tr-TR" altLang="en-US" sz="1170" b="1" dirty="0">
                <a:solidFill>
                  <a:srgbClr val="CFE6D6"/>
                </a:solidFill>
                <a:latin typeface="Calibri" pitchFamily="34" charset="0"/>
                <a:ea typeface="Calibri" pitchFamily="34" charset="-122"/>
                <a:cs typeface="Calibri" pitchFamily="34" charset="-120"/>
              </a:rPr>
              <a:t>ETc</a:t>
            </a:r>
            <a:endParaRPr lang="tr-TR" sz="1170" dirty="0"/>
          </a:p>
        </p:txBody>
      </p:sp>
      <p:sp>
        <p:nvSpPr>
          <p:cNvPr id="19" name="Text 16"/>
          <p:cNvSpPr txBox="1"/>
          <p:nvPr/>
        </p:nvSpPr>
        <p:spPr>
          <a:xfrm>
            <a:off x="4791456" y="2570994"/>
            <a:ext cx="1508760" cy="415428"/>
          </a:xfrm>
          <a:prstGeom prst="rect">
            <a:avLst/>
          </a:prstGeom>
          <a:noFill/>
          <a:ln/>
        </p:spPr>
        <p:txBody>
          <a:bodyPr wrap="square" lIns="0" tIns="0" rIns="0" bIns="0" rtlCol="0" anchor="ctr"/>
          <a:lstStyle/>
          <a:p>
            <a:pPr algn="ctr" indent="0" marL="0">
              <a:buNone/>
            </a:pPr>
            <a:r>
              <a:rPr lang="tr-TR" altLang="en-US" sz="2520" b="1" dirty="0">
                <a:solidFill>
                  <a:srgbClr val="FFFFFF"/>
                </a:solidFill>
                <a:latin typeface="Calibri" pitchFamily="34" charset="0"/>
                <a:ea typeface="Calibri" pitchFamily="34" charset="-122"/>
                <a:cs typeface="Calibri" pitchFamily="34" charset="-120"/>
              </a:rPr>
              <a:t>≈ 3,7</a:t>
            </a:r>
            <a:r>
              <a:rPr lang="tr-TR" altLang="en-US" sz="1350" b="1" dirty="0">
                <a:solidFill>
                  <a:srgbClr val="FFFFFF"/>
                </a:solidFill>
                <a:latin typeface="Calibri" pitchFamily="34" charset="0"/>
                <a:ea typeface="Calibri" pitchFamily="34" charset="-122"/>
                <a:cs typeface="Calibri" pitchFamily="34" charset="-120"/>
              </a:rPr>
              <a:t> mm</a:t>
            </a:r>
            <a:endParaRPr lang="tr-TR" sz="1620" dirty="0"/>
          </a:p>
        </p:txBody>
      </p:sp>
      <p:sp>
        <p:nvSpPr>
          <p:cNvPr id="20" name="Text 17"/>
          <p:cNvSpPr txBox="1"/>
          <p:nvPr/>
        </p:nvSpPr>
        <p:spPr>
          <a:xfrm>
            <a:off x="4809744" y="3001528"/>
            <a:ext cx="1472184" cy="468301"/>
          </a:xfrm>
          <a:prstGeom prst="rect">
            <a:avLst/>
          </a:prstGeom>
          <a:noFill/>
          <a:ln/>
        </p:spPr>
        <p:txBody>
          <a:bodyPr wrap="square" lIns="0" tIns="0" rIns="0" bIns="0" rtlCol="0" anchor="t"/>
          <a:lstStyle/>
          <a:p>
            <a:pPr algn="ctr" indent="0" marL="0">
              <a:buNone/>
            </a:pPr>
            <a:r>
              <a:rPr lang="tr-TR" altLang="en-US" sz="950" dirty="0">
                <a:solidFill>
                  <a:srgbClr val="FFFFFF"/>
                </a:solidFill>
                <a:latin typeface="Calibri" pitchFamily="34" charset="0"/>
                <a:ea typeface="Calibri" pitchFamily="34" charset="-122"/>
                <a:cs typeface="Calibri" pitchFamily="34" charset="-120"/>
              </a:rPr>
              <a:t>günde; dekar başına ≈ 3,7 m³</a:t>
            </a:r>
            <a:endParaRPr lang="tr-TR" sz="950" dirty="0"/>
          </a:p>
        </p:txBody>
      </p:sp>
      <p:sp>
        <p:nvSpPr>
          <p:cNvPr id="21" name="Text 18"/>
          <p:cNvSpPr txBox="1"/>
          <p:nvPr/>
        </p:nvSpPr>
        <p:spPr>
          <a:xfrm>
            <a:off x="548640" y="3688873"/>
            <a:ext cx="5852160" cy="2077140"/>
          </a:xfrm>
          <a:prstGeom prst="rect">
            <a:avLst/>
          </a:prstGeom>
          <a:noFill/>
          <a:ln/>
        </p:spPr>
        <p:txBody>
          <a:bodyPr wrap="square" lIns="0" tIns="0" rIns="0" bIns="0" rtlCol="0" anchor="t"/>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Pamuk: </a:t>
            </a:r>
            <a:r>
              <a:rPr lang="tr-TR" altLang="en-US" sz="1220" dirty="0">
                <a:solidFill>
                  <a:srgbClr val="3A4540"/>
                </a:solidFill>
                <a:latin typeface="Calibri" pitchFamily="34" charset="0"/>
                <a:ea typeface="Calibri" pitchFamily="34" charset="-122"/>
                <a:cs typeface="Calibri" pitchFamily="34" charset="-120"/>
              </a:rPr>
              <a:t>Kc 1,15-1,20; aynı havada portakalın yaklaşık 1,7 katı su.</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Ne zaman? </a:t>
            </a:r>
            <a:r>
              <a:rPr lang="tr-TR" altLang="en-US" sz="1220" dirty="0">
                <a:solidFill>
                  <a:srgbClr val="3A4540"/>
                </a:solidFill>
                <a:latin typeface="Calibri" pitchFamily="34" charset="0"/>
                <a:ea typeface="Calibri" pitchFamily="34" charset="-122"/>
                <a:cs typeface="Calibri" pitchFamily="34" charset="-120"/>
              </a:rPr>
              <a:t>su bütçesi eşiğe inince; nem sensörü bütçedeki hatayı düzeltir.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Kısıntı yılında: </a:t>
            </a:r>
            <a:r>
              <a:rPr lang="tr-TR" altLang="en-US" sz="1220" dirty="0">
                <a:solidFill>
                  <a:srgbClr val="3A4540"/>
                </a:solidFill>
                <a:latin typeface="Calibri" pitchFamily="34" charset="0"/>
                <a:ea typeface="Calibri" pitchFamily="34" charset="-122"/>
                <a:cs typeface="Calibri" pitchFamily="34" charset="-120"/>
              </a:rPr>
              <a:t>suyu duyarlı döneme saklayın: turunçgilde çiçeklenme ve meyve tutumu, pamukta çiçeklenme ve koza oluşumu.</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Sensör: </a:t>
            </a:r>
            <a:r>
              <a:rPr lang="tr-TR" altLang="en-US" sz="1220" dirty="0">
                <a:solidFill>
                  <a:srgbClr val="3A4540"/>
                </a:solidFill>
                <a:latin typeface="Calibri" pitchFamily="34" charset="0"/>
                <a:ea typeface="Calibri" pitchFamily="34" charset="-122"/>
                <a:cs typeface="Calibri" pitchFamily="34" charset="-120"/>
              </a:rPr>
              <a:t>damlatıcının ıslattığı alanda, iki derinlikte (30 ve 60 cm).</a:t>
            </a:r>
            <a:endParaRPr lang="tr-TR" sz="1220" dirty="0"/>
          </a:p>
        </p:txBody>
      </p:sp>
      <p:graphicFrame>
        <p:nvGraphicFramePr>
          <p:cNvPr id="22" name="Chart 0" descr=""/>
          <p:cNvGraphicFramePr/>
          <p:nvPr/>
        </p:nvGraphicFramePr>
        <p:xfrm>
          <a:off x="6812280" y="2208438"/>
          <a:ext cx="4830775" cy="2530334"/>
        </p:xfrm>
        <a:graphic xmlns:a="http://schemas.openxmlformats.org/drawingml/2006/main">
          <a:graphicData uri="http://schemas.openxmlformats.org/drawingml/2006/chart">
            <c:chart xmlns:c="http://schemas.openxmlformats.org/drawingml/2006/chart" r:id="rId1"/>
          </a:graphicData>
        </a:graphic>
      </p:graphicFrame>
      <p:sp>
        <p:nvSpPr>
          <p:cNvPr id="23" name="Shape 19"/>
          <p:cNvSpPr/>
          <p:nvPr/>
        </p:nvSpPr>
        <p:spPr>
          <a:xfrm>
            <a:off x="6812280" y="4836965"/>
            <a:ext cx="4830775" cy="891282"/>
          </a:xfrm>
          <a:prstGeom prst="roundRect">
            <a:avLst>
              <a:gd name="adj" fmla="val 10259"/>
            </a:avLst>
          </a:prstGeom>
          <a:solidFill>
            <a:srgbClr val="E2F2F6"/>
          </a:solidFill>
          <a:ln w="9525">
            <a:solidFill>
              <a:srgbClr val="E2F2F6"/>
            </a:solidFill>
            <a:prstDash val="solid"/>
          </a:ln>
        </p:spPr>
      </p:sp>
      <p:sp>
        <p:nvSpPr>
          <p:cNvPr id="24" name="Text 20"/>
          <p:cNvSpPr txBox="1"/>
          <p:nvPr/>
        </p:nvSpPr>
        <p:spPr>
          <a:xfrm>
            <a:off x="7013448" y="4874731"/>
            <a:ext cx="4428439" cy="815750"/>
          </a:xfrm>
          <a:prstGeom prst="rect">
            <a:avLst/>
          </a:prstGeom>
          <a:noFill/>
          <a:ln/>
        </p:spPr>
        <p:txBody>
          <a:bodyPr wrap="square" lIns="0" tIns="0" rIns="0" bIns="0" rtlCol="0" anchor="ctr"/>
          <a:lstStyle/>
          <a:p>
            <a:pPr indent="0" marL="0">
              <a:buNone/>
            </a:pPr>
            <a:r>
              <a:rPr lang="tr-TR" altLang="en-US" sz="1130" b="1" dirty="0">
                <a:solidFill>
                  <a:srgbClr val="0E7490"/>
                </a:solidFill>
                <a:latin typeface="Calibri" pitchFamily="34" charset="0"/>
                <a:ea typeface="Calibri" pitchFamily="34" charset="-122"/>
                <a:cs typeface="Calibri" pitchFamily="34" charset="-120"/>
              </a:rPr>
              <a:t>36 mm net su için verilecek brüt su: damla 40 mm, yağmurlama 48 mm, karık 60 mm (brüt = net / randıman).</a:t>
            </a:r>
            <a:endParaRPr lang="tr-TR" sz="113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BÖLGEDEN</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Suyun kısıtlı olduğu iki ova</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Anadolu Ajansı (2025, 2026); Avrupa Komisyonu, JRC, Pinios Fact Sheet (2020)</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26</a:t>
            </a:r>
            <a:endParaRPr lang="tr-TR" sz="900" dirty="0"/>
          </a:p>
        </p:txBody>
      </p:sp>
      <p:sp>
        <p:nvSpPr>
          <p:cNvPr id="7" name="Shape 4"/>
          <p:cNvSpPr/>
          <p:nvPr/>
        </p:nvSpPr>
        <p:spPr>
          <a:xfrm>
            <a:off x="548640" y="2268864"/>
            <a:ext cx="5212080" cy="3474489"/>
          </a:xfrm>
          <a:prstGeom prst="roundRect">
            <a:avLst>
              <a:gd name="adj" fmla="val 3158"/>
            </a:avLst>
          </a:prstGeom>
          <a:solidFill>
            <a:srgbClr val="F5F6F1"/>
          </a:solidFill>
          <a:ln w="9525">
            <a:solidFill>
              <a:srgbClr val="DFE6DC"/>
            </a:solidFill>
            <a:prstDash val="solid"/>
          </a:ln>
        </p:spPr>
      </p:sp>
      <p:sp>
        <p:nvSpPr>
          <p:cNvPr id="8" name="Text 5"/>
          <p:cNvSpPr txBox="1"/>
          <p:nvPr/>
        </p:nvSpPr>
        <p:spPr>
          <a:xfrm>
            <a:off x="777240" y="2382163"/>
            <a:ext cx="4754880"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KOZAN · BARAJ SUYU</a:t>
            </a:r>
            <a:endParaRPr lang="tr-TR" sz="1040" dirty="0"/>
          </a:p>
        </p:txBody>
      </p:sp>
      <p:graphicFrame>
        <p:nvGraphicFramePr>
          <p:cNvPr id="9" name="Chart 0" descr=""/>
          <p:cNvGraphicFramePr/>
          <p:nvPr/>
        </p:nvGraphicFramePr>
        <p:xfrm>
          <a:off x="685800" y="2608760"/>
          <a:ext cx="4937760" cy="2379269"/>
        </p:xfrm>
        <a:graphic xmlns:a="http://schemas.openxmlformats.org/drawingml/2006/main">
          <a:graphicData uri="http://schemas.openxmlformats.org/drawingml/2006/chart">
            <c:chart xmlns:c="http://schemas.openxmlformats.org/drawingml/2006/chart" r:id="rId1"/>
          </a:graphicData>
        </a:graphic>
      </p:graphicFrame>
      <p:sp>
        <p:nvSpPr>
          <p:cNvPr id="10" name="Text 6"/>
          <p:cNvSpPr txBox="1"/>
          <p:nvPr/>
        </p:nvSpPr>
        <p:spPr>
          <a:xfrm>
            <a:off x="777240" y="5063562"/>
            <a:ext cx="4754880" cy="604259"/>
          </a:xfrm>
          <a:prstGeom prst="rect">
            <a:avLst/>
          </a:prstGeom>
          <a:noFill/>
          <a:ln/>
        </p:spPr>
        <p:txBody>
          <a:bodyPr wrap="square" lIns="0" tIns="0" rIns="0" bIns="0" rtlCol="0" anchor="t"/>
          <a:lstStyle/>
          <a:p>
            <a:pPr indent="0" marL="0">
              <a:buNone/>
            </a:pPr>
            <a:r>
              <a:rPr lang="tr-TR" altLang="en-US" sz="1130" i="1" dirty="0">
                <a:solidFill>
                  <a:srgbClr val="3A4540"/>
                </a:solidFill>
                <a:latin typeface="Calibri" pitchFamily="34" charset="0"/>
                <a:ea typeface="Calibri" pitchFamily="34" charset="-122"/>
                <a:cs typeface="Calibri" pitchFamily="34" charset="-120"/>
              </a:rPr>
              <a:t>Kuraklık yılında doluluk yarıya indi; kış ve ilkbahar yağışlarıyla toparlandı.</a:t>
            </a:r>
            <a:endParaRPr lang="tr-TR" sz="1130" dirty="0"/>
          </a:p>
        </p:txBody>
      </p:sp>
      <p:sp>
        <p:nvSpPr>
          <p:cNvPr id="11" name="Text 7"/>
          <p:cNvSpPr txBox="1"/>
          <p:nvPr/>
        </p:nvSpPr>
        <p:spPr>
          <a:xfrm>
            <a:off x="6080760" y="2382163"/>
            <a:ext cx="5562295"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LARİSSA · PİNİOS HAVZASI</a:t>
            </a:r>
            <a:endParaRPr lang="tr-TR" sz="1040" dirty="0"/>
          </a:p>
        </p:txBody>
      </p:sp>
      <p:sp>
        <p:nvSpPr>
          <p:cNvPr id="12" name="Shape 8"/>
          <p:cNvSpPr/>
          <p:nvPr/>
        </p:nvSpPr>
        <p:spPr>
          <a:xfrm>
            <a:off x="6080760" y="2661633"/>
            <a:ext cx="5562295" cy="921495"/>
          </a:xfrm>
          <a:prstGeom prst="roundRect">
            <a:avLst>
              <a:gd name="adj" fmla="val 9923"/>
            </a:avLst>
          </a:prstGeom>
          <a:solidFill>
            <a:srgbClr val="E2F2F6"/>
          </a:solidFill>
          <a:ln w="9525">
            <a:solidFill>
              <a:srgbClr val="E2F2F6"/>
            </a:solidFill>
            <a:prstDash val="solid"/>
          </a:ln>
        </p:spPr>
      </p:sp>
      <p:sp>
        <p:nvSpPr>
          <p:cNvPr id="13" name="Text 9"/>
          <p:cNvSpPr txBox="1"/>
          <p:nvPr/>
        </p:nvSpPr>
        <p:spPr>
          <a:xfrm>
            <a:off x="6309360" y="2661633"/>
            <a:ext cx="3017520" cy="921495"/>
          </a:xfrm>
          <a:prstGeom prst="rect">
            <a:avLst/>
          </a:prstGeom>
          <a:noFill/>
          <a:ln/>
        </p:spPr>
        <p:txBody>
          <a:bodyPr wrap="square" lIns="0" tIns="0" rIns="0" bIns="0" rtlCol="0" anchor="ctr"/>
          <a:lstStyle/>
          <a:p>
            <a:pPr indent="0" marL="0">
              <a:buNone/>
            </a:pPr>
            <a:r>
              <a:rPr lang="tr-TR" altLang="en-US" sz="2250" b="1" dirty="0">
                <a:solidFill>
                  <a:srgbClr val="0E7490"/>
                </a:solidFill>
                <a:latin typeface="Calibri" pitchFamily="34" charset="0"/>
                <a:ea typeface="Calibri" pitchFamily="34" charset="-122"/>
                <a:cs typeface="Calibri" pitchFamily="34" charset="-120"/>
              </a:rPr>
              <a:t>%90-95</a:t>
            </a:r>
            <a:endParaRPr lang="tr-TR" sz="2250" dirty="0"/>
          </a:p>
        </p:txBody>
      </p:sp>
      <p:sp>
        <p:nvSpPr>
          <p:cNvPr id="14" name="Text 10"/>
          <p:cNvSpPr txBox="1"/>
          <p:nvPr/>
        </p:nvSpPr>
        <p:spPr>
          <a:xfrm>
            <a:off x="9372600" y="2661633"/>
            <a:ext cx="2087575" cy="921495"/>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sulamanın toplam su kullanımındaki payı</a:t>
            </a:r>
            <a:endParaRPr lang="tr-TR" sz="1170" dirty="0"/>
          </a:p>
        </p:txBody>
      </p:sp>
      <p:sp>
        <p:nvSpPr>
          <p:cNvPr id="15" name="Shape 11"/>
          <p:cNvSpPr/>
          <p:nvPr/>
        </p:nvSpPr>
        <p:spPr>
          <a:xfrm>
            <a:off x="6080760" y="3696426"/>
            <a:ext cx="5562295" cy="921495"/>
          </a:xfrm>
          <a:prstGeom prst="roundRect">
            <a:avLst>
              <a:gd name="adj" fmla="val 9923"/>
            </a:avLst>
          </a:prstGeom>
          <a:solidFill>
            <a:srgbClr val="FFFFFF"/>
          </a:solidFill>
          <a:ln w="9525">
            <a:solidFill>
              <a:srgbClr val="DFE6DC"/>
            </a:solidFill>
            <a:prstDash val="solid"/>
          </a:ln>
        </p:spPr>
      </p:sp>
      <p:sp>
        <p:nvSpPr>
          <p:cNvPr id="16" name="Text 12"/>
          <p:cNvSpPr txBox="1"/>
          <p:nvPr/>
        </p:nvSpPr>
        <p:spPr>
          <a:xfrm>
            <a:off x="6309360" y="3696426"/>
            <a:ext cx="3017520" cy="921495"/>
          </a:xfrm>
          <a:prstGeom prst="rect">
            <a:avLst/>
          </a:prstGeom>
          <a:noFill/>
          <a:ln/>
        </p:spPr>
        <p:txBody>
          <a:bodyPr wrap="square" lIns="0" tIns="0" rIns="0" bIns="0" rtlCol="0" anchor="ctr"/>
          <a:lstStyle/>
          <a:p>
            <a:pPr indent="0" marL="0">
              <a:buNone/>
            </a:pPr>
            <a:r>
              <a:rPr lang="tr-TR" altLang="en-US" sz="2250" b="1" dirty="0">
                <a:solidFill>
                  <a:srgbClr val="0E7490"/>
                </a:solidFill>
                <a:latin typeface="Calibri" pitchFamily="34" charset="0"/>
                <a:ea typeface="Calibri" pitchFamily="34" charset="-122"/>
                <a:cs typeface="Calibri" pitchFamily="34" charset="-120"/>
              </a:rPr>
              <a:t>105.000 → 242.447 ha</a:t>
            </a:r>
            <a:endParaRPr lang="tr-TR" sz="2250" dirty="0"/>
          </a:p>
        </p:txBody>
      </p:sp>
      <p:sp>
        <p:nvSpPr>
          <p:cNvPr id="17" name="Text 13"/>
          <p:cNvSpPr txBox="1"/>
          <p:nvPr/>
        </p:nvSpPr>
        <p:spPr>
          <a:xfrm>
            <a:off x="9372600" y="3696426"/>
            <a:ext cx="2087575" cy="921495"/>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sulanan alan, 1977 → 1994</a:t>
            </a:r>
            <a:endParaRPr lang="tr-TR" sz="1170" dirty="0"/>
          </a:p>
        </p:txBody>
      </p:sp>
      <p:sp>
        <p:nvSpPr>
          <p:cNvPr id="18" name="Shape 14"/>
          <p:cNvSpPr/>
          <p:nvPr/>
        </p:nvSpPr>
        <p:spPr>
          <a:xfrm>
            <a:off x="6080760" y="4731219"/>
            <a:ext cx="5562295" cy="921495"/>
          </a:xfrm>
          <a:prstGeom prst="roundRect">
            <a:avLst>
              <a:gd name="adj" fmla="val 9923"/>
            </a:avLst>
          </a:prstGeom>
          <a:solidFill>
            <a:srgbClr val="FFFFFF"/>
          </a:solidFill>
          <a:ln w="9525">
            <a:solidFill>
              <a:srgbClr val="DFE6DC"/>
            </a:solidFill>
            <a:prstDash val="solid"/>
          </a:ln>
        </p:spPr>
      </p:sp>
      <p:sp>
        <p:nvSpPr>
          <p:cNvPr id="19" name="Text 15"/>
          <p:cNvSpPr txBox="1"/>
          <p:nvPr/>
        </p:nvSpPr>
        <p:spPr>
          <a:xfrm>
            <a:off x="6309360" y="4731219"/>
            <a:ext cx="3017520" cy="921495"/>
          </a:xfrm>
          <a:prstGeom prst="rect">
            <a:avLst/>
          </a:prstGeom>
          <a:noFill/>
          <a:ln/>
        </p:spPr>
        <p:txBody>
          <a:bodyPr wrap="square" lIns="0" tIns="0" rIns="0" bIns="0" rtlCol="0" anchor="ctr"/>
          <a:lstStyle/>
          <a:p>
            <a:pPr indent="0" marL="0">
              <a:buNone/>
            </a:pPr>
            <a:r>
              <a:rPr lang="tr-TR" altLang="en-US" sz="2250" b="1" dirty="0">
                <a:solidFill>
                  <a:srgbClr val="0E7490"/>
                </a:solidFill>
                <a:latin typeface="Calibri" pitchFamily="34" charset="0"/>
                <a:ea typeface="Calibri" pitchFamily="34" charset="-122"/>
                <a:cs typeface="Calibri" pitchFamily="34" charset="-120"/>
              </a:rPr>
              <a:t>2-5 m → 10-15 m</a:t>
            </a:r>
            <a:endParaRPr lang="tr-TR" sz="2250" dirty="0"/>
          </a:p>
        </p:txBody>
      </p:sp>
      <p:sp>
        <p:nvSpPr>
          <p:cNvPr id="20" name="Text 16"/>
          <p:cNvSpPr txBox="1"/>
          <p:nvPr/>
        </p:nvSpPr>
        <p:spPr>
          <a:xfrm>
            <a:off x="9372600" y="4731219"/>
            <a:ext cx="2087575" cy="921495"/>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havzanın orta kesimlerinde yeraltı suyu derinliği</a:t>
            </a:r>
            <a:endParaRPr lang="tr-TR" sz="117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 · KİRLİLİĞİN ÖNLENMESİ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Kirlilik üç yoldan yayılır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Resmî Gazete (2016); FAO ve WHO (2008); Adana İl Tarım ve Orman Md. (2026); Avrupa Komisyonu, SWD(2026) 232</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27</a:t>
            </a:r>
            <a:endParaRPr lang="tr-TR" sz="900" dirty="0"/>
          </a:p>
        </p:txBody>
      </p:sp>
      <p:sp>
        <p:nvSpPr>
          <p:cNvPr id="7" name="Shape 4"/>
          <p:cNvSpPr/>
          <p:nvPr/>
        </p:nvSpPr>
        <p:spPr>
          <a:xfrm>
            <a:off x="548640"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66517" y="2419929"/>
            <a:ext cx="332342" cy="332342"/>
          </a:xfrm>
          <a:prstGeom prst="ellipse">
            <a:avLst/>
          </a:prstGeom>
          <a:solidFill>
            <a:srgbClr val="E2F2F6"/>
          </a:solidFill>
          <a:ln w="12700">
            <a:solidFill>
              <a:srgbClr val="E2F2F6"/>
            </a:solidFill>
            <a:prstDash val="solid"/>
          </a:ln>
        </p:spPr>
      </p:sp>
      <p:sp>
        <p:nvSpPr>
          <p:cNvPr id="9" name="Text 6"/>
          <p:cNvSpPr txBox="1"/>
          <p:nvPr/>
        </p:nvSpPr>
        <p:spPr>
          <a:xfrm>
            <a:off x="766517" y="2419929"/>
            <a:ext cx="332342" cy="332342"/>
          </a:xfrm>
          <a:prstGeom prst="rect">
            <a:avLst/>
          </a:prstGeom>
          <a:noFill/>
          <a:ln/>
        </p:spPr>
        <p:txBody>
          <a:bodyPr wrap="square" lIns="0" tIns="0" rIns="0" bIns="0" rtlCol="0" anchor="ctr"/>
          <a:lstStyle/>
          <a:p>
            <a:pPr algn="ctr" indent="0" marL="0">
              <a:buNone/>
            </a:pPr>
            <a:r>
              <a:rPr lang="tr-TR" altLang="en-US" sz="1070" b="1" dirty="0">
                <a:solidFill>
                  <a:srgbClr val="0E7490"/>
                </a:solidFill>
                <a:latin typeface="Calibri" pitchFamily="34" charset="0"/>
                <a:ea typeface="Calibri" pitchFamily="34" charset="-122"/>
                <a:cs typeface="Calibri" pitchFamily="34" charset="-120"/>
              </a:rPr>
              <a:t>1</a:t>
            </a:r>
            <a:endParaRPr lang="tr-TR" sz="1070" dirty="0"/>
          </a:p>
        </p:txBody>
      </p:sp>
      <p:sp>
        <p:nvSpPr>
          <p:cNvPr id="10" name="Text 7"/>
          <p:cNvSpPr txBox="1"/>
          <p:nvPr/>
        </p:nvSpPr>
        <p:spPr>
          <a:xfrm>
            <a:off x="1234440" y="2374610"/>
            <a:ext cx="1799768" cy="422981"/>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Aşağıya: nitrat</a:t>
            </a:r>
            <a:endParaRPr lang="tr-TR" sz="1260" dirty="0"/>
          </a:p>
        </p:txBody>
      </p:sp>
      <p:sp>
        <p:nvSpPr>
          <p:cNvPr id="11" name="Text 8"/>
          <p:cNvSpPr txBox="1"/>
          <p:nvPr/>
        </p:nvSpPr>
        <p:spPr>
          <a:xfrm>
            <a:off x="731520" y="2873123"/>
            <a:ext cx="2256968" cy="1057453"/>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Fazla azot ve fazla su birlikte kök bölgesinin altına, yeraltı suyuna iner.</a:t>
            </a:r>
            <a:endParaRPr lang="tr-TR" sz="1130" dirty="0"/>
          </a:p>
        </p:txBody>
      </p:sp>
      <p:sp>
        <p:nvSpPr>
          <p:cNvPr id="12" name="Shape 9"/>
          <p:cNvSpPr/>
          <p:nvPr/>
        </p:nvSpPr>
        <p:spPr>
          <a:xfrm>
            <a:off x="3372536"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3590413" y="2419929"/>
            <a:ext cx="332342" cy="332342"/>
          </a:xfrm>
          <a:prstGeom prst="ellipse">
            <a:avLst/>
          </a:prstGeom>
          <a:solidFill>
            <a:srgbClr val="FBF1DC"/>
          </a:solidFill>
          <a:ln w="12700">
            <a:solidFill>
              <a:srgbClr val="FBF1DC"/>
            </a:solidFill>
            <a:prstDash val="solid"/>
          </a:ln>
        </p:spPr>
      </p:sp>
      <p:sp>
        <p:nvSpPr>
          <p:cNvPr id="14" name="Text 11"/>
          <p:cNvSpPr txBox="1"/>
          <p:nvPr/>
        </p:nvSpPr>
        <p:spPr>
          <a:xfrm>
            <a:off x="3590413" y="2419929"/>
            <a:ext cx="332342" cy="332342"/>
          </a:xfrm>
          <a:prstGeom prst="rect">
            <a:avLst/>
          </a:prstGeom>
          <a:noFill/>
          <a:ln/>
        </p:spPr>
        <p:txBody>
          <a:bodyPr wrap="square" lIns="0" tIns="0" rIns="0" bIns="0" rtlCol="0" anchor="ctr"/>
          <a:lstStyle/>
          <a:p>
            <a:pPr algn="ctr" indent="0" marL="0">
              <a:buNone/>
            </a:pPr>
            <a:r>
              <a:rPr lang="tr-TR" altLang="en-US" sz="1070" b="1" dirty="0">
                <a:solidFill>
                  <a:srgbClr val="854D0E"/>
                </a:solidFill>
                <a:latin typeface="Calibri" pitchFamily="34" charset="0"/>
                <a:ea typeface="Calibri" pitchFamily="34" charset="-122"/>
                <a:cs typeface="Calibri" pitchFamily="34" charset="-120"/>
              </a:rPr>
              <a:t>2</a:t>
            </a:r>
            <a:endParaRPr lang="tr-TR" sz="1070" dirty="0"/>
          </a:p>
        </p:txBody>
      </p:sp>
      <p:sp>
        <p:nvSpPr>
          <p:cNvPr id="15" name="Text 12"/>
          <p:cNvSpPr txBox="1"/>
          <p:nvPr/>
        </p:nvSpPr>
        <p:spPr>
          <a:xfrm>
            <a:off x="4058336" y="2374610"/>
            <a:ext cx="1799768" cy="422981"/>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Yüzeyden: akış</a:t>
            </a:r>
            <a:endParaRPr lang="tr-TR" sz="1260" dirty="0"/>
          </a:p>
        </p:txBody>
      </p:sp>
      <p:sp>
        <p:nvSpPr>
          <p:cNvPr id="16" name="Text 13"/>
          <p:cNvSpPr txBox="1"/>
          <p:nvPr/>
        </p:nvSpPr>
        <p:spPr>
          <a:xfrm>
            <a:off x="3555416" y="2873123"/>
            <a:ext cx="2256968" cy="1057453"/>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Yağmur gübreyi, toprağı ve fosforu dereye taşır; sonuç ötrofikasyon.</a:t>
            </a:r>
            <a:endParaRPr lang="tr-TR" sz="1130" dirty="0"/>
          </a:p>
        </p:txBody>
      </p:sp>
      <p:sp>
        <p:nvSpPr>
          <p:cNvPr id="17" name="Shape 14"/>
          <p:cNvSpPr/>
          <p:nvPr/>
        </p:nvSpPr>
        <p:spPr>
          <a:xfrm>
            <a:off x="6196432"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6414308" y="2419929"/>
            <a:ext cx="332342" cy="332342"/>
          </a:xfrm>
          <a:prstGeom prst="ellipse">
            <a:avLst/>
          </a:prstGeom>
          <a:solidFill>
            <a:srgbClr val="E6F3EA"/>
          </a:solidFill>
          <a:ln w="12700">
            <a:solidFill>
              <a:srgbClr val="E6F3EA"/>
            </a:solidFill>
            <a:prstDash val="solid"/>
          </a:ln>
        </p:spPr>
      </p:sp>
      <p:sp>
        <p:nvSpPr>
          <p:cNvPr id="19" name="Text 16"/>
          <p:cNvSpPr txBox="1"/>
          <p:nvPr/>
        </p:nvSpPr>
        <p:spPr>
          <a:xfrm>
            <a:off x="6414308" y="2419929"/>
            <a:ext cx="332342" cy="332342"/>
          </a:xfrm>
          <a:prstGeom prst="rect">
            <a:avLst/>
          </a:prstGeom>
          <a:noFill/>
          <a:ln/>
        </p:spPr>
        <p:txBody>
          <a:bodyPr wrap="square" lIns="0" tIns="0" rIns="0" bIns="0" rtlCol="0" anchor="ctr"/>
          <a:lstStyle/>
          <a:p>
            <a:pPr algn="ctr" indent="0" marL="0">
              <a:buNone/>
            </a:pPr>
            <a:r>
              <a:rPr lang="tr-TR" altLang="en-US" sz="1070" b="1" dirty="0">
                <a:solidFill>
                  <a:srgbClr val="16602D"/>
                </a:solidFill>
                <a:latin typeface="Calibri" pitchFamily="34" charset="0"/>
                <a:ea typeface="Calibri" pitchFamily="34" charset="-122"/>
                <a:cs typeface="Calibri" pitchFamily="34" charset="-120"/>
              </a:rPr>
              <a:t>3</a:t>
            </a:r>
            <a:endParaRPr lang="tr-TR" sz="1070" dirty="0"/>
          </a:p>
        </p:txBody>
      </p:sp>
      <p:sp>
        <p:nvSpPr>
          <p:cNvPr id="20" name="Text 17"/>
          <p:cNvSpPr txBox="1"/>
          <p:nvPr/>
        </p:nvSpPr>
        <p:spPr>
          <a:xfrm>
            <a:off x="6882232" y="2374610"/>
            <a:ext cx="1799768" cy="422981"/>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Havadan: sürüklenme</a:t>
            </a:r>
            <a:endParaRPr lang="tr-TR" sz="1260" dirty="0"/>
          </a:p>
        </p:txBody>
      </p:sp>
      <p:sp>
        <p:nvSpPr>
          <p:cNvPr id="21" name="Text 18"/>
          <p:cNvSpPr txBox="1"/>
          <p:nvPr/>
        </p:nvSpPr>
        <p:spPr>
          <a:xfrm>
            <a:off x="6379312" y="2873123"/>
            <a:ext cx="2256968" cy="1057453"/>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İnce damlalar rüzgârla komşu tarlaya, arıya, eve ve suya gider.</a:t>
            </a:r>
            <a:endParaRPr lang="tr-TR" sz="1130" dirty="0"/>
          </a:p>
        </p:txBody>
      </p:sp>
      <p:sp>
        <p:nvSpPr>
          <p:cNvPr id="22" name="Shape 19"/>
          <p:cNvSpPr/>
          <p:nvPr/>
        </p:nvSpPr>
        <p:spPr>
          <a:xfrm>
            <a:off x="9020327"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9238204" y="2419929"/>
            <a:ext cx="332342" cy="332342"/>
          </a:xfrm>
          <a:prstGeom prst="ellipse">
            <a:avLst/>
          </a:prstGeom>
          <a:solidFill>
            <a:srgbClr val="EEEEEA"/>
          </a:solidFill>
          <a:ln w="12700">
            <a:solidFill>
              <a:srgbClr val="EEEEEA"/>
            </a:solidFill>
            <a:prstDash val="solid"/>
          </a:ln>
        </p:spPr>
      </p:sp>
      <p:sp>
        <p:nvSpPr>
          <p:cNvPr id="24" name="Text 21"/>
          <p:cNvSpPr txBox="1"/>
          <p:nvPr/>
        </p:nvSpPr>
        <p:spPr>
          <a:xfrm>
            <a:off x="9238204" y="2419929"/>
            <a:ext cx="332342" cy="332342"/>
          </a:xfrm>
          <a:prstGeom prst="rect">
            <a:avLst/>
          </a:prstGeom>
          <a:noFill/>
          <a:ln/>
        </p:spPr>
        <p:txBody>
          <a:bodyPr wrap="square" lIns="0" tIns="0" rIns="0" bIns="0" rtlCol="0" anchor="ctr"/>
          <a:lstStyle/>
          <a:p>
            <a:pPr algn="ctr" indent="0" marL="0">
              <a:buNone/>
            </a:pPr>
            <a:r>
              <a:rPr lang="tr-TR" altLang="en-US" sz="1070" b="1" dirty="0">
                <a:solidFill>
                  <a:srgbClr val="3A4540"/>
                </a:solidFill>
                <a:latin typeface="Calibri" pitchFamily="34" charset="0"/>
                <a:ea typeface="Calibri" pitchFamily="34" charset="-122"/>
                <a:cs typeface="Calibri" pitchFamily="34" charset="-120"/>
              </a:rPr>
              <a:t>4</a:t>
            </a:r>
            <a:endParaRPr lang="tr-TR" sz="1070" dirty="0"/>
          </a:p>
        </p:txBody>
      </p:sp>
      <p:sp>
        <p:nvSpPr>
          <p:cNvPr id="25" name="Text 22"/>
          <p:cNvSpPr txBox="1"/>
          <p:nvPr/>
        </p:nvSpPr>
        <p:spPr>
          <a:xfrm>
            <a:off x="9706127" y="2374610"/>
            <a:ext cx="1799768" cy="422981"/>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Atık: boş ambalaj</a:t>
            </a:r>
            <a:endParaRPr lang="tr-TR" sz="1260" dirty="0"/>
          </a:p>
        </p:txBody>
      </p:sp>
      <p:sp>
        <p:nvSpPr>
          <p:cNvPr id="26" name="Text 23"/>
          <p:cNvSpPr txBox="1"/>
          <p:nvPr/>
        </p:nvSpPr>
        <p:spPr>
          <a:xfrm>
            <a:off x="9203207" y="2873123"/>
            <a:ext cx="2256968" cy="1057453"/>
          </a:xfrm>
          <a:prstGeom prst="rect">
            <a:avLst/>
          </a:prstGeom>
          <a:noFill/>
          <a:ln/>
        </p:spPr>
        <p:txBody>
          <a:bodyPr wrap="square" lIns="0" tIns="0" rIns="0" bIns="0" rtlCol="0" anchor="t"/>
          <a:lstStyle/>
          <a:p>
            <a:pPr indent="0" marL="0">
              <a:buNone/>
            </a:pPr>
            <a:r>
              <a:rPr lang="tr-TR" altLang="en-US" sz="1130" dirty="0">
                <a:solidFill>
                  <a:srgbClr val="3A4540"/>
                </a:solidFill>
                <a:latin typeface="Calibri" pitchFamily="34" charset="0"/>
                <a:ea typeface="Calibri" pitchFamily="34" charset="-122"/>
                <a:cs typeface="Calibri" pitchFamily="34" charset="-120"/>
              </a:rPr>
              <a:t>Üç kez çalkala, suyu depoya ekle, del, toplama noktasına götür; yakma, gömme.</a:t>
            </a:r>
            <a:endParaRPr lang="tr-TR" sz="1130" dirty="0"/>
          </a:p>
        </p:txBody>
      </p:sp>
      <p:sp>
        <p:nvSpPr>
          <p:cNvPr id="27" name="Shape 24"/>
          <p:cNvSpPr/>
          <p:nvPr/>
        </p:nvSpPr>
        <p:spPr>
          <a:xfrm>
            <a:off x="548640" y="4096747"/>
            <a:ext cx="11094415" cy="468301"/>
          </a:xfrm>
          <a:prstGeom prst="roundRect">
            <a:avLst>
              <a:gd name="adj" fmla="val 19526"/>
            </a:avLst>
          </a:prstGeom>
          <a:solidFill>
            <a:srgbClr val="0E3D1E"/>
          </a:solidFill>
          <a:ln w="9525">
            <a:solidFill>
              <a:srgbClr val="0E3D1E"/>
            </a:solidFill>
            <a:prstDash val="solid"/>
          </a:ln>
        </p:spPr>
      </p:sp>
      <p:sp>
        <p:nvSpPr>
          <p:cNvPr id="28" name="Text 25"/>
          <p:cNvSpPr txBox="1"/>
          <p:nvPr/>
        </p:nvSpPr>
        <p:spPr>
          <a:xfrm>
            <a:off x="777240" y="4096747"/>
            <a:ext cx="10637215" cy="468301"/>
          </a:xfrm>
          <a:prstGeom prst="rect">
            <a:avLst/>
          </a:prstGeom>
          <a:noFill/>
          <a:ln/>
        </p:spPr>
        <p:txBody>
          <a:bodyPr wrap="square" lIns="0" tIns="0" rIns="0" bIns="0" rtlCol="0" anchor="ctr"/>
          <a:lstStyle/>
          <a:p>
            <a:pPr indent="0" marL="0">
              <a:buNone/>
            </a:pPr>
            <a:r>
              <a:rPr lang="tr-TR" altLang="en-US" sz="1170" b="1" dirty="0">
                <a:solidFill>
                  <a:srgbClr val="FFFFFF"/>
                </a:solidFill>
                <a:latin typeface="Calibri" pitchFamily="34" charset="0"/>
                <a:ea typeface="Calibri" pitchFamily="34" charset="-122"/>
                <a:cs typeface="Calibri" pitchFamily="34" charset="-120"/>
              </a:rPr>
              <a:t>Ölçüt: nitrat 50 mg/L (Türkiye yönetmeliği ve AB Nitrat Direktifi aynı) · Nitrata hassas bölgede hayvan gübresiyle en fazla 170 kg N/ha/yıl</a:t>
            </a:r>
            <a:endParaRPr lang="tr-TR" sz="1170" dirty="0"/>
          </a:p>
        </p:txBody>
      </p:sp>
      <p:sp>
        <p:nvSpPr>
          <p:cNvPr id="29" name="Shape 26"/>
          <p:cNvSpPr/>
          <p:nvPr/>
        </p:nvSpPr>
        <p:spPr>
          <a:xfrm>
            <a:off x="548640" y="4693453"/>
            <a:ext cx="5410048" cy="1042347"/>
          </a:xfrm>
          <a:prstGeom prst="roundRect">
            <a:avLst>
              <a:gd name="adj" fmla="val 8773"/>
            </a:avLst>
          </a:prstGeom>
          <a:solidFill>
            <a:srgbClr val="F5F6F1"/>
          </a:solidFill>
          <a:ln w="9525">
            <a:solidFill>
              <a:srgbClr val="DFE6DC"/>
            </a:solidFill>
            <a:prstDash val="solid"/>
          </a:ln>
        </p:spPr>
      </p:sp>
      <p:sp>
        <p:nvSpPr>
          <p:cNvPr id="30" name="Text 27"/>
          <p:cNvSpPr txBox="1"/>
          <p:nvPr/>
        </p:nvSpPr>
        <p:spPr>
          <a:xfrm>
            <a:off x="777240" y="4791645"/>
            <a:ext cx="4952848"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KOZAN (ADANA)</a:t>
            </a:r>
            <a:endParaRPr lang="tr-TR" sz="1040" dirty="0"/>
          </a:p>
        </p:txBody>
      </p:sp>
      <p:sp>
        <p:nvSpPr>
          <p:cNvPr id="31" name="Text 28"/>
          <p:cNvSpPr txBox="1"/>
          <p:nvPr/>
        </p:nvSpPr>
        <p:spPr>
          <a:xfrm>
            <a:off x="777240" y="5025795"/>
            <a:ext cx="4952848" cy="679791"/>
          </a:xfrm>
          <a:prstGeom prst="rect">
            <a:avLst/>
          </a:prstGeom>
          <a:noFill/>
          <a:ln/>
        </p:spPr>
        <p:txBody>
          <a:bodyPr wrap="square" lIns="0" tIns="0" rIns="0" bIns="0" rtlCol="0" anchor="t"/>
          <a:lstStyle/>
          <a:p>
            <a:pPr indent="0" marL="0">
              <a:buNone/>
            </a:pPr>
            <a:r>
              <a:rPr lang="tr-TR" altLang="en-US" sz="1170" dirty="0">
                <a:solidFill>
                  <a:srgbClr val="3A4540"/>
                </a:solidFill>
                <a:latin typeface="Calibri" pitchFamily="34" charset="0"/>
                <a:ea typeface="Calibri" pitchFamily="34" charset="-122"/>
                <a:cs typeface="Calibri" pitchFamily="34" charset="-120"/>
              </a:rPr>
              <a:t>Nitrat izlemede 92 sabit nokta: 52 kuyu, 40 yüzey suyu; 8 parametre ölçülür.</a:t>
            </a:r>
            <a:endParaRPr lang="tr-TR" sz="1170" dirty="0"/>
          </a:p>
        </p:txBody>
      </p:sp>
      <p:sp>
        <p:nvSpPr>
          <p:cNvPr id="32" name="Shape 29"/>
          <p:cNvSpPr/>
          <p:nvPr/>
        </p:nvSpPr>
        <p:spPr>
          <a:xfrm>
            <a:off x="6233008" y="4693453"/>
            <a:ext cx="5410048" cy="1042347"/>
          </a:xfrm>
          <a:prstGeom prst="roundRect">
            <a:avLst>
              <a:gd name="adj" fmla="val 8773"/>
            </a:avLst>
          </a:prstGeom>
          <a:solidFill>
            <a:srgbClr val="F5F6F1"/>
          </a:solidFill>
          <a:ln w="9525">
            <a:solidFill>
              <a:srgbClr val="DFE6DC"/>
            </a:solidFill>
            <a:prstDash val="solid"/>
          </a:ln>
        </p:spPr>
      </p:sp>
      <p:sp>
        <p:nvSpPr>
          <p:cNvPr id="33" name="Text 30"/>
          <p:cNvSpPr txBox="1"/>
          <p:nvPr/>
        </p:nvSpPr>
        <p:spPr>
          <a:xfrm>
            <a:off x="6461608" y="4791645"/>
            <a:ext cx="4952848" cy="211491"/>
          </a:xfrm>
          <a:prstGeom prst="rect">
            <a:avLst/>
          </a:prstGeom>
          <a:noFill/>
          <a:ln/>
        </p:spPr>
        <p:txBody>
          <a:bodyPr wrap="square" lIns="0" tIns="0" rIns="0" bIns="0" rtlCol="0" anchor="t"/>
          <a:lstStyle/>
          <a:p>
            <a:pPr indent="0" marL="0">
              <a:buNone/>
            </a:pPr>
            <a:r>
              <a:rPr lang="tr-TR" altLang="en-US" sz="1040" b="1" spc="200" kern="0" dirty="0">
                <a:solidFill>
                  <a:srgbClr val="0E7490"/>
                </a:solidFill>
                <a:latin typeface="Calibri" pitchFamily="34" charset="0"/>
                <a:ea typeface="Calibri" pitchFamily="34" charset="-122"/>
                <a:cs typeface="Calibri" pitchFamily="34" charset="-120"/>
              </a:rPr>
              <a:t>LARİSSA (TESELYA)</a:t>
            </a:r>
            <a:endParaRPr lang="tr-TR" sz="1040" dirty="0"/>
          </a:p>
        </p:txBody>
      </p:sp>
      <p:sp>
        <p:nvSpPr>
          <p:cNvPr id="34" name="Text 31"/>
          <p:cNvSpPr txBox="1"/>
          <p:nvPr/>
        </p:nvSpPr>
        <p:spPr>
          <a:xfrm>
            <a:off x="6461608" y="5025795"/>
            <a:ext cx="4952848" cy="679791"/>
          </a:xfrm>
          <a:prstGeom prst="rect">
            <a:avLst/>
          </a:prstGeom>
          <a:noFill/>
          <a:ln/>
        </p:spPr>
        <p:txBody>
          <a:bodyPr wrap="square" lIns="0" tIns="0" rIns="0" bIns="0" rtlCol="0" anchor="t"/>
          <a:lstStyle/>
          <a:p>
            <a:pPr indent="0" marL="0">
              <a:buNone/>
            </a:pPr>
            <a:r>
              <a:rPr lang="tr-TR" altLang="en-US" sz="1170" dirty="0">
                <a:solidFill>
                  <a:srgbClr val="3A4540"/>
                </a:solidFill>
                <a:latin typeface="Calibri" pitchFamily="34" charset="0"/>
                <a:ea typeface="Calibri" pitchFamily="34" charset="-122"/>
                <a:cs typeface="Calibri" pitchFamily="34" charset="-120"/>
              </a:rPr>
              <a:t>2020-2023'te yeraltı suyu noktalarının %13,4'ünde nitrat 50 mg/l ya da üstü; ülke genelinde %10,5.</a:t>
            </a:r>
            <a:endParaRPr lang="tr-TR" sz="117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 · İLAÇ SÜRÜKLENMESİ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Damla küçüldükçe sürüklenme katlanır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Kruger vd., University of Nebraska-Lincoln G1773 (2019)</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28</a:t>
            </a:r>
            <a:endParaRPr lang="tr-TR" sz="900" dirty="0"/>
          </a:p>
        </p:txBody>
      </p:sp>
      <p:graphicFrame>
        <p:nvGraphicFramePr>
          <p:cNvPr id="7" name="Chart 0" descr=""/>
          <p:cNvGraphicFramePr/>
          <p:nvPr/>
        </p:nvGraphicFramePr>
        <p:xfrm>
          <a:off x="548640" y="2231098"/>
          <a:ext cx="6903720" cy="3474489"/>
        </p:xfrm>
        <a:graphic xmlns:a="http://schemas.openxmlformats.org/drawingml/2006/main">
          <a:graphicData uri="http://schemas.openxmlformats.org/drawingml/2006/chart">
            <c:chart xmlns:c="http://schemas.openxmlformats.org/drawingml/2006/chart" r:id="rId1"/>
          </a:graphicData>
        </a:graphic>
      </p:graphicFrame>
      <p:sp>
        <p:nvSpPr>
          <p:cNvPr id="8" name="Shape 4"/>
          <p:cNvSpPr/>
          <p:nvPr/>
        </p:nvSpPr>
        <p:spPr>
          <a:xfrm>
            <a:off x="7818120" y="2268864"/>
            <a:ext cx="3824935" cy="3436723"/>
          </a:xfrm>
          <a:prstGeom prst="roundRect">
            <a:avLst>
              <a:gd name="adj" fmla="val 3193"/>
            </a:avLst>
          </a:prstGeom>
          <a:solidFill>
            <a:srgbClr val="F5F6F1"/>
          </a:solidFill>
          <a:ln w="9525">
            <a:solidFill>
              <a:srgbClr val="DFE6DC"/>
            </a:solidFill>
            <a:prstDash val="solid"/>
          </a:ln>
        </p:spPr>
      </p:sp>
      <p:sp>
        <p:nvSpPr>
          <p:cNvPr id="9" name="Text 5"/>
          <p:cNvSpPr txBox="1"/>
          <p:nvPr/>
        </p:nvSpPr>
        <p:spPr>
          <a:xfrm>
            <a:off x="8046720" y="2419929"/>
            <a:ext cx="3367735" cy="3172359"/>
          </a:xfrm>
          <a:prstGeom prst="rect">
            <a:avLst/>
          </a:prstGeom>
          <a:noFill/>
          <a:ln/>
        </p:spPr>
        <p:txBody>
          <a:bodyPr wrap="square" lIns="0" tIns="0" rIns="0" bIns="0" rtlCol="0" anchor="t"/>
          <a:lstStyle/>
          <a:p>
            <a:pPr marL="203200" indent="-203200">
              <a:spcAft>
                <a:spcPts val="578"/>
              </a:spcAft>
              <a:buSzPct val="100000"/>
              <a:buChar char="•"/>
            </a:pPr>
            <a:r>
              <a:rPr lang="tr-TR" altLang="en-US" sz="1260" b="1" dirty="0">
                <a:solidFill>
                  <a:srgbClr val="16602D"/>
                </a:solidFill>
                <a:latin typeface="Calibri" pitchFamily="34" charset="0"/>
                <a:ea typeface="Calibri" pitchFamily="34" charset="-122"/>
                <a:cs typeface="Calibri" pitchFamily="34" charset="-120"/>
              </a:rPr>
              <a:t>Rüzgâr: </a:t>
            </a:r>
            <a:r>
              <a:rPr lang="tr-TR" altLang="en-US" sz="1260" dirty="0">
                <a:solidFill>
                  <a:srgbClr val="3A4540"/>
                </a:solidFill>
                <a:latin typeface="Calibri" pitchFamily="34" charset="0"/>
                <a:ea typeface="Calibri" pitchFamily="34" charset="-122"/>
                <a:cs typeface="Calibri" pitchFamily="34" charset="-120"/>
              </a:rPr>
              <a:t>1,3 m/s altında ya da 4,5 m/s üstünde ilaçlamayı durdurmak yaygın öneridir.</a:t>
            </a:r>
            <a:endParaRPr lang="tr-TR" sz="1260" dirty="0"/>
          </a:p>
          <a:p>
            <a:pPr marL="203200" indent="-203200">
              <a:spcAft>
                <a:spcPts val="578"/>
              </a:spcAft>
              <a:buSzPct val="100000"/>
              <a:buChar char="•"/>
            </a:pPr>
            <a:r>
              <a:rPr lang="tr-TR" altLang="en-US" sz="1260" b="1" dirty="0">
                <a:solidFill>
                  <a:srgbClr val="16602D"/>
                </a:solidFill>
                <a:latin typeface="Calibri" pitchFamily="34" charset="0"/>
                <a:ea typeface="Calibri" pitchFamily="34" charset="-122"/>
                <a:cs typeface="Calibri" pitchFamily="34" charset="-120"/>
              </a:rPr>
              <a:t>Durgun sabah: </a:t>
            </a:r>
            <a:r>
              <a:rPr lang="tr-TR" altLang="en-US" sz="1260" dirty="0">
                <a:solidFill>
                  <a:srgbClr val="3A4540"/>
                </a:solidFill>
                <a:latin typeface="Calibri" pitchFamily="34" charset="0"/>
                <a:ea typeface="Calibri" pitchFamily="34" charset="-122"/>
                <a:cs typeface="Calibri" pitchFamily="34" charset="-120"/>
              </a:rPr>
              <a:t>sıcaklık terselmesinde ince damlalar havada asılı kalır.</a:t>
            </a:r>
            <a:endParaRPr lang="tr-TR" sz="1260" dirty="0"/>
          </a:p>
          <a:p>
            <a:pPr marL="203200" indent="-203200">
              <a:spcAft>
                <a:spcPts val="578"/>
              </a:spcAft>
              <a:buSzPct val="100000"/>
              <a:buChar char="•"/>
            </a:pPr>
            <a:r>
              <a:rPr lang="tr-TR" altLang="en-US" sz="1260" b="1" dirty="0">
                <a:solidFill>
                  <a:srgbClr val="16602D"/>
                </a:solidFill>
                <a:latin typeface="Calibri" pitchFamily="34" charset="0"/>
                <a:ea typeface="Calibri" pitchFamily="34" charset="-122"/>
                <a:cs typeface="Calibri" pitchFamily="34" charset="-120"/>
              </a:rPr>
              <a:t>Nem: </a:t>
            </a:r>
            <a:r>
              <a:rPr lang="tr-TR" altLang="en-US" sz="1260" dirty="0">
                <a:solidFill>
                  <a:srgbClr val="3A4540"/>
                </a:solidFill>
                <a:latin typeface="Calibri" pitchFamily="34" charset="0"/>
                <a:ea typeface="Calibri" pitchFamily="34" charset="-122"/>
                <a:cs typeface="Calibri" pitchFamily="34" charset="-120"/>
              </a:rPr>
              <a:t>%70 üstü ideale yakın, %50 altı ek dikkat.</a:t>
            </a:r>
            <a:endParaRPr lang="tr-TR" sz="1260" dirty="0"/>
          </a:p>
          <a:p>
            <a:pPr marL="203200" indent="-203200">
              <a:spcAft>
                <a:spcPts val="578"/>
              </a:spcAft>
              <a:buSzPct val="100000"/>
              <a:buChar char="•"/>
            </a:pPr>
            <a:r>
              <a:rPr lang="tr-TR" altLang="en-US" sz="1260" b="1" dirty="0">
                <a:solidFill>
                  <a:srgbClr val="16602D"/>
                </a:solidFill>
                <a:latin typeface="Calibri" pitchFamily="34" charset="0"/>
                <a:ea typeface="Calibri" pitchFamily="34" charset="-122"/>
                <a:cs typeface="Calibri" pitchFamily="34" charset="-120"/>
              </a:rPr>
              <a:t>Teknik: </a:t>
            </a:r>
            <a:r>
              <a:rPr lang="tr-TR" altLang="en-US" sz="1260" dirty="0">
                <a:solidFill>
                  <a:srgbClr val="3A4540"/>
                </a:solidFill>
                <a:latin typeface="Calibri" pitchFamily="34" charset="0"/>
                <a:ea typeface="Calibri" pitchFamily="34" charset="-122"/>
                <a:cs typeface="Calibri" pitchFamily="34" charset="-120"/>
              </a:rPr>
              <a:t>iri damlalı meme, alçak çubuk, tampon şerit; etiket sınırları her zaman esastır.</a:t>
            </a:r>
            <a:endParaRPr lang="tr-TR" sz="126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BÖLÜM 3</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Simülasyon: temmuzda portakal bahçesini sulayın</a:t>
            </a:r>
            <a:endParaRPr lang="tr-T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29</a:t>
            </a:r>
            <a:endParaRPr lang="tr-TR" sz="900" dirty="0"/>
          </a:p>
        </p:txBody>
      </p:sp>
      <p:pic>
        <p:nvPicPr>
          <p:cNvPr id="7" name="Image 0" descr="/root/kozan-akilli-tarim/sunum/build/cache/m1-tr-l07-sim-u-2b23bdc1-1400-0.jpg">    </p:cNvPr>
          <p:cNvPicPr>
            <a:picLocks noChangeAspect="1"/>
          </p:cNvPicPr>
          <p:nvPr/>
        </p:nvPicPr>
        <p:blipFill>
          <a:blip r:embed="rId1"/>
          <a:stretch>
            <a:fillRect/>
          </a:stretch>
        </p:blipFill>
        <p:spPr>
          <a:xfrm>
            <a:off x="920138" y="2268864"/>
            <a:ext cx="2731723" cy="3247892"/>
          </a:xfrm>
          <a:prstGeom prst="rect">
            <a:avLst/>
          </a:prstGeom>
          <a:effectLst>
            <a:outerShdw sx="100000" sy="100000" kx="0" ky="0" algn="bl" rotWithShape="0" blurRad="101600" dist="38100" dir="5400000">
              <a:srgbClr val="1B2420">
                <a:alpha val="25000"/>
              </a:srgbClr>
            </a:outerShdw>
          </a:effectLst>
        </p:spPr>
      </p:pic>
      <p:pic>
        <p:nvPicPr>
          <p:cNvPr id="8" name="Image 1" descr="/root/kozan-akilli-tarim/sunum/build/cache/m1-tr-l06-grid-9ffb2745-1400-0.jpg">    </p:cNvPr>
          <p:cNvPicPr>
            <a:picLocks noChangeAspect="1"/>
          </p:cNvPicPr>
          <p:nvPr/>
        </p:nvPicPr>
        <p:blipFill>
          <a:blip r:embed="rId2"/>
          <a:stretch>
            <a:fillRect/>
          </a:stretch>
        </p:blipFill>
        <p:spPr>
          <a:xfrm>
            <a:off x="4609945" y="2268864"/>
            <a:ext cx="2850191" cy="3247892"/>
          </a:xfrm>
          <a:prstGeom prst="rect">
            <a:avLst/>
          </a:prstGeom>
          <a:effectLst>
            <a:outerShdw sx="100000" sy="100000" kx="0" ky="0" algn="bl" rotWithShape="0" blurRad="101600" dist="38100" dir="5400000">
              <a:srgbClr val="1B2420">
                <a:alpha val="25000"/>
              </a:srgbClr>
            </a:outerShdw>
          </a:effectLst>
        </p:spPr>
      </p:pic>
      <p:sp>
        <p:nvSpPr>
          <p:cNvPr id="9" name="Text 4"/>
          <p:cNvSpPr txBox="1"/>
          <p:nvPr/>
        </p:nvSpPr>
        <p:spPr>
          <a:xfrm>
            <a:off x="548640" y="5607395"/>
            <a:ext cx="7223760"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7: sulama simülasyonu · Ders 6: fosfor reçete haritası</a:t>
            </a:r>
            <a:endParaRPr lang="tr-TR" sz="1040" dirty="0"/>
          </a:p>
        </p:txBody>
      </p:sp>
      <p:sp>
        <p:nvSpPr>
          <p:cNvPr id="10" name="Text 5"/>
          <p:cNvSpPr txBox="1"/>
          <p:nvPr/>
        </p:nvSpPr>
        <p:spPr>
          <a:xfrm>
            <a:off x="8138160" y="2268864"/>
            <a:ext cx="3504895" cy="3474489"/>
          </a:xfrm>
          <a:prstGeom prst="rect">
            <a:avLst/>
          </a:prstGeom>
          <a:noFill/>
          <a:ln/>
        </p:spPr>
        <p:txBody>
          <a:bodyPr wrap="square" lIns="0" tIns="0" rIns="0" bIns="0" rtlCol="0" anchor="t"/>
          <a:lstStyle/>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7, simülasyon: </a:t>
            </a:r>
            <a:r>
              <a:rPr lang="tr-TR" altLang="en-US" sz="1310" dirty="0">
                <a:solidFill>
                  <a:srgbClr val="3A4540"/>
                </a:solidFill>
                <a:latin typeface="Calibri" pitchFamily="34" charset="0"/>
                <a:ea typeface="Calibri" pitchFamily="34" charset="-122"/>
                <a:cs typeface="Calibri" pitchFamily="34" charset="-120"/>
              </a:rPr>
              <a:t>21 gün boyunca nem ve hava tahminine bakıp günün sulama dozunu seçin; amaç stressiz, en az su.</a:t>
            </a:r>
            <a:endParaRPr lang="tr-TR" sz="1310" dirty="0"/>
          </a:p>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Görev eşiği: </a:t>
            </a:r>
            <a:r>
              <a:rPr lang="tr-TR" altLang="en-US" sz="1310" dirty="0">
                <a:solidFill>
                  <a:srgbClr val="3A4540"/>
                </a:solidFill>
                <a:latin typeface="Calibri" pitchFamily="34" charset="0"/>
                <a:ea typeface="Calibri" pitchFamily="34" charset="-122"/>
                <a:cs typeface="Calibri" pitchFamily="34" charset="-120"/>
              </a:rPr>
              <a:t>simülasyonda en az %70 puan.</a:t>
            </a:r>
            <a:endParaRPr lang="tr-TR" sz="1310" dirty="0"/>
          </a:p>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6, harita: </a:t>
            </a:r>
            <a:r>
              <a:rPr lang="tr-TR" altLang="en-US" sz="1310" dirty="0">
                <a:solidFill>
                  <a:srgbClr val="3A4540"/>
                </a:solidFill>
                <a:latin typeface="Calibri" pitchFamily="34" charset="0"/>
                <a:ea typeface="Calibri" pitchFamily="34" charset="-122"/>
                <a:cs typeface="Calibri" pitchFamily="34" charset="-120"/>
              </a:rPr>
              <a:t>96 hücrelik fosfor ızgarasını doz sınıflarına göre boyayın (en az %80 doğru).</a:t>
            </a:r>
            <a:endParaRPr lang="tr-TR" sz="1310" dirty="0"/>
          </a:p>
          <a:p>
            <a:pPr marL="203200" indent="-203200">
              <a:spcAft>
                <a:spcPts val="578"/>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8: </a:t>
            </a:r>
            <a:r>
              <a:rPr lang="tr-TR" altLang="en-US" sz="1310" dirty="0">
                <a:solidFill>
                  <a:srgbClr val="3A4540"/>
                </a:solidFill>
                <a:latin typeface="Calibri" pitchFamily="34" charset="0"/>
                <a:ea typeface="Calibri" pitchFamily="34" charset="-122"/>
                <a:cs typeface="Calibri" pitchFamily="34" charset="-120"/>
              </a:rPr>
              <a:t>kirlilik yolu sınıflandırması ve ilaçlama kaydı formu.</a:t>
            </a:r>
            <a:endParaRPr lang="tr-TR" sz="131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04</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4</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Bölgede uygulama</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Kozan ve Larissa: iki bölge, ortak riskler, ortak çözümler</a:t>
            </a:r>
            <a:endParaRPr lang="tr-TR" sz="1530" dirty="0"/>
          </a:p>
        </p:txBody>
      </p:sp>
      <p:sp>
        <p:nvSpPr>
          <p:cNvPr id="7" name="Shape 4"/>
          <p:cNvSpPr/>
          <p:nvPr/>
        </p:nvSpPr>
        <p:spPr>
          <a:xfrm>
            <a:off x="548640"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Kozan</a:t>
            </a:r>
            <a:endParaRPr lang="tr-TR" sz="1040" dirty="0"/>
          </a:p>
        </p:txBody>
      </p:sp>
      <p:sp>
        <p:nvSpPr>
          <p:cNvPr id="9" name="Shape 6"/>
          <p:cNvSpPr/>
          <p:nvPr/>
        </p:nvSpPr>
        <p:spPr>
          <a:xfrm>
            <a:off x="1447495"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447495" y="5244839"/>
            <a:ext cx="936528"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Larissa</a:t>
            </a:r>
            <a:endParaRPr lang="tr-TR" sz="1040" dirty="0"/>
          </a:p>
        </p:txBody>
      </p:sp>
      <p:sp>
        <p:nvSpPr>
          <p:cNvPr id="11" name="Shape 8"/>
          <p:cNvSpPr/>
          <p:nvPr/>
        </p:nvSpPr>
        <p:spPr>
          <a:xfrm>
            <a:off x="2493752" y="5244839"/>
            <a:ext cx="13787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493752" y="5244839"/>
            <a:ext cx="1378732"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Ortak riskler</a:t>
            </a:r>
            <a:endParaRPr lang="tr-TR" sz="1040" dirty="0"/>
          </a:p>
        </p:txBody>
      </p:sp>
      <p:sp>
        <p:nvSpPr>
          <p:cNvPr id="13" name="Shape 10"/>
          <p:cNvSpPr/>
          <p:nvPr/>
        </p:nvSpPr>
        <p:spPr>
          <a:xfrm>
            <a:off x="3982212" y="5244839"/>
            <a:ext cx="15261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3982212" y="5244839"/>
            <a:ext cx="1526134"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Karar senaryosu</a:t>
            </a:r>
            <a:endParaRPr lang="tr-TR" sz="1040" dirty="0"/>
          </a:p>
        </p:txBody>
      </p:sp>
      <p:pic>
        <p:nvPicPr>
          <p:cNvPr id="15" name="Image 1" descr="/root/kozan-akilli-tarim/sunum/build/cache/m1-tr-mob-l09-c-d8ff0312-1400-0.03.png">    </p:cNvPr>
          <p:cNvPicPr>
            <a:picLocks noChangeAspect="1"/>
          </p:cNvPicPr>
          <p:nvPr/>
        </p:nvPicPr>
        <p:blipFill>
          <a:blip r:embed="rId2"/>
          <a:stretch>
            <a:fillRect/>
          </a:stretch>
        </p:blipFill>
        <p:spPr>
          <a:xfrm>
            <a:off x="8801337" y="1808117"/>
            <a:ext cx="2559846"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30</a:t>
            </a:r>
            <a:endParaRPr lang="tr-TR"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İKİ BÖLGENİN PORTRESİ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Kozan ve Larissa: ne ekiliyor?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TÜİK MEDAS (2026); Adana Ticaret Borsası; Kozan Belediyesi; ELSTAT (2025)</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31</a:t>
            </a:r>
            <a:endParaRPr lang="tr-TR" sz="900" dirty="0"/>
          </a:p>
        </p:txBody>
      </p:sp>
      <p:sp>
        <p:nvSpPr>
          <p:cNvPr id="7" name="Shape 4"/>
          <p:cNvSpPr/>
          <p:nvPr/>
        </p:nvSpPr>
        <p:spPr>
          <a:xfrm>
            <a:off x="548640" y="2268864"/>
            <a:ext cx="5410048" cy="3489595"/>
          </a:xfrm>
          <a:prstGeom prst="roundRect">
            <a:avLst>
              <a:gd name="adj" fmla="val 3144"/>
            </a:avLst>
          </a:prstGeom>
          <a:solidFill>
            <a:srgbClr val="FBF1DC"/>
          </a:solidFill>
          <a:ln w="9525">
            <a:solidFill>
              <a:srgbClr val="FBF1DC"/>
            </a:solidFill>
            <a:prstDash val="solid"/>
          </a:ln>
        </p:spPr>
      </p:sp>
      <p:sp>
        <p:nvSpPr>
          <p:cNvPr id="8" name="Text 5"/>
          <p:cNvSpPr txBox="1"/>
          <p:nvPr/>
        </p:nvSpPr>
        <p:spPr>
          <a:xfrm>
            <a:off x="777240" y="2359503"/>
            <a:ext cx="4952848" cy="302129"/>
          </a:xfrm>
          <a:prstGeom prst="rect">
            <a:avLst/>
          </a:prstGeom>
          <a:noFill/>
          <a:ln/>
        </p:spPr>
        <p:txBody>
          <a:bodyPr wrap="square" lIns="0" tIns="0" rIns="0" bIns="0" rtlCol="0" anchor="t"/>
          <a:lstStyle/>
          <a:p>
            <a:pPr indent="0" marL="0">
              <a:buNone/>
            </a:pPr>
            <a:r>
              <a:rPr lang="tr-TR" altLang="en-US" sz="1620" b="1" dirty="0">
                <a:solidFill>
                  <a:srgbClr val="854D0E"/>
                </a:solidFill>
                <a:latin typeface="Calibri" pitchFamily="34" charset="0"/>
                <a:ea typeface="Calibri" pitchFamily="34" charset="-122"/>
                <a:cs typeface="Calibri" pitchFamily="34" charset="-120"/>
              </a:rPr>
              <a:t>Kozan (Adana)</a:t>
            </a:r>
            <a:endParaRPr lang="tr-TR" sz="1620" dirty="0"/>
          </a:p>
        </p:txBody>
      </p:sp>
      <p:sp>
        <p:nvSpPr>
          <p:cNvPr id="9" name="Text 6"/>
          <p:cNvSpPr txBox="1"/>
          <p:nvPr/>
        </p:nvSpPr>
        <p:spPr>
          <a:xfrm>
            <a:off x="777240" y="2661633"/>
            <a:ext cx="4952848" cy="362555"/>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Tarım alanı 598.628 da (2025) · belediyeye göre 300.000 da sulanabilir</a:t>
            </a:r>
            <a:endParaRPr lang="tr-TR" sz="1040" dirty="0"/>
          </a:p>
        </p:txBody>
      </p:sp>
      <p:sp>
        <p:nvSpPr>
          <p:cNvPr id="10" name="Shape 7"/>
          <p:cNvSpPr/>
          <p:nvPr/>
        </p:nvSpPr>
        <p:spPr>
          <a:xfrm>
            <a:off x="685800" y="3039294"/>
            <a:ext cx="5135728" cy="2054480"/>
          </a:xfrm>
          <a:prstGeom prst="roundRect">
            <a:avLst>
              <a:gd name="adj" fmla="val 3561"/>
            </a:avLst>
          </a:prstGeom>
          <a:solidFill>
            <a:srgbClr val="FFFFFF"/>
          </a:solidFill>
          <a:ln w="9525">
            <a:solidFill>
              <a:srgbClr val="FFFFFF"/>
            </a:solidFill>
            <a:prstDash val="solid"/>
          </a:ln>
        </p:spPr>
      </p:sp>
      <p:graphicFrame>
        <p:nvGraphicFramePr>
          <p:cNvPr id="11" name="Chart 0" descr=""/>
          <p:cNvGraphicFramePr/>
          <p:nvPr/>
        </p:nvGraphicFramePr>
        <p:xfrm>
          <a:off x="731520" y="3061954"/>
          <a:ext cx="5044288" cy="2009161"/>
        </p:xfrm>
        <a:graphic xmlns:a="http://schemas.openxmlformats.org/drawingml/2006/main">
          <a:graphicData uri="http://schemas.openxmlformats.org/drawingml/2006/chart">
            <c:chart xmlns:c="http://schemas.openxmlformats.org/drawingml/2006/chart" r:id="rId1"/>
          </a:graphicData>
        </a:graphic>
      </p:graphicFrame>
      <p:sp>
        <p:nvSpPr>
          <p:cNvPr id="12" name="Text 8"/>
          <p:cNvSpPr txBox="1"/>
          <p:nvPr/>
        </p:nvSpPr>
        <p:spPr>
          <a:xfrm>
            <a:off x="777240" y="5154201"/>
            <a:ext cx="4952848" cy="543833"/>
          </a:xfrm>
          <a:prstGeom prst="rect">
            <a:avLst/>
          </a:prstGeom>
          <a:noFill/>
          <a:ln/>
        </p:spPr>
        <p:txBody>
          <a:bodyPr wrap="square" lIns="0" tIns="0" rIns="0" bIns="0" rtlCol="0" anchor="ctr"/>
          <a:lstStyle/>
          <a:p>
            <a:pPr indent="0" marL="0">
              <a:buNone/>
            </a:pPr>
            <a:r>
              <a:rPr lang="tr-TR" altLang="en-US" sz="1130" b="1" dirty="0">
                <a:solidFill>
                  <a:srgbClr val="854D0E"/>
                </a:solidFill>
                <a:latin typeface="Calibri" pitchFamily="34" charset="0"/>
                <a:ea typeface="Calibri" pitchFamily="34" charset="-122"/>
                <a:cs typeface="Calibri" pitchFamily="34" charset="-120"/>
              </a:rPr>
              <a:t>Türkiye portakal üretiminin %8,5'i, Trabzon hurmasının %30,7'si Kozan'dan (2025)</a:t>
            </a:r>
            <a:endParaRPr lang="tr-TR" sz="1130" dirty="0"/>
          </a:p>
        </p:txBody>
      </p:sp>
      <p:sp>
        <p:nvSpPr>
          <p:cNvPr id="13" name="Shape 9"/>
          <p:cNvSpPr/>
          <p:nvPr/>
        </p:nvSpPr>
        <p:spPr>
          <a:xfrm>
            <a:off x="6233008" y="2268864"/>
            <a:ext cx="5410048" cy="3489595"/>
          </a:xfrm>
          <a:prstGeom prst="roundRect">
            <a:avLst>
              <a:gd name="adj" fmla="val 3144"/>
            </a:avLst>
          </a:prstGeom>
          <a:solidFill>
            <a:srgbClr val="E2F2F6"/>
          </a:solidFill>
          <a:ln w="9525">
            <a:solidFill>
              <a:srgbClr val="E2F2F6"/>
            </a:solidFill>
            <a:prstDash val="solid"/>
          </a:ln>
        </p:spPr>
      </p:sp>
      <p:sp>
        <p:nvSpPr>
          <p:cNvPr id="14" name="Text 10"/>
          <p:cNvSpPr txBox="1"/>
          <p:nvPr/>
        </p:nvSpPr>
        <p:spPr>
          <a:xfrm>
            <a:off x="6461608" y="2359503"/>
            <a:ext cx="4952848" cy="302129"/>
          </a:xfrm>
          <a:prstGeom prst="rect">
            <a:avLst/>
          </a:prstGeom>
          <a:noFill/>
          <a:ln/>
        </p:spPr>
        <p:txBody>
          <a:bodyPr wrap="square" lIns="0" tIns="0" rIns="0" bIns="0" rtlCol="0" anchor="t"/>
          <a:lstStyle/>
          <a:p>
            <a:pPr indent="0" marL="0">
              <a:buNone/>
            </a:pPr>
            <a:r>
              <a:rPr lang="tr-TR" altLang="en-US" sz="1620" b="1" dirty="0">
                <a:solidFill>
                  <a:srgbClr val="0E7490"/>
                </a:solidFill>
                <a:latin typeface="Calibri" pitchFamily="34" charset="0"/>
                <a:ea typeface="Calibri" pitchFamily="34" charset="-122"/>
                <a:cs typeface="Calibri" pitchFamily="34" charset="-120"/>
              </a:rPr>
              <a:t>Larissa (Teselya)</a:t>
            </a:r>
            <a:endParaRPr lang="tr-TR" sz="1620" dirty="0"/>
          </a:p>
        </p:txBody>
      </p:sp>
      <p:sp>
        <p:nvSpPr>
          <p:cNvPr id="15" name="Text 11"/>
          <p:cNvSpPr txBox="1"/>
          <p:nvPr/>
        </p:nvSpPr>
        <p:spPr>
          <a:xfrm>
            <a:off x="6461608" y="2661633"/>
            <a:ext cx="4952848" cy="362555"/>
          </a:xfrm>
          <a:prstGeom prst="rect">
            <a:avLst/>
          </a:prstGeom>
          <a:noFill/>
          <a:ln/>
        </p:spPr>
        <p:txBody>
          <a:bodyPr wrap="square" lIns="0" tIns="0" rIns="0" bIns="0" rtlCol="0" anchor="t"/>
          <a:lstStyle/>
          <a:p>
            <a:pPr indent="0" marL="0">
              <a:buNone/>
            </a:pPr>
            <a:r>
              <a:rPr lang="tr-TR" altLang="en-US" sz="1040" dirty="0">
                <a:solidFill>
                  <a:srgbClr val="3A4540"/>
                </a:solidFill>
                <a:latin typeface="Calibri" pitchFamily="34" charset="0"/>
                <a:ea typeface="Calibri" pitchFamily="34" charset="-122"/>
                <a:cs typeface="Calibri" pitchFamily="34" charset="-120"/>
              </a:rPr>
              <a:t>Tarım alanı 1.993.368 da (2024) · 1.122.794 da sulanan (yaklaşık %56)</a:t>
            </a:r>
            <a:endParaRPr lang="tr-TR" sz="1040" dirty="0"/>
          </a:p>
        </p:txBody>
      </p:sp>
      <p:sp>
        <p:nvSpPr>
          <p:cNvPr id="16" name="Shape 12"/>
          <p:cNvSpPr/>
          <p:nvPr/>
        </p:nvSpPr>
        <p:spPr>
          <a:xfrm>
            <a:off x="6370168" y="3039294"/>
            <a:ext cx="5135728" cy="2054480"/>
          </a:xfrm>
          <a:prstGeom prst="roundRect">
            <a:avLst>
              <a:gd name="adj" fmla="val 3561"/>
            </a:avLst>
          </a:prstGeom>
          <a:solidFill>
            <a:srgbClr val="FFFFFF"/>
          </a:solidFill>
          <a:ln w="9525">
            <a:solidFill>
              <a:srgbClr val="FFFFFF"/>
            </a:solidFill>
            <a:prstDash val="solid"/>
          </a:ln>
        </p:spPr>
      </p:sp>
      <p:graphicFrame>
        <p:nvGraphicFramePr>
          <p:cNvPr id="17" name="Chart 1" descr=""/>
          <p:cNvGraphicFramePr/>
          <p:nvPr/>
        </p:nvGraphicFramePr>
        <p:xfrm>
          <a:off x="6415888" y="3061954"/>
          <a:ext cx="5044288" cy="2009161"/>
        </p:xfrm>
        <a:graphic xmlns:a="http://schemas.openxmlformats.org/drawingml/2006/main">
          <a:graphicData uri="http://schemas.openxmlformats.org/drawingml/2006/chart">
            <c:chart xmlns:c="http://schemas.openxmlformats.org/drawingml/2006/chart" r:id="rId2"/>
          </a:graphicData>
        </a:graphic>
      </p:graphicFrame>
      <p:sp>
        <p:nvSpPr>
          <p:cNvPr id="18" name="Text 13"/>
          <p:cNvSpPr txBox="1"/>
          <p:nvPr/>
        </p:nvSpPr>
        <p:spPr>
          <a:xfrm>
            <a:off x="6461608" y="5154201"/>
            <a:ext cx="4952848" cy="543833"/>
          </a:xfrm>
          <a:prstGeom prst="rect">
            <a:avLst/>
          </a:prstGeom>
          <a:noFill/>
          <a:ln/>
        </p:spPr>
        <p:txBody>
          <a:bodyPr wrap="square" lIns="0" tIns="0" rIns="0" bIns="0" rtlCol="0" anchor="ctr"/>
          <a:lstStyle/>
          <a:p>
            <a:pPr indent="0" marL="0">
              <a:buNone/>
            </a:pPr>
            <a:r>
              <a:rPr lang="tr-TR" altLang="en-US" sz="1130" b="1" dirty="0">
                <a:solidFill>
                  <a:srgbClr val="0E7490"/>
                </a:solidFill>
                <a:latin typeface="Calibri" pitchFamily="34" charset="0"/>
                <a:ea typeface="Calibri" pitchFamily="34" charset="-122"/>
                <a:cs typeface="Calibri" pitchFamily="34" charset="-120"/>
              </a:rPr>
              <a:t>Teselya, Yunanistan pamuk alanının %30'unu, üretiminin %32'sini sağladı (2024)</a:t>
            </a:r>
            <a:endParaRPr lang="tr-TR" sz="113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5 VE 9 · KOZAN İHTİYAÇ ANKETİ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Kozan'daki 103 katılımcı ne diyor?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Kozan Ticaret Odası, Anket Raporu (2026)</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32</a:t>
            </a:r>
            <a:endParaRPr lang="tr-TR" sz="900" dirty="0"/>
          </a:p>
        </p:txBody>
      </p:sp>
      <p:sp>
        <p:nvSpPr>
          <p:cNvPr id="7" name="Shape 4"/>
          <p:cNvSpPr/>
          <p:nvPr/>
        </p:nvSpPr>
        <p:spPr>
          <a:xfrm>
            <a:off x="548640" y="2268864"/>
            <a:ext cx="5760720" cy="3096827"/>
          </a:xfrm>
          <a:prstGeom prst="roundRect">
            <a:avLst>
              <a:gd name="adj" fmla="val 3543"/>
            </a:avLst>
          </a:prstGeom>
          <a:solidFill>
            <a:srgbClr val="F5F6F1"/>
          </a:solidFill>
          <a:ln w="9525">
            <a:solidFill>
              <a:srgbClr val="DFE6DC"/>
            </a:solidFill>
            <a:prstDash val="solid"/>
          </a:ln>
        </p:spPr>
      </p:sp>
      <p:graphicFrame>
        <p:nvGraphicFramePr>
          <p:cNvPr id="8" name="Chart 0" descr=""/>
          <p:cNvGraphicFramePr/>
          <p:nvPr/>
        </p:nvGraphicFramePr>
        <p:xfrm>
          <a:off x="640080" y="2344397"/>
          <a:ext cx="5577840" cy="2945762"/>
        </p:xfrm>
        <a:graphic xmlns:a="http://schemas.openxmlformats.org/drawingml/2006/main">
          <a:graphicData uri="http://schemas.openxmlformats.org/drawingml/2006/chart">
            <c:chart xmlns:c="http://schemas.openxmlformats.org/drawingml/2006/chart" r:id="rId1"/>
          </a:graphicData>
        </a:graphic>
      </p:graphicFrame>
      <p:sp>
        <p:nvSpPr>
          <p:cNvPr id="9" name="Shape 5"/>
          <p:cNvSpPr/>
          <p:nvPr/>
        </p:nvSpPr>
        <p:spPr>
          <a:xfrm>
            <a:off x="6583680" y="2268864"/>
            <a:ext cx="2415388" cy="1472881"/>
          </a:xfrm>
          <a:prstGeom prst="roundRect">
            <a:avLst>
              <a:gd name="adj" fmla="val 6208"/>
            </a:avLst>
          </a:prstGeom>
          <a:solidFill>
            <a:srgbClr val="E6F3EA"/>
          </a:solidFill>
          <a:ln w="9525">
            <a:solidFill>
              <a:srgbClr val="E6F3EA"/>
            </a:solidFill>
            <a:prstDash val="solid"/>
          </a:ln>
        </p:spPr>
      </p:sp>
      <p:sp>
        <p:nvSpPr>
          <p:cNvPr id="10" name="Text 6"/>
          <p:cNvSpPr txBox="1"/>
          <p:nvPr/>
        </p:nvSpPr>
        <p:spPr>
          <a:xfrm>
            <a:off x="6812280" y="2404822"/>
            <a:ext cx="1958188" cy="428017"/>
          </a:xfrm>
          <a:prstGeom prst="rect">
            <a:avLst/>
          </a:prstGeom>
          <a:noFill/>
          <a:ln/>
        </p:spPr>
        <p:txBody>
          <a:bodyPr wrap="square" lIns="0" tIns="0" rIns="0" bIns="0" rtlCol="0" anchor="b"/>
          <a:lstStyle/>
          <a:p>
            <a:pPr indent="0" marL="0">
              <a:buNone/>
            </a:pPr>
            <a:r>
              <a:rPr lang="tr-TR" altLang="en-US" sz="3060" b="1" dirty="0">
                <a:solidFill>
                  <a:srgbClr val="16602D"/>
                </a:solidFill>
                <a:latin typeface="Calibri" pitchFamily="34" charset="0"/>
                <a:ea typeface="Calibri" pitchFamily="34" charset="-122"/>
                <a:cs typeface="Calibri" pitchFamily="34" charset="-120"/>
              </a:rPr>
              <a:t>57</a:t>
            </a:r>
            <a:endParaRPr lang="tr-TR" sz="1620" dirty="0"/>
          </a:p>
        </p:txBody>
      </p:sp>
      <p:sp>
        <p:nvSpPr>
          <p:cNvPr id="11" name="Text 7"/>
          <p:cNvSpPr txBox="1"/>
          <p:nvPr/>
        </p:nvSpPr>
        <p:spPr>
          <a:xfrm>
            <a:off x="6812280" y="2908372"/>
            <a:ext cx="1958188" cy="742735"/>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maliyeti üretimi en çok etkileyen sorun olarak gösterdi; iklim krizi 34</a:t>
            </a:r>
            <a:endParaRPr lang="tr-TR" sz="1080" dirty="0"/>
          </a:p>
        </p:txBody>
      </p:sp>
      <p:sp>
        <p:nvSpPr>
          <p:cNvPr id="12" name="Shape 8"/>
          <p:cNvSpPr/>
          <p:nvPr/>
        </p:nvSpPr>
        <p:spPr>
          <a:xfrm>
            <a:off x="9227668" y="2268864"/>
            <a:ext cx="2415388" cy="1472881"/>
          </a:xfrm>
          <a:prstGeom prst="roundRect">
            <a:avLst>
              <a:gd name="adj" fmla="val 6208"/>
            </a:avLst>
          </a:prstGeom>
          <a:solidFill>
            <a:srgbClr val="FFFFFF"/>
          </a:solidFill>
          <a:ln w="9525">
            <a:solidFill>
              <a:srgbClr val="DFE6DC"/>
            </a:solidFill>
            <a:prstDash val="solid"/>
          </a:ln>
        </p:spPr>
      </p:sp>
      <p:sp>
        <p:nvSpPr>
          <p:cNvPr id="13" name="Text 9"/>
          <p:cNvSpPr txBox="1"/>
          <p:nvPr/>
        </p:nvSpPr>
        <p:spPr>
          <a:xfrm>
            <a:off x="9456268" y="2404822"/>
            <a:ext cx="1958188" cy="428017"/>
          </a:xfrm>
          <a:prstGeom prst="rect">
            <a:avLst/>
          </a:prstGeom>
          <a:noFill/>
          <a:ln/>
        </p:spPr>
        <p:txBody>
          <a:bodyPr wrap="square" lIns="0" tIns="0" rIns="0" bIns="0" rtlCol="0" anchor="b"/>
          <a:lstStyle/>
          <a:p>
            <a:pPr indent="0" marL="0">
              <a:buNone/>
            </a:pPr>
            <a:r>
              <a:rPr lang="tr-TR" altLang="en-US" sz="3060" b="1" dirty="0">
                <a:solidFill>
                  <a:srgbClr val="16602D"/>
                </a:solidFill>
                <a:latin typeface="Calibri" pitchFamily="34" charset="0"/>
                <a:ea typeface="Calibri" pitchFamily="34" charset="-122"/>
                <a:cs typeface="Calibri" pitchFamily="34" charset="-120"/>
              </a:rPr>
              <a:t>75</a:t>
            </a:r>
            <a:endParaRPr lang="tr-TR" sz="1620" dirty="0"/>
          </a:p>
        </p:txBody>
      </p:sp>
      <p:sp>
        <p:nvSpPr>
          <p:cNvPr id="14" name="Text 10"/>
          <p:cNvSpPr txBox="1"/>
          <p:nvPr/>
        </p:nvSpPr>
        <p:spPr>
          <a:xfrm>
            <a:off x="9456268" y="2908372"/>
            <a:ext cx="1958188" cy="742735"/>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100 dekar ya da daha küçük arazi işliyor</a:t>
            </a:r>
            <a:endParaRPr lang="tr-TR" sz="1080" dirty="0"/>
          </a:p>
        </p:txBody>
      </p:sp>
      <p:sp>
        <p:nvSpPr>
          <p:cNvPr id="15" name="Shape 11"/>
          <p:cNvSpPr/>
          <p:nvPr/>
        </p:nvSpPr>
        <p:spPr>
          <a:xfrm>
            <a:off x="6583680" y="3855044"/>
            <a:ext cx="2415388" cy="1472881"/>
          </a:xfrm>
          <a:prstGeom prst="roundRect">
            <a:avLst>
              <a:gd name="adj" fmla="val 6208"/>
            </a:avLst>
          </a:prstGeom>
          <a:solidFill>
            <a:srgbClr val="FFFFFF"/>
          </a:solidFill>
          <a:ln w="9525">
            <a:solidFill>
              <a:srgbClr val="DFE6DC"/>
            </a:solidFill>
            <a:prstDash val="solid"/>
          </a:ln>
        </p:spPr>
      </p:sp>
      <p:sp>
        <p:nvSpPr>
          <p:cNvPr id="16" name="Text 12"/>
          <p:cNvSpPr txBox="1"/>
          <p:nvPr/>
        </p:nvSpPr>
        <p:spPr>
          <a:xfrm>
            <a:off x="6812280" y="3991002"/>
            <a:ext cx="1958188" cy="428017"/>
          </a:xfrm>
          <a:prstGeom prst="rect">
            <a:avLst/>
          </a:prstGeom>
          <a:noFill/>
          <a:ln/>
        </p:spPr>
        <p:txBody>
          <a:bodyPr wrap="square" lIns="0" tIns="0" rIns="0" bIns="0" rtlCol="0" anchor="b"/>
          <a:lstStyle/>
          <a:p>
            <a:pPr indent="0" marL="0">
              <a:buNone/>
            </a:pPr>
            <a:r>
              <a:rPr lang="tr-TR" altLang="en-US" sz="3060" b="1" dirty="0">
                <a:solidFill>
                  <a:srgbClr val="16602D"/>
                </a:solidFill>
                <a:latin typeface="Calibri" pitchFamily="34" charset="0"/>
                <a:ea typeface="Calibri" pitchFamily="34" charset="-122"/>
                <a:cs typeface="Calibri" pitchFamily="34" charset="-120"/>
              </a:rPr>
              <a:t>%65</a:t>
            </a:r>
            <a:endParaRPr lang="tr-TR" sz="1620" dirty="0"/>
          </a:p>
        </p:txBody>
      </p:sp>
      <p:sp>
        <p:nvSpPr>
          <p:cNvPr id="17" name="Text 13"/>
          <p:cNvSpPr txBox="1"/>
          <p:nvPr/>
        </p:nvSpPr>
        <p:spPr>
          <a:xfrm>
            <a:off x="6812280" y="4494551"/>
            <a:ext cx="1958188" cy="742735"/>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tarım sigortası yaptırmıyor</a:t>
            </a:r>
            <a:endParaRPr lang="tr-TR" sz="1080" dirty="0"/>
          </a:p>
        </p:txBody>
      </p:sp>
      <p:sp>
        <p:nvSpPr>
          <p:cNvPr id="18" name="Shape 14"/>
          <p:cNvSpPr/>
          <p:nvPr/>
        </p:nvSpPr>
        <p:spPr>
          <a:xfrm>
            <a:off x="9227668" y="3855044"/>
            <a:ext cx="2415388" cy="1472881"/>
          </a:xfrm>
          <a:prstGeom prst="roundRect">
            <a:avLst>
              <a:gd name="adj" fmla="val 6208"/>
            </a:avLst>
          </a:prstGeom>
          <a:solidFill>
            <a:srgbClr val="E6F3EA"/>
          </a:solidFill>
          <a:ln w="9525">
            <a:solidFill>
              <a:srgbClr val="E6F3EA"/>
            </a:solidFill>
            <a:prstDash val="solid"/>
          </a:ln>
        </p:spPr>
      </p:sp>
      <p:sp>
        <p:nvSpPr>
          <p:cNvPr id="19" name="Text 15"/>
          <p:cNvSpPr txBox="1"/>
          <p:nvPr/>
        </p:nvSpPr>
        <p:spPr>
          <a:xfrm>
            <a:off x="9456268" y="3991002"/>
            <a:ext cx="1958188" cy="428017"/>
          </a:xfrm>
          <a:prstGeom prst="rect">
            <a:avLst/>
          </a:prstGeom>
          <a:noFill/>
          <a:ln/>
        </p:spPr>
        <p:txBody>
          <a:bodyPr wrap="square" lIns="0" tIns="0" rIns="0" bIns="0" rtlCol="0" anchor="b"/>
          <a:lstStyle/>
          <a:p>
            <a:pPr indent="0" marL="0">
              <a:buNone/>
            </a:pPr>
            <a:r>
              <a:rPr lang="tr-TR" altLang="en-US" sz="3060" b="1" dirty="0">
                <a:solidFill>
                  <a:srgbClr val="16602D"/>
                </a:solidFill>
                <a:latin typeface="Calibri" pitchFamily="34" charset="0"/>
                <a:ea typeface="Calibri" pitchFamily="34" charset="-122"/>
                <a:cs typeface="Calibri" pitchFamily="34" charset="-120"/>
              </a:rPr>
              <a:t>66</a:t>
            </a:r>
            <a:endParaRPr lang="tr-TR" sz="1620" dirty="0"/>
          </a:p>
        </p:txBody>
      </p:sp>
      <p:sp>
        <p:nvSpPr>
          <p:cNvPr id="20" name="Text 16"/>
          <p:cNvSpPr txBox="1"/>
          <p:nvPr/>
        </p:nvSpPr>
        <p:spPr>
          <a:xfrm>
            <a:off x="9456268" y="4494551"/>
            <a:ext cx="1958188" cy="742735"/>
          </a:xfrm>
          <a:prstGeom prst="rect">
            <a:avLst/>
          </a:prstGeom>
          <a:noFill/>
          <a:ln/>
        </p:spPr>
        <p:txBody>
          <a:bodyPr wrap="square" lIns="0" tIns="0" rIns="0" bIns="0" rtlCol="0" anchor="t"/>
          <a:lstStyle/>
          <a:p>
            <a:pPr indent="0" marL="0">
              <a:buNone/>
            </a:pPr>
            <a:r>
              <a:rPr lang="tr-TR" altLang="en-US" sz="1080" dirty="0">
                <a:solidFill>
                  <a:srgbClr val="3A4540"/>
                </a:solidFill>
                <a:latin typeface="Calibri" pitchFamily="34" charset="0"/>
                <a:ea typeface="Calibri" pitchFamily="34" charset="-122"/>
                <a:cs typeface="Calibri" pitchFamily="34" charset="-120"/>
              </a:rPr>
              <a:t>uyumun önünde bilgi eksikliğini görüyor; pazar 65, finansman 63</a:t>
            </a:r>
            <a:endParaRPr lang="tr-TR" sz="1080" dirty="0"/>
          </a:p>
        </p:txBody>
      </p:sp>
      <p:sp>
        <p:nvSpPr>
          <p:cNvPr id="21" name="Text 17"/>
          <p:cNvSpPr txBox="1"/>
          <p:nvPr/>
        </p:nvSpPr>
        <p:spPr>
          <a:xfrm>
            <a:off x="548640" y="5441223"/>
            <a:ext cx="11094415"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Örneklem Kozan'da ulaşılabilen 103 çiftçi ve KOBİ temsilcisiyle sınırlıdır; sonuçlar bölgenin tamamını temsil etmez.</a:t>
            </a:r>
            <a:endParaRPr lang="tr-TR" sz="104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ORTAK RİSKLER</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Sıcak, kuraklık ve sel: iki bölgenin ortak sınavı</a:t>
            </a:r>
            <a:endParaRPr lang="tr-T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13</a:t>
            </a:r>
            <a:r>
              <a:rPr lang="tr-TR" altLang="en-US" sz="1800" b="1" dirty="0">
                <a:solidFill>
                  <a:srgbClr val="1F7A3A"/>
                </a:solidFill>
                <a:latin typeface="Calibri" pitchFamily="34" charset="0"/>
                <a:ea typeface="Calibri" pitchFamily="34" charset="-122"/>
                <a:cs typeface="Calibri" pitchFamily="34" charset="-120"/>
              </a:rPr>
              <a:t> gün</a:t>
            </a:r>
            <a:endParaRPr lang="tr-T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Temmuz 2024: güneydoğu Avrupa'nın kayıtlardaki en uzun sıcak dalgası (Copernicus)</a:t>
            </a:r>
            <a:endParaRPr lang="tr-T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46,7</a:t>
            </a:r>
            <a:r>
              <a:rPr lang="tr-TR" altLang="en-US" sz="1800" b="1" dirty="0">
                <a:solidFill>
                  <a:srgbClr val="1F7A3A"/>
                </a:solidFill>
                <a:latin typeface="Calibri" pitchFamily="34" charset="0"/>
                <a:ea typeface="Calibri" pitchFamily="34" charset="-122"/>
                <a:cs typeface="Calibri" pitchFamily="34" charset="-120"/>
              </a:rPr>
              <a:t> °C</a:t>
            </a:r>
            <a:endParaRPr lang="tr-T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Adana, 9 Ağustos 2025 (MGM)</a:t>
            </a:r>
            <a:endParaRPr lang="tr-T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%27,6</a:t>
            </a:r>
            <a:endParaRPr lang="tr-T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2025'te Türkiye yağışının normalin altında kalma oranı; 1964'ten beri en kurak yıl (MGM)</a:t>
            </a:r>
            <a:endParaRPr lang="tr-T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1.150</a:t>
            </a:r>
            <a:r>
              <a:rPr lang="tr-TR" altLang="en-US" sz="1800" b="1" dirty="0">
                <a:solidFill>
                  <a:srgbClr val="1F7A3A"/>
                </a:solidFill>
                <a:latin typeface="Calibri" pitchFamily="34" charset="0"/>
                <a:ea typeface="Calibri" pitchFamily="34" charset="-122"/>
                <a:cs typeface="Calibri" pitchFamily="34" charset="-120"/>
              </a:rPr>
              <a:t> km²</a:t>
            </a:r>
            <a:endParaRPr lang="tr-T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Daniel fırtınasında (Eylül 2023) su altında kalan alan; %70'i tarım arazisi (NHESS)</a:t>
            </a:r>
            <a:endParaRPr lang="tr-T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Hassas tarım uç olayları önleyemez ama etkisini azaltır: nem sensörü ve ET0 tahmini suyu doğru güne taşır, uydu görüntüsü selden sonra zarar gören parselleri gösterir, iyi kayıt hasar tespitinde ve sigortada kanıt olur.</a:t>
            </a:r>
            <a:endParaRPr lang="tr-T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Copernicus C3S (2025); MGM (2026); He vd., NHESS (2024)</a:t>
            </a:r>
            <a:endParaRPr lang="tr-T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33</a:t>
            </a:r>
            <a:endParaRPr lang="tr-TR"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ORTAK ÇÖZÜMLER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İki bölge, altı ortak çözüm</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Kozan Ticaret Odası, Anket Raporu (2026)</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34</a:t>
            </a:r>
            <a:endParaRPr lang="tr-TR" sz="900" dirty="0"/>
          </a:p>
        </p:txBody>
      </p:sp>
      <p:sp>
        <p:nvSpPr>
          <p:cNvPr id="7" name="Shape 4"/>
          <p:cNvSpPr/>
          <p:nvPr/>
        </p:nvSpPr>
        <p:spPr>
          <a:xfrm>
            <a:off x="548640" y="2268864"/>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89577" y="2435035"/>
            <a:ext cx="377662" cy="377662"/>
          </a:xfrm>
          <a:prstGeom prst="ellipse">
            <a:avLst/>
          </a:prstGeom>
          <a:solidFill>
            <a:srgbClr val="E6F3EA"/>
          </a:solidFill>
          <a:ln w="12700">
            <a:solidFill>
              <a:srgbClr val="E6F3EA"/>
            </a:solidFill>
            <a:prstDash val="solid"/>
          </a:ln>
        </p:spPr>
      </p:sp>
      <p:sp>
        <p:nvSpPr>
          <p:cNvPr id="9" name="Text 6"/>
          <p:cNvSpPr txBox="1"/>
          <p:nvPr/>
        </p:nvSpPr>
        <p:spPr>
          <a:xfrm>
            <a:off x="789577" y="2435035"/>
            <a:ext cx="377662" cy="377662"/>
          </a:xfrm>
          <a:prstGeom prst="rect">
            <a:avLst/>
          </a:prstGeom>
          <a:noFill/>
          <a:ln/>
        </p:spPr>
        <p:txBody>
          <a:bodyPr wrap="square" lIns="0" tIns="0" rIns="0" bIns="0" rtlCol="0" anchor="ctr"/>
          <a:lstStyle/>
          <a:p>
            <a:pPr algn="ctr" indent="0" marL="0">
              <a:buNone/>
            </a:pPr>
            <a:r>
              <a:rPr lang="tr-TR" altLang="en-US" sz="1160" b="1" dirty="0">
                <a:solidFill>
                  <a:srgbClr val="16602D"/>
                </a:solidFill>
                <a:latin typeface="Calibri" pitchFamily="34" charset="0"/>
                <a:ea typeface="Calibri" pitchFamily="34" charset="-122"/>
                <a:cs typeface="Calibri" pitchFamily="34" charset="-120"/>
              </a:rPr>
              <a:t>1</a:t>
            </a:r>
            <a:endParaRPr lang="tr-TR" sz="1160" dirty="0"/>
          </a:p>
        </p:txBody>
      </p:sp>
      <p:sp>
        <p:nvSpPr>
          <p:cNvPr id="10" name="Text 7"/>
          <p:cNvSpPr txBox="1"/>
          <p:nvPr/>
        </p:nvSpPr>
        <p:spPr>
          <a:xfrm>
            <a:off x="1325880" y="2389716"/>
            <a:ext cx="2585618" cy="468301"/>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Ölçerek sulamak</a:t>
            </a:r>
            <a:endParaRPr lang="tr-TR" sz="1440" dirty="0"/>
          </a:p>
        </p:txBody>
      </p:sp>
      <p:sp>
        <p:nvSpPr>
          <p:cNvPr id="11" name="Text 8"/>
          <p:cNvSpPr txBox="1"/>
          <p:nvPr/>
        </p:nvSpPr>
        <p:spPr>
          <a:xfrm>
            <a:off x="749808" y="2948655"/>
            <a:ext cx="3143402" cy="906388"/>
          </a:xfrm>
          <a:prstGeom prst="rect">
            <a:avLst/>
          </a:prstGeom>
          <a:noFill/>
          <a:ln/>
        </p:spPr>
        <p:txBody>
          <a:bodyPr wrap="square" lIns="0" tIns="0" rIns="0" bIns="0" rtlCol="0" anchor="t"/>
          <a:lstStyle/>
          <a:p>
            <a:pPr indent="0" marL="0">
              <a:buNone/>
            </a:pPr>
            <a:r>
              <a:rPr lang="tr-TR" altLang="en-US" sz="1260" dirty="0">
                <a:solidFill>
                  <a:srgbClr val="3A4540"/>
                </a:solidFill>
                <a:latin typeface="Calibri" pitchFamily="34" charset="0"/>
                <a:ea typeface="Calibri" pitchFamily="34" charset="-122"/>
                <a:cs typeface="Calibri" pitchFamily="34" charset="-120"/>
              </a:rPr>
              <a:t>Nem sensörü, ET0 tahmini ve duyarlı dönemler birlikte. Suyun kısıtlı olduğu yıllarda en hızlı getiri.</a:t>
            </a:r>
            <a:endParaRPr lang="tr-TR" sz="1260" dirty="0"/>
          </a:p>
        </p:txBody>
      </p:sp>
      <p:sp>
        <p:nvSpPr>
          <p:cNvPr id="12" name="Shape 9"/>
          <p:cNvSpPr/>
          <p:nvPr/>
        </p:nvSpPr>
        <p:spPr>
          <a:xfrm>
            <a:off x="4322978" y="2268864"/>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63915" y="2435035"/>
            <a:ext cx="377662" cy="377662"/>
          </a:xfrm>
          <a:prstGeom prst="ellipse">
            <a:avLst/>
          </a:prstGeom>
          <a:solidFill>
            <a:srgbClr val="E2F2F6"/>
          </a:solidFill>
          <a:ln w="12700">
            <a:solidFill>
              <a:srgbClr val="E2F2F6"/>
            </a:solidFill>
            <a:prstDash val="solid"/>
          </a:ln>
        </p:spPr>
      </p:sp>
      <p:sp>
        <p:nvSpPr>
          <p:cNvPr id="14" name="Text 11"/>
          <p:cNvSpPr txBox="1"/>
          <p:nvPr/>
        </p:nvSpPr>
        <p:spPr>
          <a:xfrm>
            <a:off x="4563915" y="2435035"/>
            <a:ext cx="377662" cy="377662"/>
          </a:xfrm>
          <a:prstGeom prst="rect">
            <a:avLst/>
          </a:prstGeom>
          <a:noFill/>
          <a:ln/>
        </p:spPr>
        <p:txBody>
          <a:bodyPr wrap="square" lIns="0" tIns="0" rIns="0" bIns="0" rtlCol="0" anchor="ctr"/>
          <a:lstStyle/>
          <a:p>
            <a:pPr algn="ctr" indent="0" marL="0">
              <a:buNone/>
            </a:pPr>
            <a:r>
              <a:rPr lang="tr-TR" altLang="en-US" sz="1160" b="1" dirty="0">
                <a:solidFill>
                  <a:srgbClr val="0E7490"/>
                </a:solidFill>
                <a:latin typeface="Calibri" pitchFamily="34" charset="0"/>
                <a:ea typeface="Calibri" pitchFamily="34" charset="-122"/>
                <a:cs typeface="Calibri" pitchFamily="34" charset="-120"/>
              </a:rPr>
              <a:t>2</a:t>
            </a:r>
            <a:endParaRPr lang="tr-TR" sz="1160" dirty="0"/>
          </a:p>
        </p:txBody>
      </p:sp>
      <p:sp>
        <p:nvSpPr>
          <p:cNvPr id="15" name="Text 12"/>
          <p:cNvSpPr txBox="1"/>
          <p:nvPr/>
        </p:nvSpPr>
        <p:spPr>
          <a:xfrm>
            <a:off x="5100218" y="2389716"/>
            <a:ext cx="2585618" cy="468301"/>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Uydu ile izlemek</a:t>
            </a:r>
            <a:endParaRPr lang="tr-TR" sz="1440" dirty="0"/>
          </a:p>
        </p:txBody>
      </p:sp>
      <p:sp>
        <p:nvSpPr>
          <p:cNvPr id="16" name="Text 13"/>
          <p:cNvSpPr txBox="1"/>
          <p:nvPr/>
        </p:nvSpPr>
        <p:spPr>
          <a:xfrm>
            <a:off x="4524146" y="2948655"/>
            <a:ext cx="3143402" cy="906388"/>
          </a:xfrm>
          <a:prstGeom prst="rect">
            <a:avLst/>
          </a:prstGeom>
          <a:noFill/>
          <a:ln/>
        </p:spPr>
        <p:txBody>
          <a:bodyPr wrap="square" lIns="0" tIns="0" rIns="0" bIns="0" rtlCol="0" anchor="t"/>
          <a:lstStyle/>
          <a:p>
            <a:pPr indent="0" marL="0">
              <a:buNone/>
            </a:pPr>
            <a:r>
              <a:rPr lang="tr-TR" altLang="en-US" sz="1260" dirty="0">
                <a:solidFill>
                  <a:srgbClr val="3A4540"/>
                </a:solidFill>
                <a:latin typeface="Calibri" pitchFamily="34" charset="0"/>
                <a:ea typeface="Calibri" pitchFamily="34" charset="-122"/>
                <a:cs typeface="Calibri" pitchFamily="34" charset="-120"/>
              </a:rPr>
              <a:t>Ücretsiz Sentinel-2 ile farklılık, sıcak stresi ve sel hasarı; yerinde doğrulamayla birlikte.</a:t>
            </a:r>
            <a:endParaRPr lang="tr-TR" sz="1260" dirty="0"/>
          </a:p>
        </p:txBody>
      </p:sp>
      <p:sp>
        <p:nvSpPr>
          <p:cNvPr id="17" name="Shape 14"/>
          <p:cNvSpPr/>
          <p:nvPr/>
        </p:nvSpPr>
        <p:spPr>
          <a:xfrm>
            <a:off x="8097317" y="2268864"/>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38254" y="2435035"/>
            <a:ext cx="377662" cy="377662"/>
          </a:xfrm>
          <a:prstGeom prst="ellipse">
            <a:avLst/>
          </a:prstGeom>
          <a:solidFill>
            <a:srgbClr val="FBF1DC"/>
          </a:solidFill>
          <a:ln w="12700">
            <a:solidFill>
              <a:srgbClr val="FBF1DC"/>
            </a:solidFill>
            <a:prstDash val="solid"/>
          </a:ln>
        </p:spPr>
      </p:sp>
      <p:sp>
        <p:nvSpPr>
          <p:cNvPr id="19" name="Text 16"/>
          <p:cNvSpPr txBox="1"/>
          <p:nvPr/>
        </p:nvSpPr>
        <p:spPr>
          <a:xfrm>
            <a:off x="8338254" y="2435035"/>
            <a:ext cx="377662" cy="377662"/>
          </a:xfrm>
          <a:prstGeom prst="rect">
            <a:avLst/>
          </a:prstGeom>
          <a:noFill/>
          <a:ln/>
        </p:spPr>
        <p:txBody>
          <a:bodyPr wrap="square" lIns="0" tIns="0" rIns="0" bIns="0" rtlCol="0" anchor="ctr"/>
          <a:lstStyle/>
          <a:p>
            <a:pPr algn="ctr" indent="0" marL="0">
              <a:buNone/>
            </a:pPr>
            <a:r>
              <a:rPr lang="tr-TR" altLang="en-US" sz="1160" b="1" dirty="0">
                <a:solidFill>
                  <a:srgbClr val="854D0E"/>
                </a:solidFill>
                <a:latin typeface="Calibri" pitchFamily="34" charset="0"/>
                <a:ea typeface="Calibri" pitchFamily="34" charset="-122"/>
                <a:cs typeface="Calibri" pitchFamily="34" charset="-120"/>
              </a:rPr>
              <a:t>3</a:t>
            </a:r>
            <a:endParaRPr lang="tr-TR" sz="1160" dirty="0"/>
          </a:p>
        </p:txBody>
      </p:sp>
      <p:sp>
        <p:nvSpPr>
          <p:cNvPr id="20" name="Text 17"/>
          <p:cNvSpPr txBox="1"/>
          <p:nvPr/>
        </p:nvSpPr>
        <p:spPr>
          <a:xfrm>
            <a:off x="8874557" y="2389716"/>
            <a:ext cx="2585618" cy="468301"/>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Toprak analizine göre gübrelemek</a:t>
            </a:r>
            <a:endParaRPr lang="tr-TR" sz="1440" dirty="0"/>
          </a:p>
        </p:txBody>
      </p:sp>
      <p:sp>
        <p:nvSpPr>
          <p:cNvPr id="21" name="Text 18"/>
          <p:cNvSpPr txBox="1"/>
          <p:nvPr/>
        </p:nvSpPr>
        <p:spPr>
          <a:xfrm>
            <a:off x="8298485" y="2948655"/>
            <a:ext cx="3143402" cy="906388"/>
          </a:xfrm>
          <a:prstGeom prst="rect">
            <a:avLst/>
          </a:prstGeom>
          <a:noFill/>
          <a:ln/>
        </p:spPr>
        <p:txBody>
          <a:bodyPr wrap="square" lIns="0" tIns="0" rIns="0" bIns="0" rtlCol="0" anchor="t"/>
          <a:lstStyle/>
          <a:p>
            <a:pPr indent="0" marL="0">
              <a:buNone/>
            </a:pPr>
            <a:r>
              <a:rPr lang="tr-TR" altLang="en-US" sz="1260" dirty="0">
                <a:solidFill>
                  <a:srgbClr val="3A4540"/>
                </a:solidFill>
                <a:latin typeface="Calibri" pitchFamily="34" charset="0"/>
                <a:ea typeface="Calibri" pitchFamily="34" charset="-122"/>
                <a:cs typeface="Calibri" pitchFamily="34" charset="-120"/>
              </a:rPr>
              <a:t>Izgara örneklemesi ve reçete haritası; nitrat kaybı ve maliyet azalır.</a:t>
            </a:r>
            <a:endParaRPr lang="tr-TR" sz="1260" dirty="0"/>
          </a:p>
        </p:txBody>
      </p:sp>
      <p:sp>
        <p:nvSpPr>
          <p:cNvPr id="22" name="Shape 19"/>
          <p:cNvSpPr/>
          <p:nvPr/>
        </p:nvSpPr>
        <p:spPr>
          <a:xfrm>
            <a:off x="548640" y="4096747"/>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89577" y="4262919"/>
            <a:ext cx="377662" cy="377662"/>
          </a:xfrm>
          <a:prstGeom prst="ellipse">
            <a:avLst/>
          </a:prstGeom>
          <a:solidFill>
            <a:srgbClr val="E6F3EA"/>
          </a:solidFill>
          <a:ln w="12700">
            <a:solidFill>
              <a:srgbClr val="E6F3EA"/>
            </a:solidFill>
            <a:prstDash val="solid"/>
          </a:ln>
        </p:spPr>
      </p:sp>
      <p:sp>
        <p:nvSpPr>
          <p:cNvPr id="24" name="Text 21"/>
          <p:cNvSpPr txBox="1"/>
          <p:nvPr/>
        </p:nvSpPr>
        <p:spPr>
          <a:xfrm>
            <a:off x="789577" y="4262919"/>
            <a:ext cx="377662" cy="377662"/>
          </a:xfrm>
          <a:prstGeom prst="rect">
            <a:avLst/>
          </a:prstGeom>
          <a:noFill/>
          <a:ln/>
        </p:spPr>
        <p:txBody>
          <a:bodyPr wrap="square" lIns="0" tIns="0" rIns="0" bIns="0" rtlCol="0" anchor="ctr"/>
          <a:lstStyle/>
          <a:p>
            <a:pPr algn="ctr" indent="0" marL="0">
              <a:buNone/>
            </a:pPr>
            <a:r>
              <a:rPr lang="tr-TR" altLang="en-US" sz="1160" b="1" dirty="0">
                <a:solidFill>
                  <a:srgbClr val="16602D"/>
                </a:solidFill>
                <a:latin typeface="Calibri" pitchFamily="34" charset="0"/>
                <a:ea typeface="Calibri" pitchFamily="34" charset="-122"/>
                <a:cs typeface="Calibri" pitchFamily="34" charset="-120"/>
              </a:rPr>
              <a:t>4</a:t>
            </a:r>
            <a:endParaRPr lang="tr-TR" sz="1160" dirty="0"/>
          </a:p>
        </p:txBody>
      </p:sp>
      <p:sp>
        <p:nvSpPr>
          <p:cNvPr id="25" name="Text 22"/>
          <p:cNvSpPr txBox="1"/>
          <p:nvPr/>
        </p:nvSpPr>
        <p:spPr>
          <a:xfrm>
            <a:off x="1325880" y="4217599"/>
            <a:ext cx="2585618" cy="468301"/>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Ekipmanı ve bilgiyi paylaşmak</a:t>
            </a:r>
            <a:endParaRPr lang="tr-TR" sz="1440" dirty="0"/>
          </a:p>
        </p:txBody>
      </p:sp>
      <p:sp>
        <p:nvSpPr>
          <p:cNvPr id="26" name="Text 23"/>
          <p:cNvSpPr txBox="1"/>
          <p:nvPr/>
        </p:nvSpPr>
        <p:spPr>
          <a:xfrm>
            <a:off x="749808" y="4776539"/>
            <a:ext cx="3143402" cy="906388"/>
          </a:xfrm>
          <a:prstGeom prst="rect">
            <a:avLst/>
          </a:prstGeom>
          <a:noFill/>
          <a:ln/>
        </p:spPr>
        <p:txBody>
          <a:bodyPr wrap="square" lIns="0" tIns="0" rIns="0" bIns="0" rtlCol="0" anchor="t"/>
          <a:lstStyle/>
          <a:p>
            <a:pPr indent="0" marL="0">
              <a:buNone/>
            </a:pPr>
            <a:r>
              <a:rPr lang="tr-TR" altLang="en-US" sz="1260" dirty="0">
                <a:solidFill>
                  <a:srgbClr val="3A4540"/>
                </a:solidFill>
                <a:latin typeface="Calibri" pitchFamily="34" charset="0"/>
                <a:ea typeface="Calibri" pitchFamily="34" charset="-122"/>
                <a:cs typeface="Calibri" pitchFamily="34" charset="-120"/>
              </a:rPr>
              <a:t>Kooperatif üzerinden ortak ekipman ve hizmet alımı.</a:t>
            </a:r>
            <a:endParaRPr lang="tr-TR" sz="1260" dirty="0"/>
          </a:p>
        </p:txBody>
      </p:sp>
      <p:sp>
        <p:nvSpPr>
          <p:cNvPr id="27" name="Shape 24"/>
          <p:cNvSpPr/>
          <p:nvPr/>
        </p:nvSpPr>
        <p:spPr>
          <a:xfrm>
            <a:off x="4322978" y="4096747"/>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63915" y="4262919"/>
            <a:ext cx="377662" cy="377662"/>
          </a:xfrm>
          <a:prstGeom prst="ellipse">
            <a:avLst/>
          </a:prstGeom>
          <a:solidFill>
            <a:srgbClr val="E2F2F6"/>
          </a:solidFill>
          <a:ln w="12700">
            <a:solidFill>
              <a:srgbClr val="E2F2F6"/>
            </a:solidFill>
            <a:prstDash val="solid"/>
          </a:ln>
        </p:spPr>
      </p:sp>
      <p:sp>
        <p:nvSpPr>
          <p:cNvPr id="29" name="Text 26"/>
          <p:cNvSpPr txBox="1"/>
          <p:nvPr/>
        </p:nvSpPr>
        <p:spPr>
          <a:xfrm>
            <a:off x="4563915" y="4262919"/>
            <a:ext cx="377662" cy="377662"/>
          </a:xfrm>
          <a:prstGeom prst="rect">
            <a:avLst/>
          </a:prstGeom>
          <a:noFill/>
          <a:ln/>
        </p:spPr>
        <p:txBody>
          <a:bodyPr wrap="square" lIns="0" tIns="0" rIns="0" bIns="0" rtlCol="0" anchor="ctr"/>
          <a:lstStyle/>
          <a:p>
            <a:pPr algn="ctr" indent="0" marL="0">
              <a:buNone/>
            </a:pPr>
            <a:r>
              <a:rPr lang="tr-TR" altLang="en-US" sz="1160" b="1" dirty="0">
                <a:solidFill>
                  <a:srgbClr val="0E7490"/>
                </a:solidFill>
                <a:latin typeface="Calibri" pitchFamily="34" charset="0"/>
                <a:ea typeface="Calibri" pitchFamily="34" charset="-122"/>
                <a:cs typeface="Calibri" pitchFamily="34" charset="-120"/>
              </a:rPr>
              <a:t>5</a:t>
            </a:r>
            <a:endParaRPr lang="tr-TR" sz="1160" dirty="0"/>
          </a:p>
        </p:txBody>
      </p:sp>
      <p:sp>
        <p:nvSpPr>
          <p:cNvPr id="30" name="Text 27"/>
          <p:cNvSpPr txBox="1"/>
          <p:nvPr/>
        </p:nvSpPr>
        <p:spPr>
          <a:xfrm>
            <a:off x="5100218" y="4217599"/>
            <a:ext cx="2585618" cy="468301"/>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Kayıt ve izlenebilirlik</a:t>
            </a:r>
            <a:endParaRPr lang="tr-TR" sz="1440" dirty="0"/>
          </a:p>
        </p:txBody>
      </p:sp>
      <p:sp>
        <p:nvSpPr>
          <p:cNvPr id="31" name="Text 28"/>
          <p:cNvSpPr txBox="1"/>
          <p:nvPr/>
        </p:nvSpPr>
        <p:spPr>
          <a:xfrm>
            <a:off x="4524146" y="4776539"/>
            <a:ext cx="3143402" cy="906388"/>
          </a:xfrm>
          <a:prstGeom prst="rect">
            <a:avLst/>
          </a:prstGeom>
          <a:noFill/>
          <a:ln/>
        </p:spPr>
        <p:txBody>
          <a:bodyPr wrap="square" lIns="0" tIns="0" rIns="0" bIns="0" rtlCol="0" anchor="t"/>
          <a:lstStyle/>
          <a:p>
            <a:pPr indent="0" marL="0">
              <a:buNone/>
            </a:pPr>
            <a:r>
              <a:rPr lang="tr-TR" altLang="en-US" sz="1260" dirty="0">
                <a:solidFill>
                  <a:srgbClr val="3A4540"/>
                </a:solidFill>
                <a:latin typeface="Calibri" pitchFamily="34" charset="0"/>
                <a:ea typeface="Calibri" pitchFamily="34" charset="-122"/>
                <a:cs typeface="Calibri" pitchFamily="34" charset="-120"/>
              </a:rPr>
              <a:t>Menşe adlı ürün ve ihracat pazarı, üretimin belgelenmesini ister.</a:t>
            </a:r>
            <a:endParaRPr lang="tr-TR" sz="1260" dirty="0"/>
          </a:p>
        </p:txBody>
      </p:sp>
      <p:sp>
        <p:nvSpPr>
          <p:cNvPr id="32" name="Shape 29"/>
          <p:cNvSpPr/>
          <p:nvPr/>
        </p:nvSpPr>
        <p:spPr>
          <a:xfrm>
            <a:off x="8097317" y="4096747"/>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38254" y="4262919"/>
            <a:ext cx="377662" cy="377662"/>
          </a:xfrm>
          <a:prstGeom prst="ellipse">
            <a:avLst/>
          </a:prstGeom>
          <a:solidFill>
            <a:srgbClr val="FBF1DC"/>
          </a:solidFill>
          <a:ln w="12700">
            <a:solidFill>
              <a:srgbClr val="FBF1DC"/>
            </a:solidFill>
            <a:prstDash val="solid"/>
          </a:ln>
        </p:spPr>
      </p:sp>
      <p:sp>
        <p:nvSpPr>
          <p:cNvPr id="34" name="Text 31"/>
          <p:cNvSpPr txBox="1"/>
          <p:nvPr/>
        </p:nvSpPr>
        <p:spPr>
          <a:xfrm>
            <a:off x="8338254" y="4262919"/>
            <a:ext cx="377662" cy="377662"/>
          </a:xfrm>
          <a:prstGeom prst="rect">
            <a:avLst/>
          </a:prstGeom>
          <a:noFill/>
          <a:ln/>
        </p:spPr>
        <p:txBody>
          <a:bodyPr wrap="square" lIns="0" tIns="0" rIns="0" bIns="0" rtlCol="0" anchor="ctr"/>
          <a:lstStyle/>
          <a:p>
            <a:pPr algn="ctr" indent="0" marL="0">
              <a:buNone/>
            </a:pPr>
            <a:r>
              <a:rPr lang="tr-TR" altLang="en-US" sz="1160" b="1" dirty="0">
                <a:solidFill>
                  <a:srgbClr val="854D0E"/>
                </a:solidFill>
                <a:latin typeface="Calibri" pitchFamily="34" charset="0"/>
                <a:ea typeface="Calibri" pitchFamily="34" charset="-122"/>
                <a:cs typeface="Calibri" pitchFamily="34" charset="-120"/>
              </a:rPr>
              <a:t>6</a:t>
            </a:r>
            <a:endParaRPr lang="tr-TR" sz="1160" dirty="0"/>
          </a:p>
        </p:txBody>
      </p:sp>
      <p:sp>
        <p:nvSpPr>
          <p:cNvPr id="35" name="Text 32"/>
          <p:cNvSpPr txBox="1"/>
          <p:nvPr/>
        </p:nvSpPr>
        <p:spPr>
          <a:xfrm>
            <a:off x="8874557" y="4217599"/>
            <a:ext cx="2585618" cy="468301"/>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Sınır ötesi öğrenme</a:t>
            </a:r>
            <a:endParaRPr lang="tr-TR" sz="1440" dirty="0"/>
          </a:p>
        </p:txBody>
      </p:sp>
      <p:sp>
        <p:nvSpPr>
          <p:cNvPr id="36" name="Text 33"/>
          <p:cNvSpPr txBox="1"/>
          <p:nvPr/>
        </p:nvSpPr>
        <p:spPr>
          <a:xfrm>
            <a:off x="8298485" y="4776539"/>
            <a:ext cx="3143402" cy="906388"/>
          </a:xfrm>
          <a:prstGeom prst="rect">
            <a:avLst/>
          </a:prstGeom>
          <a:noFill/>
          <a:ln/>
        </p:spPr>
        <p:txBody>
          <a:bodyPr wrap="square" lIns="0" tIns="0" rIns="0" bIns="0" rtlCol="0" anchor="t"/>
          <a:lstStyle/>
          <a:p>
            <a:pPr indent="0" marL="0">
              <a:buNone/>
            </a:pPr>
            <a:r>
              <a:rPr lang="tr-TR" altLang="en-US" sz="1260" dirty="0">
                <a:solidFill>
                  <a:srgbClr val="3A4540"/>
                </a:solidFill>
                <a:latin typeface="Calibri" pitchFamily="34" charset="0"/>
                <a:ea typeface="Calibri" pitchFamily="34" charset="-122"/>
                <a:cs typeface="Calibri" pitchFamily="34" charset="-120"/>
              </a:rPr>
              <a:t>Kozan anketinde 49 katılımcı AB'deki odalarla bilgi alışverişi istiyor, 34'ü kısmen.</a:t>
            </a:r>
            <a:endParaRPr lang="tr-TR" sz="126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BÖLÜM 4</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Karar senaryosu: sıcak dalgası ve su kısıtı</a:t>
            </a:r>
            <a:endParaRPr lang="tr-TR" sz="2700" dirty="0"/>
          </a:p>
        </p:txBody>
      </p:sp>
      <p:pic>
        <p:nvPicPr>
          <p:cNvPr id="5" name="Image 0" descr="/root/kozan-akilli-tarim/sunum/build/cache/m1-tr-l09-branch-59a544f4-2000-0.jpg">    </p:cNvPr>
          <p:cNvPicPr>
            <a:picLocks noChangeAspect="1"/>
          </p:cNvPicPr>
          <p:nvPr/>
        </p:nvPicPr>
        <p:blipFill>
          <a:blip r:embed="rId1"/>
          <a:stretch>
            <a:fillRect/>
          </a:stretch>
        </p:blipFill>
        <p:spPr>
          <a:xfrm>
            <a:off x="1291255" y="2231098"/>
            <a:ext cx="5402944"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722307" y="5471436"/>
            <a:ext cx="6540842"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9: sıcak dalgası ve su kısıtı karar senaryosu</a:t>
            </a:r>
            <a:endParaRPr lang="tr-T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Ders 9: </a:t>
            </a:r>
            <a:r>
              <a:rPr lang="tr-TR" altLang="en-US" sz="1310" dirty="0">
                <a:solidFill>
                  <a:srgbClr val="3A4540"/>
                </a:solidFill>
                <a:latin typeface="Calibri" pitchFamily="34" charset="0"/>
                <a:ea typeface="Calibri" pitchFamily="34" charset="-122"/>
                <a:cs typeface="Calibri" pitchFamily="34" charset="-120"/>
              </a:rPr>
              <a:t>katılımcı Kozan'da 25 dekarlık damla sulamalı portakal bahçesini ya da Larissa'da 400 dekarlık kuyu sulamalı pamuk tarlasını seçer.</a:t>
            </a:r>
            <a:endParaRPr lang="tr-TR" sz="1310" dirty="0"/>
          </a:p>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İki kritik karar: </a:t>
            </a:r>
            <a:r>
              <a:rPr lang="tr-TR" altLang="en-US" sz="1310" dirty="0">
                <a:solidFill>
                  <a:srgbClr val="3A4540"/>
                </a:solidFill>
                <a:latin typeface="Calibri" pitchFamily="34" charset="0"/>
                <a:ea typeface="Calibri" pitchFamily="34" charset="-122"/>
                <a:cs typeface="Calibri" pitchFamily="34" charset="-120"/>
              </a:rPr>
              <a:t>her karar puan ve geri bildirim getirir; görev için 4 puanın en az 3'ü.</a:t>
            </a:r>
            <a:endParaRPr lang="tr-TR" sz="1310" dirty="0"/>
          </a:p>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Yol haritası: </a:t>
            </a:r>
            <a:r>
              <a:rPr lang="tr-TR" altLang="en-US" sz="1310" dirty="0">
                <a:solidFill>
                  <a:srgbClr val="3A4540"/>
                </a:solidFill>
                <a:latin typeface="Calibri" pitchFamily="34" charset="0"/>
                <a:ea typeface="Calibri" pitchFamily="34" charset="-122"/>
                <a:cs typeface="Calibri" pitchFamily="34" charset="-120"/>
              </a:rPr>
              <a:t>hassas tarıma geçiş adımlarını sıralama.</a:t>
            </a:r>
            <a:endParaRPr lang="tr-TR" sz="1310" dirty="0"/>
          </a:p>
          <a:p>
            <a:pPr marL="203200" indent="-203200">
              <a:spcAft>
                <a:spcPts val="661"/>
              </a:spcAft>
              <a:buSzPct val="100000"/>
              <a:buChar char="•"/>
            </a:pPr>
            <a:r>
              <a:rPr lang="tr-TR" altLang="en-US" sz="1310" b="1" dirty="0">
                <a:solidFill>
                  <a:srgbClr val="16602D"/>
                </a:solidFill>
                <a:latin typeface="Calibri" pitchFamily="34" charset="0"/>
                <a:ea typeface="Calibri" pitchFamily="34" charset="-122"/>
                <a:cs typeface="Calibri" pitchFamily="34" charset="-120"/>
              </a:rPr>
              <a:t>Oturumda: </a:t>
            </a:r>
            <a:r>
              <a:rPr lang="tr-TR" altLang="en-US" sz="1310" dirty="0">
                <a:solidFill>
                  <a:srgbClr val="3A4540"/>
                </a:solidFill>
                <a:latin typeface="Calibri" pitchFamily="34" charset="0"/>
                <a:ea typeface="Calibri" pitchFamily="34" charset="-122"/>
                <a:cs typeface="Calibri" pitchFamily="34" charset="-120"/>
              </a:rPr>
              <a:t>grubu ikiye bölün, Kozan ve Larissa kararlarını karşılaştırın.</a:t>
            </a:r>
            <a:endParaRPr lang="tr-TR" sz="131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35</a:t>
            </a:r>
            <a:endParaRPr lang="tr-TR"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E6F3EA"/>
          </a:solidFill>
          <a:ln w="6350">
            <a:solidFill>
              <a:srgbClr val="E6F3EA"/>
            </a:solidFill>
            <a:prstDash val="solid"/>
          </a:ln>
        </p:spPr>
      </p:sp>
      <p:sp>
        <p:nvSpPr>
          <p:cNvPr id="3" name="Text 1"/>
          <p:cNvSpPr txBox="1"/>
          <p:nvPr/>
        </p:nvSpPr>
        <p:spPr>
          <a:xfrm>
            <a:off x="1097280" y="1808117"/>
            <a:ext cx="9997135" cy="226597"/>
          </a:xfrm>
          <a:prstGeom prst="rect">
            <a:avLst/>
          </a:prstGeom>
          <a:noFill/>
          <a:ln/>
        </p:spPr>
        <p:txBody>
          <a:bodyPr wrap="square" lIns="0" tIns="0" rIns="0" bIns="0" rtlCol="0" anchor="t"/>
          <a:lstStyle/>
          <a:p>
            <a:pPr indent="0" marL="0">
              <a:buNone/>
            </a:pPr>
            <a:r>
              <a:rPr lang="tr-TR" altLang="en-US" sz="1170" b="1" spc="300" kern="0" dirty="0">
                <a:solidFill>
                  <a:srgbClr val="1F7A3A"/>
                </a:solidFill>
                <a:latin typeface="Calibri" pitchFamily="34" charset="0"/>
                <a:ea typeface="Calibri" pitchFamily="34" charset="-122"/>
                <a:cs typeface="Calibri" pitchFamily="34" charset="-120"/>
              </a:rPr>
              <a:t>ÖZETLE</a:t>
            </a:r>
            <a:endParaRPr lang="tr-TR" sz="1170" dirty="0"/>
          </a:p>
        </p:txBody>
      </p:sp>
      <p:sp>
        <p:nvSpPr>
          <p:cNvPr id="4" name="Text 2"/>
          <p:cNvSpPr txBox="1"/>
          <p:nvPr/>
        </p:nvSpPr>
        <p:spPr>
          <a:xfrm>
            <a:off x="1097280" y="2148012"/>
            <a:ext cx="9997135" cy="2417036"/>
          </a:xfrm>
          <a:prstGeom prst="rect">
            <a:avLst/>
          </a:prstGeom>
          <a:noFill/>
          <a:ln/>
        </p:spPr>
        <p:txBody>
          <a:bodyPr wrap="square" lIns="0" tIns="0" rIns="0" bIns="0" rtlCol="0" anchor="t">
            <a:normAutofit/>
          </a:bodyPr>
          <a:lstStyle/>
          <a:p>
            <a:pPr indent="0" marL="0">
              <a:buNone/>
            </a:pPr>
            <a:r>
              <a:rPr lang="tr-TR" altLang="en-US" sz="3060" b="1" dirty="0">
                <a:solidFill>
                  <a:srgbClr val="0E3D1E"/>
                </a:solidFill>
                <a:latin typeface="Calibri" pitchFamily="34" charset="0"/>
                <a:ea typeface="Calibri" pitchFamily="34" charset="-122"/>
                <a:cs typeface="Calibri" pitchFamily="34" charset="-120"/>
              </a:rPr>
              <a:t>Hassas tarım bir makine değil, her sezon tekrarlanan bir yönetim döngüsüdür: ölç, konumla kaydet, analiz et, karar ver, uygula, değerlendir.</a:t>
            </a:r>
            <a:endParaRPr lang="tr-TR" sz="3060" dirty="0"/>
          </a:p>
        </p:txBody>
      </p:sp>
      <p:sp>
        <p:nvSpPr>
          <p:cNvPr id="5" name="Text 3"/>
          <p:cNvSpPr txBox="1"/>
          <p:nvPr/>
        </p:nvSpPr>
        <p:spPr>
          <a:xfrm>
            <a:off x="1097280" y="4640580"/>
            <a:ext cx="9997135" cy="755324"/>
          </a:xfrm>
          <a:prstGeom prst="rect">
            <a:avLst/>
          </a:prstGeom>
          <a:noFill/>
          <a:ln/>
        </p:spPr>
        <p:txBody>
          <a:bodyPr wrap="square" lIns="0" tIns="0" rIns="0" bIns="0" rtlCol="0" anchor="t"/>
          <a:lstStyle/>
          <a:p>
            <a:pPr indent="0" marL="0">
              <a:buNone/>
            </a:pPr>
            <a:r>
              <a:rPr lang="tr-TR" altLang="en-US" sz="1530" dirty="0">
                <a:solidFill>
                  <a:srgbClr val="3A4540"/>
                </a:solidFill>
                <a:latin typeface="Calibri" pitchFamily="34" charset="0"/>
                <a:ea typeface="Calibri" pitchFamily="34" charset="-122"/>
                <a:cs typeface="Calibri" pitchFamily="34" charset="-120"/>
              </a:rPr>
              <a:t>Küçük işletme için başlangıç: toprak analizi, ücretsiz uydu görüntüsü, birkaç nem sensörü ve düzenli kayıt. Pahalı ekipman ortak kullanılır ya da hizmet olarak alınır.</a:t>
            </a:r>
            <a:endParaRPr lang="tr-TR" sz="153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36</a:t>
            </a:r>
            <a:endParaRPr lang="tr-TR" sz="900" dirty="0"/>
          </a:p>
        </p:txBody>
      </p:sp>
      <p:sp>
        <p:nvSpPr>
          <p:cNvPr id="8" name="Shape 5"/>
          <p:cNvSpPr/>
          <p:nvPr/>
        </p:nvSpPr>
        <p:spPr>
          <a:xfrm>
            <a:off x="1097280" y="4164727"/>
            <a:ext cx="1574749" cy="377662"/>
          </a:xfrm>
          <a:prstGeom prst="roundRect">
            <a:avLst>
              <a:gd name="adj" fmla="val 60530"/>
            </a:avLst>
          </a:prstGeom>
          <a:solidFill>
            <a:srgbClr val="1F7A3A"/>
          </a:solidFill>
          <a:ln w="9525">
            <a:solidFill>
              <a:srgbClr val="1F7A3A"/>
            </a:solidFill>
            <a:prstDash val="solid"/>
          </a:ln>
        </p:spPr>
      </p:sp>
      <p:sp>
        <p:nvSpPr>
          <p:cNvPr id="9" name="Text 6"/>
          <p:cNvSpPr txBox="1"/>
          <p:nvPr/>
        </p:nvSpPr>
        <p:spPr>
          <a:xfrm>
            <a:off x="1097280" y="4164727"/>
            <a:ext cx="1574749" cy="377662"/>
          </a:xfrm>
          <a:prstGeom prst="rect">
            <a:avLst/>
          </a:prstGeom>
          <a:noFill/>
          <a:ln/>
        </p:spPr>
        <p:txBody>
          <a:bodyPr wrap="square" lIns="0" tIns="0" rIns="0" bIns="0" rtlCol="0" anchor="ct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1  Gözle ve ölç</a:t>
            </a:r>
            <a:endParaRPr lang="tr-TR" sz="1170" dirty="0"/>
          </a:p>
        </p:txBody>
      </p:sp>
      <p:sp>
        <p:nvSpPr>
          <p:cNvPr id="10" name="Shape 7"/>
          <p:cNvSpPr/>
          <p:nvPr/>
        </p:nvSpPr>
        <p:spPr>
          <a:xfrm>
            <a:off x="2781757" y="4164727"/>
            <a:ext cx="1574749" cy="377662"/>
          </a:xfrm>
          <a:prstGeom prst="roundRect">
            <a:avLst>
              <a:gd name="adj" fmla="val 60530"/>
            </a:avLst>
          </a:prstGeom>
          <a:solidFill>
            <a:srgbClr val="16602D"/>
          </a:solidFill>
          <a:ln w="9525">
            <a:solidFill>
              <a:srgbClr val="16602D"/>
            </a:solidFill>
            <a:prstDash val="solid"/>
          </a:ln>
        </p:spPr>
      </p:sp>
      <p:sp>
        <p:nvSpPr>
          <p:cNvPr id="11" name="Text 8"/>
          <p:cNvSpPr txBox="1"/>
          <p:nvPr/>
        </p:nvSpPr>
        <p:spPr>
          <a:xfrm>
            <a:off x="2781757" y="4164727"/>
            <a:ext cx="1574749" cy="377662"/>
          </a:xfrm>
          <a:prstGeom prst="rect">
            <a:avLst/>
          </a:prstGeom>
          <a:noFill/>
          <a:ln/>
        </p:spPr>
        <p:txBody>
          <a:bodyPr wrap="square" lIns="0" tIns="0" rIns="0" bIns="0" rtlCol="0" anchor="ct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2  Konumla kaydet</a:t>
            </a:r>
            <a:endParaRPr lang="tr-TR" sz="1170" dirty="0"/>
          </a:p>
        </p:txBody>
      </p:sp>
      <p:sp>
        <p:nvSpPr>
          <p:cNvPr id="12" name="Shape 9"/>
          <p:cNvSpPr/>
          <p:nvPr/>
        </p:nvSpPr>
        <p:spPr>
          <a:xfrm>
            <a:off x="4466234" y="4164727"/>
            <a:ext cx="1574749" cy="377662"/>
          </a:xfrm>
          <a:prstGeom prst="roundRect">
            <a:avLst>
              <a:gd name="adj" fmla="val 60530"/>
            </a:avLst>
          </a:prstGeom>
          <a:solidFill>
            <a:srgbClr val="1F7A3A"/>
          </a:solidFill>
          <a:ln w="9525">
            <a:solidFill>
              <a:srgbClr val="1F7A3A"/>
            </a:solidFill>
            <a:prstDash val="solid"/>
          </a:ln>
        </p:spPr>
      </p:sp>
      <p:sp>
        <p:nvSpPr>
          <p:cNvPr id="13" name="Text 10"/>
          <p:cNvSpPr txBox="1"/>
          <p:nvPr/>
        </p:nvSpPr>
        <p:spPr>
          <a:xfrm>
            <a:off x="4466234" y="4164727"/>
            <a:ext cx="1574749" cy="377662"/>
          </a:xfrm>
          <a:prstGeom prst="rect">
            <a:avLst/>
          </a:prstGeom>
          <a:noFill/>
          <a:ln/>
        </p:spPr>
        <p:txBody>
          <a:bodyPr wrap="square" lIns="0" tIns="0" rIns="0" bIns="0" rtlCol="0" anchor="ct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3  Analiz et</a:t>
            </a:r>
            <a:endParaRPr lang="tr-TR" sz="1170" dirty="0"/>
          </a:p>
        </p:txBody>
      </p:sp>
      <p:sp>
        <p:nvSpPr>
          <p:cNvPr id="14" name="Shape 11"/>
          <p:cNvSpPr/>
          <p:nvPr/>
        </p:nvSpPr>
        <p:spPr>
          <a:xfrm>
            <a:off x="6150712" y="4164727"/>
            <a:ext cx="1574749" cy="377662"/>
          </a:xfrm>
          <a:prstGeom prst="roundRect">
            <a:avLst>
              <a:gd name="adj" fmla="val 60530"/>
            </a:avLst>
          </a:prstGeom>
          <a:solidFill>
            <a:srgbClr val="16602D"/>
          </a:solidFill>
          <a:ln w="9525">
            <a:solidFill>
              <a:srgbClr val="16602D"/>
            </a:solidFill>
            <a:prstDash val="solid"/>
          </a:ln>
        </p:spPr>
      </p:sp>
      <p:sp>
        <p:nvSpPr>
          <p:cNvPr id="15" name="Text 12"/>
          <p:cNvSpPr txBox="1"/>
          <p:nvPr/>
        </p:nvSpPr>
        <p:spPr>
          <a:xfrm>
            <a:off x="6150712" y="4164727"/>
            <a:ext cx="1574749" cy="377662"/>
          </a:xfrm>
          <a:prstGeom prst="rect">
            <a:avLst/>
          </a:prstGeom>
          <a:noFill/>
          <a:ln/>
        </p:spPr>
        <p:txBody>
          <a:bodyPr wrap="square" lIns="0" tIns="0" rIns="0" bIns="0" rtlCol="0" anchor="ct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4  Karar ver</a:t>
            </a:r>
            <a:endParaRPr lang="tr-TR" sz="1170" dirty="0"/>
          </a:p>
        </p:txBody>
      </p:sp>
      <p:sp>
        <p:nvSpPr>
          <p:cNvPr id="16" name="Shape 13"/>
          <p:cNvSpPr/>
          <p:nvPr/>
        </p:nvSpPr>
        <p:spPr>
          <a:xfrm>
            <a:off x="7835189" y="4164727"/>
            <a:ext cx="1574749" cy="377662"/>
          </a:xfrm>
          <a:prstGeom prst="roundRect">
            <a:avLst>
              <a:gd name="adj" fmla="val 60530"/>
            </a:avLst>
          </a:prstGeom>
          <a:solidFill>
            <a:srgbClr val="1F7A3A"/>
          </a:solidFill>
          <a:ln w="9525">
            <a:solidFill>
              <a:srgbClr val="1F7A3A"/>
            </a:solidFill>
            <a:prstDash val="solid"/>
          </a:ln>
        </p:spPr>
      </p:sp>
      <p:sp>
        <p:nvSpPr>
          <p:cNvPr id="17" name="Text 14"/>
          <p:cNvSpPr txBox="1"/>
          <p:nvPr/>
        </p:nvSpPr>
        <p:spPr>
          <a:xfrm>
            <a:off x="7835189" y="4164727"/>
            <a:ext cx="1574749" cy="377662"/>
          </a:xfrm>
          <a:prstGeom prst="rect">
            <a:avLst/>
          </a:prstGeom>
          <a:noFill/>
          <a:ln/>
        </p:spPr>
        <p:txBody>
          <a:bodyPr wrap="square" lIns="0" tIns="0" rIns="0" bIns="0" rtlCol="0" anchor="ct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5  Uygula</a:t>
            </a:r>
            <a:endParaRPr lang="tr-TR" sz="1170" dirty="0"/>
          </a:p>
        </p:txBody>
      </p:sp>
      <p:sp>
        <p:nvSpPr>
          <p:cNvPr id="18" name="Shape 15"/>
          <p:cNvSpPr/>
          <p:nvPr/>
        </p:nvSpPr>
        <p:spPr>
          <a:xfrm>
            <a:off x="9519666" y="4164727"/>
            <a:ext cx="1574749" cy="377662"/>
          </a:xfrm>
          <a:prstGeom prst="roundRect">
            <a:avLst>
              <a:gd name="adj" fmla="val 60530"/>
            </a:avLst>
          </a:prstGeom>
          <a:solidFill>
            <a:srgbClr val="16602D"/>
          </a:solidFill>
          <a:ln w="9525">
            <a:solidFill>
              <a:srgbClr val="16602D"/>
            </a:solidFill>
            <a:prstDash val="solid"/>
          </a:ln>
        </p:spPr>
      </p:sp>
      <p:sp>
        <p:nvSpPr>
          <p:cNvPr id="19" name="Text 16"/>
          <p:cNvSpPr txBox="1"/>
          <p:nvPr/>
        </p:nvSpPr>
        <p:spPr>
          <a:xfrm>
            <a:off x="9519666" y="4164727"/>
            <a:ext cx="1574749" cy="377662"/>
          </a:xfrm>
          <a:prstGeom prst="rect">
            <a:avLst/>
          </a:prstGeom>
          <a:noFill/>
          <a:ln/>
        </p:spPr>
        <p:txBody>
          <a:bodyPr wrap="square" lIns="0" tIns="0" rIns="0" bIns="0" rtlCol="0" anchor="ct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6  Değerlendir</a:t>
            </a:r>
            <a:endParaRPr lang="tr-TR" sz="117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MODÜL GÖREVİ VE SINAV</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Görev: Hassas Tarım Ustası · Modül sonu sınavı</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37</a:t>
            </a:r>
            <a:endParaRPr lang="tr-TR" sz="900" dirty="0"/>
          </a:p>
        </p:txBody>
      </p:sp>
      <p:sp>
        <p:nvSpPr>
          <p:cNvPr id="6" name="Shape 3"/>
          <p:cNvSpPr/>
          <p:nvPr/>
        </p:nvSpPr>
        <p:spPr>
          <a:xfrm>
            <a:off x="548640" y="2268864"/>
            <a:ext cx="6400800" cy="3489595"/>
          </a:xfrm>
          <a:prstGeom prst="roundRect">
            <a:avLst>
              <a:gd name="adj" fmla="val 3669"/>
            </a:avLst>
          </a:prstGeom>
          <a:solidFill>
            <a:srgbClr val="0E3D1E"/>
          </a:solidFill>
          <a:ln w="9525">
            <a:solidFill>
              <a:srgbClr val="0E3D1E"/>
            </a:solidFill>
            <a:prstDash val="solid"/>
          </a:ln>
        </p:spPr>
      </p:sp>
      <p:sp>
        <p:nvSpPr>
          <p:cNvPr id="7" name="Text 4"/>
          <p:cNvSpPr txBox="1"/>
          <p:nvPr/>
        </p:nvSpPr>
        <p:spPr>
          <a:xfrm>
            <a:off x="868680" y="2419929"/>
            <a:ext cx="5760720" cy="211491"/>
          </a:xfrm>
          <a:prstGeom prst="rect">
            <a:avLst/>
          </a:prstGeom>
          <a:noFill/>
          <a:ln/>
        </p:spPr>
        <p:txBody>
          <a:bodyPr wrap="square" lIns="0" tIns="0" rIns="0" bIns="0" rtlCol="0" anchor="t"/>
          <a:lstStyle/>
          <a:p>
            <a:pPr indent="0" marL="0">
              <a:buNone/>
            </a:pPr>
            <a:r>
              <a:rPr lang="tr-TR" altLang="en-US" sz="1040" b="1" spc="200" kern="0" dirty="0">
                <a:solidFill>
                  <a:srgbClr val="E8B54A"/>
                </a:solidFill>
                <a:latin typeface="Calibri" pitchFamily="34" charset="0"/>
                <a:ea typeface="Calibri" pitchFamily="34" charset="-122"/>
                <a:cs typeface="Calibri" pitchFamily="34" charset="-120"/>
              </a:rPr>
              <a:t>MODÜL GÖREVİ</a:t>
            </a:r>
            <a:endParaRPr lang="tr-TR" sz="1040" dirty="0"/>
          </a:p>
        </p:txBody>
      </p:sp>
      <p:sp>
        <p:nvSpPr>
          <p:cNvPr id="8" name="Text 5"/>
          <p:cNvSpPr txBox="1"/>
          <p:nvPr/>
        </p:nvSpPr>
        <p:spPr>
          <a:xfrm>
            <a:off x="868680" y="2646526"/>
            <a:ext cx="5760720" cy="377662"/>
          </a:xfrm>
          <a:prstGeom prst="rect">
            <a:avLst/>
          </a:prstGeom>
          <a:noFill/>
          <a:ln/>
        </p:spPr>
        <p:txBody>
          <a:bodyPr wrap="square" lIns="0" tIns="0" rIns="0" bIns="0" rtlCol="0" anchor="t"/>
          <a:lstStyle/>
          <a:p>
            <a:pPr indent="0" marL="0">
              <a:buNone/>
            </a:pPr>
            <a:r>
              <a:rPr lang="tr-TR" altLang="en-US" sz="1980" b="1" dirty="0">
                <a:solidFill>
                  <a:srgbClr val="FFFFFF"/>
                </a:solidFill>
                <a:latin typeface="Calibri" pitchFamily="34" charset="0"/>
                <a:ea typeface="Calibri" pitchFamily="34" charset="-122"/>
                <a:cs typeface="Calibri" pitchFamily="34" charset="-120"/>
              </a:rPr>
              <a:t>Hassas Tarım Ustası</a:t>
            </a:r>
            <a:endParaRPr lang="tr-TR" sz="1980" dirty="0"/>
          </a:p>
        </p:txBody>
      </p:sp>
      <p:sp>
        <p:nvSpPr>
          <p:cNvPr id="9" name="Shape 6"/>
          <p:cNvSpPr/>
          <p:nvPr/>
        </p:nvSpPr>
        <p:spPr>
          <a:xfrm>
            <a:off x="894132" y="3205466"/>
            <a:ext cx="241704" cy="241704"/>
          </a:xfrm>
          <a:prstGeom prst="ellipse">
            <a:avLst/>
          </a:prstGeom>
          <a:solidFill>
            <a:srgbClr val="1F7A3A"/>
          </a:solidFill>
          <a:ln w="12700">
            <a:solidFill>
              <a:srgbClr val="1F7A3A"/>
            </a:solidFill>
            <a:prstDash val="solid"/>
          </a:ln>
        </p:spPr>
      </p:sp>
      <p:sp>
        <p:nvSpPr>
          <p:cNvPr id="10" name="Text 7"/>
          <p:cNvSpPr txBox="1"/>
          <p:nvPr/>
        </p:nvSpPr>
        <p:spPr>
          <a:xfrm>
            <a:off x="894132" y="3205466"/>
            <a:ext cx="241704" cy="241704"/>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a:t>
            </a:r>
            <a:endParaRPr lang="tr-TR" sz="990" dirty="0"/>
          </a:p>
        </p:txBody>
      </p:sp>
      <p:sp>
        <p:nvSpPr>
          <p:cNvPr id="11" name="Text 8"/>
          <p:cNvSpPr txBox="1"/>
          <p:nvPr/>
        </p:nvSpPr>
        <p:spPr>
          <a:xfrm>
            <a:off x="1298448" y="3160146"/>
            <a:ext cx="5349240" cy="347449"/>
          </a:xfrm>
          <a:prstGeom prst="rect">
            <a:avLst/>
          </a:prstGeom>
          <a:noFill/>
          <a:ln/>
        </p:spPr>
        <p:txBody>
          <a:bodyPr wrap="square" lIns="0" tIns="0" rIns="0" bIns="0" rtlCol="0" anchor="ctr"/>
          <a:lstStyle/>
          <a:p>
            <a:pPr indent="0" marL="0">
              <a:buNone/>
            </a:pPr>
            <a:r>
              <a:rPr lang="tr-TR" altLang="en-US" sz="1220" dirty="0">
                <a:solidFill>
                  <a:srgbClr val="CFE6D6"/>
                </a:solidFill>
                <a:latin typeface="Calibri" pitchFamily="34" charset="0"/>
                <a:ea typeface="Calibri" pitchFamily="34" charset="-122"/>
                <a:cs typeface="Calibri" pitchFamily="34" charset="-120"/>
              </a:rPr>
              <a:t>18 zorunlu etkinliğin hepsi kendi başarı eşiğinin üstünde</a:t>
            </a:r>
            <a:endParaRPr lang="tr-TR" sz="1220" dirty="0"/>
          </a:p>
        </p:txBody>
      </p:sp>
      <p:sp>
        <p:nvSpPr>
          <p:cNvPr id="12" name="Shape 9"/>
          <p:cNvSpPr/>
          <p:nvPr/>
        </p:nvSpPr>
        <p:spPr>
          <a:xfrm>
            <a:off x="894132" y="3598234"/>
            <a:ext cx="241704" cy="241704"/>
          </a:xfrm>
          <a:prstGeom prst="ellipse">
            <a:avLst/>
          </a:prstGeom>
          <a:solidFill>
            <a:srgbClr val="1F7A3A"/>
          </a:solidFill>
          <a:ln w="12700">
            <a:solidFill>
              <a:srgbClr val="1F7A3A"/>
            </a:solidFill>
            <a:prstDash val="solid"/>
          </a:ln>
        </p:spPr>
      </p:sp>
      <p:sp>
        <p:nvSpPr>
          <p:cNvPr id="13" name="Text 10"/>
          <p:cNvSpPr txBox="1"/>
          <p:nvPr/>
        </p:nvSpPr>
        <p:spPr>
          <a:xfrm>
            <a:off x="894132" y="3598234"/>
            <a:ext cx="241704" cy="241704"/>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a:t>
            </a:r>
            <a:endParaRPr lang="tr-TR" sz="990" dirty="0"/>
          </a:p>
        </p:txBody>
      </p:sp>
      <p:sp>
        <p:nvSpPr>
          <p:cNvPr id="14" name="Text 11"/>
          <p:cNvSpPr txBox="1"/>
          <p:nvPr/>
        </p:nvSpPr>
        <p:spPr>
          <a:xfrm>
            <a:off x="1298448" y="3552914"/>
            <a:ext cx="5349240" cy="347449"/>
          </a:xfrm>
          <a:prstGeom prst="rect">
            <a:avLst/>
          </a:prstGeom>
          <a:noFill/>
          <a:ln/>
        </p:spPr>
        <p:txBody>
          <a:bodyPr wrap="square" lIns="0" tIns="0" rIns="0" bIns="0" rtlCol="0" anchor="ctr"/>
          <a:lstStyle/>
          <a:p>
            <a:pPr indent="0" marL="0">
              <a:buNone/>
            </a:pPr>
            <a:r>
              <a:rPr lang="tr-TR" altLang="en-US" sz="1220" dirty="0">
                <a:solidFill>
                  <a:srgbClr val="CFE6D6"/>
                </a:solidFill>
                <a:latin typeface="Calibri" pitchFamily="34" charset="0"/>
                <a:ea typeface="Calibri" pitchFamily="34" charset="-122"/>
                <a:cs typeface="Calibri" pitchFamily="34" charset="-120"/>
              </a:rPr>
              <a:t>Sulama simülasyonunda en az %70 puan</a:t>
            </a:r>
            <a:endParaRPr lang="tr-TR" sz="1220" dirty="0"/>
          </a:p>
        </p:txBody>
      </p:sp>
      <p:sp>
        <p:nvSpPr>
          <p:cNvPr id="15" name="Shape 12"/>
          <p:cNvSpPr/>
          <p:nvPr/>
        </p:nvSpPr>
        <p:spPr>
          <a:xfrm>
            <a:off x="894132" y="3991002"/>
            <a:ext cx="241704" cy="241704"/>
          </a:xfrm>
          <a:prstGeom prst="ellipse">
            <a:avLst/>
          </a:prstGeom>
          <a:solidFill>
            <a:srgbClr val="1F7A3A"/>
          </a:solidFill>
          <a:ln w="12700">
            <a:solidFill>
              <a:srgbClr val="1F7A3A"/>
            </a:solidFill>
            <a:prstDash val="solid"/>
          </a:ln>
        </p:spPr>
      </p:sp>
      <p:sp>
        <p:nvSpPr>
          <p:cNvPr id="16" name="Text 13"/>
          <p:cNvSpPr txBox="1"/>
          <p:nvPr/>
        </p:nvSpPr>
        <p:spPr>
          <a:xfrm>
            <a:off x="894132" y="3991002"/>
            <a:ext cx="241704" cy="241704"/>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a:t>
            </a:r>
            <a:endParaRPr lang="tr-TR" sz="990" dirty="0"/>
          </a:p>
        </p:txBody>
      </p:sp>
      <p:sp>
        <p:nvSpPr>
          <p:cNvPr id="17" name="Text 14"/>
          <p:cNvSpPr txBox="1"/>
          <p:nvPr/>
        </p:nvSpPr>
        <p:spPr>
          <a:xfrm>
            <a:off x="1298448" y="3945683"/>
            <a:ext cx="5349240" cy="347449"/>
          </a:xfrm>
          <a:prstGeom prst="rect">
            <a:avLst/>
          </a:prstGeom>
          <a:noFill/>
          <a:ln/>
        </p:spPr>
        <p:txBody>
          <a:bodyPr wrap="square" lIns="0" tIns="0" rIns="0" bIns="0" rtlCol="0" anchor="ctr"/>
          <a:lstStyle/>
          <a:p>
            <a:pPr indent="0" marL="0">
              <a:buNone/>
            </a:pPr>
            <a:r>
              <a:rPr lang="tr-TR" altLang="en-US" sz="1220" dirty="0">
                <a:solidFill>
                  <a:srgbClr val="CFE6D6"/>
                </a:solidFill>
                <a:latin typeface="Calibri" pitchFamily="34" charset="0"/>
                <a:ea typeface="Calibri" pitchFamily="34" charset="-122"/>
                <a:cs typeface="Calibri" pitchFamily="34" charset="-120"/>
              </a:rPr>
              <a:t>Gübreleme haritasında hücrelerin en az %80'i doğru</a:t>
            </a:r>
            <a:endParaRPr lang="tr-TR" sz="1220" dirty="0"/>
          </a:p>
        </p:txBody>
      </p:sp>
      <p:sp>
        <p:nvSpPr>
          <p:cNvPr id="18" name="Shape 15"/>
          <p:cNvSpPr/>
          <p:nvPr/>
        </p:nvSpPr>
        <p:spPr>
          <a:xfrm>
            <a:off x="894132" y="4383770"/>
            <a:ext cx="241704" cy="241704"/>
          </a:xfrm>
          <a:prstGeom prst="ellipse">
            <a:avLst/>
          </a:prstGeom>
          <a:solidFill>
            <a:srgbClr val="1F7A3A"/>
          </a:solidFill>
          <a:ln w="12700">
            <a:solidFill>
              <a:srgbClr val="1F7A3A"/>
            </a:solidFill>
            <a:prstDash val="solid"/>
          </a:ln>
        </p:spPr>
      </p:sp>
      <p:sp>
        <p:nvSpPr>
          <p:cNvPr id="19" name="Text 16"/>
          <p:cNvSpPr txBox="1"/>
          <p:nvPr/>
        </p:nvSpPr>
        <p:spPr>
          <a:xfrm>
            <a:off x="894132" y="4383770"/>
            <a:ext cx="241704" cy="241704"/>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a:t>
            </a:r>
            <a:endParaRPr lang="tr-TR" sz="990" dirty="0"/>
          </a:p>
        </p:txBody>
      </p:sp>
      <p:sp>
        <p:nvSpPr>
          <p:cNvPr id="20" name="Text 17"/>
          <p:cNvSpPr txBox="1"/>
          <p:nvPr/>
        </p:nvSpPr>
        <p:spPr>
          <a:xfrm>
            <a:off x="1298448" y="4338451"/>
            <a:ext cx="5349240" cy="347449"/>
          </a:xfrm>
          <a:prstGeom prst="rect">
            <a:avLst/>
          </a:prstGeom>
          <a:noFill/>
          <a:ln/>
        </p:spPr>
        <p:txBody>
          <a:bodyPr wrap="square" lIns="0" tIns="0" rIns="0" bIns="0" rtlCol="0" anchor="ctr"/>
          <a:lstStyle/>
          <a:p>
            <a:pPr indent="0" marL="0">
              <a:buNone/>
            </a:pPr>
            <a:r>
              <a:rPr lang="tr-TR" altLang="en-US" sz="1220" dirty="0">
                <a:solidFill>
                  <a:srgbClr val="CFE6D6"/>
                </a:solidFill>
                <a:latin typeface="Calibri" pitchFamily="34" charset="0"/>
                <a:ea typeface="Calibri" pitchFamily="34" charset="-122"/>
                <a:cs typeface="Calibri" pitchFamily="34" charset="-120"/>
              </a:rPr>
              <a:t>Karar senaryosunda 4 puanın en az 3'ü</a:t>
            </a:r>
            <a:endParaRPr lang="tr-TR" sz="1220" dirty="0"/>
          </a:p>
        </p:txBody>
      </p:sp>
      <p:sp>
        <p:nvSpPr>
          <p:cNvPr id="21" name="Shape 18"/>
          <p:cNvSpPr/>
          <p:nvPr/>
        </p:nvSpPr>
        <p:spPr>
          <a:xfrm>
            <a:off x="894132" y="4776539"/>
            <a:ext cx="241704" cy="241704"/>
          </a:xfrm>
          <a:prstGeom prst="ellipse">
            <a:avLst/>
          </a:prstGeom>
          <a:solidFill>
            <a:srgbClr val="1F7A3A"/>
          </a:solidFill>
          <a:ln w="12700">
            <a:solidFill>
              <a:srgbClr val="1F7A3A"/>
            </a:solidFill>
            <a:prstDash val="solid"/>
          </a:ln>
        </p:spPr>
      </p:sp>
      <p:sp>
        <p:nvSpPr>
          <p:cNvPr id="22" name="Text 19"/>
          <p:cNvSpPr txBox="1"/>
          <p:nvPr/>
        </p:nvSpPr>
        <p:spPr>
          <a:xfrm>
            <a:off x="894132" y="4776539"/>
            <a:ext cx="241704" cy="241704"/>
          </a:xfrm>
          <a:prstGeom prst="rect">
            <a:avLst/>
          </a:prstGeom>
          <a:noFill/>
          <a:ln/>
        </p:spPr>
        <p:txBody>
          <a:bodyPr wrap="square" lIns="0" tIns="0" rIns="0" bIns="0" rtlCol="0" anchor="ctr"/>
          <a:lstStyle/>
          <a:p>
            <a:pPr algn="ctr" indent="0" marL="0">
              <a:buNone/>
            </a:pPr>
            <a:r>
              <a:rPr lang="tr-TR" altLang="en-US" sz="990" b="1" dirty="0">
                <a:solidFill>
                  <a:srgbClr val="FFFFFF"/>
                </a:solidFill>
                <a:latin typeface="Calibri" pitchFamily="34" charset="0"/>
                <a:ea typeface="Calibri" pitchFamily="34" charset="-122"/>
                <a:cs typeface="Calibri" pitchFamily="34" charset="-120"/>
              </a:rPr>
              <a:t>✓</a:t>
            </a:r>
            <a:endParaRPr lang="tr-TR" sz="990" dirty="0"/>
          </a:p>
        </p:txBody>
      </p:sp>
      <p:sp>
        <p:nvSpPr>
          <p:cNvPr id="23" name="Text 20"/>
          <p:cNvSpPr txBox="1"/>
          <p:nvPr/>
        </p:nvSpPr>
        <p:spPr>
          <a:xfrm>
            <a:off x="1298448" y="4731219"/>
            <a:ext cx="5349240" cy="347449"/>
          </a:xfrm>
          <a:prstGeom prst="rect">
            <a:avLst/>
          </a:prstGeom>
          <a:noFill/>
          <a:ln/>
        </p:spPr>
        <p:txBody>
          <a:bodyPr wrap="square" lIns="0" tIns="0" rIns="0" bIns="0" rtlCol="0" anchor="ctr"/>
          <a:lstStyle/>
          <a:p>
            <a:pPr indent="0" marL="0">
              <a:buNone/>
            </a:pPr>
            <a:r>
              <a:rPr lang="tr-TR" altLang="en-US" sz="1220" dirty="0">
                <a:solidFill>
                  <a:srgbClr val="CFE6D6"/>
                </a:solidFill>
                <a:latin typeface="Calibri" pitchFamily="34" charset="0"/>
                <a:ea typeface="Calibri" pitchFamily="34" charset="-122"/>
                <a:cs typeface="Calibri" pitchFamily="34" charset="-120"/>
              </a:rPr>
              <a:t>Modül sınavından en az 70 puan</a:t>
            </a:r>
            <a:endParaRPr lang="tr-TR" sz="1220" dirty="0"/>
          </a:p>
        </p:txBody>
      </p:sp>
      <p:sp>
        <p:nvSpPr>
          <p:cNvPr id="24" name="Shape 21"/>
          <p:cNvSpPr/>
          <p:nvPr/>
        </p:nvSpPr>
        <p:spPr>
          <a:xfrm>
            <a:off x="868680" y="5176860"/>
            <a:ext cx="5760720" cy="415428"/>
          </a:xfrm>
          <a:prstGeom prst="roundRect">
            <a:avLst>
              <a:gd name="adj" fmla="val 59430"/>
            </a:avLst>
          </a:prstGeom>
          <a:solidFill>
            <a:srgbClr val="16602D"/>
          </a:solidFill>
          <a:ln w="9525">
            <a:solidFill>
              <a:srgbClr val="16602D"/>
            </a:solidFill>
            <a:prstDash val="solid"/>
          </a:ln>
        </p:spPr>
      </p:sp>
      <p:sp>
        <p:nvSpPr>
          <p:cNvPr id="25" name="Text 22"/>
          <p:cNvSpPr txBox="1"/>
          <p:nvPr/>
        </p:nvSpPr>
        <p:spPr>
          <a:xfrm>
            <a:off x="1005840" y="5176860"/>
            <a:ext cx="5486400" cy="415428"/>
          </a:xfrm>
          <a:prstGeom prst="rect">
            <a:avLst/>
          </a:prstGeom>
          <a:noFill/>
          <a:ln/>
        </p:spPr>
        <p:txBody>
          <a:bodyPr wrap="square" lIns="0" tIns="0" rIns="0" bIns="0" rtlCol="0" anchor="ctr"/>
          <a:lstStyle/>
          <a:p>
            <a:pPr indent="0" marL="0">
              <a:buNone/>
            </a:pPr>
            <a:r>
              <a:rPr lang="tr-TR" altLang="en-US" sz="1220" b="1" dirty="0">
                <a:solidFill>
                  <a:srgbClr val="E8B54A"/>
                </a:solidFill>
                <a:latin typeface="Calibri" pitchFamily="34" charset="0"/>
                <a:ea typeface="Calibri" pitchFamily="34" charset="-122"/>
                <a:cs typeface="Calibri" pitchFamily="34" charset="-120"/>
              </a:rPr>
              <a:t>Ödül: “Modül uzmanı” rozeti ve 100 XP</a:t>
            </a:r>
            <a:endParaRPr lang="tr-TR" sz="1220" dirty="0"/>
          </a:p>
        </p:txBody>
      </p:sp>
      <p:sp>
        <p:nvSpPr>
          <p:cNvPr id="26" name="Shape 23"/>
          <p:cNvSpPr/>
          <p:nvPr/>
        </p:nvSpPr>
        <p:spPr>
          <a:xfrm>
            <a:off x="7269480" y="2268864"/>
            <a:ext cx="4373575" cy="3489595"/>
          </a:xfrm>
          <a:prstGeom prst="roundRect">
            <a:avLst>
              <a:gd name="adj" fmla="val 3669"/>
            </a:avLst>
          </a:prstGeom>
          <a:solidFill>
            <a:srgbClr val="F5F6F1"/>
          </a:solidFill>
          <a:ln w="9525">
            <a:solidFill>
              <a:srgbClr val="DFE6DC"/>
            </a:solidFill>
            <a:prstDash val="solid"/>
          </a:ln>
        </p:spPr>
      </p:sp>
      <p:sp>
        <p:nvSpPr>
          <p:cNvPr id="27" name="Text 24"/>
          <p:cNvSpPr txBox="1"/>
          <p:nvPr/>
        </p:nvSpPr>
        <p:spPr>
          <a:xfrm>
            <a:off x="7543800" y="2419929"/>
            <a:ext cx="3824935" cy="211491"/>
          </a:xfrm>
          <a:prstGeom prst="rect">
            <a:avLst/>
          </a:prstGeom>
          <a:noFill/>
          <a:ln/>
        </p:spPr>
        <p:txBody>
          <a:bodyPr wrap="square" lIns="0" tIns="0" rIns="0" bIns="0" rtlCol="0" anchor="t"/>
          <a:lstStyle/>
          <a:p>
            <a:pPr indent="0" marL="0">
              <a:buNone/>
            </a:pPr>
            <a:r>
              <a:rPr lang="tr-TR" altLang="en-US" sz="1040" b="1" spc="200" kern="0" dirty="0">
                <a:solidFill>
                  <a:srgbClr val="A16207"/>
                </a:solidFill>
                <a:latin typeface="Calibri" pitchFamily="34" charset="0"/>
                <a:ea typeface="Calibri" pitchFamily="34" charset="-122"/>
                <a:cs typeface="Calibri" pitchFamily="34" charset="-120"/>
              </a:rPr>
              <a:t>MODÜL SONU SINAVI</a:t>
            </a:r>
            <a:endParaRPr lang="tr-TR" sz="1040" dirty="0"/>
          </a:p>
        </p:txBody>
      </p:sp>
      <p:sp>
        <p:nvSpPr>
          <p:cNvPr id="28" name="Shape 25"/>
          <p:cNvSpPr/>
          <p:nvPr/>
        </p:nvSpPr>
        <p:spPr>
          <a:xfrm>
            <a:off x="7543800" y="2722058"/>
            <a:ext cx="1183538" cy="1019687"/>
          </a:xfrm>
          <a:prstGeom prst="roundRect">
            <a:avLst>
              <a:gd name="adj" fmla="val 8967"/>
            </a:avLst>
          </a:prstGeom>
          <a:solidFill>
            <a:srgbClr val="FFFFFF"/>
          </a:solidFill>
          <a:ln w="9525">
            <a:solidFill>
              <a:srgbClr val="DFE6DC"/>
            </a:solidFill>
            <a:prstDash val="solid"/>
          </a:ln>
        </p:spPr>
      </p:sp>
      <p:sp>
        <p:nvSpPr>
          <p:cNvPr id="29" name="Text 26"/>
          <p:cNvSpPr txBox="1"/>
          <p:nvPr/>
        </p:nvSpPr>
        <p:spPr>
          <a:xfrm>
            <a:off x="7543800" y="2812697"/>
            <a:ext cx="1183538" cy="490960"/>
          </a:xfrm>
          <a:prstGeom prst="rect">
            <a:avLst/>
          </a:prstGeom>
          <a:noFill/>
          <a:ln/>
        </p:spPr>
        <p:txBody>
          <a:bodyPr wrap="square" lIns="0" tIns="0" rIns="0" bIns="0" rtlCol="0" anchor="ctr"/>
          <a:lstStyle/>
          <a:p>
            <a:pPr algn="ctr" indent="0" marL="0">
              <a:buNone/>
            </a:pPr>
            <a:r>
              <a:rPr lang="tr-TR" altLang="en-US" sz="2880" b="1" dirty="0">
                <a:solidFill>
                  <a:srgbClr val="16602D"/>
                </a:solidFill>
                <a:latin typeface="Calibri" pitchFamily="34" charset="0"/>
                <a:ea typeface="Calibri" pitchFamily="34" charset="-122"/>
                <a:cs typeface="Calibri" pitchFamily="34" charset="-120"/>
              </a:rPr>
              <a:t>15</a:t>
            </a:r>
            <a:endParaRPr lang="tr-TR" sz="2880" dirty="0"/>
          </a:p>
        </p:txBody>
      </p:sp>
      <p:sp>
        <p:nvSpPr>
          <p:cNvPr id="30" name="Text 27"/>
          <p:cNvSpPr txBox="1"/>
          <p:nvPr/>
        </p:nvSpPr>
        <p:spPr>
          <a:xfrm>
            <a:off x="7616952" y="3326317"/>
            <a:ext cx="1037234" cy="339896"/>
          </a:xfrm>
          <a:prstGeom prst="rect">
            <a:avLst/>
          </a:prstGeom>
          <a:noFill/>
          <a:ln/>
        </p:spPr>
        <p:txBody>
          <a:bodyPr wrap="square" lIns="0" tIns="0" rIns="0" bIns="0" rtlCol="0" anchor="t"/>
          <a:lstStyle/>
          <a:p>
            <a:pPr algn="ctr" indent="0" marL="0">
              <a:buNone/>
            </a:pPr>
            <a:r>
              <a:rPr lang="tr-TR" altLang="en-US" sz="1040" dirty="0">
                <a:solidFill>
                  <a:srgbClr val="3A4540"/>
                </a:solidFill>
                <a:latin typeface="Calibri" pitchFamily="34" charset="0"/>
                <a:ea typeface="Calibri" pitchFamily="34" charset="-122"/>
                <a:cs typeface="Calibri" pitchFamily="34" charset="-120"/>
              </a:rPr>
              <a:t>soru</a:t>
            </a:r>
            <a:endParaRPr lang="tr-TR" sz="1040" dirty="0"/>
          </a:p>
        </p:txBody>
      </p:sp>
      <p:sp>
        <p:nvSpPr>
          <p:cNvPr id="31" name="Shape 28"/>
          <p:cNvSpPr/>
          <p:nvPr/>
        </p:nvSpPr>
        <p:spPr>
          <a:xfrm>
            <a:off x="8864498" y="2722058"/>
            <a:ext cx="1183538" cy="1019687"/>
          </a:xfrm>
          <a:prstGeom prst="roundRect">
            <a:avLst>
              <a:gd name="adj" fmla="val 8967"/>
            </a:avLst>
          </a:prstGeom>
          <a:solidFill>
            <a:srgbClr val="FFFFFF"/>
          </a:solidFill>
          <a:ln w="9525">
            <a:solidFill>
              <a:srgbClr val="DFE6DC"/>
            </a:solidFill>
            <a:prstDash val="solid"/>
          </a:ln>
        </p:spPr>
      </p:sp>
      <p:sp>
        <p:nvSpPr>
          <p:cNvPr id="32" name="Text 29"/>
          <p:cNvSpPr txBox="1"/>
          <p:nvPr/>
        </p:nvSpPr>
        <p:spPr>
          <a:xfrm>
            <a:off x="8864498" y="2812697"/>
            <a:ext cx="1183538" cy="490960"/>
          </a:xfrm>
          <a:prstGeom prst="rect">
            <a:avLst/>
          </a:prstGeom>
          <a:noFill/>
          <a:ln/>
        </p:spPr>
        <p:txBody>
          <a:bodyPr wrap="square" lIns="0" tIns="0" rIns="0" bIns="0" rtlCol="0" anchor="ctr"/>
          <a:lstStyle/>
          <a:p>
            <a:pPr algn="ctr" indent="0" marL="0">
              <a:buNone/>
            </a:pPr>
            <a:r>
              <a:rPr lang="tr-TR" altLang="en-US" sz="2880" b="1" dirty="0">
                <a:solidFill>
                  <a:srgbClr val="16602D"/>
                </a:solidFill>
                <a:latin typeface="Calibri" pitchFamily="34" charset="0"/>
                <a:ea typeface="Calibri" pitchFamily="34" charset="-122"/>
                <a:cs typeface="Calibri" pitchFamily="34" charset="-120"/>
              </a:rPr>
              <a:t>20</a:t>
            </a:r>
            <a:endParaRPr lang="tr-TR" sz="2880" dirty="0"/>
          </a:p>
        </p:txBody>
      </p:sp>
      <p:sp>
        <p:nvSpPr>
          <p:cNvPr id="33" name="Text 30"/>
          <p:cNvSpPr txBox="1"/>
          <p:nvPr/>
        </p:nvSpPr>
        <p:spPr>
          <a:xfrm>
            <a:off x="8937650" y="3326317"/>
            <a:ext cx="1037234" cy="339896"/>
          </a:xfrm>
          <a:prstGeom prst="rect">
            <a:avLst/>
          </a:prstGeom>
          <a:noFill/>
          <a:ln/>
        </p:spPr>
        <p:txBody>
          <a:bodyPr wrap="square" lIns="0" tIns="0" rIns="0" bIns="0" rtlCol="0" anchor="t"/>
          <a:lstStyle/>
          <a:p>
            <a:pPr algn="ctr" indent="0" marL="0">
              <a:buNone/>
            </a:pPr>
            <a:r>
              <a:rPr lang="tr-TR" altLang="en-US" sz="1040" dirty="0">
                <a:solidFill>
                  <a:srgbClr val="3A4540"/>
                </a:solidFill>
                <a:latin typeface="Calibri" pitchFamily="34" charset="0"/>
                <a:ea typeface="Calibri" pitchFamily="34" charset="-122"/>
                <a:cs typeface="Calibri" pitchFamily="34" charset="-120"/>
              </a:rPr>
              <a:t>dakika</a:t>
            </a:r>
            <a:endParaRPr lang="tr-TR" sz="1040" dirty="0"/>
          </a:p>
        </p:txBody>
      </p:sp>
      <p:sp>
        <p:nvSpPr>
          <p:cNvPr id="34" name="Shape 31"/>
          <p:cNvSpPr/>
          <p:nvPr/>
        </p:nvSpPr>
        <p:spPr>
          <a:xfrm>
            <a:off x="10185197" y="2722058"/>
            <a:ext cx="1183538" cy="1019687"/>
          </a:xfrm>
          <a:prstGeom prst="roundRect">
            <a:avLst>
              <a:gd name="adj" fmla="val 8967"/>
            </a:avLst>
          </a:prstGeom>
          <a:solidFill>
            <a:srgbClr val="FFFFFF"/>
          </a:solidFill>
          <a:ln w="9525">
            <a:solidFill>
              <a:srgbClr val="DFE6DC"/>
            </a:solidFill>
            <a:prstDash val="solid"/>
          </a:ln>
        </p:spPr>
      </p:sp>
      <p:sp>
        <p:nvSpPr>
          <p:cNvPr id="35" name="Text 32"/>
          <p:cNvSpPr txBox="1"/>
          <p:nvPr/>
        </p:nvSpPr>
        <p:spPr>
          <a:xfrm>
            <a:off x="10185197" y="2812697"/>
            <a:ext cx="1183538" cy="490960"/>
          </a:xfrm>
          <a:prstGeom prst="rect">
            <a:avLst/>
          </a:prstGeom>
          <a:noFill/>
          <a:ln/>
        </p:spPr>
        <p:txBody>
          <a:bodyPr wrap="square" lIns="0" tIns="0" rIns="0" bIns="0" rtlCol="0" anchor="ctr"/>
          <a:lstStyle/>
          <a:p>
            <a:pPr algn="ctr" indent="0" marL="0">
              <a:buNone/>
            </a:pPr>
            <a:r>
              <a:rPr lang="tr-TR" altLang="en-US" sz="2880" b="1" dirty="0">
                <a:solidFill>
                  <a:srgbClr val="16602D"/>
                </a:solidFill>
                <a:latin typeface="Calibri" pitchFamily="34" charset="0"/>
                <a:ea typeface="Calibri" pitchFamily="34" charset="-122"/>
                <a:cs typeface="Calibri" pitchFamily="34" charset="-120"/>
              </a:rPr>
              <a:t>70</a:t>
            </a:r>
            <a:endParaRPr lang="tr-TR" sz="2880" dirty="0"/>
          </a:p>
        </p:txBody>
      </p:sp>
      <p:sp>
        <p:nvSpPr>
          <p:cNvPr id="36" name="Text 33"/>
          <p:cNvSpPr txBox="1"/>
          <p:nvPr/>
        </p:nvSpPr>
        <p:spPr>
          <a:xfrm>
            <a:off x="10258349" y="3326317"/>
            <a:ext cx="1037234" cy="339896"/>
          </a:xfrm>
          <a:prstGeom prst="rect">
            <a:avLst/>
          </a:prstGeom>
          <a:noFill/>
          <a:ln/>
        </p:spPr>
        <p:txBody>
          <a:bodyPr wrap="square" lIns="0" tIns="0" rIns="0" bIns="0" rtlCol="0" anchor="t"/>
          <a:lstStyle/>
          <a:p>
            <a:pPr algn="ctr" indent="0" marL="0">
              <a:buNone/>
            </a:pPr>
            <a:r>
              <a:rPr lang="tr-TR" altLang="en-US" sz="1040" dirty="0">
                <a:solidFill>
                  <a:srgbClr val="3A4540"/>
                </a:solidFill>
                <a:latin typeface="Calibri" pitchFamily="34" charset="0"/>
                <a:ea typeface="Calibri" pitchFamily="34" charset="-122"/>
                <a:cs typeface="Calibri" pitchFamily="34" charset="-120"/>
              </a:rPr>
              <a:t>geçme puanı</a:t>
            </a:r>
            <a:endParaRPr lang="tr-TR" sz="1040" dirty="0"/>
          </a:p>
        </p:txBody>
      </p:sp>
      <p:sp>
        <p:nvSpPr>
          <p:cNvPr id="37" name="Text 34"/>
          <p:cNvSpPr txBox="1"/>
          <p:nvPr/>
        </p:nvSpPr>
        <p:spPr>
          <a:xfrm>
            <a:off x="7543800" y="3930576"/>
            <a:ext cx="3824935" cy="1737244"/>
          </a:xfrm>
          <a:prstGeom prst="rect">
            <a:avLst/>
          </a:prstGeom>
          <a:noFill/>
          <a:ln/>
        </p:spPr>
        <p:txBody>
          <a:bodyPr wrap="square" lIns="0" tIns="0" rIns="0" bIns="0" rtlCol="0" anchor="t"/>
          <a:lstStyle/>
          <a:p>
            <a:pPr marL="203200" indent="-203200">
              <a:spcAft>
                <a:spcPts val="578"/>
              </a:spcAft>
              <a:buSzPct val="100000"/>
              <a:buChar char="•"/>
            </a:pPr>
            <a:r>
              <a:rPr lang="tr-TR" altLang="en-US" sz="1260" b="1" dirty="0">
                <a:solidFill>
                  <a:srgbClr val="1B2420"/>
                </a:solidFill>
                <a:latin typeface="Calibri" pitchFamily="34" charset="0"/>
                <a:ea typeface="Calibri" pitchFamily="34" charset="-122"/>
                <a:cs typeface="Calibri" pitchFamily="34" charset="-120"/>
              </a:rPr>
              <a:t>Soru tipleri: </a:t>
            </a:r>
            <a:r>
              <a:rPr lang="tr-TR" altLang="en-US" sz="1260" dirty="0">
                <a:solidFill>
                  <a:srgbClr val="3A4540"/>
                </a:solidFill>
                <a:latin typeface="Calibri" pitchFamily="34" charset="0"/>
                <a:ea typeface="Calibri" pitchFamily="34" charset="-122"/>
                <a:cs typeface="Calibri" pitchFamily="34" charset="-120"/>
              </a:rPr>
              <a:t>11 tek seçimli, 2 çok seçimli, 2 doğru-yanlış.</a:t>
            </a:r>
            <a:endParaRPr lang="tr-TR" sz="1260" dirty="0"/>
          </a:p>
          <a:p>
            <a:pPr marL="203200" indent="-203200">
              <a:spcAft>
                <a:spcPts val="578"/>
              </a:spcAft>
              <a:buSzPct val="100000"/>
              <a:buChar char="•"/>
            </a:pPr>
            <a:r>
              <a:rPr lang="tr-TR" altLang="en-US" sz="1260" b="1" dirty="0">
                <a:solidFill>
                  <a:srgbClr val="1B2420"/>
                </a:solidFill>
                <a:latin typeface="Calibri" pitchFamily="34" charset="0"/>
                <a:ea typeface="Calibri" pitchFamily="34" charset="-122"/>
                <a:cs typeface="Calibri" pitchFamily="34" charset="-120"/>
              </a:rPr>
              <a:t>Kapsam: </a:t>
            </a:r>
            <a:r>
              <a:rPr lang="tr-TR" altLang="en-US" sz="1260" dirty="0">
                <a:solidFill>
                  <a:srgbClr val="3A4540"/>
                </a:solidFill>
                <a:latin typeface="Calibri" pitchFamily="34" charset="0"/>
                <a:ea typeface="Calibri" pitchFamily="34" charset="-122"/>
                <a:cs typeface="Calibri" pitchFamily="34" charset="-120"/>
              </a:rPr>
              <a:t>dokuz dersin tamamı; bazı sorular basit hesap içerir.</a:t>
            </a:r>
            <a:endParaRPr lang="tr-TR" sz="1260" dirty="0"/>
          </a:p>
          <a:p>
            <a:pPr marL="203200" indent="-203200">
              <a:spcAft>
                <a:spcPts val="578"/>
              </a:spcAft>
              <a:buSzPct val="100000"/>
              <a:buChar char="•"/>
            </a:pPr>
            <a:r>
              <a:rPr lang="tr-TR" altLang="en-US" sz="1260" b="1" dirty="0">
                <a:solidFill>
                  <a:srgbClr val="1B2420"/>
                </a:solidFill>
                <a:latin typeface="Calibri" pitchFamily="34" charset="0"/>
                <a:ea typeface="Calibri" pitchFamily="34" charset="-122"/>
                <a:cs typeface="Calibri" pitchFamily="34" charset="-120"/>
              </a:rPr>
              <a:t>Hazırlık: </a:t>
            </a:r>
            <a:r>
              <a:rPr lang="tr-TR" altLang="en-US" sz="1260" dirty="0">
                <a:solidFill>
                  <a:srgbClr val="3A4540"/>
                </a:solidFill>
                <a:latin typeface="Calibri" pitchFamily="34" charset="0"/>
                <a:ea typeface="Calibri" pitchFamily="34" charset="-122"/>
                <a:cs typeface="Calibri" pitchFamily="34" charset="-120"/>
              </a:rPr>
              <a:t>ders özetleri, platform etkinlikleri ve bu sunumdaki kavramlar.</a:t>
            </a:r>
            <a:endParaRPr lang="tr-TR" sz="126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(1/2)</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38</a:t>
            </a:r>
            <a:endParaRPr lang="tr-TR" sz="900" dirty="0"/>
          </a:p>
        </p:txBody>
      </p:sp>
      <p:sp>
        <p:nvSpPr>
          <p:cNvPr id="6" name="Text 3"/>
          <p:cNvSpPr txBox="1"/>
          <p:nvPr/>
        </p:nvSpPr>
        <p:spPr>
          <a:xfrm>
            <a:off x="548640" y="2208438"/>
            <a:ext cx="5387188" cy="3738852"/>
          </a:xfrm>
          <a:prstGeom prst="rect">
            <a:avLst/>
          </a:prstGeom>
          <a:noFill/>
          <a:ln/>
        </p:spPr>
        <p:txBody>
          <a:bodyPr wrap="square" lIns="0" tIns="0" rIns="0" bIns="0" rtlCol="0" anchor="t"/>
          <a:lstStyle/>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ISPA (2024). Precision Agriculture Definition. </a:t>
            </a:r>
            <a:r>
              <a:rPr lang="tr-TR" altLang="en-US" sz="900" u="sng" dirty="0">
                <a:solidFill>
                  <a:srgbClr val="0E7490"/>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www.ispag.org/resources/definition</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FAO (2022). The State of Food and Agriculture 2022: Leveraging automation in agriculture for transforming agrifood systems. </a:t>
            </a:r>
            <a:r>
              <a:rPr lang="tr-TR" altLang="en-US" sz="900" u="sng" dirty="0">
                <a:solidFill>
                  <a:srgbClr val="0E7490"/>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www.fao.org/3/cb9479en/cb9479en.pdf</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EIP-AGRI (2015). Focus Group Precision Farming: Final Report. </a:t>
            </a:r>
            <a:r>
              <a:rPr lang="tr-TR" altLang="en-US" sz="900" u="sng" dirty="0">
                <a:solidFill>
                  <a:srgbClr val="0E7490"/>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eu-cap-network.ec.europa.eu/sites/default/files/publication/2023-05/eip-agri_focus_group_on_precision_farming_final_report_2015.pdf</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Türk Patent ve Marka Kurumu (2020). Kozan Portakalı, coğrafi işaret tescil no 534. </a:t>
            </a:r>
            <a:r>
              <a:rPr lang="tr-TR" altLang="en-US" sz="900" u="sng" dirty="0">
                <a:solidFill>
                  <a:srgbClr val="0E7490"/>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ci.turkpatent.gov.tr/cografi-isaretler/detay/38677</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FATIMA H2020 projesi (2019). Greece: Thessaly pilot (arşiv kopyası). </a:t>
            </a:r>
            <a:r>
              <a:rPr lang="tr-TR" altLang="en-US" sz="900" u="sng" dirty="0">
                <a:solidFill>
                  <a:srgbClr val="0E7490"/>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web.archive.org/web/20191117203214/http://fatima-h2020.eu/pilots/greece-thessaly/</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GPS.gov, ABD Hükümeti. GPS Accuracy. </a:t>
            </a:r>
            <a:r>
              <a:rPr lang="tr-TR" altLang="en-US" sz="900" u="sng" dirty="0">
                <a:solidFill>
                  <a:srgbClr val="0E7490"/>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www.gps.gov/gps-accuracy</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EUSPA (2025). Report on Agriculture and Forestry User Needs and Requirements. </a:t>
            </a:r>
            <a:r>
              <a:rPr lang="tr-TR" altLang="en-US" sz="900" u="sng" dirty="0">
                <a:solidFill>
                  <a:srgbClr val="0E7490"/>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www.euspa.europa.eu/sites/default/files/documents/Report_Agriculture_and_Forestry.pdf</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Tapu ve Kadastro Genel Müdürlüğü, Harita Genel Müdürlüğü. TUSAGA-Aktif. </a:t>
            </a:r>
            <a:r>
              <a:rPr lang="tr-TR" altLang="en-US" sz="900" u="sng" dirty="0">
                <a:solidFill>
                  <a:srgbClr val="0E7490"/>
                </a:solidFill>
                <a:latin typeface="Calibri" pitchFamily="34" charset="0"/>
                <a:ea typeface="Calibri" pitchFamily="34" charset="-122"/>
                <a:cs typeface="Calibri" pitchFamily="34" charset="-120"/>
                <a:hlinkClick r:id="rId8" invalidUrl="" action="" tgtFrame="" tooltip="" history="1" highlightClick="0" endSnd="0">
                  <a:extLst>
                    <a:ext uri="{A12FA001-AC4F-418D-AE19-62706E023703}">
                      <ahyp:hlinkClr xmlns:ahyp="http://schemas.microsoft.com/office/drawing/2018/hyperlinkcolor" val="tx"/>
                    </a:ext>
                  </a:extLst>
                </a:hlinkClick>
              </a:rPr>
              <a:t>www.tusaga-aktif.gov.tr/</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Hellenic Cadastre (2026). About HEPOS (arşiv kopyası). </a:t>
            </a:r>
            <a:r>
              <a:rPr lang="tr-TR" altLang="en-US" sz="900" u="sng" dirty="0">
                <a:solidFill>
                  <a:srgbClr val="0E7490"/>
                </a:solidFill>
                <a:latin typeface="Calibri" pitchFamily="34" charset="0"/>
                <a:ea typeface="Calibri" pitchFamily="34" charset="-122"/>
                <a:cs typeface="Calibri" pitchFamily="34" charset="-120"/>
                <a:hlinkClick r:id="rId9" invalidUrl="" action="" tgtFrame="" tooltip="" history="1" highlightClick="0" endSnd="0">
                  <a:extLst>
                    <a:ext uri="{A12FA001-AC4F-418D-AE19-62706E023703}">
                      <ahyp:hlinkClr xmlns:ahyp="http://schemas.microsoft.com/office/drawing/2018/hyperlinkcolor" val="tx"/>
                    </a:ext>
                  </a:extLst>
                </a:hlinkClick>
              </a:rPr>
              <a:t>web.archive.org/web/20260310003606/https://www.hepos.gr/en/about-english/</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Copernicus, ESA. Sentinel-2 Mission. </a:t>
            </a:r>
            <a:r>
              <a:rPr lang="tr-TR" altLang="en-US" sz="900" u="sng" dirty="0">
                <a:solidFill>
                  <a:srgbClr val="0E7490"/>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sentiwiki.copernicus.eu/web/s2-mission</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Weier, J., Herring, D. / NASA Earth Observatory (2000). Measuring Vegetation (NDVI and EVI). </a:t>
            </a:r>
            <a:r>
              <a:rPr lang="tr-TR" altLang="en-US" sz="900" u="sng" dirty="0">
                <a:solidFill>
                  <a:srgbClr val="0E7490"/>
                </a:solidFill>
                <a:latin typeface="Calibri" pitchFamily="34" charset="0"/>
                <a:ea typeface="Calibri" pitchFamily="34" charset="-122"/>
                <a:cs typeface="Calibri"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science.nasa.gov/earth/earth-observatory/measuring-vegetation-ndvi-evi</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Avrupa Komisyonu, DG AGRI. Nutrients: Farm Sustainability Tool for nutrients (FaST). </a:t>
            </a:r>
            <a:r>
              <a:rPr lang="tr-TR" altLang="en-US" sz="900" u="sng" dirty="0">
                <a:solidFill>
                  <a:srgbClr val="0E7490"/>
                </a:solidFill>
                <a:latin typeface="Calibri" pitchFamily="34" charset="0"/>
                <a:ea typeface="Calibri" pitchFamily="34" charset="-122"/>
                <a:cs typeface="Calibri"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agriculture.ec.europa.eu/cap-my-country/sustainability/environmental-sustainability/low-input-farming/nutrients_en</a:t>
            </a:r>
            <a:endParaRPr lang="tr-TR" sz="900" dirty="0"/>
          </a:p>
          <a:p>
            <a:pPr marL="254000" indent="-254000">
              <a:spcAft>
                <a:spcPts val="289"/>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Copa-Cogeca, CEMA vd. (2018). EU Code of conduct on agricultural data sharing by contractual agreement. </a:t>
            </a:r>
            <a:r>
              <a:rPr lang="tr-TR" altLang="en-US" sz="900" u="sng" dirty="0">
                <a:solidFill>
                  <a:srgbClr val="0E7490"/>
                </a:solidFill>
                <a:latin typeface="Calibri" pitchFamily="34" charset="0"/>
                <a:ea typeface="Calibri" pitchFamily="34" charset="-122"/>
                <a:cs typeface="Calibri"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cema-agri.org/images/publications/brochures/EU_Code_2018.pdf</a:t>
            </a:r>
            <a:endParaRPr lang="tr-TR" sz="900" dirty="0"/>
          </a:p>
        </p:txBody>
      </p:sp>
      <p:sp>
        <p:nvSpPr>
          <p:cNvPr id="7" name="Text 4"/>
          <p:cNvSpPr txBox="1"/>
          <p:nvPr/>
        </p:nvSpPr>
        <p:spPr>
          <a:xfrm>
            <a:off x="6255868" y="2208438"/>
            <a:ext cx="5387188" cy="3853152"/>
          </a:xfrm>
          <a:prstGeom prst="rect">
            <a:avLst/>
          </a:prstGeom>
          <a:noFill/>
          <a:ln/>
        </p:spPr>
        <p:txBody>
          <a:bodyPr wrap="square" lIns="0" tIns="0" rIns="0" bIns="0" rtlCol="0" anchor="t"/>
          <a:lstStyle/>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Meteoroloji Genel Müdürlüğü. Tarımsal Hava Tahmini. </a:t>
            </a:r>
            <a:r>
              <a:rPr lang="tr-TR" altLang="en-US" sz="900" u="sng" dirty="0">
                <a:solidFill>
                  <a:srgbClr val="0E7490"/>
                </a:solidFill>
                <a:latin typeface="Calibri" pitchFamily="34" charset="0"/>
                <a:ea typeface="Calibri" pitchFamily="34" charset="-122"/>
                <a:cs typeface="Calibri" pitchFamily="34" charset="-120"/>
                <a:hlinkClick r:id="rId14" invalidUrl="" action="" tgtFrame="" tooltip="" history="1" highlightClick="0" endSnd="0">
                  <a:extLst>
                    <a:ext uri="{A12FA001-AC4F-418D-AE19-62706E023703}">
                      <ahyp:hlinkClr xmlns:ahyp="http://schemas.microsoft.com/office/drawing/2018/hyperlinkcolor" val="tx"/>
                    </a:ext>
                  </a:extLst>
                </a:hlinkClick>
              </a:rPr>
              <a:t>tarim.mgm.gov.tr</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FAO. Sustainable Food and Agriculture. </a:t>
            </a:r>
            <a:r>
              <a:rPr lang="tr-TR" altLang="en-US" sz="900" u="sng" dirty="0">
                <a:solidFill>
                  <a:srgbClr val="0E7490"/>
                </a:solidFill>
                <a:latin typeface="Calibri" pitchFamily="34" charset="0"/>
                <a:ea typeface="Calibri" pitchFamily="34" charset="-122"/>
                <a:cs typeface="Calibri" pitchFamily="34" charset="-120"/>
                <a:hlinkClick r:id="rId15" invalidUrl="" action="" tgtFrame="" tooltip="" history="1" highlightClick="0" endSnd="0">
                  <a:extLst>
                    <a:ext uri="{A12FA001-AC4F-418D-AE19-62706E023703}">
                      <ahyp:hlinkClr xmlns:ahyp="http://schemas.microsoft.com/office/drawing/2018/hyperlinkcolor" val="tx"/>
                    </a:ext>
                  </a:extLst>
                </a:hlinkClick>
              </a:rPr>
              <a:t>www.fao.org/sustainability/en/</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FAO (2022). Agricultural soils under threat. </a:t>
            </a:r>
            <a:r>
              <a:rPr lang="tr-TR" altLang="en-US" sz="900" u="sng" dirty="0">
                <a:solidFill>
                  <a:srgbClr val="0E7490"/>
                </a:solidFill>
                <a:latin typeface="Calibri" pitchFamily="34" charset="0"/>
                <a:ea typeface="Calibri" pitchFamily="34" charset="-122"/>
                <a:cs typeface="Calibri" pitchFamily="34" charset="-120"/>
                <a:hlinkClick r:id="rId16" invalidUrl="" action="" tgtFrame="" tooltip="" history="1" highlightClick="0" endSnd="0">
                  <a:extLst>
                    <a:ext uri="{A12FA001-AC4F-418D-AE19-62706E023703}">
                      <ahyp:hlinkClr xmlns:ahyp="http://schemas.microsoft.com/office/drawing/2018/hyperlinkcolor" val="tx"/>
                    </a:ext>
                  </a:extLst>
                </a:hlinkClick>
              </a:rPr>
              <a:t>www.fao.org/newsroom/detail/agriculture-soils-degradation-fao-gffa-2022/en</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Avrupa Birliği, EUR-Lex (2020). Farm to Fork Strategy for a fair, healthy and environmentally-friendly food system (summary). </a:t>
            </a:r>
            <a:r>
              <a:rPr lang="tr-TR" altLang="en-US" sz="900" u="sng" dirty="0">
                <a:solidFill>
                  <a:srgbClr val="0E7490"/>
                </a:solidFill>
                <a:latin typeface="Calibri" pitchFamily="34" charset="0"/>
                <a:ea typeface="Calibri" pitchFamily="34" charset="-122"/>
                <a:cs typeface="Calibri" pitchFamily="34" charset="-120"/>
                <a:hlinkClick r:id="rId17" invalidUrl="" action="" tgtFrame="" tooltip="" history="1" highlightClick="0" endSnd="0">
                  <a:extLst>
                    <a:ext uri="{A12FA001-AC4F-418D-AE19-62706E023703}">
                      <ahyp:hlinkClr xmlns:ahyp="http://schemas.microsoft.com/office/drawing/2018/hyperlinkcolor" val="tx"/>
                    </a:ext>
                  </a:extLst>
                </a:hlinkClick>
              </a:rPr>
              <a:t>eur-lex.europa.eu/EN/legal-content/summary/farm-to-fork-strategy-for-a-fair-healthy-and-environmentally-friendly-food-system.html</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Avrupa Komisyonu, DG AGRI. Eco-schemes. </a:t>
            </a:r>
            <a:r>
              <a:rPr lang="tr-TR" altLang="en-US" sz="900" u="sng" dirty="0">
                <a:solidFill>
                  <a:srgbClr val="0E7490"/>
                </a:solidFill>
                <a:latin typeface="Calibri" pitchFamily="34" charset="0"/>
                <a:ea typeface="Calibri" pitchFamily="34" charset="-122"/>
                <a:cs typeface="Calibri"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agriculture.ec.europa.eu/common-agricultural-policy/income-support/eco-schemes_en</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T.C. Ticaret Bakanlığı (2021). Yeşil Mutabakat Eylem Planı. </a:t>
            </a:r>
            <a:r>
              <a:rPr lang="tr-TR" altLang="en-US" sz="900" u="sng" dirty="0">
                <a:solidFill>
                  <a:srgbClr val="0E7490"/>
                </a:solidFill>
                <a:latin typeface="Calibri" pitchFamily="34" charset="0"/>
                <a:ea typeface="Calibri" pitchFamily="34" charset="-122"/>
                <a:cs typeface="Calibri" pitchFamily="34" charset="-120"/>
                <a:hlinkClick r:id="rId19" invalidUrl="" action="" tgtFrame="" tooltip="" history="1" highlightClick="0" endSnd="0">
                  <a:extLst>
                    <a:ext uri="{A12FA001-AC4F-418D-AE19-62706E023703}">
                      <ahyp:hlinkClr xmlns:ahyp="http://schemas.microsoft.com/office/drawing/2018/hyperlinkcolor" val="tx"/>
                    </a:ext>
                  </a:extLst>
                </a:hlinkClick>
              </a:rPr>
              <a:t>ticaret.gov.tr/data/60f1200013b876eb28421b23/MUTABAKAT%20YE%C5%9E%C4%B0L.pdf</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Kozan Ticaret Odası (2026). Kozan'daki Yerel Toplulukların İhtiyaçlarının Değerlendirilmesi: Anket Raporu. </a:t>
            </a:r>
            <a:r>
              <a:rPr lang="tr-TR" altLang="en-US" sz="900" u="sng" dirty="0">
                <a:solidFill>
                  <a:srgbClr val="0E7490"/>
                </a:solidFill>
                <a:latin typeface="Calibri" pitchFamily="34" charset="0"/>
                <a:ea typeface="Calibri" pitchFamily="34" charset="-122"/>
                <a:cs typeface="Calibri"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smartfarmingsolutions.org/storage/publications/01KQQA95BNNYA9PQK6X7H8RYGB.pdf</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Zarco-Tejada, P., Hubbard, N., Loudjani, P. / JRC, Avrupa Parlamentosu (2014). Precision Agriculture: An Opportunity for EU Farmers. </a:t>
            </a:r>
            <a:r>
              <a:rPr lang="tr-TR" altLang="en-US" sz="900" u="sng" dirty="0">
                <a:solidFill>
                  <a:srgbClr val="0E7490"/>
                </a:solidFill>
                <a:latin typeface="Calibri" pitchFamily="34" charset="0"/>
                <a:ea typeface="Calibri" pitchFamily="34" charset="-122"/>
                <a:cs typeface="Calibri" pitchFamily="34" charset="-120"/>
                <a:hlinkClick r:id="rId21" invalidUrl="" action="" tgtFrame="" tooltip="" history="1" highlightClick="0" endSnd="0">
                  <a:extLst>
                    <a:ext uri="{A12FA001-AC4F-418D-AE19-62706E023703}">
                      <ahyp:hlinkClr xmlns:ahyp="http://schemas.microsoft.com/office/drawing/2018/hyperlinkcolor" val="tx"/>
                    </a:ext>
                  </a:extLst>
                </a:hlinkClick>
              </a:rPr>
              <a:t>www.europarl.europa.eu/RegData/etudes/note/join/2014/529049/IPOL-AGRI_NT(2014)529049_EN.pdf</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Haas, J., Hanchar, J. / Cornell Cooperative Extension (2017). Benefits and Costs of Entry Level Precision Agriculture Technologies. </a:t>
            </a:r>
            <a:r>
              <a:rPr lang="tr-TR" altLang="en-US" sz="900" u="sng" dirty="0">
                <a:solidFill>
                  <a:srgbClr val="0E7490"/>
                </a:solidFill>
                <a:latin typeface="Calibri" pitchFamily="34" charset="0"/>
                <a:ea typeface="Calibri" pitchFamily="34" charset="-122"/>
                <a:cs typeface="Calibri" pitchFamily="34" charset="-120"/>
                <a:hlinkClick r:id="rId22" invalidUrl="" action="" tgtFrame="" tooltip="" history="1" highlightClick="0" endSnd="0">
                  <a:extLst>
                    <a:ext uri="{A12FA001-AC4F-418D-AE19-62706E023703}">
                      <ahyp:hlinkClr xmlns:ahyp="http://schemas.microsoft.com/office/drawing/2018/hyperlinkcolor" val="tx"/>
                    </a:ext>
                  </a:extLst>
                </a:hlinkClick>
              </a:rPr>
              <a:t>nydairyadmin.cce.cornell.edu/uploads/doc_410.pdf</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TÜİK (2018). Tarımsal İşletme Yapı Araştırması, 2016. </a:t>
            </a:r>
            <a:r>
              <a:rPr lang="tr-TR" altLang="en-US" sz="900" u="sng" dirty="0">
                <a:solidFill>
                  <a:srgbClr val="0E7490"/>
                </a:solidFill>
                <a:latin typeface="Calibri" pitchFamily="34" charset="0"/>
                <a:ea typeface="Calibri" pitchFamily="34" charset="-122"/>
                <a:cs typeface="Calibri" pitchFamily="34" charset="-120"/>
                <a:hlinkClick r:id="rId23" invalidUrl="" action="" tgtFrame="" tooltip="" history="1" highlightClick="0" endSnd="0">
                  <a:extLst>
                    <a:ext uri="{A12FA001-AC4F-418D-AE19-62706E023703}">
                      <ahyp:hlinkClr xmlns:ahyp="http://schemas.microsoft.com/office/drawing/2018/hyperlinkcolor" val="tx"/>
                    </a:ext>
                  </a:extLst>
                </a:hlinkClick>
              </a:rPr>
              <a:t>veriportali.tuik.gov.tr/Bulten/Index?p=Tarimsal-Isletme-Yapi-Arastirmasi-2016-24869</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Avrupa Komisyonu. CAP Strategic Plan: Greece. </a:t>
            </a:r>
            <a:r>
              <a:rPr lang="tr-TR" altLang="en-US" sz="900" u="sng" dirty="0">
                <a:solidFill>
                  <a:srgbClr val="0E7490"/>
                </a:solidFill>
                <a:latin typeface="Calibri" pitchFamily="34" charset="0"/>
                <a:ea typeface="Calibri" pitchFamily="34" charset="-122"/>
                <a:cs typeface="Calibri"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agriculture.ec.europa.eu/cap-my-country/cap-strategic-plans/greece_en</a:t>
            </a:r>
            <a:endParaRPr lang="tr-TR" sz="900" dirty="0"/>
          </a:p>
          <a:p>
            <a:pPr marL="254000" indent="-254000">
              <a:spcAft>
                <a:spcPts val="289"/>
              </a:spcAft>
              <a:buSzPct val="100000"/>
              <a:buFont typeface="+mj-lt"/>
              <a:buAutoNum type="arabicPeriod" startAt="14"/>
            </a:pPr>
            <a:r>
              <a:rPr lang="tr-TR" altLang="en-US" sz="900" dirty="0">
                <a:solidFill>
                  <a:srgbClr val="3A4540"/>
                </a:solidFill>
                <a:latin typeface="Calibri" pitchFamily="34" charset="0"/>
                <a:ea typeface="Calibri" pitchFamily="34" charset="-122"/>
                <a:cs typeface="Calibri" pitchFamily="34" charset="-120"/>
              </a:rPr>
              <a:t>Ferguson, R., Hergert, G. / University of Nebraska-Lincoln Extension (2009). Soil Sampling for Precision Agriculture (EC154). </a:t>
            </a:r>
            <a:r>
              <a:rPr lang="tr-TR" altLang="en-US" sz="900" u="sng" dirty="0">
                <a:solidFill>
                  <a:srgbClr val="0E7490"/>
                </a:solidFill>
                <a:latin typeface="Calibri" pitchFamily="34" charset="0"/>
                <a:ea typeface="Calibri" pitchFamily="34" charset="-122"/>
                <a:cs typeface="Calibri" pitchFamily="34" charset="-120"/>
                <a:hlinkClick r:id="rId25" invalidUrl="" action="" tgtFrame="" tooltip="" history="1" highlightClick="0" endSnd="0">
                  <a:extLst>
                    <a:ext uri="{A12FA001-AC4F-418D-AE19-62706E023703}">
                      <ahyp:hlinkClr xmlns:ahyp="http://schemas.microsoft.com/office/drawing/2018/hyperlinkcolor" val="tx"/>
                    </a:ext>
                  </a:extLst>
                </a:hlinkClick>
              </a:rPr>
              <a:t>extensionpublications.unl.edu/assets/pdf/ec154.pdf</a:t>
            </a:r>
            <a:endParaRPr lang="tr-T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(2/2)</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39</a:t>
            </a:r>
            <a:endParaRPr lang="tr-TR" sz="900" dirty="0"/>
          </a:p>
        </p:txBody>
      </p:sp>
      <p:sp>
        <p:nvSpPr>
          <p:cNvPr id="6" name="Text 3"/>
          <p:cNvSpPr txBox="1"/>
          <p:nvPr/>
        </p:nvSpPr>
        <p:spPr>
          <a:xfrm>
            <a:off x="548640" y="2208438"/>
            <a:ext cx="5387188" cy="3738852"/>
          </a:xfrm>
          <a:prstGeom prst="rect">
            <a:avLst/>
          </a:prstGeom>
          <a:noFill/>
          <a:ln/>
        </p:spPr>
        <p:txBody>
          <a:bodyPr wrap="square" lIns="0" tIns="0" rIns="0" bIns="0" rtlCol="0" anchor="t"/>
          <a:lstStyle/>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Horneck, D. vd. / Oregon State University Extension (2019). Soil Test Interpretation Guide (EC 1478). </a:t>
            </a:r>
            <a:r>
              <a:rPr lang="tr-TR" altLang="en-US" sz="900" u="sng" dirty="0">
                <a:solidFill>
                  <a:srgbClr val="0E7490"/>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extension.oregonstate.edu/sites/default/files/catalog/auto/EC1478.pdf</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TMMOB Ziraat Mühendisleri Odası (2003). Türkiye'nin Toprak Kaynakları. </a:t>
            </a:r>
            <a:r>
              <a:rPr lang="tr-TR" altLang="en-US" sz="900" u="sng" dirty="0">
                <a:solidFill>
                  <a:srgbClr val="0E7490"/>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www.zmo.org.tr/yayinlar/2718/turkiyenin-toprak-kaynaklari</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FAO. Conservation Agriculture. </a:t>
            </a:r>
            <a:r>
              <a:rPr lang="tr-TR" altLang="en-US" sz="900" u="sng" dirty="0">
                <a:solidFill>
                  <a:srgbClr val="0E7490"/>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www.fao.org/conservation-agriculture/en/</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Allen, R. G. vd. / FAO (1998). Crop evapotranspiration (FAO Irrigation and Drainage Paper 56). </a:t>
            </a:r>
            <a:r>
              <a:rPr lang="tr-TR" altLang="en-US" sz="900" u="sng" dirty="0">
                <a:solidFill>
                  <a:srgbClr val="0E7490"/>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www.fao.org/4/x0490e/x0490e00.htm</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Brouwer, C., Prins, K., Heibloem, M. / FAO (1989). Irrigation Water Management: Irrigation Scheduling (Training Manual No. 4). </a:t>
            </a:r>
            <a:r>
              <a:rPr lang="tr-TR" altLang="en-US" sz="900" u="sng" dirty="0">
                <a:solidFill>
                  <a:srgbClr val="0E7490"/>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www.fao.org/4/t7202e/t7202e00.htm</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Meteoroloji Genel Müdürlüğü, TARM. Referans Toplam Buharlaşma (ETo) Normal Haritaları, 1981-2010. </a:t>
            </a:r>
            <a:r>
              <a:rPr lang="tr-TR" altLang="en-US" sz="900" u="sng" dirty="0">
                <a:solidFill>
                  <a:srgbClr val="0E7490"/>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www.mgm.gov.tr/tarim/referans-toplam-buharlasma.aspx</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Anadolu Ajansı (2025). Adana'da üç barajın doluluk oranı kuraklık nedeniyle düştü. </a:t>
            </a:r>
            <a:r>
              <a:rPr lang="tr-TR" altLang="en-US" sz="900" u="sng" dirty="0">
                <a:solidFill>
                  <a:srgbClr val="0E7490"/>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www.aa.com.tr/tr/gundem/adanada-uc-barajin-doluluk-orani-kuraklik-nedeniyle-dustu-/3667509</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Anadolu Ajansı (2026). Adana'da yağışlar barajların doluluk oranını artırdı. </a:t>
            </a:r>
            <a:r>
              <a:rPr lang="tr-TR" altLang="en-US" sz="900" u="sng" dirty="0">
                <a:solidFill>
                  <a:srgbClr val="0E7490"/>
                </a:solidFill>
                <a:latin typeface="Calibri" pitchFamily="34" charset="0"/>
                <a:ea typeface="Calibri" pitchFamily="34" charset="-122"/>
                <a:cs typeface="Calibri" pitchFamily="34" charset="-120"/>
                <a:hlinkClick r:id="rId8" invalidUrl="" action="" tgtFrame="" tooltip="" history="1" highlightClick="0" endSnd="0">
                  <a:extLst>
                    <a:ext uri="{A12FA001-AC4F-418D-AE19-62706E023703}">
                      <ahyp:hlinkClr xmlns:ahyp="http://schemas.microsoft.com/office/drawing/2018/hyperlinkcolor" val="tx"/>
                    </a:ext>
                  </a:extLst>
                </a:hlinkClick>
              </a:rPr>
              <a:t>www.aa.com.tr/tr/gundem/adanada-yagislar-barajlarin-doluluk-oranini-artirdi/3878461</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Avrupa Komisyonu, JRC (2020). Fact Sheet: Pinios River Basin. </a:t>
            </a:r>
            <a:r>
              <a:rPr lang="tr-TR" altLang="en-US" sz="900" u="sng" dirty="0">
                <a:solidFill>
                  <a:srgbClr val="0E7490"/>
                </a:solidFill>
                <a:latin typeface="Calibri" pitchFamily="34" charset="0"/>
                <a:ea typeface="Calibri" pitchFamily="34" charset="-122"/>
                <a:cs typeface="Calibri" pitchFamily="34" charset="-120"/>
                <a:hlinkClick r:id="rId9" invalidUrl="" action="" tgtFrame="" tooltip="" history="1" highlightClick="0" endSnd="0">
                  <a:extLst>
                    <a:ext uri="{A12FA001-AC4F-418D-AE19-62706E023703}">
                      <ahyp:hlinkClr xmlns:ahyp="http://schemas.microsoft.com/office/drawing/2018/hyperlinkcolor" val="tx"/>
                    </a:ext>
                  </a:extLst>
                </a:hlinkClick>
              </a:rPr>
              <a:t>water.jrc.ec.europa.eu/pdf/pinios-fs.pdf</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Kozan Ticaret Odası (2026). Akıllı Sulama Sistemleri Eğitimi (proje faaliyeti). </a:t>
            </a:r>
            <a:r>
              <a:rPr lang="tr-TR" altLang="en-US" sz="900" u="sng" dirty="0">
                <a:solidFill>
                  <a:srgbClr val="0E7490"/>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smartfarmingsolutions.org/faaliyetler/akilli-sulama-sistemleri-egitimi</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T.C. Resmî Gazete, sayı 29779 (2016). Tarımsal Kaynaklı Nitrat Kirliliğine Karşı Suların Korunması Yönetmeliği. </a:t>
            </a:r>
            <a:r>
              <a:rPr lang="tr-TR" altLang="en-US" sz="900" u="sng" dirty="0">
                <a:solidFill>
                  <a:srgbClr val="0E7490"/>
                </a:solidFill>
                <a:latin typeface="Calibri" pitchFamily="34" charset="0"/>
                <a:ea typeface="Calibri" pitchFamily="34" charset="-122"/>
                <a:cs typeface="Calibri"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www.resmigazete.gov.tr/eskiler/2016/07/20160723-2.htm</a:t>
            </a:r>
            <a:endParaRPr lang="tr-TR" sz="900" dirty="0"/>
          </a:p>
          <a:p>
            <a:pPr marL="254000" indent="-254000">
              <a:spcAft>
                <a:spcPts val="289"/>
              </a:spcAft>
              <a:buSzPct val="100000"/>
              <a:buFont typeface="+mj-lt"/>
              <a:buAutoNum type="arabicPeriod" startAt="26"/>
            </a:pPr>
            <a:r>
              <a:rPr lang="tr-TR" altLang="en-US" sz="900" dirty="0">
                <a:solidFill>
                  <a:srgbClr val="3A4540"/>
                </a:solidFill>
                <a:latin typeface="Calibri" pitchFamily="34" charset="0"/>
                <a:ea typeface="Calibri" pitchFamily="34" charset="-122"/>
                <a:cs typeface="Calibri" pitchFamily="34" charset="-120"/>
              </a:rPr>
              <a:t>Avrupa Komisyonu (2026). Member State country fiche on the implementation of the Nitrates Directive: Greece, SWD(2026) 232. </a:t>
            </a:r>
            <a:r>
              <a:rPr lang="tr-TR" altLang="en-US" sz="900" u="sng" dirty="0">
                <a:solidFill>
                  <a:srgbClr val="0E7490"/>
                </a:solidFill>
                <a:latin typeface="Calibri" pitchFamily="34" charset="0"/>
                <a:ea typeface="Calibri" pitchFamily="34" charset="-122"/>
                <a:cs typeface="Calibri"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environment.ec.europa.eu/document/download/f313807f-57f0-4484-898a-af9d9462eec9_en?filename=SWD_2026_232_1_EN_document_travail_service_part9_v2.pdf</a:t>
            </a:r>
            <a:endParaRPr lang="tr-TR" sz="900" dirty="0"/>
          </a:p>
        </p:txBody>
      </p:sp>
      <p:sp>
        <p:nvSpPr>
          <p:cNvPr id="7" name="Text 4"/>
          <p:cNvSpPr txBox="1"/>
          <p:nvPr/>
        </p:nvSpPr>
        <p:spPr>
          <a:xfrm>
            <a:off x="6255868" y="2208438"/>
            <a:ext cx="5387188" cy="3738852"/>
          </a:xfrm>
          <a:prstGeom prst="rect">
            <a:avLst/>
          </a:prstGeom>
          <a:noFill/>
          <a:ln/>
        </p:spPr>
        <p:txBody>
          <a:bodyPr wrap="square" lIns="0" tIns="0" rIns="0" bIns="0" rtlCol="0" anchor="t"/>
          <a:lstStyle/>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Kruger, G. vd. / University of Nebraska-Lincoln Extension (2019). Spray Drift of Pesticides (G1773). </a:t>
            </a:r>
            <a:r>
              <a:rPr lang="tr-TR" altLang="en-US" sz="900" u="sng" dirty="0">
                <a:solidFill>
                  <a:srgbClr val="0E7490"/>
                </a:solidFill>
                <a:latin typeface="Calibri" pitchFamily="34" charset="0"/>
                <a:ea typeface="Calibri" pitchFamily="34" charset="-122"/>
                <a:cs typeface="Calibri"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extensionpublications.unl.edu/assets/pdf/g1773.pdf</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FAO, WHO (2008). Guidelines on Management Options for Empty Pesticide Containers. </a:t>
            </a:r>
            <a:r>
              <a:rPr lang="tr-TR" altLang="en-US" sz="900" u="sng" dirty="0">
                <a:solidFill>
                  <a:srgbClr val="0E7490"/>
                </a:solidFill>
                <a:latin typeface="Calibri" pitchFamily="34" charset="0"/>
                <a:ea typeface="Calibri" pitchFamily="34" charset="-122"/>
                <a:cs typeface="Calibri" pitchFamily="34" charset="-120"/>
                <a:hlinkClick r:id="rId14" invalidUrl="" action="" tgtFrame="" tooltip="" history="1" highlightClick="0" endSnd="0">
                  <a:extLst>
                    <a:ext uri="{A12FA001-AC4F-418D-AE19-62706E023703}">
                      <ahyp:hlinkClr xmlns:ahyp="http://schemas.microsoft.com/office/drawing/2018/hyperlinkcolor" val="tx"/>
                    </a:ext>
                  </a:extLst>
                </a:hlinkClick>
              </a:rPr>
              <a:t>www.fao.org/fileadmin/templates/agphome/documents/Pests_Pesticides/Code/Containers08.pdf</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Adana İl Tarım ve Orman Müdürlüğü (2026). 2025 Yılı Faaliyet Raporu. </a:t>
            </a:r>
            <a:r>
              <a:rPr lang="tr-TR" altLang="en-US" sz="900" u="sng" dirty="0">
                <a:solidFill>
                  <a:srgbClr val="0E7490"/>
                </a:solidFill>
                <a:latin typeface="Calibri" pitchFamily="34" charset="0"/>
                <a:ea typeface="Calibri" pitchFamily="34" charset="-122"/>
                <a:cs typeface="Calibri"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adana.tarimorman.gov.tr/Belgeler/Strateji_Adana_2025_Yili_Faaliyet_Raporu.pdf</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Kozan Belediyesi. Ekonomik Durum. </a:t>
            </a:r>
            <a:r>
              <a:rPr lang="tr-TR" altLang="en-US" sz="900" u="sng" dirty="0">
                <a:solidFill>
                  <a:srgbClr val="0E7490"/>
                </a:solidFill>
                <a:latin typeface="Calibri" pitchFamily="34" charset="0"/>
                <a:ea typeface="Calibri" pitchFamily="34" charset="-122"/>
                <a:cs typeface="Calibri" pitchFamily="34" charset="-120"/>
                <a:hlinkClick r:id="rId16" invalidUrl="" action="" tgtFrame="" tooltip="" history="1" highlightClick="0" endSnd="0">
                  <a:extLst>
                    <a:ext uri="{A12FA001-AC4F-418D-AE19-62706E023703}">
                      <ahyp:hlinkClr xmlns:ahyp="http://schemas.microsoft.com/office/drawing/2018/hyperlinkcolor" val="tx"/>
                    </a:ext>
                  </a:extLst>
                </a:hlinkClick>
              </a:rPr>
              <a:t>www.kozan.bel.tr/ekonomik-durum.html</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TÜİK (2026). Merkezi Dağıtım Sistemi, Bitkisel Üretim İstatistikleri (Adana, Kozan), 2024-2025. </a:t>
            </a:r>
            <a:r>
              <a:rPr lang="tr-TR" altLang="en-US" sz="900" u="sng" dirty="0">
                <a:solidFill>
                  <a:srgbClr val="0E7490"/>
                </a:solidFill>
                <a:latin typeface="Calibri" pitchFamily="34" charset="0"/>
                <a:ea typeface="Calibri" pitchFamily="34" charset="-122"/>
                <a:cs typeface="Calibri" pitchFamily="34" charset="-120"/>
                <a:hlinkClick r:id="rId17" invalidUrl="" action="" tgtFrame="" tooltip="" history="1" highlightClick="0" endSnd="0">
                  <a:extLst>
                    <a:ext uri="{A12FA001-AC4F-418D-AE19-62706E023703}">
                      <ahyp:hlinkClr xmlns:ahyp="http://schemas.microsoft.com/office/drawing/2018/hyperlinkcolor" val="tx"/>
                    </a:ext>
                  </a:extLst>
                </a:hlinkClick>
              </a:rPr>
              <a:t>biruni.tuik.gov.tr/medas/?kn=92&amp;locale=tr</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Adana Ticaret Borsası. TÜİK bitkisel üretim verileri tablosu. </a:t>
            </a:r>
            <a:r>
              <a:rPr lang="tr-TR" altLang="en-US" sz="900" u="sng" dirty="0">
                <a:solidFill>
                  <a:srgbClr val="0E7490"/>
                </a:solidFill>
                <a:latin typeface="Calibri" pitchFamily="34" charset="0"/>
                <a:ea typeface="Calibri" pitchFamily="34" charset="-122"/>
                <a:cs typeface="Calibri" pitchFamily="34" charset="-120"/>
                <a:hlinkClick r:id="rId18" invalidUrl="" action="" tgtFrame="" tooltip="" history="1" highlightClick="0" endSnd="0">
                  <a:extLst>
                    <a:ext uri="{A12FA001-AC4F-418D-AE19-62706E023703}">
                      <ahyp:hlinkClr xmlns:ahyp="http://schemas.microsoft.com/office/drawing/2018/hyperlinkcolor" val="tx"/>
                    </a:ext>
                  </a:extLst>
                </a:hlinkClick>
              </a:rPr>
              <a:t>www.adanatb.org.tr/tuik/web/tablo.php</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DSİ. Kozan Barajı bilgi kartı (arşiv kopyası). </a:t>
            </a:r>
            <a:r>
              <a:rPr lang="tr-TR" altLang="en-US" sz="900" u="sng" dirty="0">
                <a:solidFill>
                  <a:srgbClr val="0E7490"/>
                </a:solidFill>
                <a:latin typeface="Calibri" pitchFamily="34" charset="0"/>
                <a:ea typeface="Calibri" pitchFamily="34" charset="-122"/>
                <a:cs typeface="Calibri" pitchFamily="34" charset="-120"/>
                <a:hlinkClick r:id="rId19" invalidUrl="" action="" tgtFrame="" tooltip="" history="1" highlightClick="0" endSnd="0">
                  <a:extLst>
                    <a:ext uri="{A12FA001-AC4F-418D-AE19-62706E023703}">
                      <ahyp:hlinkClr xmlns:ahyp="http://schemas.microsoft.com/office/drawing/2018/hyperlinkcolor" val="tx"/>
                    </a:ext>
                  </a:extLst>
                </a:hlinkClick>
              </a:rPr>
              <a:t>web.archive.org/web/20160304024211/http://www2.dsi.gov.tr/baraj/detayeng.cfm?BarajID=44</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ELSTAT (2025). Annual Agricultural Statistical Survey: Areas and production, 2024. </a:t>
            </a:r>
            <a:r>
              <a:rPr lang="tr-TR" altLang="en-US" sz="900" u="sng" dirty="0">
                <a:solidFill>
                  <a:srgbClr val="0E7490"/>
                </a:solidFill>
                <a:latin typeface="Calibri" pitchFamily="34" charset="0"/>
                <a:ea typeface="Calibri" pitchFamily="34" charset="-122"/>
                <a:cs typeface="Calibri" pitchFamily="34" charset="-120"/>
                <a:hlinkClick r:id="rId20" invalidUrl="" action="" tgtFrame="" tooltip="" history="1" highlightClick="0" endSnd="0">
                  <a:extLst>
                    <a:ext uri="{A12FA001-AC4F-418D-AE19-62706E023703}">
                      <ahyp:hlinkClr xmlns:ahyp="http://schemas.microsoft.com/office/drawing/2018/hyperlinkcolor" val="tx"/>
                    </a:ext>
                  </a:extLst>
                </a:hlinkClick>
              </a:rPr>
              <a:t>www.statistics.gr/en/statistics/-/publication/SPG06/-</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Copernicus Climate Change Service, ECMWF (2025). European State of the Climate 2024: Heat and drought in southeastern Europe. </a:t>
            </a:r>
            <a:r>
              <a:rPr lang="tr-TR" altLang="en-US" sz="900" u="sng" dirty="0">
                <a:solidFill>
                  <a:srgbClr val="0E7490"/>
                </a:solidFill>
                <a:latin typeface="Calibri" pitchFamily="34" charset="0"/>
                <a:ea typeface="Calibri" pitchFamily="34" charset="-122"/>
                <a:cs typeface="Calibri" pitchFamily="34" charset="-120"/>
                <a:hlinkClick r:id="rId21" invalidUrl="" action="" tgtFrame="" tooltip="" history="1" highlightClick="0" endSnd="0">
                  <a:extLst>
                    <a:ext uri="{A12FA001-AC4F-418D-AE19-62706E023703}">
                      <ahyp:hlinkClr xmlns:ahyp="http://schemas.microsoft.com/office/drawing/2018/hyperlinkcolor" val="tx"/>
                    </a:ext>
                  </a:extLst>
                </a:hlinkClick>
              </a:rPr>
              <a:t>climate.copernicus.eu/esotc/2024/heat-and-drought-southeastern-europe</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Meteoroloji Genel Müdürlüğü (2026). 2025 Yılı İklim Değerlendirmesi. </a:t>
            </a:r>
            <a:r>
              <a:rPr lang="tr-TR" altLang="en-US" sz="900" u="sng" dirty="0">
                <a:solidFill>
                  <a:srgbClr val="0E7490"/>
                </a:solidFill>
                <a:latin typeface="Calibri" pitchFamily="34" charset="0"/>
                <a:ea typeface="Calibri" pitchFamily="34" charset="-122"/>
                <a:cs typeface="Calibri" pitchFamily="34" charset="-120"/>
                <a:hlinkClick r:id="rId22" invalidUrl="" action="" tgtFrame="" tooltip="" history="1" highlightClick="0" endSnd="0">
                  <a:extLst>
                    <a:ext uri="{A12FA001-AC4F-418D-AE19-62706E023703}">
                      <ahyp:hlinkClr xmlns:ahyp="http://schemas.microsoft.com/office/drawing/2018/hyperlinkcolor" val="tx"/>
                    </a:ext>
                  </a:extLst>
                </a:hlinkClick>
              </a:rPr>
              <a:t>www.mgm.gov.tr/FILES/iklim/yillikiklim/2025-iklim-raporu.pdf</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ERTnews / meteo.gr, Atina Ulusal Gözlemevi (2023). Κακοκαιρία Daniel: Καταρρίφθηκε το ρεκόρ ημερήσιου ύψους βροχής στη χώρα. </a:t>
            </a:r>
            <a:r>
              <a:rPr lang="tr-TR" altLang="en-US" sz="900" u="sng" dirty="0">
                <a:solidFill>
                  <a:srgbClr val="0E7490"/>
                </a:solidFill>
                <a:latin typeface="Calibri" pitchFamily="34" charset="0"/>
                <a:ea typeface="Calibri" pitchFamily="34" charset="-122"/>
                <a:cs typeface="Calibri" pitchFamily="34" charset="-120"/>
                <a:hlinkClick r:id="rId23" invalidUrl="" action="" tgtFrame="" tooltip="" history="1" highlightClick="0" endSnd="0">
                  <a:extLst>
                    <a:ext uri="{A12FA001-AC4F-418D-AE19-62706E023703}">
                      <ahyp:hlinkClr xmlns:ahyp="http://schemas.microsoft.com/office/drawing/2018/hyperlinkcolor" val="tx"/>
                    </a:ext>
                  </a:extLst>
                </a:hlinkClick>
              </a:rPr>
              <a:t>www.ertnews.gr/eidiseis/ellada/meteo-kakokairia-daniel-katarrifthike-to-rekor-imerisiou-ypsous-vroxis-sti-xora/</a:t>
            </a:r>
            <a:endParaRPr lang="tr-TR" sz="900" dirty="0"/>
          </a:p>
          <a:p>
            <a:pPr marL="254000" indent="-254000">
              <a:spcAft>
                <a:spcPts val="289"/>
              </a:spcAft>
              <a:buSzPct val="100000"/>
              <a:buFont typeface="+mj-lt"/>
              <a:buAutoNum type="arabicPeriod" startAt="38"/>
            </a:pPr>
            <a:r>
              <a:rPr lang="tr-TR" altLang="en-US" sz="900" dirty="0">
                <a:solidFill>
                  <a:srgbClr val="3A4540"/>
                </a:solidFill>
                <a:latin typeface="Calibri" pitchFamily="34" charset="0"/>
                <a:ea typeface="Calibri" pitchFamily="34" charset="-122"/>
                <a:cs typeface="Calibri" pitchFamily="34" charset="-120"/>
              </a:rPr>
              <a:t>He, K. vd. / Natural Hazards and Earth System Sciences 24, 2375 (2024). Storm Daniel flood impact in Greece in 2023. </a:t>
            </a:r>
            <a:r>
              <a:rPr lang="tr-TR" altLang="en-US" sz="900" u="sng" dirty="0">
                <a:solidFill>
                  <a:srgbClr val="0E7490"/>
                </a:solidFill>
                <a:latin typeface="Calibri" pitchFamily="34" charset="0"/>
                <a:ea typeface="Calibri" pitchFamily="34" charset="-122"/>
                <a:cs typeface="Calibri" pitchFamily="34" charset="-120"/>
                <a:hlinkClick r:id="rId24" invalidUrl="" action="" tgtFrame="" tooltip="" history="1" highlightClick="0" endSnd="0">
                  <a:extLst>
                    <a:ext uri="{A12FA001-AC4F-418D-AE19-62706E023703}">
                      <ahyp:hlinkClr xmlns:ahyp="http://schemas.microsoft.com/office/drawing/2018/hyperlinkcolor" val="tx"/>
                    </a:ext>
                  </a:extLst>
                </a:hlinkClick>
              </a:rPr>
              <a:t>nhess.copernicus.org/articles/24/2375/2024/</a:t>
            </a:r>
            <a:endParaRPr lang="tr-T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tr-TR" altLang="en-US" sz="4000" b="1" dirty="0">
                <a:solidFill>
                  <a:srgbClr val="0E3D1E"/>
                </a:solidFill>
                <a:latin typeface="Calibri" pitchFamily="34" charset="0"/>
                <a:ea typeface="Calibri" pitchFamily="34" charset="-122"/>
                <a:cs typeface="Calibri" pitchFamily="34" charset="-120"/>
              </a:rPr>
              <a:t>Teşekkürler</a:t>
            </a:r>
            <a:endParaRPr lang="tr-T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Sorularınız ve katkılarınız için</a:t>
            </a:r>
            <a:endParaRPr lang="tr-T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PLATFORM</a:t>
            </a:r>
            <a:endParaRPr lang="tr-T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lms.smartfarmingsolutions.org</a:t>
            </a:r>
            <a:endParaRPr lang="tr-T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İLETİŞİM</a:t>
            </a:r>
            <a:endParaRPr lang="tr-T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info@smartfarmingsolutions.org</a:t>
            </a:r>
            <a:endParaRPr lang="tr-T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tr-T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+90 322 515 84 66</a:t>
            </a:r>
            <a:endParaRPr lang="tr-T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PROJE SİTESİ</a:t>
            </a:r>
            <a:endParaRPr lang="tr-T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smartfarmingsolutions.org</a:t>
            </a:r>
            <a:endParaRPr lang="tr-T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tr-TR" altLang="en-US" sz="1300" b="1" dirty="0">
                <a:solidFill>
                  <a:srgbClr val="1B2420"/>
                </a:solidFill>
                <a:latin typeface="Calibri" pitchFamily="34" charset="0"/>
                <a:ea typeface="Calibri" pitchFamily="34" charset="-122"/>
                <a:cs typeface="Calibri" pitchFamily="34" charset="-120"/>
              </a:rPr>
              <a:t>Bu proje Avrupa Birliği tarafından finanse edilmektedir.</a:t>
            </a:r>
            <a:endParaRPr lang="tr-TR" sz="1300" dirty="0"/>
          </a:p>
          <a:p>
            <a:pPr indent="0" marL="0">
              <a:spcAft>
                <a:spcPts val="400"/>
              </a:spcAft>
              <a:buNone/>
            </a:pPr>
            <a:r>
              <a:rPr lang="tr-TR" altLang="en-US" sz="1100" dirty="0">
                <a:solidFill>
                  <a:srgbClr val="3A4540"/>
                </a:solidFill>
                <a:latin typeface="Calibri" pitchFamily="34" charset="0"/>
                <a:ea typeface="Calibri" pitchFamily="34" charset="-122"/>
                <a:cs typeface="Calibri" pitchFamily="34" charset="-120"/>
              </a:rPr>
              <a:t>Bu içerik Avrupa Birliği'nin görüşlerini yansıtmamakta olup yalnızca yazarların sorumluluğundadır.</a:t>
            </a:r>
            <a:endParaRPr lang="tr-T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tr-TR" altLang="en-US" sz="1150" b="1" spc="200" kern="0" dirty="0">
                <a:solidFill>
                  <a:srgbClr val="1F7A3A"/>
                </a:solidFill>
                <a:latin typeface="Calibri" pitchFamily="34" charset="0"/>
                <a:ea typeface="Calibri" pitchFamily="34" charset="-122"/>
                <a:cs typeface="Calibri" pitchFamily="34" charset="-120"/>
              </a:rPr>
              <a:t>KÜNYE</a:t>
            </a:r>
            <a:endParaRPr lang="tr-TR" sz="11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Çevresel Sürdürülebilirlik ve Sınır Ötesi İş Diyaloğu İçin Akıllı Tarım</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Project</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Sözleşme No</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TR2021/W1T7/A02/OT02-2/041</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Program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Türkiye-AB İş Dünyası Diyaloğu II (TEBD II) Hibe Programı</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Hibe Faydalanıcısı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Kozan Ticaret Odası (KOZTO)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Ortağı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Larissa Ticaret ve Sanayi Odası (LACCO)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sitesi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İletişim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info@smartfarmingsolutions.org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+90 322 515 84 66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Yayın tarihi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Eylül 2026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Sürdürülebilir Tarım Akademisi · Modül 1: Hassas Tarım</dc:title>
  <dc:subject>Eğitmen sunumu</dc:subject>
  <dc:creator>Kozan Ticaret Odası · Larissa Ticaret ve Sanayi Odası</dc:creator>
  <cp:lastModifiedBy>Kozan Ticaret Odası · Larissa Ticaret ve Sanayi Odası</cp:lastModifiedBy>
  <cp:revision>1</cp:revision>
  <dcterms:created xsi:type="dcterms:W3CDTF">2026-09-30T09:54:51Z</dcterms:created>
  <dcterms:modified xsi:type="dcterms:W3CDTF">2026-09-30T09:54:51Z</dcterms:modified>
</cp:coreProperties>
</file>