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charts/chart6.xml" ContentType="application/vnd.openxmlformats-officedocument.drawingml.chart+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charts/chart7.xml" ContentType="application/vnd.openxmlformats-officedocument.drawingml.chart+xml"/>
  <Override PartName="/ppt/slideMasters/slideMaster25.xml" ContentType="application/vnd.openxmlformats-officedocument.presentationml.slideMaster+xml"/>
  <Override PartName="/ppt/slides/slide25.xml" ContentType="application/vnd.openxmlformats-officedocument.presentationml.slide+xml"/>
  <Override PartName="/ppt/charts/chart8.xml" ContentType="application/vnd.openxmlformats-officedocument.drawingml.chart+xml"/>
  <Override PartName="/ppt/charts/chart9.xml" ContentType="application/vnd.openxmlformats-officedocument.drawingml.chart+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charts/chart10.xml" ContentType="application/vnd.openxmlformats-officedocument.drawingml.chart+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notesMasterIdLst>
    <p:notesMasterId r:id="rId4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 Id="rId46" Type="http://schemas.openxmlformats.org/officeDocument/2006/relationships/tableStyles" Target="tableStyles.xml"/></Relationships>
</file>

<file path=ppt/charts/_rels/chart6.xml.rels><?xml version="1.0" encoding="UTF-8" standalone="yes"?><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Relationships xmlns="http://schemas.openxmlformats.org/package/2006/relationships"><Relationship Id="rId1" Type="http://schemas.openxmlformats.org/officeDocument/2006/relationships/package" Target="../embeddings/Microsoft_Excel_Worksheet8.xlsx"/></Relationships>
</file>

<file path=ppt/charts/_rels/chart9.xml.rels><?xml version="1.0" encoding="UTF-8" standalone="yes"?><Relationships xmlns="http://schemas.openxmlformats.org/package/2006/relationships"><Relationship Id="rId1" Type="http://schemas.openxmlformats.org/officeDocument/2006/relationships/package" Target="../embeddings/Microsoft_Excel_Worksheet9.xlsx"/></Relationships>
</file>

<file path=ppt/charts/_rels/chart10.xml.rels><?xml version="1.0" encoding="UTF-8" standalone="yes"?><Relationships xmlns="http://schemas.openxmlformats.org/package/2006/relationships"><Relationship Id="rId1" Type="http://schemas.openxmlformats.org/officeDocument/2006/relationships/package" Target="../embeddings/Microsoft_Excel_Worksheet10.xlsx"/></Relationships>
</file>

<file path=ppt/charts/chart6.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Ποσοστό χρήσης</c:v>
                </c:pt>
              </c:strCache>
            </c:strRef>
          </c:tx>
          <c:spPr>
            <a:solidFill>
              <a:srgbClr val="1F7A3A"/>
            </a:solidFill>
            <a:effectLst/>
          </c:spPr>
          <c:invertIfNegative val="0"/>
          <c:dLbls>
            <c:numFmt formatCode="0&quot;%&quot;" sourceLinked="0"/>
            <c:txPr>
              <a:bodyPr/>
              <a:lstStyle/>
              <a:p>
                <a:pPr>
                  <a:defRPr b="1" i="0" strike="noStrike" sz="1260" u="none">
                    <a:solidFill>
                      <a:srgbClr val="1B2420"/>
                    </a:solidFill>
                    <a:latin typeface="Calibri"/>
                  </a:defRPr>
                </a:pPr>
              </a:p>
            </c:txPr>
            <c:showLegendKey val="0"/>
            <c:showVal val="1"/>
            <c:showCatName val="0"/>
            <c:showSerName val="0"/>
            <c:showPercent val="0"/>
            <c:showBubbleSize val="0"/>
            <c:showLeaderLines val="0"/>
          </c:dLbls>
          <c:cat>
            <c:multiLvlStrRef>
              <c:f>Sheet1!$A$2:$A$4</c:f>
              <c:multiLvlStrCache>
                <c:ptCount val="3"/>
                <c:lvl>
                  <c:pt idx="0">
                    <c:v>Καλαμπόκι, μικρότερες εκμεταλλεύσεις (2016)</c:v>
                  </c:pt>
                  <c:pt idx="1">
                    <c:v>Καλαμπόκι, μεγαλύτερες εκμεταλλεύσεις (2016)</c:v>
                  </c:pt>
                  <c:pt idx="2">
                    <c:v>Βαμβάκι, μικρότερες εκμεταλλεύσεις (2019)</c:v>
                  </c:pt>
                </c:lvl>
              </c:multiLvlStrCache>
            </c:multiLvlStrRef>
          </c:cat>
          <c:val>
            <c:numRef>
              <c:f>Sheet1!$B$2:$B$4</c:f>
              <c:numCache>
                <c:formatCode>General</c:formatCode>
                <c:ptCount val="3"/>
                <c:pt idx="0">
                  <c:v>10</c:v>
                </c:pt>
                <c:pt idx="1">
                  <c:v>73</c:v>
                </c:pt>
                <c:pt idx="2">
                  <c:v>50</c:v>
                </c:pt>
              </c:numCache>
            </c:numRef>
          </c:val>
        </c:ser>
        <c:dLbls>
          <c:numFmt formatCode="0&quot;%&quot;" sourceLinked="0"/>
          <c:txPr>
            <a:bodyPr/>
            <a:lstStyle/>
            <a:p>
              <a:pPr>
                <a:defRPr b="1" i="0" strike="noStrike" sz="1260" u="none">
                  <a:solidFill>
                    <a:srgbClr val="1B2420"/>
                  </a:solidFill>
                  <a:latin typeface="Calibri"/>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080" b="0" i="0" u="none" strike="noStrike">
                <a:solidFill>
                  <a:srgbClr val="3A4540"/>
                </a:solidFill>
                <a:latin typeface="Calibri"/>
              </a:defRPr>
            </a:pPr>
            <a:endParaRPr lang="en-US"/>
          </a:p>
        </c:txPr>
        <c:crossAx val="2094734552"/>
        <c:crosses val="autoZero"/>
        <c:auto val="1"/>
        <c:lblAlgn val="ctr"/>
        <c:noMultiLvlLbl val="1"/>
      </c:catAx>
      <c:valAx>
        <c:axId val="2094734552"/>
        <c:scaling>
          <c:orientation val="minMax"/>
          <c:max val="100"/>
          <c:min val="0"/>
        </c:scaling>
        <c:delete val="0"/>
        <c:axPos val="l"/>
        <c:majorGridlines>
          <c:spPr>
            <a:ln w="9525" cap="flat">
              <a:solidFill>
                <a:srgbClr val="E5E9E3"/>
              </a:solidFill>
              <a:prstDash val="solid"/>
              <a:round/>
            </a:ln>
          </c:spPr>
        </c:majorGridlines>
        <c:numFmt formatCode="0&quot;%&quot;" sourceLinked="0"/>
        <c:majorTickMark val="out"/>
        <c:minorTickMark val="none"/>
        <c:tickLblPos val="nextTo"/>
        <c:spPr>
          <a:ln w="12700" cap="flat">
            <a:solidFill>
              <a:srgbClr val="888888"/>
            </a:solidFill>
            <a:prstDash val="solid"/>
            <a:round/>
          </a:ln>
        </c:spPr>
        <c:txPr>
          <a:bodyPr/>
          <a:lstStyle/>
          <a:p>
            <a:pPr>
              <a:defRPr sz="990" b="0" i="0" u="none" strike="noStrike">
                <a:solidFill>
                  <a:srgbClr val="5A6862"/>
                </a:solidFill>
                <a:latin typeface="Calibri"/>
              </a:defRPr>
            </a:pPr>
            <a:endParaRPr lang="en-US"/>
          </a:p>
        </c:txPr>
        <c:crossAx val="2094734554"/>
        <c:crosses val="autoZero"/>
        <c:crossBetween val="between"/>
        <c:majorUnit val="25"/>
      </c:valAx>
      <c:spPr>
        <a:noFill/>
        <a:ln>
          <a:noFill/>
        </a:ln>
        <a:effectLst/>
      </c:spPr>
    </c:plotArea>
    <c:plotVisOnly val="1"/>
    <c:dispBlanksAs val="span"/>
  </c:chart>
  <c:spPr>
    <a:noFill/>
    <a:ln>
      <a:noFill/>
    </a:ln>
    <a:effectLst/>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Ποσοστό επιχορήγησης</c:v>
                </c:pt>
              </c:strCache>
            </c:strRef>
          </c:tx>
          <c:spPr>
            <a:solidFill>
              <a:srgbClr val="0E7490"/>
            </a:solidFill>
            <a:effectLst/>
          </c:spPr>
          <c:invertIfNegative val="0"/>
          <c:dLbls>
            <c:numFmt formatCode="0&quot;%&quot;" sourceLinked="0"/>
            <c:txPr>
              <a:bodyPr/>
              <a:lstStyle/>
              <a:p>
                <a:pPr>
                  <a:defRPr b="1" i="0" strike="noStrike" sz="1260" u="none">
                    <a:solidFill>
                      <a:srgbClr val="1B2420"/>
                    </a:solidFill>
                    <a:latin typeface="Calibri"/>
                  </a:defRPr>
                </a:pPr>
              </a:p>
            </c:txPr>
            <c:showLegendKey val="0"/>
            <c:showVal val="1"/>
            <c:showCatName val="0"/>
            <c:showSerName val="0"/>
            <c:showPercent val="0"/>
            <c:showBubbleSize val="0"/>
            <c:showLeaderLines val="0"/>
          </c:dLbls>
          <c:cat>
            <c:multiLvlStrRef>
              <c:f>Sheet1!$A$2:$A$7</c:f>
              <c:multiLvlStrCache>
                <c:ptCount val="6"/>
                <c:lvl>
                  <c:pt idx="0">
                    <c:v>Έξυπνη άρδευση και αυτοματισμός</c:v>
                  </c:pt>
                  <c:pt idx="1">
                    <c:v>Υπόγεια στάγδην άρδευση</c:v>
                  </c:pt>
                  <c:pt idx="2">
                    <c:v>Άρδευση με ηλιακή ενέργεια</c:v>
                  </c:pt>
                  <c:pt idx="3">
                    <c:v>Μικροκαταιονισμός</c:v>
                  </c:pt>
                  <c:pt idx="4">
                    <c:v>Καταιονισμός εντός αγρού</c:v>
                  </c:pt>
                  <c:pt idx="5">
                    <c:v>Στάγδην άρδευση εντός αγρού</c:v>
                  </c:pt>
                </c:lvl>
              </c:multiLvlStrCache>
            </c:multiLvlStrRef>
          </c:cat>
          <c:val>
            <c:numRef>
              <c:f>Sheet1!$B$2:$B$7</c:f>
              <c:numCache>
                <c:formatCode>General</c:formatCode>
                <c:ptCount val="6"/>
                <c:pt idx="0">
                  <c:v>70</c:v>
                </c:pt>
                <c:pt idx="1">
                  <c:v>70</c:v>
                </c:pt>
                <c:pt idx="2">
                  <c:v>60</c:v>
                </c:pt>
                <c:pt idx="3">
                  <c:v>60</c:v>
                </c:pt>
                <c:pt idx="4">
                  <c:v>50</c:v>
                </c:pt>
                <c:pt idx="5">
                  <c:v>50</c:v>
                </c:pt>
              </c:numCache>
            </c:numRef>
          </c:val>
        </c:ser>
        <c:dLbls>
          <c:numFmt formatCode="0&quot;%&quot;" sourceLinked="0"/>
          <c:txPr>
            <a:bodyPr/>
            <a:lstStyle/>
            <a:p>
              <a:pPr>
                <a:defRPr b="1" i="0" strike="noStrike" sz="1260" u="none">
                  <a:solidFill>
                    <a:srgbClr val="1B2420"/>
                  </a:solidFill>
                  <a:latin typeface="Calibri"/>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70" b="0" i="0" u="none" strike="noStrike">
                <a:solidFill>
                  <a:srgbClr val="3A4540"/>
                </a:solidFill>
                <a:latin typeface="Calibri"/>
              </a:defRPr>
            </a:pPr>
            <a:endParaRPr lang="en-US"/>
          </a:p>
        </c:txPr>
        <c:crossAx val="2094734552"/>
        <c:crosses val="autoZero"/>
        <c:auto val="1"/>
        <c:lblAlgn val="ctr"/>
        <c:noMultiLvlLbl val="1"/>
      </c:catAx>
      <c:valAx>
        <c:axId val="2094734552"/>
        <c:scaling>
          <c:orientation val="minMax"/>
          <c:max val="80"/>
          <c:min val="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990" b="0" i="0" u="none" strike="noStrike">
                <a:solidFill>
                  <a:srgbClr val="5A6862"/>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170" b="0" i="0" u="none" strike="noStrike">
                <a:solidFill>
                  <a:srgbClr val="1B2420"/>
                </a:solidFill>
                <a:latin typeface="Calibri"/>
              </a:defRPr>
            </a:pPr>
            <a:r>
              <a:rPr sz="1170" b="0" i="0" u="none" strike="noStrike">
                <a:solidFill>
                  <a:srgbClr val="1B2420"/>
                </a:solidFill>
                <a:latin typeface="Calibri"/>
              </a:rPr>
              <a:t>Υγρασία εδάφους (%), πορτοκαλεώνας με στάγδην άρδευση</a:t>
            </a:r>
          </a:p>
        </c:rich>
      </c:tx>
      <c:layout/>
      <c:overlay val="0"/>
    </c:title>
    <c:autoTitleDeleted val="0"/>
    <c:plotArea>
      <c:layout/>
      <c:lineChart>
        <c:varyColors val="0"/>
        <c:ser>
          <c:idx val="0"/>
          <c:order val="0"/>
          <c:tx>
            <c:strRef>
              <c:f>Sheet1!$B$1</c:f>
              <c:strCache>
                <c:ptCount val="1"/>
                <c:pt idx="0">
                  <c:v>30 cm</c:v>
                </c:pt>
              </c:strCache>
            </c:strRef>
          </c:tx>
          <c:spPr>
            <a:solidFill>
              <a:srgbClr val="0E7490"/>
            </a:solidFill>
            <a:ln w="31750" cap="flat">
              <a:solidFill>
                <a:srgbClr val="0E7490"/>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circle"/>
            <c:size val="6"/>
            <c:spPr>
              <a:solidFill>
                <a:srgbClr val="0E7490"/>
              </a:solidFill>
              <a:ln w="9525" cap="flat">
                <a:solidFill>
                  <a:srgbClr val="0E7490"/>
                </a:solidFill>
                <a:prstDash val="solid"/>
                <a:round/>
              </a:ln>
              <a:effectLst/>
            </c:spPr>
          </c:marker>
          <c:cat>
            <c:multiLvlStrRef>
              <c:f>Sheet1!$A$2:$A$11</c:f>
              <c:multiLvlStrCache>
                <c:ptCount val="10"/>
                <c:lvl>
                  <c:pt idx="0">
                    <c:v>1 Ιουλ</c:v>
                  </c:pt>
                  <c:pt idx="1">
                    <c:v>2 Ιουλ</c:v>
                  </c:pt>
                  <c:pt idx="2">
                    <c:v>3 Ιουλ</c:v>
                  </c:pt>
                  <c:pt idx="3">
                    <c:v>4 Ιουλ</c:v>
                  </c:pt>
                  <c:pt idx="4">
                    <c:v>5 Ιουλ</c:v>
                  </c:pt>
                  <c:pt idx="5">
                    <c:v>6 Ιουλ</c:v>
                  </c:pt>
                  <c:pt idx="6">
                    <c:v>7 Ιουλ</c:v>
                  </c:pt>
                  <c:pt idx="7">
                    <c:v>8 Ιουλ</c:v>
                  </c:pt>
                  <c:pt idx="8">
                    <c:v>9 Ιουλ</c:v>
                  </c:pt>
                  <c:pt idx="9">
                    <c:v>10 Ιουλ</c:v>
                  </c:pt>
                </c:lvl>
              </c:multiLvlStrCache>
            </c:multiLvlStrRef>
          </c:cat>
          <c:val>
            <c:numRef>
              <c:f>Sheet1!$B$2:$B$11</c:f>
              <c:numCache>
                <c:formatCode>General</c:formatCode>
                <c:ptCount val="10"/>
                <c:pt idx="0">
                  <c:v>29</c:v>
                </c:pt>
                <c:pt idx="1">
                  <c:v>27</c:v>
                </c:pt>
                <c:pt idx="2">
                  <c:v>25</c:v>
                </c:pt>
                <c:pt idx="3">
                  <c:v>23</c:v>
                </c:pt>
                <c:pt idx="4">
                  <c:v>21</c:v>
                </c:pt>
                <c:pt idx="5">
                  <c:v>30</c:v>
                </c:pt>
                <c:pt idx="6">
                  <c:v>28</c:v>
                </c:pt>
                <c:pt idx="7">
                  <c:v>26</c:v>
                </c:pt>
                <c:pt idx="8">
                  <c:v>23</c:v>
                </c:pt>
                <c:pt idx="9">
                  <c:v>21</c:v>
                </c:pt>
              </c:numCache>
            </c:numRef>
          </c:val>
          <c:smooth val="0"/>
        </c:ser>
        <c:ser>
          <c:idx val="1"/>
          <c:order val="1"/>
          <c:tx>
            <c:strRef>
              <c:f>Sheet1!$C$1</c:f>
              <c:strCache>
                <c:ptCount val="1"/>
                <c:pt idx="0">
                  <c:v>60 cm</c:v>
                </c:pt>
              </c:strCache>
            </c:strRef>
          </c:tx>
          <c:spPr>
            <a:solidFill>
              <a:srgbClr val="1F7A3A"/>
            </a:solidFill>
            <a:ln w="31750" cap="flat">
              <a:solidFill>
                <a:srgbClr val="1F7A3A"/>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circle"/>
            <c:size val="6"/>
            <c:spPr>
              <a:solidFill>
                <a:srgbClr val="1F7A3A"/>
              </a:solidFill>
              <a:ln w="9525" cap="flat">
                <a:solidFill>
                  <a:srgbClr val="1F7A3A"/>
                </a:solidFill>
                <a:prstDash val="solid"/>
                <a:round/>
              </a:ln>
              <a:effectLst/>
            </c:spPr>
          </c:marker>
          <c:cat>
            <c:multiLvlStrRef>
              <c:f>Sheet1!$A$2:$A$11</c:f>
              <c:multiLvlStrCache>
                <c:ptCount val="10"/>
                <c:lvl>
                  <c:pt idx="0">
                    <c:v>1 Ιουλ</c:v>
                  </c:pt>
                  <c:pt idx="1">
                    <c:v>2 Ιουλ</c:v>
                  </c:pt>
                  <c:pt idx="2">
                    <c:v>3 Ιουλ</c:v>
                  </c:pt>
                  <c:pt idx="3">
                    <c:v>4 Ιουλ</c:v>
                  </c:pt>
                  <c:pt idx="4">
                    <c:v>5 Ιουλ</c:v>
                  </c:pt>
                  <c:pt idx="5">
                    <c:v>6 Ιουλ</c:v>
                  </c:pt>
                  <c:pt idx="6">
                    <c:v>7 Ιουλ</c:v>
                  </c:pt>
                  <c:pt idx="7">
                    <c:v>8 Ιουλ</c:v>
                  </c:pt>
                  <c:pt idx="8">
                    <c:v>9 Ιουλ</c:v>
                  </c:pt>
                  <c:pt idx="9">
                    <c:v>10 Ιουλ</c:v>
                  </c:pt>
                </c:lvl>
              </c:multiLvlStrCache>
            </c:multiLvlStrRef>
          </c:cat>
          <c:val>
            <c:numRef>
              <c:f>Sheet1!$C$2:$C$11</c:f>
              <c:numCache>
                <c:formatCode>General</c:formatCode>
                <c:ptCount val="10"/>
                <c:pt idx="0">
                  <c:v>31</c:v>
                </c:pt>
                <c:pt idx="1">
                  <c:v>30</c:v>
                </c:pt>
                <c:pt idx="2">
                  <c:v>29</c:v>
                </c:pt>
                <c:pt idx="3">
                  <c:v>28</c:v>
                </c:pt>
                <c:pt idx="4">
                  <c:v>27</c:v>
                </c:pt>
                <c:pt idx="5">
                  <c:v>29</c:v>
                </c:pt>
                <c:pt idx="6">
                  <c:v>29</c:v>
                </c:pt>
                <c:pt idx="7">
                  <c:v>28</c:v>
                </c:pt>
                <c:pt idx="8">
                  <c:v>27</c:v>
                </c:pt>
                <c:pt idx="9">
                  <c:v>26</c:v>
                </c:pt>
              </c:numCache>
            </c:numRef>
          </c:val>
          <c:smooth val="0"/>
        </c:ser>
        <c:ser>
          <c:idx val="2"/>
          <c:order val="2"/>
          <c:tx>
            <c:strRef>
              <c:f>Sheet1!$D$1</c:f>
              <c:strCache>
                <c:ptCount val="1"/>
                <c:pt idx="0">
                  <c:v>Κάτω όριο (22%)</c:v>
                </c:pt>
              </c:strCache>
            </c:strRef>
          </c:tx>
          <c:spPr>
            <a:solidFill>
              <a:srgbClr val="B7C0BB"/>
            </a:solidFill>
            <a:ln w="31750" cap="flat">
              <a:solidFill>
                <a:srgbClr val="B7C0BB"/>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circle"/>
            <c:size val="6"/>
            <c:spPr>
              <a:solidFill>
                <a:srgbClr val="B7C0BB"/>
              </a:solidFill>
              <a:ln w="9525" cap="flat">
                <a:solidFill>
                  <a:srgbClr val="B7C0BB"/>
                </a:solidFill>
                <a:prstDash val="solid"/>
                <a:round/>
              </a:ln>
              <a:effectLst/>
            </c:spPr>
          </c:marker>
          <c:cat>
            <c:multiLvlStrRef>
              <c:f>Sheet1!$A$2:$A$11</c:f>
              <c:multiLvlStrCache>
                <c:ptCount val="10"/>
                <c:lvl>
                  <c:pt idx="0">
                    <c:v>1 Ιουλ</c:v>
                  </c:pt>
                  <c:pt idx="1">
                    <c:v>2 Ιουλ</c:v>
                  </c:pt>
                  <c:pt idx="2">
                    <c:v>3 Ιουλ</c:v>
                  </c:pt>
                  <c:pt idx="3">
                    <c:v>4 Ιουλ</c:v>
                  </c:pt>
                  <c:pt idx="4">
                    <c:v>5 Ιουλ</c:v>
                  </c:pt>
                  <c:pt idx="5">
                    <c:v>6 Ιουλ</c:v>
                  </c:pt>
                  <c:pt idx="6">
                    <c:v>7 Ιουλ</c:v>
                  </c:pt>
                  <c:pt idx="7">
                    <c:v>8 Ιουλ</c:v>
                  </c:pt>
                  <c:pt idx="8">
                    <c:v>9 Ιουλ</c:v>
                  </c:pt>
                  <c:pt idx="9">
                    <c:v>10 Ιουλ</c:v>
                  </c:pt>
                </c:lvl>
              </c:multiLvlStrCache>
            </c:multiLvlStrRef>
          </c:cat>
          <c:val>
            <c:numRef>
              <c:f>Sheet1!$D$2:$D$11</c:f>
              <c:numCache>
                <c:formatCode>General</c:formatCode>
                <c:ptCount val="10"/>
                <c:pt idx="0">
                  <c:v>22</c:v>
                </c:pt>
                <c:pt idx="1">
                  <c:v>22</c:v>
                </c:pt>
                <c:pt idx="2">
                  <c:v>22</c:v>
                </c:pt>
                <c:pt idx="3">
                  <c:v>22</c:v>
                </c:pt>
                <c:pt idx="4">
                  <c:v>22</c:v>
                </c:pt>
                <c:pt idx="5">
                  <c:v>22</c:v>
                </c:pt>
                <c:pt idx="6">
                  <c:v>22</c:v>
                </c:pt>
                <c:pt idx="7">
                  <c:v>22</c:v>
                </c:pt>
                <c:pt idx="8">
                  <c:v>22</c:v>
                </c:pt>
                <c:pt idx="9">
                  <c:v>22</c:v>
                </c:pt>
              </c:numCache>
            </c:numRef>
          </c:val>
          <c:smooth val="0"/>
        </c:ser>
        <c:ser>
          <c:idx val="3"/>
          <c:order val="3"/>
          <c:tx>
            <c:strRef>
              <c:f>Sheet1!$E$1</c:f>
              <c:strCache>
                <c:ptCount val="1"/>
                <c:pt idx="0">
                  <c:v>Άνω όριο (32%)</c:v>
                </c:pt>
              </c:strCache>
            </c:strRef>
          </c:tx>
          <c:spPr>
            <a:solidFill>
              <a:srgbClr val="B7C0BB"/>
            </a:solidFill>
            <a:ln w="31750" cap="flat">
              <a:solidFill>
                <a:srgbClr val="B7C0BB"/>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circle"/>
            <c:size val="6"/>
            <c:spPr>
              <a:solidFill>
                <a:srgbClr val="B7C0BB"/>
              </a:solidFill>
              <a:ln w="9525" cap="flat">
                <a:solidFill>
                  <a:srgbClr val="B7C0BB"/>
                </a:solidFill>
                <a:prstDash val="solid"/>
                <a:round/>
              </a:ln>
              <a:effectLst/>
            </c:spPr>
          </c:marker>
          <c:cat>
            <c:multiLvlStrRef>
              <c:f>Sheet1!$A$2:$A$11</c:f>
              <c:multiLvlStrCache>
                <c:ptCount val="10"/>
                <c:lvl>
                  <c:pt idx="0">
                    <c:v>1 Ιουλ</c:v>
                  </c:pt>
                  <c:pt idx="1">
                    <c:v>2 Ιουλ</c:v>
                  </c:pt>
                  <c:pt idx="2">
                    <c:v>3 Ιουλ</c:v>
                  </c:pt>
                  <c:pt idx="3">
                    <c:v>4 Ιουλ</c:v>
                  </c:pt>
                  <c:pt idx="4">
                    <c:v>5 Ιουλ</c:v>
                  </c:pt>
                  <c:pt idx="5">
                    <c:v>6 Ιουλ</c:v>
                  </c:pt>
                  <c:pt idx="6">
                    <c:v>7 Ιουλ</c:v>
                  </c:pt>
                  <c:pt idx="7">
                    <c:v>8 Ιουλ</c:v>
                  </c:pt>
                  <c:pt idx="8">
                    <c:v>9 Ιουλ</c:v>
                  </c:pt>
                  <c:pt idx="9">
                    <c:v>10 Ιουλ</c:v>
                  </c:pt>
                </c:lvl>
              </c:multiLvlStrCache>
            </c:multiLvlStrRef>
          </c:cat>
          <c:val>
            <c:numRef>
              <c:f>Sheet1!$E$2:$E$11</c:f>
              <c:numCache>
                <c:formatCode>General</c:formatCode>
                <c:ptCount val="10"/>
                <c:pt idx="0">
                  <c:v>32</c:v>
                </c:pt>
                <c:pt idx="1">
                  <c:v>32</c:v>
                </c:pt>
                <c:pt idx="2">
                  <c:v>32</c:v>
                </c:pt>
                <c:pt idx="3">
                  <c:v>32</c:v>
                </c:pt>
                <c:pt idx="4">
                  <c:v>32</c:v>
                </c:pt>
                <c:pt idx="5">
                  <c:v>32</c:v>
                </c:pt>
                <c:pt idx="6">
                  <c:v>32</c:v>
                </c:pt>
                <c:pt idx="7">
                  <c:v>32</c:v>
                </c:pt>
                <c:pt idx="8">
                  <c:v>32</c:v>
                </c:pt>
                <c:pt idx="9">
                  <c:v>32</c:v>
                </c:pt>
              </c:numCache>
            </c:numRef>
          </c:val>
          <c:smooth val="0"/>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990" b="0" i="0" u="none" strike="noStrike">
                <a:solidFill>
                  <a:srgbClr val="3A4540"/>
                </a:solidFill>
                <a:latin typeface="Calibri"/>
              </a:defRPr>
            </a:pPr>
            <a:endParaRPr lang="en-US"/>
          </a:p>
        </c:txPr>
        <c:crossAx val="2094734552"/>
        <c:crosses val="autoZero"/>
        <c:auto val="1"/>
        <c:lblAlgn val="ctr"/>
        <c:noMultiLvlLbl val="1"/>
      </c:catAx>
      <c:valAx>
        <c:axId val="2094734552"/>
        <c:scaling>
          <c:orientation val="minMax"/>
          <c:max val="34"/>
          <c:min val="18"/>
        </c:scaling>
        <c:delete val="0"/>
        <c:axPos val="l"/>
        <c:majorGridlines>
          <c:spPr>
            <a:ln w="9525" cap="flat">
              <a:solidFill>
                <a:srgbClr val="E5E9E3"/>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990" b="0" i="0" u="none" strike="noStrike">
                <a:solidFill>
                  <a:srgbClr val="5A6862"/>
                </a:solidFill>
                <a:latin typeface="Calibri"/>
              </a:defRPr>
            </a:pPr>
            <a:endParaRPr lang="en-US"/>
          </a:p>
        </c:txPr>
        <c:crossAx val="2094734554"/>
        <c:crosses val="autoZero"/>
        <c:crossBetween val="between"/>
        <c:majorUnit val="4"/>
      </c:valAx>
      <c:spPr>
        <a:noFill/>
        <a:ln>
          <a:noFill/>
        </a:ln>
        <a:effectLst/>
      </c:spPr>
    </c:plotArea>
    <c:legend>
      <c:legendPos val="r"/>
      <c:overlay val="0"/>
      <c:txPr>
        <a:bodyPr/>
        <a:lstStyle/>
        <a:p>
          <a:pPr>
            <a:defRPr sz="990">
              <a:latin typeface="Calibri"/>
              <a:cs typeface="Calibri"/>
            </a:defRPr>
          </a:pPr>
          <a:endParaRPr lang="en-US"/>
        </a:p>
      </c:txPr>
    </c:legend>
    <c:plotVisOnly val="1"/>
    <c:dispBlanksAs val="span"/>
  </c:chart>
  <c:spPr>
    <a:noFill/>
    <a:ln>
      <a:noFill/>
    </a:ln>
    <a:effectLst/>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170" b="0" i="0" u="none" strike="noStrike">
                <a:solidFill>
                  <a:srgbClr val="1B2420"/>
                </a:solidFill>
                <a:latin typeface="Calibri"/>
              </a:defRPr>
            </a:pPr>
            <a:r>
              <a:rPr sz="1170" b="0" i="0" u="none" strike="noStrike">
                <a:solidFill>
                  <a:srgbClr val="1B2420"/>
                </a:solidFill>
                <a:latin typeface="Calibri"/>
              </a:rPr>
              <a:t>Μέγιστη ημερήσια θερμοκρασία (°C)</a:t>
            </a:r>
          </a:p>
        </c:rich>
      </c:tx>
      <c:layout/>
      <c:overlay val="0"/>
    </c:title>
    <c:autoTitleDeleted val="0"/>
    <c:plotArea>
      <c:layout/>
      <c:lineChart>
        <c:varyColors val="0"/>
        <c:ser>
          <c:idx val="0"/>
          <c:order val="0"/>
          <c:tx>
            <c:strRef>
              <c:f>Sheet1!$B$1</c:f>
              <c:strCache>
                <c:ptCount val="1"/>
                <c:pt idx="0">
                  <c:v>Μέγιστη θερμοκρασία</c:v>
                </c:pt>
              </c:strCache>
            </c:strRef>
          </c:tx>
          <c:spPr>
            <a:solidFill>
              <a:srgbClr val="A16207"/>
            </a:solidFill>
            <a:ln w="31750" cap="flat">
              <a:solidFill>
                <a:srgbClr val="A16207"/>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circle"/>
            <c:size val="6"/>
            <c:spPr>
              <a:solidFill>
                <a:srgbClr val="A16207"/>
              </a:solidFill>
              <a:ln w="9525" cap="flat">
                <a:solidFill>
                  <a:srgbClr val="A16207"/>
                </a:solidFill>
                <a:prstDash val="solid"/>
                <a:round/>
              </a:ln>
              <a:effectLst/>
            </c:spPr>
          </c:marker>
          <c:cat>
            <c:multiLvlStrRef>
              <c:f>Sheet1!$A$2:$A$11</c:f>
              <c:multiLvlStrCache>
                <c:ptCount val="10"/>
                <c:lvl>
                  <c:pt idx="0">
                    <c:v>1 Ιουλ</c:v>
                  </c:pt>
                  <c:pt idx="1">
                    <c:v>2 Ιουλ</c:v>
                  </c:pt>
                  <c:pt idx="2">
                    <c:v>3 Ιουλ</c:v>
                  </c:pt>
                  <c:pt idx="3">
                    <c:v>4 Ιουλ</c:v>
                  </c:pt>
                  <c:pt idx="4">
                    <c:v>5 Ιουλ</c:v>
                  </c:pt>
                  <c:pt idx="5">
                    <c:v>6 Ιουλ</c:v>
                  </c:pt>
                  <c:pt idx="6">
                    <c:v>7 Ιουλ</c:v>
                  </c:pt>
                  <c:pt idx="7">
                    <c:v>8 Ιουλ</c:v>
                  </c:pt>
                  <c:pt idx="8">
                    <c:v>9 Ιουλ</c:v>
                  </c:pt>
                  <c:pt idx="9">
                    <c:v>10 Ιουλ</c:v>
                  </c:pt>
                </c:lvl>
              </c:multiLvlStrCache>
            </c:multiLvlStrRef>
          </c:cat>
          <c:val>
            <c:numRef>
              <c:f>Sheet1!$B$2:$B$11</c:f>
              <c:numCache>
                <c:formatCode>General</c:formatCode>
                <c:ptCount val="10"/>
                <c:pt idx="0">
                  <c:v>34</c:v>
                </c:pt>
                <c:pt idx="1">
                  <c:v>35</c:v>
                </c:pt>
                <c:pt idx="2">
                  <c:v>36</c:v>
                </c:pt>
                <c:pt idx="3">
                  <c:v>38</c:v>
                </c:pt>
                <c:pt idx="4">
                  <c:v>39</c:v>
                </c:pt>
                <c:pt idx="5">
                  <c:v>37</c:v>
                </c:pt>
                <c:pt idx="6">
                  <c:v>35</c:v>
                </c:pt>
                <c:pt idx="7">
                  <c:v>36</c:v>
                </c:pt>
                <c:pt idx="8">
                  <c:v>38</c:v>
                </c:pt>
                <c:pt idx="9">
                  <c:v>40</c:v>
                </c:pt>
              </c:numCache>
            </c:numRef>
          </c:val>
          <c:smooth val="0"/>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990" b="0" i="0" u="none" strike="noStrike">
                <a:solidFill>
                  <a:srgbClr val="3A4540"/>
                </a:solidFill>
                <a:latin typeface="Calibri"/>
              </a:defRPr>
            </a:pPr>
            <a:endParaRPr lang="en-US"/>
          </a:p>
        </c:txPr>
        <c:crossAx val="2094734552"/>
        <c:crosses val="autoZero"/>
        <c:auto val="1"/>
        <c:lblAlgn val="ctr"/>
        <c:noMultiLvlLbl val="1"/>
      </c:catAx>
      <c:valAx>
        <c:axId val="2094734552"/>
        <c:scaling>
          <c:orientation val="minMax"/>
          <c:max val="42"/>
          <c:min val="32"/>
        </c:scaling>
        <c:delete val="0"/>
        <c:axPos val="l"/>
        <c:majorGridlines>
          <c:spPr>
            <a:ln w="9525" cap="flat">
              <a:solidFill>
                <a:srgbClr val="E5E9E3"/>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990" b="0" i="0" u="none" strike="noStrike">
                <a:solidFill>
                  <a:srgbClr val="5A6862"/>
                </a:solidFill>
                <a:latin typeface="Calibri"/>
              </a:defRPr>
            </a:pPr>
            <a:endParaRPr lang="en-US"/>
          </a:p>
        </c:txPr>
        <c:crossAx val="2094734554"/>
        <c:crosses val="autoZero"/>
        <c:crossBetween val="between"/>
        <c:majorUnit val="2"/>
      </c:valAx>
      <c:spPr>
        <a:noFill/>
        <a:ln>
          <a:noFill/>
        </a:ln>
        <a:effectLst/>
      </c:spPr>
    </c:plotArea>
    <c:plotVisOnly val="1"/>
    <c:dispBlanksAs val="span"/>
  </c:chart>
  <c:spPr>
    <a:noFill/>
    <a:ln>
      <a:noFill/>
    </a:ln>
    <a:effectLst/>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Αριθμός συμμετεχόντων</c:v>
                </c:pt>
              </c:strCache>
            </c:strRef>
          </c:tx>
          <c:spPr>
            <a:solidFill>
              <a:srgbClr val="A16207"/>
            </a:solidFill>
            <a:effectLst/>
          </c:spPr>
          <c:invertIfNegative val="0"/>
          <c:dLbls>
            <c:numFmt formatCode="0" sourceLinked="0"/>
            <c:txPr>
              <a:bodyPr/>
              <a:lstStyle/>
              <a:p>
                <a:pPr>
                  <a:defRPr b="1" i="0" strike="noStrike" sz="1170" u="none">
                    <a:solidFill>
                      <a:srgbClr val="1B2420"/>
                    </a:solidFill>
                    <a:latin typeface="Calibri"/>
                  </a:defRPr>
                </a:pPr>
              </a:p>
            </c:txPr>
            <c:showLegendKey val="0"/>
            <c:showVal val="1"/>
            <c:showCatName val="0"/>
            <c:showSerName val="0"/>
            <c:showPercent val="0"/>
            <c:showBubbleSize val="0"/>
            <c:showLeaderLines val="0"/>
          </c:dLbls>
          <c:cat>
            <c:multiLvlStrRef>
              <c:f>Sheet1!$A$2:$A$7</c:f>
              <c:multiLvlStrCache>
                <c:ptCount val="6"/>
                <c:lvl>
                  <c:pt idx="0">
                    <c:v>Συνδέονται στο διαδίκτυο από κινητό</c:v>
                  </c:pt>
                  <c:pt idx="1">
                    <c:v>Δεν έχουν επαφή για πωλήσεις στο εξωτερικό</c:v>
                  </c:pt>
                  <c:pt idx="2">
                    <c:v>Δυσκολία χρηματοδότησης για την Πράσινη Συμφωνία</c:v>
                  </c:pt>
                  <c:pt idx="3">
                    <c:v>Θέλουν συνεργασία με το εξωτερικό</c:v>
                  </c:pt>
                  <c:pt idx="4">
                    <c:v>Θέλουν ανταλλαγή με επιμελητήρια Ελλάδας ή ΕΕ</c:v>
                  </c:pt>
                  <c:pt idx="5">
                    <c:v>Θεωρούν ότι επαρκούν στην αγροτική τεχνολογία</c:v>
                  </c:pt>
                </c:lvl>
              </c:multiLvlStrCache>
            </c:multiLvlStrRef>
          </c:cat>
          <c:val>
            <c:numRef>
              <c:f>Sheet1!$B$2:$B$7</c:f>
              <c:numCache>
                <c:formatCode>General</c:formatCode>
                <c:ptCount val="6"/>
                <c:pt idx="0">
                  <c:v>99</c:v>
                </c:pt>
                <c:pt idx="1">
                  <c:v>85</c:v>
                </c:pt>
                <c:pt idx="2">
                  <c:v>63</c:v>
                </c:pt>
                <c:pt idx="3">
                  <c:v>59</c:v>
                </c:pt>
                <c:pt idx="4">
                  <c:v>49</c:v>
                </c:pt>
                <c:pt idx="5">
                  <c:v>33</c:v>
                </c:pt>
              </c:numCache>
            </c:numRef>
          </c:val>
        </c:ser>
        <c:dLbls>
          <c:numFmt formatCode="0" sourceLinked="0"/>
          <c:txPr>
            <a:bodyPr/>
            <a:lstStyle/>
            <a:p>
              <a:pPr>
                <a:defRPr b="1" i="0" strike="noStrike" sz="1170" u="none">
                  <a:solidFill>
                    <a:srgbClr val="1B2420"/>
                  </a:solidFill>
                  <a:latin typeface="Calibri"/>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080" b="0" i="0" u="none" strike="noStrike">
                <a:solidFill>
                  <a:srgbClr val="3A4540"/>
                </a:solidFill>
                <a:latin typeface="Calibri"/>
              </a:defRPr>
            </a:pPr>
            <a:endParaRPr lang="en-US"/>
          </a:p>
        </c:txPr>
        <c:crossAx val="2094734552"/>
        <c:crosses val="autoZero"/>
        <c:auto val="1"/>
        <c:lblAlgn val="ctr"/>
        <c:noMultiLvlLbl val="1"/>
      </c:catAx>
      <c:valAx>
        <c:axId val="2094734552"/>
        <c:scaling>
          <c:orientation val="minMax"/>
          <c:max val="115"/>
          <c:min val="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990" b="0" i="0" u="none" strike="noStrike">
                <a:solidFill>
                  <a:srgbClr val="5A6862"/>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Καλωσορίστε τους συμμετέχοντες και εξηγήστε ότι αυτή η συνεδρία είναι η δεύτερη ενότητα της Ακαδημίας Βιώσιμης Γεωργίας. Η συνεδρία παρουσιάζει με εκπαιδευτή τα δέκα μαθήματα της πλατφόρμας· η συνολική διάρκεια είναι 3 ώρες και 7 λεπτά. Οι συμμετέχοντες θα κάνουν τις δραστηριότητες ταυτόχρονα στο κινητό ή στον υπολογιστή τους· γράψτε τη διεύθυνση της πλατφόρμας στη συνομιλία. Ερώτηση έναρξης: Τι μετράτε σήμερα στο χωράφι ή στον οπωρώνα σας και τι κάνετε με εκτίμηση; Χρόνος: περίπου 1 λεπτό.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συνεδρία ακολουθεί με τη σειρά τις τρεις ενότητες της πλατφόρμας. Οι χρόνοι προέρχονται από το χρονοδιάγραμμα της πλατφόρμας: βίντεο 29, ανάγνωση 60, δραστηριότητες 78 και τεστ 20 λεπτά, σύνολο 187 λεπτά. Η έναρξη και το κλείσιμο περιλαμβάνονται στον χρόνο της πρώτης και της τελευταίας ενότητας. Σε κάθε ενότητα οι συμμετέχοντες θα κάνουν τουλάχιστον μία δραστηριότητα στην πλατφόρμα· απαντήστε στις ερωτήσεις εκείνη την ώρα. Το τεστ γίνεται ατομικά στο τέλος. Χρόνος: περίπου 1 λεπτό.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Διαβάστε σύντομα τα επτά μαθησιακά αποτελέσματα και πείτε σε ποιο μάθημα δουλεύεται το καθένα (1-3 πρώτη ενότητα, 4 δεύτερη, 5-7 τρίτη). Η ενότητα απευθύνεται σε αγρότες, οργανώσεις παραγωγών, ΜμΕ, συμβούλους και στελέχη επιμελητηρίων στο Κοζάν και στη Λάρισα. Στην έρευνα αναγκών του Εμπορικού Επιμελητηρίου Κοζάν, 99 από τους 103 συμμετέχοντες συνδέονται στο διαδίκτυο από το κινητό· γι' αυτό οι δραστηριότητες γίνονται και στο κινητό. Πείτε καθαρά το κριτήριο ολοκλήρωσης: μαθήματα, 19 υποχρεωτικές δραστηριότητες και τουλάχιστον 70% στο τεστ. Χρόνος: περίπου 2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 χάρτης δείχνει τα δέκα θέματα της ενότητας και σε ποια μαθήματα εξετάζεται το καθένα. Πείτε ότι σήμερα θα τα αγγίξουμε όλα, με έμφαση στην άρδευση, την παρακολούθηση και τα περιφερειακά παραδείγματα. Κάντε μια γρήγορη δημοσκόπηση: ποιο θέμα είναι το πιο επείγον για τη δική σας εκμετάλλευση; Σημειώστε τις απαντήσεις και δώστε τον λόγο σε αυτούς τους συμμετέχοντες όταν φτάσουμε στη σχετική διαφάνεια. Χρόνος: περίπου 1 λεπτό.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πρώτη ενότητα έχει τρία μαθήματα: την έννοια και τη σημασία της έξυπνης γεωργίας, τον ψηφιακό μετασχηματισμό σε Τουρκία και ΕΕ και τα στοιχεία ενός συστήματος έξυπνης γεωργίας. Στο τέλος οι συμμετέχοντες θα τοποθετήσουν αισθητήρες, πύλη δικτύου και βάνα σε έναν πορτοκαλεώνα. Ερώτηση: Η έξυπνη γεωργία είναι μηχάνημα ή μέθοδος; Χρόνος: περίπου 1 λεπτό.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Διαβάστε τον ορισμό των ερευνητών του Πανεπιστημίου του Wageningen (2017): η έξυπνη γεωργία είναι η χρήση τεχνολογιών πληροφορικής και επικοινωνιών στον κύκλο διαχείρισης του αγροκτήματος. Εξηγήστε τον κύκλο με το διάγραμμα: ο αισθητήρας μετρά, τα δεδομένα μεταδίδονται, το λογισμικό τα συγκρίνει με όρια και πρόγνωση καιρού, προκύπτει απόφαση, ο παραγωγός ή ο αυτοματισμός την εφαρμόζει και το αποτέλεσμα μετριέται ξανά. Τονίστε την επιβεβαίωση: αν παραλειφθεί, ένας λανθασμένος κανόνας επαναλαμβάνεται για χρόνια. Ερώτηση: Ποιο βήμα του κύκλου λείπει στη δική σας εκμετάλλευση; Χρόνος: περίπου 4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Οι τρεις έννοιες συχνά συγχέονται· η διαφορά βοηθά να καταλάβετε τι ακριβώς αγοράζετε σε μια τεχνολογική πρόταση. Η γεωργία ακριβείας εστιάζει στη σωστή δόση στη σωστή θέση, η ψηφιακή γεωργία στην καταγραφή των διαδικασιών· η έξυπνη γεωργία είναι ο αδιάλειπτος κύκλος που περιλαμβάνει και τις δύο. Η δραστηριότητα με τις κάρτες εννοιών στην πλατφόρμα εμπεδώνει αυτή τη διάκριση. Ερώτηση: Όταν ένας πωλητής σας προτείνει ένα «έξυπνο» σύστημα, ποιες τρεις ερωτήσεις θα του κάνατε; Χρόνος: περίπου 3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Παρουσιάστε τις τέσσερις πιέσεις με αριθμούς: ζήτηση, νερό, κλίμα και εργατικό δυναμικό. Το 69% του νερού που αντλείται παγκοσμίως πηγαίνει στη γεωργία· μια μικρή βελτίωση στην άρδευση κάνει μεγάλη διαφορά. Για τη Λάρισα, μελέτη για τον θεσσαλικό κάμπο προβλέπει αύξηση άνω του 16% στις ανάγκες άρδευσης του σιταριού και περίπου 7% στο βαμβάκι· στο Κοζάν η πλήρωση του φράγματος έπεσε στο 10% το καλοκαίρι του 2025. Ερώτηση: Τι άλλαξε τα τελευταία πέντε χρόνια στο νερό άρδευσης ή στο ρεύμα της αντλίας σας; Χρόνος: περίπου 3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 ψηφιακός μετασχηματισμός συνήθως δεν ξεκινά με έναν αισθητήρα αλλά με μια καταγραφή· σε μια εκμετάλλευση με ελλιπείς καταγραφές ούτε τα δεδομένα των αισθητήρων ερμηνεύονται σωστά. Στην Τουρκία το ÇKS είναι η βάση πολλών επιδοτήσεων και η ενημέρωση προϊόντος γίνεται μέσω e-Devlet· στην ΕΕ οι οργανισμοί πληρωμών παρακολουθούν από το 2023 τις γεωργικές εκτάσεις με δορυφόρο. Το στρατηγικό σχέδιο 2024-2028 του τουρκικού υπουργείου στοχεύει σε αύξηση της σύγχρονης άρδευσης από 520.000 σε 920.000 εκτάρια. Ερώτηση: Πώς και πότε ενημερώσατε τελευταία φορά τα στοιχεία σας στο ΟΣΔΕ; Χρόνος: περίπου 6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 αισθητήρας κάνει σημειακή μέτρηση, ενώ ο δορυφόρος και το drone βλέπουν ολόκληρο το χωράφι. Το Sentinel-2 δείχνει τις διαφορές στην ανάπτυξη των φυτών, το ραντάρ Sentinel-1 βλέπει και μέσα από τα σύννεφα. Μετά την κακοκαιρία Daniel τον Σεπτέμβριο του 2023, οι ερευνητές υπολόγισαν με εικόνες ραντάρ περίπου 1.150 km² πλημμυρισμένης έκτασης· το 70% ήταν γεωργική γη και πλημμύρισε το 30,5% της έκτασης βαμβακιού του κάμπου. Ερώτηση: Πώς θα βοηθούσαν τα δορυφορικά δεδομένα στην εκτίμηση ζημιών από παγετό ή ξηρασία; Χρόνος: περίπου 4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 σύστημα έξυπνης γεωργίας δεν είναι μία συσκευή αλλά μια αλυσίδα: αισθητήρας, τηλεπισκόπηση, θέση (GNSS), σύνδεση, πύλη δικτύου, νέφος και λογισμικό, ενεργοποιητής. Εξηγήστε σε επτά βήματα πώς μια μέτρηση υγρασίας γίνεται απόφαση άρδευσης. Όποιος γνωρίζει κάθε κρίκο κάνει τις σωστές ερωτήσεις πριν από την αγορά και βρίσκει γρήγορα πού είναι η βλάβη. Τονίστε την κάρτα προειδοποίησης: ένα πλήρως αυτόματο σύστημα που δεν απενεργοποιείται με το χέρι είναι επικίνδυνο. Ερώτηση: Ποιος κρίκος σπάει πιο συχνά κατά τη γνώμη σας; Χρόνος: περίπου 6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Στο χωράφι συνήθως δεν υπάρχει καλώδιο ρεύματος ή διαδικτύου· γι' αυτό χρησιμοποιούνται ασύρματες συνδέσεις χαμηλής κατανάλωσης. Το LoRaWAN ταιριάζει σε αραιές, μικρές μετρήσεις αισθητήρων και φτάνει έως 15 km στην ύπαιθρο. Το NB-IoT δεν χρειάζεται πύλη αλλά θέλει κάλυψη παρόχου· το 4G μεταφέρει μεγάλο όγκο αλλά θέλει ενέργεια· το Wi-Fi είναι για θερμοκήπια και κτίρια. Υπάρχει ερώτηση στο τεστ πάνω σε αυτή τη σύγκριση· συζητήστε πότε ταιριάζει το καθένα χωρίς να δώσετε την απάντηση. Ερώτηση: Έχει το κινητό σας πλήρες σήμα μέσα στον οπωρώνα; Χρόνος: περίπου 3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 ενεργοποιητής μετατρέπει την εντολή του λογισμικού σε φυσική ενέργεια: ηλεκτροβάνα, αντλία, εγχυτήρας λιπάσματος ή ακροφύσιο ψεκασμού. Ο οδηγός του Πανεπιστημίου της Φλόριντα περιγράφει δύο τρόπους: παράλειψη της προγραμματισμένης άρδευσης όταν το έδαφος είναι υγρό και έναρξη της άρδευσης όταν η υγρασία πέσει κάτω από το όριο. Σε αγρονομική μελέτη του ίδιου πανεπιστημίου, ο προγραμματισμός με αισθητήρα και δεδομένα καιρού εξοικονόμησε έως 30% νερό σε σχέση με σταθερό πρόγραμμα χωρίς μείωση της απόδοσης· η εξοικονόμηση εξαρτάται από την προηγούμενη πρακτική. Ερώτηση: Με τι αποφασίζετε σήμερα την άρδευση: ημερολόγιο, παρατήρηση, τον γείτονα; Χρόνος: περίπου 3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Ζητήστε από τους συμμετέχοντες να ανοίξουν το Μάθημα 3 και να κάνουν τη δραστηριότητα «Τοποθετήστε τα εξαρτήματα στον κήπο»· δώστε 5-6 λεπτά. Πρώτα ζητήστε πρόβλεψη για τη θέση της πύλης: στους ανώμαλους οπωρώνες του Κοζάν οι λόφοι και οι κόμες των δέντρων αδυνατίζουν το σήμα, άρα χρειάζεται ψηλό σημείο. Διαβάστε μαζί την ανατροφοδότηση: ο αισθητήρας μπαίνει στη ριζική ζώνη που βρέχει ο σταλάκτης, ο σταθμός σε ανοιχτό χώρο μακριά από σκιά, η βάνα και ο μετρητής στην αρχή της γραμμής. Θυμίστε ότι στον επίπεδο κάμπο της Λάρισας μία πύλη φτάνει πολύ μακριά. Χρόνος: περίπου 9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δεύτερη ενότητα εξετάζει τις βασικές έννοιες της ρομποτικής, τα αυτόνομα μηχανήματα και την ασφάλεια, καθώς και τα πλεονεκτήματα και τους περιορισμούς. Στο τέλος οι συμμετέχοντες θα εντοπίσουν κινδύνους γύρω από ένα αυτόνομο τρακτέρ. Ερώτηση: Ποια εργασία θα αφήνατε σε ένα μηχάνημα και ποια ποτέ; Χρόνος: περίπου 1 λεπτό.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Ένα σύστημα άρδευσης με χρονοδιακόπτη είναι αυτόματο αλλά όχι «έξυπνο»· με αισθητήρα υγρασίας αρχίζει να αντιλαμβάνεται και να αποφασίζει, και όταν κινείται στο χωράφι και εκτελεί εργασία αξίζει το όνομα ρομπότ. Κάθε ρομπότ είναι μια αλυσίδα τριών επιπέδων: αντίληψη, απόφαση, εφαρμογή. Αν η κάμερα καλυφθεί από σκόνη, αν το λογισμικό δεν αναγνωρίζει ένα νέο ζιζάνιο ή αν στομώσει η λεπίδα, το ρομπότ αποτυγχάνει. Η δραστηριότητα «Αντιλαμβάνομαι, αποφασίζω, εφαρμόζω» εξασκεί αυτή τη διάκριση. Ερώτηση: Με βάση αυτούς τους ορισμούς, τι είναι το δικό σας σύστημα άρδευσης; Χρόνος: περίπου 6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Σύμφωνα με την έκθεση του FAO του 2022, το πιο διαδεδομένο εμπορικό γεωργικό ρομπότ είναι το ρομπότ αρμέγματος και η ζήτηση συγκεντρώνεται σε χώρες υψηλού εισοδήματος. Τα ρομπότ σποράς, σκαλίσματος και συγκομιδής εξελίσσονται· οι περισσότερες τιμές εδώ είναι δηλώσεις κατασκευαστών, όχι ανεξάρτητες δοκιμές. Μια ανασκόπηση 18 περιπτώσεων βρήκε αυτά τα ρομπότ οικονομικά μόνο σε συγκεκριμένες συνθήκες. Στο Κοζάν η πρώτη επαφή πιθανότατα δεν θα είναι στη συγκομιδή, αλλά στο σκάλισμα σε καλλιέργειες σε γραμμές ή σε υπηρεσίες drone στους οπωρώνες· στη Λάρισα το Πανεπιστήμιο Θεσσαλίας αναπτύσσει αυτόνομη καταπολέμηση ζιζανίων. Χρόνος: περίπου 7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αυτόματη πηδαλιούχηση αποτελείται από κεραία GNSS, σήμα διόρθωσης και κινητήρα που γυρίζει το τιμόνι· ο οδηγός κάνει τη στροφή στην άκρη του χωραφιού και επιτηρεί. Η ακρίβεια εξαρτάται από τη διόρθωση: το RTK με τοπικό σταθμό βάσης δίνει περίπου ± 2,5 cm και επιτρέπει επιστροφή στα ίδια ίχνη χρόνια μετά. Χωρίς καθοδήγηση μετρήθηκε επικάλυψη 3,3% στη σπορά και 7% στην κατεργασία, δηλαδή επιπλέον εισροές. Η χρήση του συστήματος μαθαίνεται σε λίγες ώρες. Παράδειγμα αυτόνομου τρακτέρ είναι αυτό της John Deere (2022): έξι ζεύγη στερεοσκοπικών καμερών σαρώνουν 360 μοίρες και το τρακτέρ δουλεύει μέσα σε εικονικό όριο. Χρόνος: περίπου 6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Οι συμμετέχοντες κάνουν τη δραστηριότητα «Εντοπίστε τους κινδύνους στο πεδίο του αυτόνομου τρακτέρ» του Μαθήματος 5· δώστε 5 λεπτά. Όταν δεν υπάρχει οδηγός στην καμπίνα, την ασφάλεια πρέπει να την εξασφαλίζουν τα ίδια τα συστήματα· η σειρά ISO 18497 ανανεώθηκε το 2024 σε τέσσερα μέρη. Στη συζήτηση τονίστε τα τρία επίπεδα: σωστά ορισμένο όριο χωραφιού, ανίχνευση εμποδίων που σταματά το μηχάνημα και υπεύθυνος που παρακολουθεί από απόσταση. Στο Κοζάν τα αρδευτικά κανάλια και οι πλαγιές στις άκρες των οπωρώνων απαιτούν περιθώριο ασφάλειας στο εικονικό όριο. Η δραστηριότητα ταξινόμησης του ίδιου μαθήματος εξασκεί τα τέσσερα επίπεδα από τη φωτεινή μπάρα έως την επιτηρούμενη αυτονομία. Χρόνος: περίπου 10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Κατά τον FAO, τα αυτόνομα ρομπότ χωραφιού συνδέονται με τέσσερα οφέλη: εξοικονόμηση εργασίας, έγκαιρη εκτέλεση, ακριβή εφαρμογή και, με μικρούς στόλους, λιγότερη συμπίεση του εδάφους. Οι περιορισμοί είναι συγκεκριμένοι: σε ορισμένες χώρες απαιτείται μόνιμη παρουσία ανθρώπου δίπλα στο αυτόνομο μηχάνημα, η υποδομή στην ύπαιθρο λείπει, και το σέρβις είναι κρίσιμο σε εργασίες που δεν περιμένουν. Ο FAO προειδοποιεί επίσης ότι αν ο αυτοματισμός δεν φτάσει σε μικρούς παραγωγούς, γυναίκες και νέους, μπορεί να εντείνει τις ανισότητες. Συνδέστε τη διαφάνεια με τη δραστηριότητα «Πλεονέκτημα ή περιορισμός;». Ερώτηση: Σε πόσες μέρες έρχεται το σέρβις στην περιοχή σας; Χρόνος: περίπου 7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Τα στοιχεία του Υπουργείου Γεωργίας των ΗΠΑ δείχνουν καθαρά την επίδραση της κλίμακας: το 73% των μεγαλύτερων εκμεταλλεύσεων καλαμποκιού χρησιμοποιεί καθοδήγηση, έναντι μόλις 10% στις μικρότερες. Το βαμβάκι είναι εξαίρεση: ακόμη και το 50% των μικρότερων εκμεταλλεύσεων βαμβακιού τη χρησιμοποιεί, κάτι ενθαρρυντικό για τους βαμβακοπαραγωγούς της Λάρισας. Η ομάδα εμπειρογνωμόνων του EIP-AGRI συστήνει κοινή χρήση μηχανημάτων και αγορά υπηρεσιών σε μικρές και μεσαίες εκμεταλλεύσεις, ιδίως σε προϊόντα υψηλής αξίας όπως το πορτοκάλι Κοζάν. Στην έρευνα του Κοζάν, 63 συμμετέχοντες ανέφεραν την έλλειψη χρηματοδότησης ως δυσκολία. Ερώτηση: Ποιο μηχάνημα θα μπορούσατε να μοιραστείτε με τους γείτονές σας; Χρόνος: περίπου 7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τρίτη ενότητα έχει τέσσερα μαθήματα: παραδείγματα από την Τουρκία, εφαρμογές από την ΕΕ και την Ελλάδα, ανάλυση οικονομικής και περιβαλλοντικής επίδρασης και κοινωνικά οφέλη. Οι συμμετέχοντες θα διαβάσουν έναν πίνακα αισθητήρων, θα δοκιμάσουν δύο υπολογιστικά εργαλεία απόσβεσης και θα διαχειριστούν την απόφαση ενός συνεταιρισμού. Χρόνος: περίπου 1 λεπτό.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Στο πρόγραμμα Gelecek Tarımda (Στη Γεωργία του Μέλλοντος) η τεχνολογία συνοδεύτηκε από εκπαίδευση και ανταλλαγή εμπειρίας «από αγρόκτημα σε αγρόκτημα»· ένας παραγωγός που εξηγεί στον γείτονα το δικό του αποτέλεσμα πείθει περισσότερο από ένα φυλλάδιο. Τα δεδομένα των σταθμών TARBİL είναι πολύτιμα και για τον μικρό παραγωγό που δεν μπορεί να εγκαταστήσει δικό του αισθητήρα· η διαβροχή φύλλου και η θερμοκρασία δείχνουν τον κίνδυνο ασθενειών. Στο Κοζάν το έργο στο οποίο ανήκει η ακαδημία ακολουθεί τον ίδιο δρόμο: εκπαίδευση, επισκέψεις πεδίου, εργαστήριο. Όταν αξιολογείτε ένα παράδειγμα, ρωτήστε: έχει δημοσιευθεί μετρημένο αποτέλεσμα για νερό, λίπασμα ή απόδοση; Χρόνος: περίπου 5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 αρχικό κόστος είναι από τα σημαντικότερα εμπόδια στην υιοθέτηση και η επιδότηση αλλάζει τον λογαριασμό. Στα Άδανα, σύμφωνα με την ανακοίνωση του 2026, το υψηλότερο ποσοστό, 70%, δίνεται στην υπόγεια στάγδην άρδευση και στην έξυπνη άρδευση και αυτοματισμό με αισθητήρα, έλεγχο και απομακρυσμένη διαχείριση. Αυτό δείχνει ότι το δημόσιο δίνει προτεραιότητα όχι μόνο στη στάγδην άρδευση αλλά και στη μετρημένη και έγκαιρη παροχή νερού. Η σύντομη ερώτηση ελέγχου στην πλατφόρμα βασίζεται σε αυτόν τον πίνακα. Ερώτηση: Ποια αντίστοιχα μέτρα στήριξης για την άρδευση γνωρίζετε στη Θεσσαλία; Χρόνος: περίπου 3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 διάγραμμα προέρχεται από τη δραστηριότητα «Πίνακας αισθητήρων ενός πορτοκαλεώνα στο Κοζάν»· τα δεδομένα είναι εκπαιδευτικά και όχι από πραγματικό οπωρώνα. Κάντε πρώτα ερωτήσεις στους συμμετέχοντες και μετά αποκαλύψτε τις αναγνώσεις: ποια μέρα έγινε πιθανότατα η άρδευση, πότε η υγρασία έπεσε για πρώτη φορά κάτω από το εύρος; Το πορτοκάλι Κοζάν καταχωρήθηκε το 2020 ως ονομασία προέλευσης· η έγκαιρη άρδευση το καλοκαίρι επηρεάζει άμεσα την ανάπτυξη του καρπού και τα αρχεία βοηθούν να τεκμηριώνεται η ποιότητα. Στη συνέχεια οι συμμετέχοντες κάνουν οι ίδιοι τη δραστηριότητα στην πλατφόρμα. Χρόνος: περίπου 7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Τα αποτελέσματα αυτών των παραδειγμάτων επιβεβαιώνονται από δημόσιες πηγές· ο στόχος δεν είναι να τα αντιγράψουμε αλλά να δούμε τι λειτουργεί και σε ποιες συνθήκες. Το Hands Free Hectare έδειξε ότι η αυτονομία δεν σημαίνει πάντα μεγάλο και νέο μηχάνημα, αλλά ήταν ερευνητική δοκιμή. Το AFarCloud στόχευσε στη συνεργασία διαφορετικών κατασκευαστών, το FieldCopter στην ταχύτητα της απόφασης. Στον κάμπο της Λάρισας οι βαμβακοπαραγωγοί απέκτησαν πρόσβαση στην υπηρεσία μέσω του συνεταιρισμού τους, που έγινε γέφυρα ανάμεσα στην εταιρεία και τους παραγωγούς. Η δραστηριότητα αντιστοίχισης εξασκεί αυτά τα παραδείγματα. Ερώτηση: Ποιος θα μπορούσε να χτίσει αυτή τη γέφυρα στο Κοζάν; Χρόνος: περίπου 6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Στο έργο LIFE GAIA Sense, με στήριξη του προγράμματος LIFE της ΕΕ, όπου εφαρμόστηκαν οι συστάσεις έξυπνης γεωργίας μειώθηκε αισθητά το κόστος άρδευσης, λίπανσης και φυτοπροστασίας. Τονίστε τη σωστή ανάγνωση του μέσου όρου: τα ποσοστά αφορούν 9 καλλιέργειες και 18 περιοχές· δοκιμάστε πρώτα σε μικρό αγροτεμάχιο και καταγράψτε πριν και μετά. Λιγότερα χημικά σημαίνουν λιγότερη επιβάρυνση εδάφους και νερού· λιγότερη επικάλυψη σημαίνει λιγότερο καύσιμο. Για να μετρηθεί το περιβαλλοντικό όφελος, πρέπει να παρακολουθείται πού καταλήγει η εξοικονόμηση. Ερώτηση: Πού θα πάει το νερό που θα εξοικονομήσετε; Χρόνος: περίπου 4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έξυπνη λίπανση ακολουθεί τον ίδιο κύκλο: μέτρηση, απόφαση, εφαρμογή, επαλήθευση. Στο Gelecek Tarımda η απόφαση λίπανσης βασίστηκε σε ψηφιακή ανάλυση εδάφους· το FieldCopter παρήγαγε σε λίγες ώρες χάρτη θρεπτικής καταπόνησης από εικόνα drone· στη Λάρισα η υπηρεσία gaiasense πρότεινε στοχευμένη λίπανση· στο επίπεδο του ενεργοποιητή, ο εγχυτήρας λιπάσματος εφαρμόζει τη δόση. Για τη Θεσσαλία το θέμα είναι και περιβαλλοντικό: ο κάμπος είναι ζώνη ευπρόσβλητη στη νιτρορύπανση και σε μετρήσεις του 2002 στη δυτική Θεσσαλία περίπου το 40% των πηγαδιών είχε νερό μη πόσιμο λόγω νιτρικών· το JRC συστήνει καλύτερη διαχείριση της λίπανσης. Ερώτηση: Με τι καθορίζετε σήμερα τη δόση λιπάσματος; Χρόνος: περίπου 5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 μερικός προϋπολογισμός δεν συγκρίνει όλη την εκμετάλλευση αλλά μόνο τα κονδύλια που επηρεάζει η αλλαγή. Ο χρόνος απόσβεσης είναι η επένδυση διαιρεμένη με το ετήσιο καθαρό όφελος και πρέπει να είναι μικρότερος από τη διάρκεια ζωής του συστήματος. Στην ανάλυση του Cornell, το ίδιο σύστημα σε 500 acres με εξάλειψη επικάλυψης 10% έφερε 4.666 δολάρια κέρδος τον χρόνο· με τη μισή έκταση και τη μισή επικάλυψη έγινε ζημία 145 δολαρίων. Το μήνυμα: η κλίμακα και η προηγούμενη πρακτική καθορίζουν το αποτέλεσμα, και για τη μικρή εκμετάλλευση η κοινή χρήση ή η αγορά υπηρεσίας έχει νόημα. Ερώτηση: Πόση επικάλυψη ή περιττή άρδευση έχει η δική σας εκμετάλλευση; Χρόνος: περίπου 5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Οι συμμετέχοντες ανοίγουν το υπολογιστικό εργαλείο του Μαθήματος 9· δώστε 7-8 λεπτά για τους δύο στόχους. Εξηγήστε τις παραδοχές: το κόστος αισθητήρα βασίζεται στο UF/IFAS 2025, η εξοικονόμηση 20% στον μέσο όρο του LIFE GAIA Sense, το ανώτατο όριο επιδότησης στην ανακοίνωση των Αδάνων του 2026· η δαπάνη ανά στρέμμα, η εγκατάσταση και η συντήρηση είναι ενδεικτικές τιμές. Το πρώτο που θα φανεί είναι η δύναμη της κλίμακας: στο επινοημένο παράδειγμα, ένας οπωρώνας 40 στρεμμάτων στο Κοζάν αποσβένει αργά μόνος του, ενώ με δύο γείτονες, κοινή πύλη και μονάδα ελέγχου και επιδότηση 70% ο χρόνος μειώνεται αισθητά. Ζητήστε να βάλουν τα δικά τους τιμολόγια και προσφορές. Χρόνος: περίπου 10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γήρανση στη γεωργία είναι κοινό πρόβλημα της ΕΕ και της Τουρκίας: στην ΕΕ μόνο το 10,7% των διαχειριστών εκμεταλλεύσεων είναι κάτω των 40 ετών. Και το στρατηγικό σχέδιο του τουρκικού υπουργείου καταγράφει ως αδυναμία τον υψηλό μέσο όρο ηλικίας και την έλλειψη τεχνικών. Κατά τον FAO, όπου οι μισθοί ανεβαίνουν και τα εργατικά χέρια λιγοστεύουν, ο αυτοματισμός δημιουργεί ευκαιρίες για εξειδικευμένους νέους. Στην έρευνα του Κοζάν οι μισοί συμμετέχοντες ήταν 51 ετών και άνω και οι γυναίκες μόλις 11· η έκθεση προτείνει δράσεις για γυναίκες και νέους. Ερώτηση: Ποιος θα κάνει αυτές τις νέες δουλειές στην περιοχή σας και πού θα τις μάθει; Χρόνος: περίπου 4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 FAO προειδοποιεί ότι αν ο γεωργικός αυτοματισμός δεν φτάσει σε μικρούς παραγωγούς, γυναίκες και νέους, οι ανισότητες μπορεί να βαθύνουν· γι' αυτό ο σχεδιασμός χωρίς αποκλεισμούς είναι απαραίτητος. Για τα δεδομένα, αγροτικές οργανώσεις και κατασκευαστές μηχανημάτων στην Ευρώπη δημοσίευσαν το 2018 έναν μη δεσμευτικό κώδικα δεοντολογίας· η βασική αρχή είναι ο αγρότης στο κέντρο. Διαβάστε τις τρεις ερωτήσεις πριν από την υπογραφή σύμβασης και τονίστε ότι οι απαντήσεις πρέπει να είναι γραπτές. Για την ιχνηλασιμότητα, στην Τουρκία το Σύστημα Καταγραφής Λαχαναγοράς (HKS) δείχνει στον καταναλωτή την προέλευση· τα αρχεία του οπωρώνα είναι ο πρώτος κρίκος. Χρόνος: περίπου 4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Οι συμμετέχοντες παίζουν το σενάριο απόφασης του συνεταιρισμού στο Μάθημα 10· δώστε 6-7 λεπτά. Το σενάριο είναι επινοημένο· ο συνεταιρισμός και τα πρόσωπα δεν είναι πραγματικά. Μετά το παιχνίδι μη συζητήσετε μόνο ποια διαδρομή δίνει τους περισσότερους βαθμούς αλλά το σκεπτικό: η ανάλυση αναγκών, η ένταξη όλων, οι κανόνες για τα δεδομένα και η εκπαίδευση καθορίζουν την επιτυχία περισσότερο από τη συσκευή. Θυμίστε ότι ο βαμβακοπαραγωγικός συνεταιρισμός της Λάρισας αντιμετώπισε στην πράξη τα ίδια ερωτήματα. Ερώτηση: Πώς θα έπαιρνε αυτή την απόφαση το δικό σας επιμελητήριο ή συνεταιρισμός; Χρόνος: περίπου 9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Οι δύο περιοχές αντιμετωπίζουν το ίδιο ερώτημα: περισσότερες ανάγκες με περιορισμένο νερό. Στο Κοζάν η κύρια καλλιέργεια είναι το πορτοκάλι και οι οπωρώνες απλώνονται από την πεδιάδα ως τις ανώμαλες πλαγιές· γι' αυτό η θέση και η κοινή χρήση της πύλης μετράνε. Στη Λάρισα τα μεγάλα επίπεδα βαμβακοχώραφα ευνοούν την αυτόματη πηδαλιούχηση και τη δορυφορική παρακολούθηση, αλλά η πίεση στο νερό και τα νιτρικά είναι υψηλή. Και στις δύο περιοχές ο πιο ρεαλιστικός δρόμος είναι οι υπηρεσίες και η κοινή χρήση μέσω συνεταιρισμού και επιμελητηρίου. Ερώτηση: Ποιο κομμάτι του μοντέλου της Λάρισας θα μπορούσε να μεταφερθεί στο Κοζάν; Χρόνος: περίπου 3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 Εμπορικό Επιμελητήριο Κοζάν έκανε στο πλαίσιο του έργου έρευνα αναγκών με 103 αγρότες και εκπροσώπους ΜμΕ. Σχεδόν όλοι συνδέονται στο διαδίκτυο από το κινητό, αλλά μόνο 33 θεωρούν ότι επαρκούν στη χρήση τεχνολογίας· από εδώ προκύπτει η ανάγκη για εκπαίδευση και εργαλεία φιλικά στο κινητό. Η έλλειψη χρηματοδότησης είναι το πιο εμφανές εμπόδιο. Η διάθεση για συνεργασία είναι υψηλή: 59 θέλουν συνεργασία με το εξωτερικό και 49 ανταλλαγή πληροφοριών με επιμελητήρια στην Ελλάδα ή στην ΕΕ. Γι' αυτό το Έγγραφο Πολιτικών Προτάσεων του έργου προτείνει μια μόνιμη Πλατφόρμα Συνεργασίας Τουρκίας-Ελλάδας για την Έξυπνη Γεωργία. Χρόνος: περίπου 3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Συνοψίστε την ενότητα με τρεις λέξεις: κύκλος, αλυσίδα, κλίμακα. Κύκλος: μέτρηση, μετάδοση, ανάλυση, απόφαση, εφαρμογή, επιβεβαίωση. Αλυσίδα: από τον αισθητήρα στον ενεργοποιητή κάθε κρίκος πρέπει να λειτουργεί και η χειροκίνητη παρέμβαση να είναι πάντα δυνατή. Κλίμακα: η απόσβεση εξαρτάται από έκταση, εξοικονόμηση και επιδότηση· για τη μικρή εκμετάλλευση η κοινή χρήση και οι υπηρεσίες είναι ο πιο ρεαλιστικός δρόμος. Ζητήστε από κάθε συμμετέχοντα ένα σχέδιο δράσης σε μία πρόταση: ποια μέτρηση θα ξεκινήσει αύριο; Χρόνος: περίπου 2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Για την ολοκλήρωση της ενότητας υπάρχουν δύο προϋποθέσεις: οι 19 υποχρεωτικές δραστηριότητες πάνω από το όριο επιτυχίας και τουλάχιστον 70% στο τεστ. Όποιος ολοκληρώσει τον στόχο κερδίζει το παράσημο «Ειδικός της ενότητας» και 100 XP. Το τεστ έχει 15 ερωτήσεις και διαρκεί 20 λεπτά· μη δώσετε απαντήσεις στη συνεδρία, υπενθυμίστε μόνο τα σημαντικά θέματα. Πείτε ότι μπορούν να το κάνουν στο τέλος της συνεδρίας ή στον δικό τους χρόνο. Χρόνος: περίπου 2 λεπτά και μετά το τεστ, 20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Οι πηγές των αριθμών και των στοιχείων της παρουσίασης· όλες είναι προσβάσιμες διευθύνσεις που επαληθεύτηκαν στο περιεχόμενο των μαθημάτων ή στο περιφερειακό αρχείο του έργου. Πείτε στους συμμετέχοντες ότι κάθε μάθημα στην πλατφόρμα έχει επίσης δική του βιβλιογραφία. Χρόνος: περίπου 1 λεπτό.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Συνέχεια της λίστας πηγών: περιφερειακά στοιχεία, παραδείγματα από την ΕΕ και την Ελλάδα και έγγραφα του έργου. Οι συμμετέχοντες μπορούν να ανοίξουν τους συνδέσμους από την έκδοση PDF της παρουσίασης. Χρόνος: μαζί με την προηγούμενη διαφάνεια.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Ευχαριστήστε τους συμμετέχοντες και παρουσιάστε την επόμενη ενότητα: η Ενότητα 3 εξετάζει τη συλλογή και διαχείριση δεδομένων του αγροκτήματος. Απαντήστε στις ερωτήσεις· τα στοιχεία επικοινωνίας και η διεύθυνση της πλατφόρμας είναι στην οθόνη. Υπενθυμίστε τη διάρκεια του τεστ σε όσους δεν το έχουν κάνει ακόμη. Το περιεχόμενο χρηματοδοτείται από την Ευρωπαϊκή Ένωση· τα στοιχεία του έργου και η δήλωση αποποίησης βρίσκονται στο κάτω μέρος. Χρόνος: περίπου 2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image" Target="../media/image-1002-3.png"/><Relationship Id="rId4" Type="http://schemas.openxmlformats.org/officeDocument/2006/relationships/image" Target="../media/image-1002-4.png"/><Relationship Id="rId5" Type="http://schemas.openxmlformats.org/officeDocument/2006/relationships/image" Target="../media/image-1002-5.jpg"/><Relationship Id="rId6" Type="http://schemas.openxmlformats.org/officeDocument/2006/relationships/image" Target="../media/image-1002-6.png"/><Relationship Id="rId7" Type="http://schemas.openxmlformats.org/officeDocument/2006/relationships/image" Target="../media/image-1002-7.png"/><Relationship Id="rId8" Type="http://schemas.openxmlformats.org/officeDocument/2006/relationships/image" Target="../media/image-1002-8.jpg"/><Relationship Id="rId9"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NTET">
    <p:bg>
      <p:bgPr>
        <a:solidFill>
          <a:srgbClr val="FFFFFF"/>
        </a:solidFill>
      </p:bgPr>
    </p:bg>
    <p:spTree>
      <p:nvGrpSpPr>
        <p:cNvPr id="1" name=""/>
        <p:cNvGrpSpPr/>
        <p:nvPr/>
      </p:nvGrpSpPr>
      <p:grpSpPr>
        <a:xfrm>
          <a:off x="0" y="0"/>
          <a:ext cx="0" cy="0"/>
          <a:chOff x="0" y="0"/>
          <a:chExt cx="0" cy="0"/>
        </a:xfrm>
      </p:grpSpPr>
      <p:pic>
        <p:nvPicPr>
          <p:cNvPr id="2" name="Image 0" descr="/root/kozan-akilli-tarim/antet/revize-2026-09-30/img/ust-isbirligi-en.png">    </p:cNvPr>
          <p:cNvPicPr>
            <a:picLocks noChangeAspect="1"/>
          </p:cNvPicPr>
          <p:nvPr/>
        </p:nvPicPr>
        <p:blipFill>
          <a:blip r:embed="rId1"/>
          <a:stretch>
            <a:fillRect/>
          </a:stretch>
        </p:blipFill>
        <p:spPr>
          <a:xfrm>
            <a:off x="5474880" y="144000"/>
            <a:ext cx="1242000" cy="654120"/>
          </a:xfrm>
          <a:prstGeom prst="rect">
            <a:avLst/>
          </a:prstGeom>
        </p:spPr>
      </p:pic>
      <p:pic>
        <p:nvPicPr>
          <p:cNvPr id="3" name="Image 1" descr="/root/kozan-akilli-tarim/antet/revize-2026-09-30/img/ust-tebd2.png">    </p:cNvPr>
          <p:cNvPicPr>
            <a:picLocks noChangeAspect="1"/>
          </p:cNvPicPr>
          <p:nvPr/>
        </p:nvPicPr>
        <p:blipFill>
          <a:blip r:embed="rId2"/>
          <a:stretch>
            <a:fillRect/>
          </a:stretch>
        </p:blipFill>
        <p:spPr>
          <a:xfrm>
            <a:off x="10202760" y="798120"/>
            <a:ext cx="537840" cy="226440"/>
          </a:xfrm>
          <a:prstGeom prst="rect">
            <a:avLst/>
          </a:prstGeom>
        </p:spPr>
      </p:pic>
      <p:pic>
        <p:nvPicPr>
          <p:cNvPr id="4" name="Image 2" descr="/root/kozan-akilli-tarim/antet/revize-2026-09-30/img/alt-1-cfcu.png">    </p:cNvPr>
          <p:cNvPicPr>
            <a:picLocks noChangeAspect="1"/>
          </p:cNvPicPr>
          <p:nvPr/>
        </p:nvPicPr>
        <p:blipFill>
          <a:blip r:embed="rId3"/>
          <a:stretch>
            <a:fillRect/>
          </a:stretch>
        </p:blipFill>
        <p:spPr>
          <a:xfrm>
            <a:off x="1290600" y="6247440"/>
            <a:ext cx="437760" cy="439560"/>
          </a:xfrm>
          <a:prstGeom prst="rect">
            <a:avLst/>
          </a:prstGeom>
        </p:spPr>
      </p:pic>
      <p:pic>
        <p:nvPicPr>
          <p:cNvPr id="5" name="Image 3" descr="/root/kozan-akilli-tarim/antet/revize-2026-09-30/img/alt-2-eurochambres.png">    </p:cNvPr>
          <p:cNvPicPr>
            <a:picLocks noChangeAspect="1"/>
          </p:cNvPicPr>
          <p:nvPr/>
        </p:nvPicPr>
        <p:blipFill>
          <a:blip r:embed="rId4"/>
          <a:stretch>
            <a:fillRect/>
          </a:stretch>
        </p:blipFill>
        <p:spPr>
          <a:xfrm>
            <a:off x="3007440" y="6287040"/>
            <a:ext cx="855360" cy="356040"/>
          </a:xfrm>
          <a:prstGeom prst="rect">
            <a:avLst/>
          </a:prstGeom>
        </p:spPr>
      </p:pic>
      <p:pic>
        <p:nvPicPr>
          <p:cNvPr id="6" name="Image 4" descr="/root/kozan-akilli-tarim/antet/revize-2026-09-30/img/alt-3-kozto.jpg">    </p:cNvPr>
          <p:cNvPicPr>
            <a:picLocks noChangeAspect="1"/>
          </p:cNvPicPr>
          <p:nvPr/>
        </p:nvPicPr>
        <p:blipFill>
          <a:blip r:embed="rId5"/>
          <a:stretch>
            <a:fillRect/>
          </a:stretch>
        </p:blipFill>
        <p:spPr>
          <a:xfrm>
            <a:off x="5461560" y="6284160"/>
            <a:ext cx="356400" cy="356400"/>
          </a:xfrm>
          <a:prstGeom prst="rect">
            <a:avLst/>
          </a:prstGeom>
        </p:spPr>
      </p:pic>
      <p:pic>
        <p:nvPicPr>
          <p:cNvPr id="7" name="Image 5" descr="/root/kozan-akilli-tarim/antet/revize-2026-09-30/img/alt-4-larissa.png">    </p:cNvPr>
          <p:cNvPicPr>
            <a:picLocks noChangeAspect="1"/>
          </p:cNvPicPr>
          <p:nvPr/>
        </p:nvPicPr>
        <p:blipFill>
          <a:blip r:embed="rId6"/>
          <a:stretch>
            <a:fillRect/>
          </a:stretch>
        </p:blipFill>
        <p:spPr>
          <a:xfrm>
            <a:off x="6901200" y="6259680"/>
            <a:ext cx="448920" cy="380160"/>
          </a:xfrm>
          <a:prstGeom prst="rect">
            <a:avLst/>
          </a:prstGeom>
        </p:spPr>
      </p:pic>
      <p:pic>
        <p:nvPicPr>
          <p:cNvPr id="8" name="Image 6" descr="/root/kozan-akilli-tarim/antet/revize-2026-09-30/img/alt-5-tobb.png">    </p:cNvPr>
          <p:cNvPicPr>
            <a:picLocks noChangeAspect="1"/>
          </p:cNvPicPr>
          <p:nvPr/>
        </p:nvPicPr>
        <p:blipFill>
          <a:blip r:embed="rId7"/>
          <a:stretch>
            <a:fillRect/>
          </a:stretch>
        </p:blipFill>
        <p:spPr>
          <a:xfrm>
            <a:off x="9010440" y="6289560"/>
            <a:ext cx="362160" cy="362160"/>
          </a:xfrm>
          <a:prstGeom prst="rect">
            <a:avLst/>
          </a:prstGeom>
        </p:spPr>
      </p:pic>
      <p:pic>
        <p:nvPicPr>
          <p:cNvPr id="9" name="Image 7" descr="/root/kozan-akilli-tarim/antet/revize-2026-09-30/img/alt-6-ab-baskanligi.jpg">    </p:cNvPr>
          <p:cNvPicPr>
            <a:picLocks noChangeAspect="1"/>
          </p:cNvPicPr>
          <p:nvPr/>
        </p:nvPicPr>
        <p:blipFill>
          <a:blip r:embed="rId8"/>
          <a:stretch>
            <a:fillRect/>
          </a:stretch>
        </p:blipFill>
        <p:spPr>
          <a:xfrm>
            <a:off x="10587600" y="6291360"/>
            <a:ext cx="349560" cy="3801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2.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image" Target="../media/image-4-9.png"/><Relationship Id="rId10" Type="http://schemas.openxmlformats.org/officeDocument/2006/relationships/image" Target="../media/image-4-10.png"/><Relationship Id="rId11" Type="http://schemas.openxmlformats.org/officeDocument/2006/relationships/slideLayout" Target="../slideLayouts/slideLayout2.xml"/><Relationship Id="rId1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image" Target="../media/image-5-2.png"/><Relationship Id="rId3" Type="http://schemas.openxmlformats.org/officeDocument/2006/relationships/slideLayout" Target="../slideLayouts/slideLayout2.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slideLayout" Target="../slideLayouts/slideLayout2.xml"/><Relationship Id="rId10"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image" Target="../media/image-14-2.png"/><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image" Target="../media/image-15-2.png"/><Relationship Id="rId3" Type="http://schemas.openxmlformats.org/officeDocument/2006/relationships/slideLayout" Target="../slideLayouts/slideLayout2.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slideLayout" Target="../slideLayouts/slideLayout2.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g"/><Relationship Id="rId2" Type="http://schemas.openxmlformats.org/officeDocument/2006/relationships/image" Target="../media/image-19-2.png"/><Relationship Id="rId3" Type="http://schemas.openxmlformats.org/officeDocument/2006/relationships/slideLayout" Target="../slideLayouts/slideLayout2.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chart" Target="/ppt/charts/chart6.xml"/><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g"/><Relationship Id="rId2" Type="http://schemas.openxmlformats.org/officeDocument/2006/relationships/image" Target="../media/image-22-2.png"/><Relationship Id="rId3" Type="http://schemas.openxmlformats.org/officeDocument/2006/relationships/slideLayout" Target="../slideLayouts/slideLayout2.xml"/><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chart" Target="/ppt/charts/chart7.xml"/><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chart" Target="/ppt/charts/chart8.xml"/><Relationship Id="rId2" Type="http://schemas.openxmlformats.org/officeDocument/2006/relationships/chart" Target="/ppt/charts/chart9.xml"/><Relationship Id="rId3" Type="http://schemas.openxmlformats.org/officeDocument/2006/relationships/slideLayout" Target="../slideLayouts/slideLayout2.xml"/><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2.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jpg"/><Relationship Id="rId2" Type="http://schemas.openxmlformats.org/officeDocument/2006/relationships/image" Target="../media/image-30-2.png"/><Relationship Id="rId3" Type="http://schemas.openxmlformats.org/officeDocument/2006/relationships/image" Target="../media/image-30-3.png"/><Relationship Id="rId4" Type="http://schemas.openxmlformats.org/officeDocument/2006/relationships/slideLayout" Target="../slideLayouts/slideLayout2.xml"/><Relationship Id="rId5"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2.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g"/><Relationship Id="rId2" Type="http://schemas.openxmlformats.org/officeDocument/2006/relationships/image" Target="../media/image-33-2.png"/><Relationship Id="rId3" Type="http://schemas.openxmlformats.org/officeDocument/2006/relationships/slideLayout" Target="../slideLayouts/slideLayout2.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chart" Target="/ppt/charts/chart10.xml"/><Relationship Id="rId2" Type="http://schemas.openxmlformats.org/officeDocument/2006/relationships/slideLayout" Target="../slideLayouts/slideLayout2.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2.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7726680" y="1116000"/>
            <a:ext cx="4465015" cy="5040000"/>
          </a:xfrm>
          <a:prstGeom prst="rect">
            <a:avLst/>
          </a:prstGeom>
          <a:solidFill>
            <a:srgbClr val="8ED973"/>
          </a:solidFill>
          <a:ln w="6350">
            <a:solidFill>
              <a:srgbClr val="8ED973"/>
            </a:solidFill>
            <a:prstDash val="solid"/>
          </a:ln>
        </p:spPr>
      </p:sp>
      <p:sp>
        <p:nvSpPr>
          <p:cNvPr id="3" name="Text 1"/>
          <p:cNvSpPr txBox="1"/>
          <p:nvPr/>
        </p:nvSpPr>
        <p:spPr>
          <a:xfrm>
            <a:off x="548640" y="1298880"/>
            <a:ext cx="6903720" cy="329184"/>
          </a:xfrm>
          <a:prstGeom prst="rect">
            <a:avLst/>
          </a:prstGeom>
          <a:noFill/>
          <a:ln/>
        </p:spPr>
        <p:txBody>
          <a:bodyPr wrap="square" lIns="0" tIns="0" rIns="0" bIns="0" rtlCol="0" anchor="t">
            <a:normAutofit/>
          </a:bodyPr>
          <a:lstStyle/>
          <a:p>
            <a:pPr indent="0" marL="0">
              <a:buNone/>
            </a:pPr>
            <a:r>
              <a:rPr lang="el-GR" altLang="en-US" sz="1600" b="1" dirty="0">
                <a:solidFill>
                  <a:srgbClr val="1B2420"/>
                </a:solidFill>
                <a:latin typeface="Calibri" pitchFamily="34" charset="0"/>
                <a:ea typeface="Calibri" pitchFamily="34" charset="-122"/>
                <a:cs typeface="Calibri" pitchFamily="34" charset="-120"/>
              </a:rPr>
              <a:t>Ακαδημία Βιώσιμης Γεωργίας</a:t>
            </a:r>
            <a:endParaRPr lang="el-GR" sz="1600" dirty="0"/>
          </a:p>
        </p:txBody>
      </p:sp>
      <p:sp>
        <p:nvSpPr>
          <p:cNvPr id="4" name="Text 2"/>
          <p:cNvSpPr txBox="1"/>
          <p:nvPr/>
        </p:nvSpPr>
        <p:spPr>
          <a:xfrm>
            <a:off x="548640" y="1646352"/>
            <a:ext cx="6903720" cy="274320"/>
          </a:xfrm>
          <a:prstGeom prst="rect">
            <a:avLst/>
          </a:prstGeom>
          <a:noFill/>
          <a:ln/>
        </p:spPr>
        <p:txBody>
          <a:bodyPr wrap="square" lIns="0" tIns="0" rIns="0" bIns="0" rtlCol="0" anchor="t"/>
          <a:lstStyle/>
          <a:p>
            <a:pPr indent="0" marL="0">
              <a:buNone/>
            </a:pPr>
            <a:r>
              <a:rPr lang="el-GR" altLang="en-US" sz="1200" b="1" spc="200" kern="0" dirty="0">
                <a:solidFill>
                  <a:srgbClr val="A16207"/>
                </a:solidFill>
                <a:latin typeface="Calibri" pitchFamily="34" charset="0"/>
                <a:ea typeface="Calibri" pitchFamily="34" charset="-122"/>
                <a:cs typeface="Calibri" pitchFamily="34" charset="-120"/>
              </a:rPr>
              <a:t>ΕΝΟΤΗΤΑ 2 · ΠΑΡΟΥΣΙΑΣΗ ΕΚΠΑΙΔΕΥΤΗ</a:t>
            </a:r>
            <a:endParaRPr lang="el-GR" sz="1200" dirty="0"/>
          </a:p>
        </p:txBody>
      </p:sp>
      <p:sp>
        <p:nvSpPr>
          <p:cNvPr id="5" name="Shape 3"/>
          <p:cNvSpPr/>
          <p:nvPr/>
        </p:nvSpPr>
        <p:spPr>
          <a:xfrm>
            <a:off x="0" y="2076120"/>
            <a:ext cx="10881360" cy="1005840"/>
          </a:xfrm>
          <a:prstGeom prst="rect">
            <a:avLst/>
          </a:prstGeom>
          <a:solidFill>
            <a:srgbClr val="000000"/>
          </a:solidFill>
          <a:ln w="6350">
            <a:solidFill>
              <a:srgbClr val="000000"/>
            </a:solidFill>
            <a:prstDash val="solid"/>
          </a:ln>
        </p:spPr>
      </p:sp>
      <p:sp>
        <p:nvSpPr>
          <p:cNvPr id="6" name="Text 4"/>
          <p:cNvSpPr txBox="1"/>
          <p:nvPr/>
        </p:nvSpPr>
        <p:spPr>
          <a:xfrm>
            <a:off x="548640" y="2149272"/>
            <a:ext cx="10058400" cy="859536"/>
          </a:xfrm>
          <a:prstGeom prst="rect">
            <a:avLst/>
          </a:prstGeom>
          <a:noFill/>
          <a:ln/>
        </p:spPr>
        <p:txBody>
          <a:bodyPr wrap="square" lIns="0" tIns="0" rIns="0" bIns="0" rtlCol="0" anchor="ctr">
            <a:normAutofit/>
          </a:bodyPr>
          <a:lstStyle/>
          <a:p>
            <a:pPr algn="r" indent="0" marL="0">
              <a:buNone/>
            </a:pPr>
            <a:r>
              <a:rPr lang="el-GR" altLang="en-US" sz="3800" b="1" dirty="0">
                <a:solidFill>
                  <a:srgbClr val="FFFFFF"/>
                </a:solidFill>
                <a:latin typeface="Calibri" pitchFamily="34" charset="0"/>
                <a:ea typeface="Calibri" pitchFamily="34" charset="-122"/>
                <a:cs typeface="Calibri" pitchFamily="34" charset="-120"/>
              </a:rPr>
              <a:t>Τεχνολογίες Έξυπνης Γεωργίας</a:t>
            </a:r>
            <a:endParaRPr lang="el-GR" sz="3800" dirty="0"/>
          </a:p>
        </p:txBody>
      </p:sp>
      <p:pic>
        <p:nvPicPr>
          <p:cNvPr id="7" name="Image 0" descr="/root/kozan-akilli-tarim/sunum/build/cache/kapak-m2-ff2f61f2-1400-0.04.png">    </p:cNvPr>
          <p:cNvPicPr>
            <a:picLocks noChangeAspect="1"/>
          </p:cNvPicPr>
          <p:nvPr/>
        </p:nvPicPr>
        <p:blipFill>
          <a:blip r:embed="rId1"/>
          <a:stretch>
            <a:fillRect/>
          </a:stretch>
        </p:blipFill>
        <p:spPr>
          <a:xfrm>
            <a:off x="548640" y="3455978"/>
            <a:ext cx="4297680" cy="2417445"/>
          </a:xfrm>
          <a:prstGeom prst="rect">
            <a:avLst/>
          </a:prstGeom>
          <a:effectLst>
            <a:outerShdw sx="100000" sy="100000" kx="0" ky="0" algn="bl" rotWithShape="0" blurRad="101600" dist="38100" dir="5400000">
              <a:srgbClr val="1B2420">
                <a:alpha val="25000"/>
              </a:srgbClr>
            </a:outerShdw>
          </a:effectLst>
        </p:spPr>
      </p:pic>
      <p:sp>
        <p:nvSpPr>
          <p:cNvPr id="8" name="Text 5"/>
          <p:cNvSpPr txBox="1"/>
          <p:nvPr/>
        </p:nvSpPr>
        <p:spPr>
          <a:xfrm>
            <a:off x="5120640" y="3356280"/>
            <a:ext cx="2331720" cy="1234440"/>
          </a:xfrm>
          <a:prstGeom prst="rect">
            <a:avLst/>
          </a:prstGeom>
          <a:noFill/>
          <a:ln/>
        </p:spPr>
        <p:txBody>
          <a:bodyPr wrap="square" lIns="0" tIns="0" rIns="0" bIns="0" rtlCol="0" anchor="t">
            <a:normAutofit/>
          </a:bodyPr>
          <a:lstStyle/>
          <a:p>
            <a:pPr indent="0" marL="0">
              <a:buNone/>
            </a:pPr>
            <a:r>
              <a:rPr lang="el-GR" altLang="en-US" sz="1500" dirty="0">
                <a:solidFill>
                  <a:srgbClr val="3A4540"/>
                </a:solidFill>
                <a:latin typeface="Calibri" pitchFamily="34" charset="0"/>
                <a:ea typeface="Calibri" pitchFamily="34" charset="-122"/>
                <a:cs typeface="Calibri" pitchFamily="34" charset="-120"/>
              </a:rPr>
              <a:t>Από τον αισθητήρα στο ρομπότ: λήψη αποφάσεων στο χωράφι με δεδομένα και αυτοματισμό</a:t>
            </a:r>
            <a:endParaRPr lang="el-GR" sz="1500" dirty="0"/>
          </a:p>
        </p:txBody>
      </p:sp>
      <p:sp>
        <p:nvSpPr>
          <p:cNvPr id="9" name="Shape 6"/>
          <p:cNvSpPr/>
          <p:nvPr/>
        </p:nvSpPr>
        <p:spPr>
          <a:xfrm>
            <a:off x="5120640" y="4636440"/>
            <a:ext cx="2331720" cy="310896"/>
          </a:xfrm>
          <a:prstGeom prst="roundRect">
            <a:avLst>
              <a:gd name="adj" fmla="val 50000"/>
            </a:avLst>
          </a:prstGeom>
          <a:solidFill>
            <a:srgbClr val="E6F3EA"/>
          </a:solidFill>
          <a:ln w="9525">
            <a:solidFill>
              <a:srgbClr val="CFE6D6"/>
            </a:solidFill>
            <a:prstDash val="solid"/>
          </a:ln>
        </p:spPr>
      </p:sp>
      <p:sp>
        <p:nvSpPr>
          <p:cNvPr id="10" name="Text 7"/>
          <p:cNvSpPr txBox="1"/>
          <p:nvPr/>
        </p:nvSpPr>
        <p:spPr>
          <a:xfrm>
            <a:off x="5248656" y="4636440"/>
            <a:ext cx="2075688" cy="310896"/>
          </a:xfrm>
          <a:prstGeom prst="rect">
            <a:avLst/>
          </a:prstGeom>
          <a:noFill/>
          <a:ln/>
        </p:spPr>
        <p:txBody>
          <a:bodyPr wrap="square" lIns="0" tIns="0" rIns="0" bIns="0" rtlCol="0" anchor="ctr">
            <a:normAutofit/>
          </a:bodyPr>
          <a:lstStyle/>
          <a:p>
            <a:pPr indent="0" marL="0">
              <a:buNone/>
            </a:pPr>
            <a:r>
              <a:rPr lang="el-GR" altLang="en-US" sz="1150" b="1" dirty="0">
                <a:solidFill>
                  <a:srgbClr val="16602D"/>
                </a:solidFill>
                <a:latin typeface="Calibri" pitchFamily="34" charset="0"/>
                <a:ea typeface="Calibri" pitchFamily="34" charset="-122"/>
                <a:cs typeface="Calibri" pitchFamily="34" charset="-120"/>
              </a:rPr>
              <a:t>3 ώρες 7 λεπτά</a:t>
            </a:r>
            <a:endParaRPr lang="el-GR" sz="1150" dirty="0"/>
          </a:p>
        </p:txBody>
      </p:sp>
      <p:sp>
        <p:nvSpPr>
          <p:cNvPr id="11" name="Shape 8"/>
          <p:cNvSpPr/>
          <p:nvPr/>
        </p:nvSpPr>
        <p:spPr>
          <a:xfrm>
            <a:off x="5120640" y="5002200"/>
            <a:ext cx="2331720" cy="310896"/>
          </a:xfrm>
          <a:prstGeom prst="roundRect">
            <a:avLst>
              <a:gd name="adj" fmla="val 50000"/>
            </a:avLst>
          </a:prstGeom>
          <a:solidFill>
            <a:srgbClr val="E6F3EA"/>
          </a:solidFill>
          <a:ln w="9525">
            <a:solidFill>
              <a:srgbClr val="CFE6D6"/>
            </a:solidFill>
            <a:prstDash val="solid"/>
          </a:ln>
        </p:spPr>
      </p:sp>
      <p:sp>
        <p:nvSpPr>
          <p:cNvPr id="12" name="Text 9"/>
          <p:cNvSpPr txBox="1"/>
          <p:nvPr/>
        </p:nvSpPr>
        <p:spPr>
          <a:xfrm>
            <a:off x="5248656" y="5002200"/>
            <a:ext cx="2075688" cy="310896"/>
          </a:xfrm>
          <a:prstGeom prst="rect">
            <a:avLst/>
          </a:prstGeom>
          <a:noFill/>
          <a:ln/>
        </p:spPr>
        <p:txBody>
          <a:bodyPr wrap="square" lIns="0" tIns="0" rIns="0" bIns="0" rtlCol="0" anchor="ctr">
            <a:normAutofit/>
          </a:bodyPr>
          <a:lstStyle/>
          <a:p>
            <a:pPr indent="0" marL="0">
              <a:buNone/>
            </a:pPr>
            <a:r>
              <a:rPr lang="el-GR" altLang="en-US" sz="1150" b="1" dirty="0">
                <a:solidFill>
                  <a:srgbClr val="16602D"/>
                </a:solidFill>
                <a:latin typeface="Calibri" pitchFamily="34" charset="0"/>
                <a:ea typeface="Calibri" pitchFamily="34" charset="-122"/>
                <a:cs typeface="Calibri" pitchFamily="34" charset="-120"/>
              </a:rPr>
              <a:t>10 μαθήματα</a:t>
            </a:r>
            <a:endParaRPr lang="el-GR" sz="1150" dirty="0"/>
          </a:p>
        </p:txBody>
      </p:sp>
      <p:sp>
        <p:nvSpPr>
          <p:cNvPr id="13" name="Shape 10"/>
          <p:cNvSpPr/>
          <p:nvPr/>
        </p:nvSpPr>
        <p:spPr>
          <a:xfrm>
            <a:off x="5120640" y="5367960"/>
            <a:ext cx="2331720" cy="310896"/>
          </a:xfrm>
          <a:prstGeom prst="roundRect">
            <a:avLst>
              <a:gd name="adj" fmla="val 50000"/>
            </a:avLst>
          </a:prstGeom>
          <a:solidFill>
            <a:srgbClr val="E6F3EA"/>
          </a:solidFill>
          <a:ln w="9525">
            <a:solidFill>
              <a:srgbClr val="CFE6D6"/>
            </a:solidFill>
            <a:prstDash val="solid"/>
          </a:ln>
        </p:spPr>
      </p:sp>
      <p:sp>
        <p:nvSpPr>
          <p:cNvPr id="14" name="Text 11"/>
          <p:cNvSpPr txBox="1"/>
          <p:nvPr/>
        </p:nvSpPr>
        <p:spPr>
          <a:xfrm>
            <a:off x="5248656" y="5367960"/>
            <a:ext cx="2075688" cy="310896"/>
          </a:xfrm>
          <a:prstGeom prst="rect">
            <a:avLst/>
          </a:prstGeom>
          <a:noFill/>
          <a:ln/>
        </p:spPr>
        <p:txBody>
          <a:bodyPr wrap="square" lIns="0" tIns="0" rIns="0" bIns="0" rtlCol="0" anchor="ctr">
            <a:normAutofit/>
          </a:bodyPr>
          <a:lstStyle/>
          <a:p>
            <a:pPr indent="0" marL="0">
              <a:buNone/>
            </a:pPr>
            <a:r>
              <a:rPr lang="el-GR" altLang="en-US" sz="1150" b="1" dirty="0">
                <a:solidFill>
                  <a:srgbClr val="16602D"/>
                </a:solidFill>
                <a:latin typeface="Calibri" pitchFamily="34" charset="0"/>
                <a:ea typeface="Calibri" pitchFamily="34" charset="-122"/>
                <a:cs typeface="Calibri" pitchFamily="34" charset="-120"/>
              </a:rPr>
              <a:t>20 δραστηριότητες</a:t>
            </a:r>
            <a:endParaRPr lang="el-GR" sz="1150" dirty="0"/>
          </a:p>
        </p:txBody>
      </p:sp>
      <p:sp>
        <p:nvSpPr>
          <p:cNvPr id="15" name="Shape 12"/>
          <p:cNvSpPr/>
          <p:nvPr/>
        </p:nvSpPr>
        <p:spPr>
          <a:xfrm>
            <a:off x="5120640" y="5733720"/>
            <a:ext cx="2331720" cy="310896"/>
          </a:xfrm>
          <a:prstGeom prst="roundRect">
            <a:avLst>
              <a:gd name="adj" fmla="val 50000"/>
            </a:avLst>
          </a:prstGeom>
          <a:solidFill>
            <a:srgbClr val="E6F3EA"/>
          </a:solidFill>
          <a:ln w="9525">
            <a:solidFill>
              <a:srgbClr val="CFE6D6"/>
            </a:solidFill>
            <a:prstDash val="solid"/>
          </a:ln>
        </p:spPr>
      </p:sp>
      <p:sp>
        <p:nvSpPr>
          <p:cNvPr id="16" name="Text 13"/>
          <p:cNvSpPr txBox="1"/>
          <p:nvPr/>
        </p:nvSpPr>
        <p:spPr>
          <a:xfrm>
            <a:off x="5248656" y="5733720"/>
            <a:ext cx="2075688" cy="310896"/>
          </a:xfrm>
          <a:prstGeom prst="rect">
            <a:avLst/>
          </a:prstGeom>
          <a:noFill/>
          <a:ln/>
        </p:spPr>
        <p:txBody>
          <a:bodyPr wrap="square" lIns="0" tIns="0" rIns="0" bIns="0" rtlCol="0" anchor="ctr">
            <a:normAutofit/>
          </a:bodyPr>
          <a:lstStyle/>
          <a:p>
            <a:pPr indent="0" marL="0">
              <a:buNone/>
            </a:pPr>
            <a:r>
              <a:rPr lang="el-GR" altLang="en-US" sz="1150" b="1" dirty="0">
                <a:solidFill>
                  <a:srgbClr val="16602D"/>
                </a:solidFill>
                <a:latin typeface="Calibri" pitchFamily="34" charset="0"/>
                <a:ea typeface="Calibri" pitchFamily="34" charset="-122"/>
                <a:cs typeface="Calibri" pitchFamily="34" charset="-120"/>
              </a:rPr>
              <a:t>15 ερωτήσεις</a:t>
            </a:r>
            <a:endParaRPr lang="el-GR" sz="1150" dirty="0"/>
          </a:p>
        </p:txBody>
      </p:sp>
      <p:sp>
        <p:nvSpPr>
          <p:cNvPr id="17" name="Text 14"/>
          <p:cNvSpPr txBox="1"/>
          <p:nvPr/>
        </p:nvSpPr>
        <p:spPr>
          <a:xfrm>
            <a:off x="8001000" y="3310560"/>
            <a:ext cx="3962095" cy="2635128"/>
          </a:xfrm>
          <a:prstGeom prst="rect">
            <a:avLst/>
          </a:prstGeom>
          <a:noFill/>
          <a:ln/>
        </p:spPr>
        <p:txBody>
          <a:bodyPr wrap="square" lIns="0" tIns="0" rIns="0" bIns="0" rtlCol="0" anchor="b">
            <a:normAutofit/>
          </a:bodyPr>
          <a:lstStyle/>
          <a:p>
            <a:pPr indent="0" marL="0">
              <a:spcAft>
                <a:spcPts val="400"/>
              </a:spcAft>
              <a:buNone/>
            </a:pPr>
            <a:r>
              <a:rPr lang="el-GR" altLang="en-US" sz="1500" b="1" dirty="0">
                <a:solidFill>
                  <a:srgbClr val="FFFFFF"/>
                </a:solidFill>
                <a:latin typeface="Calibri" pitchFamily="34" charset="0"/>
                <a:ea typeface="Calibri" pitchFamily="34" charset="-122"/>
                <a:cs typeface="Calibri" pitchFamily="34" charset="-120"/>
              </a:rPr>
              <a:t>Έξυπνη Γεωργία για την Περιβαλλοντική Βιωσιμότητα και τον Διασυνοριακό Επιχειρηματικό Διάλογο</a:t>
            </a:r>
            <a:endParaRPr lang="el-GR" sz="1500" dirty="0"/>
          </a:p>
          <a:p>
            <a:pPr indent="0" marL="0">
              <a:spcAft>
                <a:spcPts val="400"/>
              </a:spcAft>
              <a:buNone/>
            </a:pPr>
            <a:r>
              <a:rPr lang="el-GR" altLang="en-US" sz="1150" dirty="0">
                <a:solidFill>
                  <a:srgbClr val="FFFFFF"/>
                </a:solidFill>
                <a:latin typeface="Calibri" pitchFamily="34" charset="0"/>
                <a:ea typeface="Calibri" pitchFamily="34" charset="-122"/>
                <a:cs typeface="Calibri" pitchFamily="34" charset="-120"/>
              </a:rPr>
              <a:t>Αρ. Σύμβασης TR2021/W1T7/A02/OT02-2/041 (TEBD II)</a:t>
            </a:r>
            <a:endParaRPr lang="el-GR" sz="1500" dirty="0"/>
          </a:p>
          <a:p>
            <a:pPr indent="0" marL="0">
              <a:spcAft>
                <a:spcPts val="400"/>
              </a:spcAft>
              <a:buNone/>
            </a:pPr>
            <a:r>
              <a:rPr lang="el-GR" altLang="en-US" sz="1050" dirty="0">
                <a:solidFill>
                  <a:srgbClr val="FFFFFF"/>
                </a:solidFill>
                <a:latin typeface="Calibri" pitchFamily="34" charset="0"/>
                <a:ea typeface="Calibri" pitchFamily="34" charset="-122"/>
                <a:cs typeface="Calibri" pitchFamily="34" charset="-120"/>
              </a:rPr>
              <a:t>Εμπορικό Επιμελητήριο Κοζάν (KOZTO) · Επιμελητήριο Λάρισας (LACCO)</a:t>
            </a:r>
            <a:endParaRPr lang="el-GR" sz="1500" dirty="0"/>
          </a:p>
          <a:p>
            <a:pPr indent="0" marL="0">
              <a:spcAft>
                <a:spcPts val="400"/>
              </a:spcAft>
              <a:buNone/>
            </a:pPr>
            <a:r>
              <a:rPr lang="el-GR" altLang="en-US" sz="1150" b="1" dirty="0">
                <a:solidFill>
                  <a:srgbClr val="FFFFFF"/>
                </a:solidFill>
                <a:latin typeface="Calibri" pitchFamily="34" charset="0"/>
                <a:ea typeface="Calibri" pitchFamily="34" charset="-122"/>
                <a:cs typeface="Calibri" pitchFamily="34" charset="-120"/>
              </a:rPr>
              <a:t>Σεπτέμβριος 2026</a:t>
            </a:r>
            <a:endParaRPr lang="el-GR"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ΡΟΗ ΣΥΝΕΔΡΙΑΣ</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Τρεις ενότητες, δέκα μαθήματα, ένα τεστ</a:t>
            </a:r>
            <a:endParaRPr lang="el-GR" sz="2700" dirty="0"/>
          </a:p>
        </p:txBody>
      </p:sp>
      <p:sp>
        <p:nvSpPr>
          <p:cNvPr id="4" name="Shape 2"/>
          <p:cNvSpPr/>
          <p:nvPr/>
        </p:nvSpPr>
        <p:spPr>
          <a:xfrm>
            <a:off x="548640" y="2268864"/>
            <a:ext cx="5410048" cy="1170752"/>
          </a:xfrm>
          <a:prstGeom prst="roundRect">
            <a:avLst>
              <a:gd name="adj" fmla="val 9372"/>
            </a:avLst>
          </a:prstGeom>
          <a:solidFill>
            <a:srgbClr val="E6F3EA"/>
          </a:solidFill>
          <a:ln w="9525">
            <a:solidFill>
              <a:srgbClr val="CFE6D6"/>
            </a:solidFill>
            <a:prstDash val="solid"/>
          </a:ln>
        </p:spPr>
      </p:sp>
      <p:sp>
        <p:nvSpPr>
          <p:cNvPr id="5" name="Text 3"/>
          <p:cNvSpPr txBox="1"/>
          <p:nvPr/>
        </p:nvSpPr>
        <p:spPr>
          <a:xfrm>
            <a:off x="777240" y="2419929"/>
            <a:ext cx="822960" cy="453194"/>
          </a:xfrm>
          <a:prstGeom prst="rect">
            <a:avLst/>
          </a:prstGeom>
          <a:noFill/>
          <a:ln/>
        </p:spPr>
        <p:txBody>
          <a:bodyPr wrap="square" lIns="0" tIns="0" rIns="0" bIns="0" rtlCol="0" anchor="t"/>
          <a:lstStyle/>
          <a:p>
            <a:pPr indent="0" marL="0">
              <a:buNone/>
            </a:pPr>
            <a:r>
              <a:rPr lang="el-GR" altLang="en-US" sz="2700" b="1" dirty="0">
                <a:solidFill>
                  <a:srgbClr val="A16207"/>
                </a:solidFill>
                <a:latin typeface="Calibri" pitchFamily="34" charset="0"/>
                <a:ea typeface="Calibri" pitchFamily="34" charset="-122"/>
                <a:cs typeface="Calibri" pitchFamily="34" charset="-120"/>
              </a:rPr>
              <a:t>01</a:t>
            </a:r>
            <a:endParaRPr lang="el-GR" sz="2700" dirty="0"/>
          </a:p>
        </p:txBody>
      </p:sp>
      <p:sp>
        <p:nvSpPr>
          <p:cNvPr id="6" name="Text 4"/>
          <p:cNvSpPr txBox="1"/>
          <p:nvPr/>
        </p:nvSpPr>
        <p:spPr>
          <a:xfrm>
            <a:off x="1600200" y="2419929"/>
            <a:ext cx="4175608" cy="339896"/>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Εισαγωγή στην έξυπνη γεωργία</a:t>
            </a:r>
            <a:endParaRPr lang="el-GR" sz="1530" dirty="0"/>
          </a:p>
        </p:txBody>
      </p:sp>
      <p:sp>
        <p:nvSpPr>
          <p:cNvPr id="7" name="Text 5"/>
          <p:cNvSpPr txBox="1"/>
          <p:nvPr/>
        </p:nvSpPr>
        <p:spPr>
          <a:xfrm>
            <a:off x="1600200" y="2767378"/>
            <a:ext cx="4175608" cy="566493"/>
          </a:xfrm>
          <a:prstGeom prst="rect">
            <a:avLst/>
          </a:prstGeom>
          <a:noFill/>
          <a:ln/>
        </p:spPr>
        <p:txBody>
          <a:bodyPr wrap="square" lIns="0" tIns="0" rIns="0" bIns="0" rtlCol="0" anchor="t">
            <a:normAutofit/>
          </a:bodyPr>
          <a:lstStyle/>
          <a:p>
            <a:pPr indent="0" marL="0">
              <a:buNone/>
            </a:pPr>
            <a:r>
              <a:rPr lang="el-GR" altLang="en-US" sz="1130" dirty="0">
                <a:solidFill>
                  <a:srgbClr val="3A4540"/>
                </a:solidFill>
                <a:latin typeface="Calibri" pitchFamily="34" charset="0"/>
                <a:ea typeface="Calibri" pitchFamily="34" charset="-122"/>
                <a:cs typeface="Calibri" pitchFamily="34" charset="-120"/>
              </a:rPr>
              <a:t>Έννοια, ψηφιακός μετασχηματισμός, στοιχεία του συστήματος (Μαθήματα 1-3)</a:t>
            </a:r>
            <a:endParaRPr lang="el-GR" sz="1130" dirty="0"/>
          </a:p>
        </p:txBody>
      </p:sp>
      <p:sp>
        <p:nvSpPr>
          <p:cNvPr id="8" name="Text 6"/>
          <p:cNvSpPr txBox="1"/>
          <p:nvPr/>
        </p:nvSpPr>
        <p:spPr>
          <a:xfrm>
            <a:off x="777240" y="3099720"/>
            <a:ext cx="822960" cy="226597"/>
          </a:xfrm>
          <a:prstGeom prst="rect">
            <a:avLst/>
          </a:prstGeom>
          <a:noFill/>
          <a:ln/>
        </p:spPr>
        <p:txBody>
          <a:bodyPr wrap="square" lIns="0" tIns="0" rIns="0" bIns="0" rtlCol="0" anchor="t"/>
          <a:lstStyle/>
          <a:p>
            <a:pPr indent="0" marL="0">
              <a:buNone/>
            </a:pPr>
            <a:r>
              <a:rPr lang="el-GR" altLang="en-US" sz="990" b="1" dirty="0">
                <a:solidFill>
                  <a:srgbClr val="16602D"/>
                </a:solidFill>
                <a:latin typeface="Calibri" pitchFamily="34" charset="0"/>
                <a:ea typeface="Calibri" pitchFamily="34" charset="-122"/>
                <a:cs typeface="Calibri" pitchFamily="34" charset="-120"/>
              </a:rPr>
              <a:t>47 λεπτά</a:t>
            </a:r>
            <a:endParaRPr lang="el-GR" sz="990" dirty="0"/>
          </a:p>
        </p:txBody>
      </p:sp>
      <p:sp>
        <p:nvSpPr>
          <p:cNvPr id="9" name="Shape 7"/>
          <p:cNvSpPr/>
          <p:nvPr/>
        </p:nvSpPr>
        <p:spPr>
          <a:xfrm>
            <a:off x="6233008" y="2268864"/>
            <a:ext cx="5410048" cy="1170752"/>
          </a:xfrm>
          <a:prstGeom prst="roundRect">
            <a:avLst>
              <a:gd name="adj" fmla="val 9372"/>
            </a:avLst>
          </a:prstGeom>
          <a:solidFill>
            <a:srgbClr val="F5F6F1"/>
          </a:solidFill>
          <a:ln w="9525">
            <a:solidFill>
              <a:srgbClr val="DFE6DC"/>
            </a:solidFill>
            <a:prstDash val="solid"/>
          </a:ln>
        </p:spPr>
      </p:sp>
      <p:sp>
        <p:nvSpPr>
          <p:cNvPr id="10" name="Text 8"/>
          <p:cNvSpPr txBox="1"/>
          <p:nvPr/>
        </p:nvSpPr>
        <p:spPr>
          <a:xfrm>
            <a:off x="6461608" y="2419929"/>
            <a:ext cx="822960" cy="453194"/>
          </a:xfrm>
          <a:prstGeom prst="rect">
            <a:avLst/>
          </a:prstGeom>
          <a:noFill/>
          <a:ln/>
        </p:spPr>
        <p:txBody>
          <a:bodyPr wrap="square" lIns="0" tIns="0" rIns="0" bIns="0" rtlCol="0" anchor="t"/>
          <a:lstStyle/>
          <a:p>
            <a:pPr indent="0" marL="0">
              <a:buNone/>
            </a:pPr>
            <a:r>
              <a:rPr lang="el-GR" altLang="en-US" sz="2700" b="1" dirty="0">
                <a:solidFill>
                  <a:srgbClr val="A16207"/>
                </a:solidFill>
                <a:latin typeface="Calibri" pitchFamily="34" charset="0"/>
                <a:ea typeface="Calibri" pitchFamily="34" charset="-122"/>
                <a:cs typeface="Calibri" pitchFamily="34" charset="-120"/>
              </a:rPr>
              <a:t>02</a:t>
            </a:r>
            <a:endParaRPr lang="el-GR" sz="2700" dirty="0"/>
          </a:p>
        </p:txBody>
      </p:sp>
      <p:sp>
        <p:nvSpPr>
          <p:cNvPr id="11" name="Text 9"/>
          <p:cNvSpPr txBox="1"/>
          <p:nvPr/>
        </p:nvSpPr>
        <p:spPr>
          <a:xfrm>
            <a:off x="7284568" y="2419929"/>
            <a:ext cx="4175608" cy="339896"/>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Ρομποτική και αυτόνομα συστήματα</a:t>
            </a:r>
            <a:endParaRPr lang="el-GR" sz="1530" dirty="0"/>
          </a:p>
        </p:txBody>
      </p:sp>
      <p:sp>
        <p:nvSpPr>
          <p:cNvPr id="12" name="Text 10"/>
          <p:cNvSpPr txBox="1"/>
          <p:nvPr/>
        </p:nvSpPr>
        <p:spPr>
          <a:xfrm>
            <a:off x="7284568" y="2767378"/>
            <a:ext cx="4175608" cy="566493"/>
          </a:xfrm>
          <a:prstGeom prst="rect">
            <a:avLst/>
          </a:prstGeom>
          <a:noFill/>
          <a:ln/>
        </p:spPr>
        <p:txBody>
          <a:bodyPr wrap="square" lIns="0" tIns="0" rIns="0" bIns="0" rtlCol="0" anchor="t">
            <a:normAutofit/>
          </a:bodyPr>
          <a:lstStyle/>
          <a:p>
            <a:pPr indent="0" marL="0">
              <a:buNone/>
            </a:pPr>
            <a:r>
              <a:rPr lang="el-GR" altLang="en-US" sz="1130" dirty="0">
                <a:solidFill>
                  <a:srgbClr val="3A4540"/>
                </a:solidFill>
                <a:latin typeface="Calibri" pitchFamily="34" charset="0"/>
                <a:ea typeface="Calibri" pitchFamily="34" charset="-122"/>
                <a:cs typeface="Calibri" pitchFamily="34" charset="-120"/>
              </a:rPr>
              <a:t>Τύποι ρομπότ, ασφάλεια αυτόνομων μηχανημάτων, πλεονεκτήματα και όρια (Μαθήματα 4-6)</a:t>
            </a:r>
            <a:endParaRPr lang="el-GR" sz="1130" dirty="0"/>
          </a:p>
        </p:txBody>
      </p:sp>
      <p:sp>
        <p:nvSpPr>
          <p:cNvPr id="13" name="Text 11"/>
          <p:cNvSpPr txBox="1"/>
          <p:nvPr/>
        </p:nvSpPr>
        <p:spPr>
          <a:xfrm>
            <a:off x="6461608" y="3099720"/>
            <a:ext cx="822960" cy="226597"/>
          </a:xfrm>
          <a:prstGeom prst="rect">
            <a:avLst/>
          </a:prstGeom>
          <a:noFill/>
          <a:ln/>
        </p:spPr>
        <p:txBody>
          <a:bodyPr wrap="square" lIns="0" tIns="0" rIns="0" bIns="0" rtlCol="0" anchor="t"/>
          <a:lstStyle/>
          <a:p>
            <a:pPr indent="0" marL="0">
              <a:buNone/>
            </a:pPr>
            <a:r>
              <a:rPr lang="el-GR" altLang="en-US" sz="990" b="1" dirty="0">
                <a:solidFill>
                  <a:srgbClr val="16602D"/>
                </a:solidFill>
                <a:latin typeface="Calibri" pitchFamily="34" charset="0"/>
                <a:ea typeface="Calibri" pitchFamily="34" charset="-122"/>
                <a:cs typeface="Calibri" pitchFamily="34" charset="-120"/>
              </a:rPr>
              <a:t>44 λεπτά</a:t>
            </a:r>
            <a:endParaRPr lang="el-GR" sz="990" dirty="0"/>
          </a:p>
        </p:txBody>
      </p:sp>
      <p:sp>
        <p:nvSpPr>
          <p:cNvPr id="14" name="Shape 12"/>
          <p:cNvSpPr/>
          <p:nvPr/>
        </p:nvSpPr>
        <p:spPr>
          <a:xfrm>
            <a:off x="548640" y="3628447"/>
            <a:ext cx="5410048" cy="1170752"/>
          </a:xfrm>
          <a:prstGeom prst="roundRect">
            <a:avLst>
              <a:gd name="adj" fmla="val 9372"/>
            </a:avLst>
          </a:prstGeom>
          <a:solidFill>
            <a:srgbClr val="E6F3EA"/>
          </a:solidFill>
          <a:ln w="9525">
            <a:solidFill>
              <a:srgbClr val="CFE6D6"/>
            </a:solidFill>
            <a:prstDash val="solid"/>
          </a:ln>
        </p:spPr>
      </p:sp>
      <p:sp>
        <p:nvSpPr>
          <p:cNvPr id="15" name="Text 13"/>
          <p:cNvSpPr txBox="1"/>
          <p:nvPr/>
        </p:nvSpPr>
        <p:spPr>
          <a:xfrm>
            <a:off x="777240" y="3779511"/>
            <a:ext cx="822960" cy="453194"/>
          </a:xfrm>
          <a:prstGeom prst="rect">
            <a:avLst/>
          </a:prstGeom>
          <a:noFill/>
          <a:ln/>
        </p:spPr>
        <p:txBody>
          <a:bodyPr wrap="square" lIns="0" tIns="0" rIns="0" bIns="0" rtlCol="0" anchor="t"/>
          <a:lstStyle/>
          <a:p>
            <a:pPr indent="0" marL="0">
              <a:buNone/>
            </a:pPr>
            <a:r>
              <a:rPr lang="el-GR" altLang="en-US" sz="2700" b="1" dirty="0">
                <a:solidFill>
                  <a:srgbClr val="A16207"/>
                </a:solidFill>
                <a:latin typeface="Calibri" pitchFamily="34" charset="0"/>
                <a:ea typeface="Calibri" pitchFamily="34" charset="-122"/>
                <a:cs typeface="Calibri" pitchFamily="34" charset="-120"/>
              </a:rPr>
              <a:t>03</a:t>
            </a:r>
            <a:endParaRPr lang="el-GR" sz="2700" dirty="0"/>
          </a:p>
        </p:txBody>
      </p:sp>
      <p:sp>
        <p:nvSpPr>
          <p:cNvPr id="16" name="Text 14"/>
          <p:cNvSpPr txBox="1"/>
          <p:nvPr/>
        </p:nvSpPr>
        <p:spPr>
          <a:xfrm>
            <a:off x="1600200" y="3779511"/>
            <a:ext cx="4175608" cy="339896"/>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Εφαρμογή και επίδραση</a:t>
            </a:r>
            <a:endParaRPr lang="el-GR" sz="1530" dirty="0"/>
          </a:p>
        </p:txBody>
      </p:sp>
      <p:sp>
        <p:nvSpPr>
          <p:cNvPr id="17" name="Text 15"/>
          <p:cNvSpPr txBox="1"/>
          <p:nvPr/>
        </p:nvSpPr>
        <p:spPr>
          <a:xfrm>
            <a:off x="1600200" y="4126960"/>
            <a:ext cx="4175608" cy="566493"/>
          </a:xfrm>
          <a:prstGeom prst="rect">
            <a:avLst/>
          </a:prstGeom>
          <a:noFill/>
          <a:ln/>
        </p:spPr>
        <p:txBody>
          <a:bodyPr wrap="square" lIns="0" tIns="0" rIns="0" bIns="0" rtlCol="0" anchor="t">
            <a:normAutofit/>
          </a:bodyPr>
          <a:lstStyle/>
          <a:p>
            <a:pPr indent="0" marL="0">
              <a:buNone/>
            </a:pPr>
            <a:r>
              <a:rPr lang="el-GR" altLang="en-US" sz="1130" dirty="0">
                <a:solidFill>
                  <a:srgbClr val="3A4540"/>
                </a:solidFill>
                <a:latin typeface="Calibri" pitchFamily="34" charset="0"/>
                <a:ea typeface="Calibri" pitchFamily="34" charset="-122"/>
                <a:cs typeface="Calibri" pitchFamily="34" charset="-120"/>
              </a:rPr>
              <a:t>Παραδείγματα από Τουρκία, ΕΕ και Ελλάδα· οικονομική, περιβαλλοντική και κοινωνική επίδραση (Μαθήματα 7-10)</a:t>
            </a:r>
            <a:endParaRPr lang="el-GR" sz="1130" dirty="0"/>
          </a:p>
        </p:txBody>
      </p:sp>
      <p:sp>
        <p:nvSpPr>
          <p:cNvPr id="18" name="Text 16"/>
          <p:cNvSpPr txBox="1"/>
          <p:nvPr/>
        </p:nvSpPr>
        <p:spPr>
          <a:xfrm>
            <a:off x="777240" y="4459303"/>
            <a:ext cx="822960" cy="226597"/>
          </a:xfrm>
          <a:prstGeom prst="rect">
            <a:avLst/>
          </a:prstGeom>
          <a:noFill/>
          <a:ln/>
        </p:spPr>
        <p:txBody>
          <a:bodyPr wrap="square" lIns="0" tIns="0" rIns="0" bIns="0" rtlCol="0" anchor="t"/>
          <a:lstStyle/>
          <a:p>
            <a:pPr indent="0" marL="0">
              <a:buNone/>
            </a:pPr>
            <a:r>
              <a:rPr lang="el-GR" altLang="en-US" sz="990" b="1" dirty="0">
                <a:solidFill>
                  <a:srgbClr val="16602D"/>
                </a:solidFill>
                <a:latin typeface="Calibri" pitchFamily="34" charset="0"/>
                <a:ea typeface="Calibri" pitchFamily="34" charset="-122"/>
                <a:cs typeface="Calibri" pitchFamily="34" charset="-120"/>
              </a:rPr>
              <a:t>76 λεπτά</a:t>
            </a:r>
            <a:endParaRPr lang="el-GR" sz="990" dirty="0"/>
          </a:p>
        </p:txBody>
      </p:sp>
      <p:sp>
        <p:nvSpPr>
          <p:cNvPr id="19" name="Shape 17"/>
          <p:cNvSpPr/>
          <p:nvPr/>
        </p:nvSpPr>
        <p:spPr>
          <a:xfrm>
            <a:off x="6233008" y="3628447"/>
            <a:ext cx="5410048" cy="1170752"/>
          </a:xfrm>
          <a:prstGeom prst="roundRect">
            <a:avLst>
              <a:gd name="adj" fmla="val 9372"/>
            </a:avLst>
          </a:prstGeom>
          <a:solidFill>
            <a:srgbClr val="F5F6F1"/>
          </a:solidFill>
          <a:ln w="9525">
            <a:solidFill>
              <a:srgbClr val="DFE6DC"/>
            </a:solidFill>
            <a:prstDash val="solid"/>
          </a:ln>
        </p:spPr>
      </p:sp>
      <p:sp>
        <p:nvSpPr>
          <p:cNvPr id="20" name="Text 18"/>
          <p:cNvSpPr txBox="1"/>
          <p:nvPr/>
        </p:nvSpPr>
        <p:spPr>
          <a:xfrm>
            <a:off x="6461608" y="3779511"/>
            <a:ext cx="822960" cy="453194"/>
          </a:xfrm>
          <a:prstGeom prst="rect">
            <a:avLst/>
          </a:prstGeom>
          <a:noFill/>
          <a:ln/>
        </p:spPr>
        <p:txBody>
          <a:bodyPr wrap="square" lIns="0" tIns="0" rIns="0" bIns="0" rtlCol="0" anchor="t"/>
          <a:lstStyle/>
          <a:p>
            <a:pPr indent="0" marL="0">
              <a:buNone/>
            </a:pPr>
            <a:r>
              <a:rPr lang="el-GR" altLang="en-US" sz="2700" b="1" dirty="0">
                <a:solidFill>
                  <a:srgbClr val="A16207"/>
                </a:solidFill>
                <a:latin typeface="Calibri" pitchFamily="34" charset="0"/>
                <a:ea typeface="Calibri" pitchFamily="34" charset="-122"/>
                <a:cs typeface="Calibri" pitchFamily="34" charset="-120"/>
              </a:rPr>
              <a:t>04</a:t>
            </a:r>
            <a:endParaRPr lang="el-GR" sz="2700" dirty="0"/>
          </a:p>
        </p:txBody>
      </p:sp>
      <p:sp>
        <p:nvSpPr>
          <p:cNvPr id="21" name="Text 19"/>
          <p:cNvSpPr txBox="1"/>
          <p:nvPr/>
        </p:nvSpPr>
        <p:spPr>
          <a:xfrm>
            <a:off x="7284568" y="3779511"/>
            <a:ext cx="4175608" cy="339896"/>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Τεστ αξιολόγησης</a:t>
            </a:r>
            <a:endParaRPr lang="el-GR" sz="1530" dirty="0"/>
          </a:p>
        </p:txBody>
      </p:sp>
      <p:sp>
        <p:nvSpPr>
          <p:cNvPr id="22" name="Text 20"/>
          <p:cNvSpPr txBox="1"/>
          <p:nvPr/>
        </p:nvSpPr>
        <p:spPr>
          <a:xfrm>
            <a:off x="7284568" y="4126960"/>
            <a:ext cx="4175608" cy="566493"/>
          </a:xfrm>
          <a:prstGeom prst="rect">
            <a:avLst/>
          </a:prstGeom>
          <a:noFill/>
          <a:ln/>
        </p:spPr>
        <p:txBody>
          <a:bodyPr wrap="square" lIns="0" tIns="0" rIns="0" bIns="0" rtlCol="0" anchor="t">
            <a:normAutofit/>
          </a:bodyPr>
          <a:lstStyle/>
          <a:p>
            <a:pPr indent="0" marL="0">
              <a:buNone/>
            </a:pPr>
            <a:r>
              <a:rPr lang="el-GR" altLang="en-US" sz="1130" dirty="0">
                <a:solidFill>
                  <a:srgbClr val="3A4540"/>
                </a:solidFill>
                <a:latin typeface="Calibri" pitchFamily="34" charset="0"/>
                <a:ea typeface="Calibri" pitchFamily="34" charset="-122"/>
                <a:cs typeface="Calibri" pitchFamily="34" charset="-120"/>
              </a:rPr>
              <a:t>15 ερωτήσεις, 20 λεπτά, βάση επιτυχίας 70%</a:t>
            </a:r>
            <a:endParaRPr lang="el-GR" sz="1130" dirty="0"/>
          </a:p>
        </p:txBody>
      </p:sp>
      <p:sp>
        <p:nvSpPr>
          <p:cNvPr id="23" name="Text 21"/>
          <p:cNvSpPr txBox="1"/>
          <p:nvPr/>
        </p:nvSpPr>
        <p:spPr>
          <a:xfrm>
            <a:off x="6461608" y="4459303"/>
            <a:ext cx="822960" cy="226597"/>
          </a:xfrm>
          <a:prstGeom prst="rect">
            <a:avLst/>
          </a:prstGeom>
          <a:noFill/>
          <a:ln/>
        </p:spPr>
        <p:txBody>
          <a:bodyPr wrap="square" lIns="0" tIns="0" rIns="0" bIns="0" rtlCol="0" anchor="t"/>
          <a:lstStyle/>
          <a:p>
            <a:pPr indent="0" marL="0">
              <a:buNone/>
            </a:pPr>
            <a:r>
              <a:rPr lang="el-GR" altLang="en-US" sz="990" b="1" dirty="0">
                <a:solidFill>
                  <a:srgbClr val="16602D"/>
                </a:solidFill>
                <a:latin typeface="Calibri" pitchFamily="34" charset="0"/>
                <a:ea typeface="Calibri" pitchFamily="34" charset="-122"/>
                <a:cs typeface="Calibri" pitchFamily="34" charset="-120"/>
              </a:rPr>
              <a:t>20 λεπτά</a:t>
            </a:r>
            <a:endParaRPr lang="el-GR" sz="990" dirty="0"/>
          </a:p>
        </p:txBody>
      </p:sp>
      <p:sp>
        <p:nvSpPr>
          <p:cNvPr id="24" name="Text 2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2</a:t>
            </a:r>
            <a:endParaRPr lang="el-GR"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ΜΑΘΗΣΙΑΚΑ ΑΠΟΤΕΛΕΣΜΑΤΑ</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Σκοπός και μαθησιακά αποτελέσματα</a:t>
            </a:r>
            <a:endParaRPr lang="el-GR" sz="2700" dirty="0"/>
          </a:p>
        </p:txBody>
      </p:sp>
      <p:sp>
        <p:nvSpPr>
          <p:cNvPr id="4" name="Text 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a:t>
            </a:r>
            <a:endParaRPr lang="el-GR" sz="900" dirty="0"/>
          </a:p>
        </p:txBody>
      </p:sp>
      <p:sp>
        <p:nvSpPr>
          <p:cNvPr id="6" name="Text 3"/>
          <p:cNvSpPr txBox="1"/>
          <p:nvPr/>
        </p:nvSpPr>
        <p:spPr>
          <a:xfrm>
            <a:off x="548640" y="2208438"/>
            <a:ext cx="6766560" cy="241704"/>
          </a:xfrm>
          <a:prstGeom prst="rect">
            <a:avLst/>
          </a:prstGeom>
          <a:noFill/>
          <a:ln/>
        </p:spPr>
        <p:txBody>
          <a:bodyPr wrap="square" lIns="0" tIns="0" rIns="0" bIns="0" rtlCol="0" anchor="t"/>
          <a:lstStyle/>
          <a:p>
            <a:pPr indent="0" marL="0">
              <a:buNone/>
            </a:pPr>
            <a:r>
              <a:rPr lang="el-GR" altLang="en-US" sz="1260" b="1" dirty="0">
                <a:solidFill>
                  <a:srgbClr val="5A6862"/>
                </a:solidFill>
                <a:latin typeface="Calibri" pitchFamily="34" charset="0"/>
                <a:ea typeface="Calibri" pitchFamily="34" charset="-122"/>
                <a:cs typeface="Calibri" pitchFamily="34" charset="-120"/>
              </a:rPr>
              <a:t>Ο συμμετέχων που ολοκληρώνει την ενότητα:</a:t>
            </a:r>
            <a:endParaRPr lang="el-GR" sz="1260" dirty="0"/>
          </a:p>
        </p:txBody>
      </p:sp>
      <p:sp>
        <p:nvSpPr>
          <p:cNvPr id="7" name="Shape 4"/>
          <p:cNvSpPr/>
          <p:nvPr/>
        </p:nvSpPr>
        <p:spPr>
          <a:xfrm>
            <a:off x="580455" y="2563440"/>
            <a:ext cx="302129" cy="302129"/>
          </a:xfrm>
          <a:prstGeom prst="ellipse">
            <a:avLst/>
          </a:prstGeom>
          <a:solidFill>
            <a:srgbClr val="1F7A3A"/>
          </a:solidFill>
          <a:ln w="12700">
            <a:solidFill>
              <a:srgbClr val="1F7A3A"/>
            </a:solidFill>
            <a:prstDash val="solid"/>
          </a:ln>
        </p:spPr>
      </p:sp>
      <p:sp>
        <p:nvSpPr>
          <p:cNvPr id="8" name="Text 5"/>
          <p:cNvSpPr txBox="1"/>
          <p:nvPr/>
        </p:nvSpPr>
        <p:spPr>
          <a:xfrm>
            <a:off x="580455" y="2563440"/>
            <a:ext cx="302129" cy="302129"/>
          </a:xfrm>
          <a:prstGeom prst="rect">
            <a:avLst/>
          </a:prstGeom>
          <a:noFill/>
          <a:ln/>
        </p:spPr>
        <p:txBody>
          <a:bodyPr wrap="square" lIns="0" tIns="0" rIns="0" bIns="0" rtlCol="0" anchor="ctr"/>
          <a:lstStyle/>
          <a:p>
            <a:pPr algn="ctr" indent="0" marL="0">
              <a:buNone/>
            </a:pPr>
            <a:r>
              <a:rPr lang="el-GR" altLang="en-US" sz="1160" b="1" dirty="0">
                <a:solidFill>
                  <a:srgbClr val="FFFFFF"/>
                </a:solidFill>
                <a:latin typeface="Calibri" pitchFamily="34" charset="0"/>
                <a:ea typeface="Calibri" pitchFamily="34" charset="-122"/>
                <a:cs typeface="Calibri" pitchFamily="34" charset="-120"/>
              </a:rPr>
              <a:t>1</a:t>
            </a:r>
            <a:endParaRPr lang="el-GR" sz="1160" dirty="0"/>
          </a:p>
        </p:txBody>
      </p:sp>
      <p:sp>
        <p:nvSpPr>
          <p:cNvPr id="9" name="Text 6"/>
          <p:cNvSpPr txBox="1"/>
          <p:nvPr/>
        </p:nvSpPr>
        <p:spPr>
          <a:xfrm>
            <a:off x="1078992" y="2533227"/>
            <a:ext cx="6217920" cy="434311"/>
          </a:xfrm>
          <a:prstGeom prst="rect">
            <a:avLst/>
          </a:prstGeom>
          <a:noFill/>
          <a:ln/>
        </p:spPr>
        <p:txBody>
          <a:bodyPr wrap="square" lIns="0" tIns="0" rIns="0" bIns="0" rtlCol="0" anchor="ctr">
            <a:normAutofit/>
          </a:bodyPr>
          <a:lstStyle/>
          <a:p>
            <a:pPr indent="0" marL="0">
              <a:buNone/>
            </a:pPr>
            <a:r>
              <a:rPr lang="el-GR" altLang="en-US" sz="1130" dirty="0">
                <a:solidFill>
                  <a:srgbClr val="1B2420"/>
                </a:solidFill>
                <a:latin typeface="Calibri" pitchFamily="34" charset="0"/>
                <a:ea typeface="Calibri" pitchFamily="34" charset="-122"/>
                <a:cs typeface="Calibri" pitchFamily="34" charset="-120"/>
              </a:rPr>
              <a:t>Ορίζει την έξυπνη γεωργία και τη διαφοροποιεί από τη γεωργία ακριβείας και την ψηφιακή γεωργία.</a:t>
            </a:r>
            <a:endParaRPr lang="el-GR" sz="1130" dirty="0"/>
          </a:p>
        </p:txBody>
      </p:sp>
      <p:sp>
        <p:nvSpPr>
          <p:cNvPr id="10" name="Shape 7"/>
          <p:cNvSpPr/>
          <p:nvPr/>
        </p:nvSpPr>
        <p:spPr>
          <a:xfrm>
            <a:off x="580455" y="3035518"/>
            <a:ext cx="302129" cy="302129"/>
          </a:xfrm>
          <a:prstGeom prst="ellipse">
            <a:avLst/>
          </a:prstGeom>
          <a:solidFill>
            <a:srgbClr val="1F7A3A"/>
          </a:solidFill>
          <a:ln w="12700">
            <a:solidFill>
              <a:srgbClr val="1F7A3A"/>
            </a:solidFill>
            <a:prstDash val="solid"/>
          </a:ln>
        </p:spPr>
      </p:sp>
      <p:sp>
        <p:nvSpPr>
          <p:cNvPr id="11" name="Text 8"/>
          <p:cNvSpPr txBox="1"/>
          <p:nvPr/>
        </p:nvSpPr>
        <p:spPr>
          <a:xfrm>
            <a:off x="580455" y="3035518"/>
            <a:ext cx="302129" cy="302129"/>
          </a:xfrm>
          <a:prstGeom prst="rect">
            <a:avLst/>
          </a:prstGeom>
          <a:noFill/>
          <a:ln/>
        </p:spPr>
        <p:txBody>
          <a:bodyPr wrap="square" lIns="0" tIns="0" rIns="0" bIns="0" rtlCol="0" anchor="ctr"/>
          <a:lstStyle/>
          <a:p>
            <a:pPr algn="ctr" indent="0" marL="0">
              <a:buNone/>
            </a:pPr>
            <a:r>
              <a:rPr lang="el-GR" altLang="en-US" sz="1160" b="1" dirty="0">
                <a:solidFill>
                  <a:srgbClr val="FFFFFF"/>
                </a:solidFill>
                <a:latin typeface="Calibri" pitchFamily="34" charset="0"/>
                <a:ea typeface="Calibri" pitchFamily="34" charset="-122"/>
                <a:cs typeface="Calibri" pitchFamily="34" charset="-120"/>
              </a:rPr>
              <a:t>2</a:t>
            </a:r>
            <a:endParaRPr lang="el-GR" sz="1160" dirty="0"/>
          </a:p>
        </p:txBody>
      </p:sp>
      <p:sp>
        <p:nvSpPr>
          <p:cNvPr id="12" name="Text 9"/>
          <p:cNvSpPr txBox="1"/>
          <p:nvPr/>
        </p:nvSpPr>
        <p:spPr>
          <a:xfrm>
            <a:off x="1078992" y="3005305"/>
            <a:ext cx="6217920" cy="434311"/>
          </a:xfrm>
          <a:prstGeom prst="rect">
            <a:avLst/>
          </a:prstGeom>
          <a:noFill/>
          <a:ln/>
        </p:spPr>
        <p:txBody>
          <a:bodyPr wrap="square" lIns="0" tIns="0" rIns="0" bIns="0" rtlCol="0" anchor="ctr">
            <a:normAutofit/>
          </a:bodyPr>
          <a:lstStyle/>
          <a:p>
            <a:pPr indent="0" marL="0">
              <a:buNone/>
            </a:pPr>
            <a:r>
              <a:rPr lang="el-GR" altLang="en-US" sz="1130" dirty="0">
                <a:solidFill>
                  <a:srgbClr val="1B2420"/>
                </a:solidFill>
                <a:latin typeface="Calibri" pitchFamily="34" charset="0"/>
                <a:ea typeface="Calibri" pitchFamily="34" charset="-122"/>
                <a:cs typeface="Calibri" pitchFamily="34" charset="-120"/>
              </a:rPr>
              <a:t>Εξηγεί τον ψηφιακό μετασχηματισμό της γεωργίας στην Τουρκία και στην ΕΕ μέσα από δημόσιες υπηρεσίες και πολιτικές.</a:t>
            </a:r>
            <a:endParaRPr lang="el-GR" sz="1130" dirty="0"/>
          </a:p>
        </p:txBody>
      </p:sp>
      <p:sp>
        <p:nvSpPr>
          <p:cNvPr id="13" name="Shape 10"/>
          <p:cNvSpPr/>
          <p:nvPr/>
        </p:nvSpPr>
        <p:spPr>
          <a:xfrm>
            <a:off x="580455" y="3507595"/>
            <a:ext cx="302129" cy="302129"/>
          </a:xfrm>
          <a:prstGeom prst="ellipse">
            <a:avLst/>
          </a:prstGeom>
          <a:solidFill>
            <a:srgbClr val="1F7A3A"/>
          </a:solidFill>
          <a:ln w="12700">
            <a:solidFill>
              <a:srgbClr val="1F7A3A"/>
            </a:solidFill>
            <a:prstDash val="solid"/>
          </a:ln>
        </p:spPr>
      </p:sp>
      <p:sp>
        <p:nvSpPr>
          <p:cNvPr id="14" name="Text 11"/>
          <p:cNvSpPr txBox="1"/>
          <p:nvPr/>
        </p:nvSpPr>
        <p:spPr>
          <a:xfrm>
            <a:off x="580455" y="3507595"/>
            <a:ext cx="302129" cy="302129"/>
          </a:xfrm>
          <a:prstGeom prst="rect">
            <a:avLst/>
          </a:prstGeom>
          <a:noFill/>
          <a:ln/>
        </p:spPr>
        <p:txBody>
          <a:bodyPr wrap="square" lIns="0" tIns="0" rIns="0" bIns="0" rtlCol="0" anchor="ctr"/>
          <a:lstStyle/>
          <a:p>
            <a:pPr algn="ctr" indent="0" marL="0">
              <a:buNone/>
            </a:pPr>
            <a:r>
              <a:rPr lang="el-GR" altLang="en-US" sz="1160" b="1" dirty="0">
                <a:solidFill>
                  <a:srgbClr val="FFFFFF"/>
                </a:solidFill>
                <a:latin typeface="Calibri" pitchFamily="34" charset="0"/>
                <a:ea typeface="Calibri" pitchFamily="34" charset="-122"/>
                <a:cs typeface="Calibri" pitchFamily="34" charset="-120"/>
              </a:rPr>
              <a:t>3</a:t>
            </a:r>
            <a:endParaRPr lang="el-GR" sz="1160" dirty="0"/>
          </a:p>
        </p:txBody>
      </p:sp>
      <p:sp>
        <p:nvSpPr>
          <p:cNvPr id="15" name="Text 12"/>
          <p:cNvSpPr txBox="1"/>
          <p:nvPr/>
        </p:nvSpPr>
        <p:spPr>
          <a:xfrm>
            <a:off x="1078992" y="3477382"/>
            <a:ext cx="6217920" cy="434311"/>
          </a:xfrm>
          <a:prstGeom prst="rect">
            <a:avLst/>
          </a:prstGeom>
          <a:noFill/>
          <a:ln/>
        </p:spPr>
        <p:txBody>
          <a:bodyPr wrap="square" lIns="0" tIns="0" rIns="0" bIns="0" rtlCol="0" anchor="ctr">
            <a:normAutofit/>
          </a:bodyPr>
          <a:lstStyle/>
          <a:p>
            <a:pPr indent="0" marL="0">
              <a:buNone/>
            </a:pPr>
            <a:r>
              <a:rPr lang="el-GR" altLang="en-US" sz="1130" dirty="0">
                <a:solidFill>
                  <a:srgbClr val="1B2420"/>
                </a:solidFill>
                <a:latin typeface="Calibri" pitchFamily="34" charset="0"/>
                <a:ea typeface="Calibri" pitchFamily="34" charset="-122"/>
                <a:cs typeface="Calibri" pitchFamily="34" charset="-120"/>
              </a:rPr>
              <a:t>Εξηγεί τα στοιχεία ενός συστήματος έξυπνης γεωργίας (αισθητήρας, συνδεσιμότητα, πύλη δικτύου, νέφος, λογισμικό, ενεργοποιητής) και τη ροή δεδομένων.</a:t>
            </a:r>
            <a:endParaRPr lang="el-GR" sz="1130" dirty="0"/>
          </a:p>
        </p:txBody>
      </p:sp>
      <p:sp>
        <p:nvSpPr>
          <p:cNvPr id="16" name="Shape 13"/>
          <p:cNvSpPr/>
          <p:nvPr/>
        </p:nvSpPr>
        <p:spPr>
          <a:xfrm>
            <a:off x="580455" y="3979672"/>
            <a:ext cx="302129" cy="302129"/>
          </a:xfrm>
          <a:prstGeom prst="ellipse">
            <a:avLst/>
          </a:prstGeom>
          <a:solidFill>
            <a:srgbClr val="1F7A3A"/>
          </a:solidFill>
          <a:ln w="12700">
            <a:solidFill>
              <a:srgbClr val="1F7A3A"/>
            </a:solidFill>
            <a:prstDash val="solid"/>
          </a:ln>
        </p:spPr>
      </p:sp>
      <p:sp>
        <p:nvSpPr>
          <p:cNvPr id="17" name="Text 14"/>
          <p:cNvSpPr txBox="1"/>
          <p:nvPr/>
        </p:nvSpPr>
        <p:spPr>
          <a:xfrm>
            <a:off x="580455" y="3979672"/>
            <a:ext cx="302129" cy="302129"/>
          </a:xfrm>
          <a:prstGeom prst="rect">
            <a:avLst/>
          </a:prstGeom>
          <a:noFill/>
          <a:ln/>
        </p:spPr>
        <p:txBody>
          <a:bodyPr wrap="square" lIns="0" tIns="0" rIns="0" bIns="0" rtlCol="0" anchor="ctr"/>
          <a:lstStyle/>
          <a:p>
            <a:pPr algn="ctr" indent="0" marL="0">
              <a:buNone/>
            </a:pPr>
            <a:r>
              <a:rPr lang="el-GR" altLang="en-US" sz="1160" b="1" dirty="0">
                <a:solidFill>
                  <a:srgbClr val="FFFFFF"/>
                </a:solidFill>
                <a:latin typeface="Calibri" pitchFamily="34" charset="0"/>
                <a:ea typeface="Calibri" pitchFamily="34" charset="-122"/>
                <a:cs typeface="Calibri" pitchFamily="34" charset="-120"/>
              </a:rPr>
              <a:t>4</a:t>
            </a:r>
            <a:endParaRPr lang="el-GR" sz="1160" dirty="0"/>
          </a:p>
        </p:txBody>
      </p:sp>
      <p:sp>
        <p:nvSpPr>
          <p:cNvPr id="18" name="Text 15"/>
          <p:cNvSpPr txBox="1"/>
          <p:nvPr/>
        </p:nvSpPr>
        <p:spPr>
          <a:xfrm>
            <a:off x="1078992" y="3949459"/>
            <a:ext cx="6217920" cy="434311"/>
          </a:xfrm>
          <a:prstGeom prst="rect">
            <a:avLst/>
          </a:prstGeom>
          <a:noFill/>
          <a:ln/>
        </p:spPr>
        <p:txBody>
          <a:bodyPr wrap="square" lIns="0" tIns="0" rIns="0" bIns="0" rtlCol="0" anchor="ctr">
            <a:normAutofit/>
          </a:bodyPr>
          <a:lstStyle/>
          <a:p>
            <a:pPr indent="0" marL="0">
              <a:buNone/>
            </a:pPr>
            <a:r>
              <a:rPr lang="el-GR" altLang="en-US" sz="1130" dirty="0">
                <a:solidFill>
                  <a:srgbClr val="1B2420"/>
                </a:solidFill>
                <a:latin typeface="Calibri" pitchFamily="34" charset="0"/>
                <a:ea typeface="Calibri" pitchFamily="34" charset="-122"/>
                <a:cs typeface="Calibri" pitchFamily="34" charset="-120"/>
              </a:rPr>
              <a:t>Αξιολογεί τις αρχές λειτουργίας, τις απαιτήσεις ασφάλειας και τους περιορισμούς των αγροτικών ρομπότ και των αυτόνομων μηχανημάτων.</a:t>
            </a:r>
            <a:endParaRPr lang="el-GR" sz="1130" dirty="0"/>
          </a:p>
        </p:txBody>
      </p:sp>
      <p:sp>
        <p:nvSpPr>
          <p:cNvPr id="19" name="Shape 16"/>
          <p:cNvSpPr/>
          <p:nvPr/>
        </p:nvSpPr>
        <p:spPr>
          <a:xfrm>
            <a:off x="580455" y="4451750"/>
            <a:ext cx="302129" cy="302129"/>
          </a:xfrm>
          <a:prstGeom prst="ellipse">
            <a:avLst/>
          </a:prstGeom>
          <a:solidFill>
            <a:srgbClr val="1F7A3A"/>
          </a:solidFill>
          <a:ln w="12700">
            <a:solidFill>
              <a:srgbClr val="1F7A3A"/>
            </a:solidFill>
            <a:prstDash val="solid"/>
          </a:ln>
        </p:spPr>
      </p:sp>
      <p:sp>
        <p:nvSpPr>
          <p:cNvPr id="20" name="Text 17"/>
          <p:cNvSpPr txBox="1"/>
          <p:nvPr/>
        </p:nvSpPr>
        <p:spPr>
          <a:xfrm>
            <a:off x="580455" y="4451750"/>
            <a:ext cx="302129" cy="302129"/>
          </a:xfrm>
          <a:prstGeom prst="rect">
            <a:avLst/>
          </a:prstGeom>
          <a:noFill/>
          <a:ln/>
        </p:spPr>
        <p:txBody>
          <a:bodyPr wrap="square" lIns="0" tIns="0" rIns="0" bIns="0" rtlCol="0" anchor="ctr"/>
          <a:lstStyle/>
          <a:p>
            <a:pPr algn="ctr" indent="0" marL="0">
              <a:buNone/>
            </a:pPr>
            <a:r>
              <a:rPr lang="el-GR" altLang="en-US" sz="1160" b="1" dirty="0">
                <a:solidFill>
                  <a:srgbClr val="FFFFFF"/>
                </a:solidFill>
                <a:latin typeface="Calibri" pitchFamily="34" charset="0"/>
                <a:ea typeface="Calibri" pitchFamily="34" charset="-122"/>
                <a:cs typeface="Calibri" pitchFamily="34" charset="-120"/>
              </a:rPr>
              <a:t>5</a:t>
            </a:r>
            <a:endParaRPr lang="el-GR" sz="1160" dirty="0"/>
          </a:p>
        </p:txBody>
      </p:sp>
      <p:sp>
        <p:nvSpPr>
          <p:cNvPr id="21" name="Text 18"/>
          <p:cNvSpPr txBox="1"/>
          <p:nvPr/>
        </p:nvSpPr>
        <p:spPr>
          <a:xfrm>
            <a:off x="1078992" y="4421537"/>
            <a:ext cx="6217920" cy="434311"/>
          </a:xfrm>
          <a:prstGeom prst="rect">
            <a:avLst/>
          </a:prstGeom>
          <a:noFill/>
          <a:ln/>
        </p:spPr>
        <p:txBody>
          <a:bodyPr wrap="square" lIns="0" tIns="0" rIns="0" bIns="0" rtlCol="0" anchor="ctr">
            <a:normAutofit/>
          </a:bodyPr>
          <a:lstStyle/>
          <a:p>
            <a:pPr indent="0" marL="0">
              <a:buNone/>
            </a:pPr>
            <a:r>
              <a:rPr lang="el-GR" altLang="en-US" sz="1130" dirty="0">
                <a:solidFill>
                  <a:srgbClr val="1B2420"/>
                </a:solidFill>
                <a:latin typeface="Calibri" pitchFamily="34" charset="0"/>
                <a:ea typeface="Calibri" pitchFamily="34" charset="-122"/>
                <a:cs typeface="Calibri" pitchFamily="34" charset="-120"/>
              </a:rPr>
              <a:t>Συγκρίνει εφαρμογές έξυπνης γεωργίας από την Τουρκία, την ΕΕ και την Ελλάδα.</a:t>
            </a:r>
            <a:endParaRPr lang="el-GR" sz="1130" dirty="0"/>
          </a:p>
        </p:txBody>
      </p:sp>
      <p:sp>
        <p:nvSpPr>
          <p:cNvPr id="22" name="Shape 19"/>
          <p:cNvSpPr/>
          <p:nvPr/>
        </p:nvSpPr>
        <p:spPr>
          <a:xfrm>
            <a:off x="580455" y="4923827"/>
            <a:ext cx="302129" cy="302129"/>
          </a:xfrm>
          <a:prstGeom prst="ellipse">
            <a:avLst/>
          </a:prstGeom>
          <a:solidFill>
            <a:srgbClr val="1F7A3A"/>
          </a:solidFill>
          <a:ln w="12700">
            <a:solidFill>
              <a:srgbClr val="1F7A3A"/>
            </a:solidFill>
            <a:prstDash val="solid"/>
          </a:ln>
        </p:spPr>
      </p:sp>
      <p:sp>
        <p:nvSpPr>
          <p:cNvPr id="23" name="Text 20"/>
          <p:cNvSpPr txBox="1"/>
          <p:nvPr/>
        </p:nvSpPr>
        <p:spPr>
          <a:xfrm>
            <a:off x="580455" y="4923827"/>
            <a:ext cx="302129" cy="302129"/>
          </a:xfrm>
          <a:prstGeom prst="rect">
            <a:avLst/>
          </a:prstGeom>
          <a:noFill/>
          <a:ln/>
        </p:spPr>
        <p:txBody>
          <a:bodyPr wrap="square" lIns="0" tIns="0" rIns="0" bIns="0" rtlCol="0" anchor="ctr"/>
          <a:lstStyle/>
          <a:p>
            <a:pPr algn="ctr" indent="0" marL="0">
              <a:buNone/>
            </a:pPr>
            <a:r>
              <a:rPr lang="el-GR" altLang="en-US" sz="1160" b="1" dirty="0">
                <a:solidFill>
                  <a:srgbClr val="FFFFFF"/>
                </a:solidFill>
                <a:latin typeface="Calibri" pitchFamily="34" charset="0"/>
                <a:ea typeface="Calibri" pitchFamily="34" charset="-122"/>
                <a:cs typeface="Calibri" pitchFamily="34" charset="-120"/>
              </a:rPr>
              <a:t>6</a:t>
            </a:r>
            <a:endParaRPr lang="el-GR" sz="1160" dirty="0"/>
          </a:p>
        </p:txBody>
      </p:sp>
      <p:sp>
        <p:nvSpPr>
          <p:cNvPr id="24" name="Text 21"/>
          <p:cNvSpPr txBox="1"/>
          <p:nvPr/>
        </p:nvSpPr>
        <p:spPr>
          <a:xfrm>
            <a:off x="1078992" y="4893614"/>
            <a:ext cx="6217920" cy="434311"/>
          </a:xfrm>
          <a:prstGeom prst="rect">
            <a:avLst/>
          </a:prstGeom>
          <a:noFill/>
          <a:ln/>
        </p:spPr>
        <p:txBody>
          <a:bodyPr wrap="square" lIns="0" tIns="0" rIns="0" bIns="0" rtlCol="0" anchor="ctr">
            <a:normAutofit/>
          </a:bodyPr>
          <a:lstStyle/>
          <a:p>
            <a:pPr indent="0" marL="0">
              <a:buNone/>
            </a:pPr>
            <a:r>
              <a:rPr lang="el-GR" altLang="en-US" sz="1130" dirty="0">
                <a:solidFill>
                  <a:srgbClr val="1B2420"/>
                </a:solidFill>
                <a:latin typeface="Calibri" pitchFamily="34" charset="0"/>
                <a:ea typeface="Calibri" pitchFamily="34" charset="-122"/>
                <a:cs typeface="Calibri" pitchFamily="34" charset="-120"/>
              </a:rPr>
              <a:t>Υπολογίζει την περίοδο αποπληρωμής μιας επένδυσης έξυπνης γεωργίας και ερμηνεύει την περιβαλλοντική της επίδραση.</a:t>
            </a:r>
            <a:endParaRPr lang="el-GR" sz="1130" dirty="0"/>
          </a:p>
        </p:txBody>
      </p:sp>
      <p:sp>
        <p:nvSpPr>
          <p:cNvPr id="25" name="Shape 22"/>
          <p:cNvSpPr/>
          <p:nvPr/>
        </p:nvSpPr>
        <p:spPr>
          <a:xfrm>
            <a:off x="580455" y="5395904"/>
            <a:ext cx="302129" cy="302129"/>
          </a:xfrm>
          <a:prstGeom prst="ellipse">
            <a:avLst/>
          </a:prstGeom>
          <a:solidFill>
            <a:srgbClr val="1F7A3A"/>
          </a:solidFill>
          <a:ln w="12700">
            <a:solidFill>
              <a:srgbClr val="1F7A3A"/>
            </a:solidFill>
            <a:prstDash val="solid"/>
          </a:ln>
        </p:spPr>
      </p:sp>
      <p:sp>
        <p:nvSpPr>
          <p:cNvPr id="26" name="Text 23"/>
          <p:cNvSpPr txBox="1"/>
          <p:nvPr/>
        </p:nvSpPr>
        <p:spPr>
          <a:xfrm>
            <a:off x="580455" y="5395904"/>
            <a:ext cx="302129" cy="302129"/>
          </a:xfrm>
          <a:prstGeom prst="rect">
            <a:avLst/>
          </a:prstGeom>
          <a:noFill/>
          <a:ln/>
        </p:spPr>
        <p:txBody>
          <a:bodyPr wrap="square" lIns="0" tIns="0" rIns="0" bIns="0" rtlCol="0" anchor="ctr"/>
          <a:lstStyle/>
          <a:p>
            <a:pPr algn="ctr" indent="0" marL="0">
              <a:buNone/>
            </a:pPr>
            <a:r>
              <a:rPr lang="el-GR" altLang="en-US" sz="1160" b="1" dirty="0">
                <a:solidFill>
                  <a:srgbClr val="FFFFFF"/>
                </a:solidFill>
                <a:latin typeface="Calibri" pitchFamily="34" charset="0"/>
                <a:ea typeface="Calibri" pitchFamily="34" charset="-122"/>
                <a:cs typeface="Calibri" pitchFamily="34" charset="-120"/>
              </a:rPr>
              <a:t>7</a:t>
            </a:r>
            <a:endParaRPr lang="el-GR" sz="1160" dirty="0"/>
          </a:p>
        </p:txBody>
      </p:sp>
      <p:sp>
        <p:nvSpPr>
          <p:cNvPr id="27" name="Text 24"/>
          <p:cNvSpPr txBox="1"/>
          <p:nvPr/>
        </p:nvSpPr>
        <p:spPr>
          <a:xfrm>
            <a:off x="1078992" y="5365691"/>
            <a:ext cx="6217920" cy="434311"/>
          </a:xfrm>
          <a:prstGeom prst="rect">
            <a:avLst/>
          </a:prstGeom>
          <a:noFill/>
          <a:ln/>
        </p:spPr>
        <p:txBody>
          <a:bodyPr wrap="square" lIns="0" tIns="0" rIns="0" bIns="0" rtlCol="0" anchor="ctr">
            <a:normAutofit/>
          </a:bodyPr>
          <a:lstStyle/>
          <a:p>
            <a:pPr indent="0" marL="0">
              <a:buNone/>
            </a:pPr>
            <a:r>
              <a:rPr lang="el-GR" altLang="en-US" sz="1130" dirty="0">
                <a:solidFill>
                  <a:srgbClr val="1B2420"/>
                </a:solidFill>
                <a:latin typeface="Calibri" pitchFamily="34" charset="0"/>
                <a:ea typeface="Calibri" pitchFamily="34" charset="-122"/>
                <a:cs typeface="Calibri" pitchFamily="34" charset="-120"/>
              </a:rPr>
              <a:t>Συζητά τις κοινωνικές επιπτώσεις της έξυπνης γεωργίας μαζί με τις αρχές της συμπεριληπτικότητας και της κοινοχρησίας δεδομένων.</a:t>
            </a:r>
            <a:endParaRPr lang="el-GR" sz="1130" dirty="0"/>
          </a:p>
        </p:txBody>
      </p:sp>
      <p:sp>
        <p:nvSpPr>
          <p:cNvPr id="28" name="Shape 25"/>
          <p:cNvSpPr/>
          <p:nvPr/>
        </p:nvSpPr>
        <p:spPr>
          <a:xfrm>
            <a:off x="7589520" y="2231098"/>
            <a:ext cx="4053535" cy="1039829"/>
          </a:xfrm>
          <a:prstGeom prst="roundRect">
            <a:avLst>
              <a:gd name="adj" fmla="val 10553"/>
            </a:avLst>
          </a:prstGeom>
          <a:solidFill>
            <a:srgbClr val="E6F3EA"/>
          </a:solidFill>
          <a:ln w="9525">
            <a:solidFill>
              <a:srgbClr val="E6F3EA"/>
            </a:solidFill>
            <a:prstDash val="solid"/>
          </a:ln>
        </p:spPr>
      </p:sp>
      <p:sp>
        <p:nvSpPr>
          <p:cNvPr id="29" name="Shape 26"/>
          <p:cNvSpPr/>
          <p:nvPr/>
        </p:nvSpPr>
        <p:spPr>
          <a:xfrm>
            <a:off x="7787518" y="2336843"/>
            <a:ext cx="317236" cy="317236"/>
          </a:xfrm>
          <a:prstGeom prst="ellipse">
            <a:avLst/>
          </a:prstGeom>
          <a:solidFill>
            <a:srgbClr val="FFFFFF"/>
          </a:solidFill>
          <a:ln w="12700">
            <a:solidFill>
              <a:srgbClr val="FFFFFF"/>
            </a:solidFill>
            <a:prstDash val="solid"/>
          </a:ln>
        </p:spPr>
      </p:sp>
      <p:pic>
        <p:nvPicPr>
          <p:cNvPr id="30" name="Image 0" descr="/root/kozan-akilli-tarim/sunum/build/cache/m2/icons/target-16602D.png">    </p:cNvPr>
          <p:cNvPicPr>
            <a:picLocks noChangeAspect="1"/>
          </p:cNvPicPr>
          <p:nvPr/>
        </p:nvPicPr>
        <p:blipFill>
          <a:blip r:embed="rId1"/>
          <a:stretch>
            <a:fillRect/>
          </a:stretch>
        </p:blipFill>
        <p:spPr>
          <a:xfrm>
            <a:off x="7857310" y="2406635"/>
            <a:ext cx="177652" cy="177652"/>
          </a:xfrm>
          <a:prstGeom prst="rect">
            <a:avLst/>
          </a:prstGeom>
        </p:spPr>
      </p:pic>
      <p:sp>
        <p:nvSpPr>
          <p:cNvPr id="31" name="Text 27"/>
          <p:cNvSpPr txBox="1"/>
          <p:nvPr/>
        </p:nvSpPr>
        <p:spPr>
          <a:xfrm>
            <a:off x="8247888" y="2336843"/>
            <a:ext cx="3230575" cy="317236"/>
          </a:xfrm>
          <a:prstGeom prst="rect">
            <a:avLst/>
          </a:prstGeom>
          <a:noFill/>
          <a:ln/>
        </p:spPr>
        <p:txBody>
          <a:bodyPr wrap="square" lIns="0" tIns="0" rIns="0" bIns="0" rtlCol="0" anchor="ctr"/>
          <a:lstStyle/>
          <a:p>
            <a:pPr indent="0" marL="0">
              <a:buNone/>
            </a:pPr>
            <a:r>
              <a:rPr lang="el-GR" altLang="en-US" sz="1350" b="1" dirty="0">
                <a:solidFill>
                  <a:srgbClr val="16602D"/>
                </a:solidFill>
                <a:latin typeface="Calibri" pitchFamily="34" charset="0"/>
                <a:ea typeface="Calibri" pitchFamily="34" charset="-122"/>
                <a:cs typeface="Calibri" pitchFamily="34" charset="-120"/>
              </a:rPr>
              <a:t>Σκοπός</a:t>
            </a:r>
            <a:endParaRPr lang="el-GR" sz="1350" dirty="0"/>
          </a:p>
        </p:txBody>
      </p:sp>
      <p:sp>
        <p:nvSpPr>
          <p:cNvPr id="32" name="Text 28"/>
          <p:cNvSpPr txBox="1"/>
          <p:nvPr/>
        </p:nvSpPr>
        <p:spPr>
          <a:xfrm>
            <a:off x="7790688" y="2714505"/>
            <a:ext cx="3651199" cy="495996"/>
          </a:xfrm>
          <a:prstGeom prst="rect">
            <a:avLst/>
          </a:prstGeom>
          <a:noFill/>
          <a:ln/>
        </p:spPr>
        <p:txBody>
          <a:bodyPr wrap="square" lIns="0" tIns="0" rIns="0" bIns="0" rtlCol="0" anchor="t">
            <a:normAutofit/>
          </a:bodyPr>
          <a:lstStyle/>
          <a:p>
            <a:pPr indent="0" marL="0">
              <a:buNone/>
            </a:pPr>
            <a:r>
              <a:rPr lang="el-GR" altLang="en-US" sz="1080" dirty="0">
                <a:solidFill>
                  <a:srgbClr val="1B2420"/>
                </a:solidFill>
                <a:latin typeface="Calibri" pitchFamily="34" charset="0"/>
                <a:ea typeface="Calibri" pitchFamily="34" charset="-122"/>
                <a:cs typeface="Calibri" pitchFamily="34" charset="-120"/>
              </a:rPr>
              <a:t>Να γνωρίσει ο συμμετέχων πώς τα δεδομένα αισθητήρων γίνονται απόφαση στο χωράφι, τα αγροτικά ρομπότ και την επίδραση μιας επένδυσης.</a:t>
            </a:r>
            <a:endParaRPr lang="el-GR" sz="1080" dirty="0"/>
          </a:p>
        </p:txBody>
      </p:sp>
      <p:sp>
        <p:nvSpPr>
          <p:cNvPr id="33" name="Shape 29"/>
          <p:cNvSpPr/>
          <p:nvPr/>
        </p:nvSpPr>
        <p:spPr>
          <a:xfrm>
            <a:off x="7589520" y="3406885"/>
            <a:ext cx="4053535" cy="1039829"/>
          </a:xfrm>
          <a:prstGeom prst="roundRect">
            <a:avLst>
              <a:gd name="adj" fmla="val 10553"/>
            </a:avLst>
          </a:prstGeom>
          <a:solidFill>
            <a:srgbClr val="E2F2F6"/>
          </a:solidFill>
          <a:ln w="9525">
            <a:solidFill>
              <a:srgbClr val="E2F2F6"/>
            </a:solidFill>
            <a:prstDash val="solid"/>
          </a:ln>
        </p:spPr>
      </p:sp>
      <p:sp>
        <p:nvSpPr>
          <p:cNvPr id="34" name="Shape 30"/>
          <p:cNvSpPr/>
          <p:nvPr/>
        </p:nvSpPr>
        <p:spPr>
          <a:xfrm>
            <a:off x="7787518" y="3512630"/>
            <a:ext cx="317236" cy="317236"/>
          </a:xfrm>
          <a:prstGeom prst="ellipse">
            <a:avLst/>
          </a:prstGeom>
          <a:solidFill>
            <a:srgbClr val="FFFFFF"/>
          </a:solidFill>
          <a:ln w="12700">
            <a:solidFill>
              <a:srgbClr val="FFFFFF"/>
            </a:solidFill>
            <a:prstDash val="solid"/>
          </a:ln>
        </p:spPr>
      </p:sp>
      <p:pic>
        <p:nvPicPr>
          <p:cNvPr id="35" name="Image 1" descr="/root/kozan-akilli-tarim/sunum/build/cache/m2/icons/smartphone-0E7490.png">    </p:cNvPr>
          <p:cNvPicPr>
            <a:picLocks noChangeAspect="1"/>
          </p:cNvPicPr>
          <p:nvPr/>
        </p:nvPicPr>
        <p:blipFill>
          <a:blip r:embed="rId2"/>
          <a:stretch>
            <a:fillRect/>
          </a:stretch>
        </p:blipFill>
        <p:spPr>
          <a:xfrm>
            <a:off x="7857310" y="3582422"/>
            <a:ext cx="177652" cy="177652"/>
          </a:xfrm>
          <a:prstGeom prst="rect">
            <a:avLst/>
          </a:prstGeom>
        </p:spPr>
      </p:pic>
      <p:sp>
        <p:nvSpPr>
          <p:cNvPr id="36" name="Text 31"/>
          <p:cNvSpPr txBox="1"/>
          <p:nvPr/>
        </p:nvSpPr>
        <p:spPr>
          <a:xfrm>
            <a:off x="8247888" y="3512630"/>
            <a:ext cx="3230575" cy="317236"/>
          </a:xfrm>
          <a:prstGeom prst="rect">
            <a:avLst/>
          </a:prstGeom>
          <a:noFill/>
          <a:ln/>
        </p:spPr>
        <p:txBody>
          <a:bodyPr wrap="square" lIns="0" tIns="0" rIns="0" bIns="0" rtlCol="0" anchor="ctr"/>
          <a:lstStyle/>
          <a:p>
            <a:pPr indent="0" marL="0">
              <a:buNone/>
            </a:pPr>
            <a:r>
              <a:rPr lang="el-GR" altLang="en-US" sz="1350" b="1" dirty="0">
                <a:solidFill>
                  <a:srgbClr val="0E7490"/>
                </a:solidFill>
                <a:latin typeface="Calibri" pitchFamily="34" charset="0"/>
                <a:ea typeface="Calibri" pitchFamily="34" charset="-122"/>
                <a:cs typeface="Calibri" pitchFamily="34" charset="-120"/>
              </a:rPr>
              <a:t>Προαπαιτούμενα</a:t>
            </a:r>
            <a:endParaRPr lang="el-GR" sz="1350" dirty="0"/>
          </a:p>
        </p:txBody>
      </p:sp>
      <p:sp>
        <p:nvSpPr>
          <p:cNvPr id="37" name="Text 32"/>
          <p:cNvSpPr txBox="1"/>
          <p:nvPr/>
        </p:nvSpPr>
        <p:spPr>
          <a:xfrm>
            <a:off x="7790688" y="3890292"/>
            <a:ext cx="3651199" cy="495996"/>
          </a:xfrm>
          <a:prstGeom prst="rect">
            <a:avLst/>
          </a:prstGeom>
          <a:noFill/>
          <a:ln/>
        </p:spPr>
        <p:txBody>
          <a:bodyPr wrap="square" lIns="0" tIns="0" rIns="0" bIns="0" rtlCol="0" anchor="t">
            <a:normAutofit/>
          </a:bodyPr>
          <a:lstStyle/>
          <a:p>
            <a:pPr indent="0" marL="0">
              <a:buNone/>
            </a:pPr>
            <a:r>
              <a:rPr lang="el-GR" altLang="en-US" sz="1080" dirty="0">
                <a:solidFill>
                  <a:srgbClr val="1B2420"/>
                </a:solidFill>
                <a:latin typeface="Calibri" pitchFamily="34" charset="0"/>
                <a:ea typeface="Calibri" pitchFamily="34" charset="-122"/>
                <a:cs typeface="Calibri" pitchFamily="34" charset="-120"/>
              </a:rPr>
              <a:t>Συνιστάται η Ενότητα 1 (Γεωργία Ακριβείας). Αρκεί η χρήση smartphone ή υπολογιστή· δεν απαιτείται ειδική τεχνική γνώση.</a:t>
            </a:r>
            <a:endParaRPr lang="el-GR" sz="1080" dirty="0"/>
          </a:p>
        </p:txBody>
      </p:sp>
      <p:sp>
        <p:nvSpPr>
          <p:cNvPr id="38" name="Shape 33"/>
          <p:cNvSpPr/>
          <p:nvPr/>
        </p:nvSpPr>
        <p:spPr>
          <a:xfrm>
            <a:off x="7589520" y="4582672"/>
            <a:ext cx="4053535" cy="1039829"/>
          </a:xfrm>
          <a:prstGeom prst="roundRect">
            <a:avLst>
              <a:gd name="adj" fmla="val 10553"/>
            </a:avLst>
          </a:prstGeom>
          <a:solidFill>
            <a:srgbClr val="FBF1DC"/>
          </a:solidFill>
          <a:ln w="9525">
            <a:solidFill>
              <a:srgbClr val="FBF1DC"/>
            </a:solidFill>
            <a:prstDash val="solid"/>
          </a:ln>
        </p:spPr>
      </p:sp>
      <p:sp>
        <p:nvSpPr>
          <p:cNvPr id="39" name="Shape 34"/>
          <p:cNvSpPr/>
          <p:nvPr/>
        </p:nvSpPr>
        <p:spPr>
          <a:xfrm>
            <a:off x="7787518" y="4688418"/>
            <a:ext cx="317236" cy="317236"/>
          </a:xfrm>
          <a:prstGeom prst="ellipse">
            <a:avLst/>
          </a:prstGeom>
          <a:solidFill>
            <a:srgbClr val="FFFFFF"/>
          </a:solidFill>
          <a:ln w="12700">
            <a:solidFill>
              <a:srgbClr val="FFFFFF"/>
            </a:solidFill>
            <a:prstDash val="solid"/>
          </a:ln>
        </p:spPr>
      </p:sp>
      <p:pic>
        <p:nvPicPr>
          <p:cNvPr id="40" name="Image 2" descr="/root/kozan-akilli-tarim/sunum/build/cache/m2/icons/clipboard-check-854D0E.png">    </p:cNvPr>
          <p:cNvPicPr>
            <a:picLocks noChangeAspect="1"/>
          </p:cNvPicPr>
          <p:nvPr/>
        </p:nvPicPr>
        <p:blipFill>
          <a:blip r:embed="rId3"/>
          <a:stretch>
            <a:fillRect/>
          </a:stretch>
        </p:blipFill>
        <p:spPr>
          <a:xfrm>
            <a:off x="7857310" y="4758210"/>
            <a:ext cx="177652" cy="177652"/>
          </a:xfrm>
          <a:prstGeom prst="rect">
            <a:avLst/>
          </a:prstGeom>
        </p:spPr>
      </p:pic>
      <p:sp>
        <p:nvSpPr>
          <p:cNvPr id="41" name="Text 35"/>
          <p:cNvSpPr txBox="1"/>
          <p:nvPr/>
        </p:nvSpPr>
        <p:spPr>
          <a:xfrm>
            <a:off x="8247888" y="4688418"/>
            <a:ext cx="3230575" cy="317236"/>
          </a:xfrm>
          <a:prstGeom prst="rect">
            <a:avLst/>
          </a:prstGeom>
          <a:noFill/>
          <a:ln/>
        </p:spPr>
        <p:txBody>
          <a:bodyPr wrap="square" lIns="0" tIns="0" rIns="0" bIns="0" rtlCol="0" anchor="ctr"/>
          <a:lstStyle/>
          <a:p>
            <a:pPr indent="0" marL="0">
              <a:buNone/>
            </a:pPr>
            <a:r>
              <a:rPr lang="el-GR" altLang="en-US" sz="1350" b="1" dirty="0">
                <a:solidFill>
                  <a:srgbClr val="854D0E"/>
                </a:solidFill>
                <a:latin typeface="Calibri" pitchFamily="34" charset="0"/>
                <a:ea typeface="Calibri" pitchFamily="34" charset="-122"/>
                <a:cs typeface="Calibri" pitchFamily="34" charset="-120"/>
              </a:rPr>
              <a:t>Κριτήριο ολοκλήρωσης</a:t>
            </a:r>
            <a:endParaRPr lang="el-GR" sz="1350" dirty="0"/>
          </a:p>
        </p:txBody>
      </p:sp>
      <p:sp>
        <p:nvSpPr>
          <p:cNvPr id="42" name="Text 36"/>
          <p:cNvSpPr txBox="1"/>
          <p:nvPr/>
        </p:nvSpPr>
        <p:spPr>
          <a:xfrm>
            <a:off x="7790688" y="5066079"/>
            <a:ext cx="3651199" cy="495996"/>
          </a:xfrm>
          <a:prstGeom prst="rect">
            <a:avLst/>
          </a:prstGeom>
          <a:noFill/>
          <a:ln/>
        </p:spPr>
        <p:txBody>
          <a:bodyPr wrap="square" lIns="0" tIns="0" rIns="0" bIns="0" rtlCol="0" anchor="t">
            <a:normAutofit/>
          </a:bodyPr>
          <a:lstStyle/>
          <a:p>
            <a:pPr indent="0" marL="0">
              <a:buNone/>
            </a:pPr>
            <a:r>
              <a:rPr lang="el-GR" altLang="en-US" sz="1080" dirty="0">
                <a:solidFill>
                  <a:srgbClr val="1B2420"/>
                </a:solidFill>
                <a:latin typeface="Calibri" pitchFamily="34" charset="0"/>
                <a:ea typeface="Calibri" pitchFamily="34" charset="-122"/>
                <a:cs typeface="Calibri" pitchFamily="34" charset="-120"/>
              </a:rPr>
              <a:t>Ολοκλήρωση των δέκα μαθημάτων και των 19 υποχρεωτικών δραστηριοτήτων και τουλάχιστον 70% στο τεστ αξιολόγησης.</a:t>
            </a:r>
            <a:endParaRPr lang="el-GR" sz="108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ΕΥΡΟΣ</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Τα δέκα θέματα της ενότητας</a:t>
            </a:r>
            <a:endParaRPr lang="el-GR" sz="2700" dirty="0"/>
          </a:p>
        </p:txBody>
      </p:sp>
      <p:sp>
        <p:nvSpPr>
          <p:cNvPr id="4" name="Text 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4</a:t>
            </a:r>
            <a:endParaRPr lang="el-GR" sz="900" dirty="0"/>
          </a:p>
        </p:txBody>
      </p:sp>
      <p:sp>
        <p:nvSpPr>
          <p:cNvPr id="6" name="Shape 3"/>
          <p:cNvSpPr/>
          <p:nvPr/>
        </p:nvSpPr>
        <p:spPr>
          <a:xfrm>
            <a:off x="548640" y="2268864"/>
            <a:ext cx="2057949" cy="1601286"/>
          </a:xfrm>
          <a:prstGeom prst="roundRect">
            <a:avLst>
              <a:gd name="adj" fmla="val 6852"/>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7" name="Shape 4"/>
          <p:cNvSpPr/>
          <p:nvPr/>
        </p:nvSpPr>
        <p:spPr>
          <a:xfrm>
            <a:off x="780834" y="2419929"/>
            <a:ext cx="468301" cy="468301"/>
          </a:xfrm>
          <a:prstGeom prst="ellipse">
            <a:avLst/>
          </a:prstGeom>
          <a:solidFill>
            <a:srgbClr val="E6F3EA"/>
          </a:solidFill>
          <a:ln w="12700">
            <a:solidFill>
              <a:srgbClr val="E6F3EA"/>
            </a:solidFill>
            <a:prstDash val="solid"/>
          </a:ln>
        </p:spPr>
      </p:sp>
      <p:pic>
        <p:nvPicPr>
          <p:cNvPr id="8" name="Image 0" descr="/root/kozan-akilli-tarim/sunum/build/cache/m2/icons/sprout-16602D.png">    </p:cNvPr>
          <p:cNvPicPr>
            <a:picLocks noChangeAspect="1"/>
          </p:cNvPicPr>
          <p:nvPr/>
        </p:nvPicPr>
        <p:blipFill>
          <a:blip r:embed="rId1"/>
          <a:stretch>
            <a:fillRect/>
          </a:stretch>
        </p:blipFill>
        <p:spPr>
          <a:xfrm>
            <a:off x="883860" y="2522955"/>
            <a:ext cx="262248" cy="262248"/>
          </a:xfrm>
          <a:prstGeom prst="rect">
            <a:avLst/>
          </a:prstGeom>
        </p:spPr>
      </p:pic>
      <p:sp>
        <p:nvSpPr>
          <p:cNvPr id="9" name="Text 5"/>
          <p:cNvSpPr txBox="1"/>
          <p:nvPr/>
        </p:nvSpPr>
        <p:spPr>
          <a:xfrm>
            <a:off x="1920789" y="2435035"/>
            <a:ext cx="502920" cy="264363"/>
          </a:xfrm>
          <a:prstGeom prst="rect">
            <a:avLst/>
          </a:prstGeom>
          <a:noFill/>
          <a:ln/>
        </p:spPr>
        <p:txBody>
          <a:bodyPr wrap="square" lIns="0" tIns="0" rIns="0" bIns="0" rtlCol="0" anchor="t"/>
          <a:lstStyle/>
          <a:p>
            <a:pPr algn="r" indent="0" marL="0">
              <a:buNone/>
            </a:pPr>
            <a:r>
              <a:rPr lang="el-GR" altLang="en-US" sz="1260" b="1" dirty="0">
                <a:solidFill>
                  <a:srgbClr val="A16207"/>
                </a:solidFill>
                <a:latin typeface="Calibri" pitchFamily="34" charset="0"/>
                <a:ea typeface="Calibri" pitchFamily="34" charset="-122"/>
                <a:cs typeface="Calibri" pitchFamily="34" charset="-120"/>
              </a:rPr>
              <a:t>01</a:t>
            </a:r>
            <a:endParaRPr lang="el-GR" sz="1260" dirty="0"/>
          </a:p>
        </p:txBody>
      </p:sp>
      <p:sp>
        <p:nvSpPr>
          <p:cNvPr id="10" name="Text 6"/>
          <p:cNvSpPr txBox="1"/>
          <p:nvPr/>
        </p:nvSpPr>
        <p:spPr>
          <a:xfrm>
            <a:off x="731520" y="2986422"/>
            <a:ext cx="1692189" cy="543833"/>
          </a:xfrm>
          <a:prstGeom prst="rect">
            <a:avLst/>
          </a:prstGeom>
          <a:noFill/>
          <a:ln/>
        </p:spPr>
        <p:txBody>
          <a:bodyPr wrap="square" lIns="0" tIns="0" rIns="0" bIns="0" rtlCol="0" anchor="t">
            <a:normAutofit/>
          </a:bodyPr>
          <a:lstStyle/>
          <a:p>
            <a:pPr indent="0" marL="0">
              <a:buNone/>
            </a:pPr>
            <a:r>
              <a:rPr lang="el-GR" altLang="en-US" sz="1260" b="1" dirty="0">
                <a:solidFill>
                  <a:srgbClr val="1B2420"/>
                </a:solidFill>
                <a:latin typeface="Calibri" pitchFamily="34" charset="0"/>
                <a:ea typeface="Calibri" pitchFamily="34" charset="-122"/>
                <a:cs typeface="Calibri" pitchFamily="34" charset="-120"/>
              </a:rPr>
              <a:t>Η έννοια της έξυπνης γεωργίας</a:t>
            </a:r>
            <a:endParaRPr lang="el-GR" sz="1260" dirty="0"/>
          </a:p>
        </p:txBody>
      </p:sp>
      <p:sp>
        <p:nvSpPr>
          <p:cNvPr id="11" name="Text 7"/>
          <p:cNvSpPr txBox="1"/>
          <p:nvPr/>
        </p:nvSpPr>
        <p:spPr>
          <a:xfrm>
            <a:off x="731520" y="3507595"/>
            <a:ext cx="1692189" cy="241704"/>
          </a:xfrm>
          <a:prstGeom prst="rect">
            <a:avLst/>
          </a:prstGeom>
          <a:noFill/>
          <a:ln/>
        </p:spPr>
        <p:txBody>
          <a:bodyPr wrap="square" lIns="0" tIns="0" rIns="0" bIns="0" rtlCol="0" anchor="b"/>
          <a:lstStyle/>
          <a:p>
            <a:pPr indent="0" marL="0">
              <a:buNone/>
            </a:pPr>
            <a:r>
              <a:rPr lang="el-GR" altLang="en-US" sz="1040" b="1" dirty="0">
                <a:solidFill>
                  <a:srgbClr val="5A6862"/>
                </a:solidFill>
                <a:latin typeface="Calibri" pitchFamily="34" charset="0"/>
                <a:ea typeface="Calibri" pitchFamily="34" charset="-122"/>
                <a:cs typeface="Calibri" pitchFamily="34" charset="-120"/>
              </a:rPr>
              <a:t>Μάθημα 1</a:t>
            </a:r>
            <a:endParaRPr lang="el-GR" sz="1040" dirty="0"/>
          </a:p>
        </p:txBody>
      </p:sp>
      <p:sp>
        <p:nvSpPr>
          <p:cNvPr id="12" name="Shape 8"/>
          <p:cNvSpPr/>
          <p:nvPr/>
        </p:nvSpPr>
        <p:spPr>
          <a:xfrm>
            <a:off x="2807757" y="2268864"/>
            <a:ext cx="2057949" cy="1601286"/>
          </a:xfrm>
          <a:prstGeom prst="roundRect">
            <a:avLst>
              <a:gd name="adj" fmla="val 6852"/>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3" name="Shape 9"/>
          <p:cNvSpPr/>
          <p:nvPr/>
        </p:nvSpPr>
        <p:spPr>
          <a:xfrm>
            <a:off x="3039950" y="2419929"/>
            <a:ext cx="468301" cy="468301"/>
          </a:xfrm>
          <a:prstGeom prst="ellipse">
            <a:avLst/>
          </a:prstGeom>
          <a:solidFill>
            <a:srgbClr val="E2F2F6"/>
          </a:solidFill>
          <a:ln w="12700">
            <a:solidFill>
              <a:srgbClr val="E2F2F6"/>
            </a:solidFill>
            <a:prstDash val="solid"/>
          </a:ln>
        </p:spPr>
      </p:sp>
      <p:pic>
        <p:nvPicPr>
          <p:cNvPr id="14" name="Image 1" descr="/root/kozan-akilli-tarim/sunum/build/cache/m2/icons/radio-0E7490.png">    </p:cNvPr>
          <p:cNvPicPr>
            <a:picLocks noChangeAspect="1"/>
          </p:cNvPicPr>
          <p:nvPr/>
        </p:nvPicPr>
        <p:blipFill>
          <a:blip r:embed="rId2"/>
          <a:stretch>
            <a:fillRect/>
          </a:stretch>
        </p:blipFill>
        <p:spPr>
          <a:xfrm>
            <a:off x="3142976" y="2522955"/>
            <a:ext cx="262248" cy="262248"/>
          </a:xfrm>
          <a:prstGeom prst="rect">
            <a:avLst/>
          </a:prstGeom>
        </p:spPr>
      </p:pic>
      <p:sp>
        <p:nvSpPr>
          <p:cNvPr id="15" name="Text 10"/>
          <p:cNvSpPr txBox="1"/>
          <p:nvPr/>
        </p:nvSpPr>
        <p:spPr>
          <a:xfrm>
            <a:off x="4179905" y="2435035"/>
            <a:ext cx="502920" cy="264363"/>
          </a:xfrm>
          <a:prstGeom prst="rect">
            <a:avLst/>
          </a:prstGeom>
          <a:noFill/>
          <a:ln/>
        </p:spPr>
        <p:txBody>
          <a:bodyPr wrap="square" lIns="0" tIns="0" rIns="0" bIns="0" rtlCol="0" anchor="t"/>
          <a:lstStyle/>
          <a:p>
            <a:pPr algn="r" indent="0" marL="0">
              <a:buNone/>
            </a:pPr>
            <a:r>
              <a:rPr lang="el-GR" altLang="en-US" sz="1260" b="1" dirty="0">
                <a:solidFill>
                  <a:srgbClr val="A16207"/>
                </a:solidFill>
                <a:latin typeface="Calibri" pitchFamily="34" charset="0"/>
                <a:ea typeface="Calibri" pitchFamily="34" charset="-122"/>
                <a:cs typeface="Calibri" pitchFamily="34" charset="-120"/>
              </a:rPr>
              <a:t>02</a:t>
            </a:r>
            <a:endParaRPr lang="el-GR" sz="1260" dirty="0"/>
          </a:p>
        </p:txBody>
      </p:sp>
      <p:sp>
        <p:nvSpPr>
          <p:cNvPr id="16" name="Text 11"/>
          <p:cNvSpPr txBox="1"/>
          <p:nvPr/>
        </p:nvSpPr>
        <p:spPr>
          <a:xfrm>
            <a:off x="2990637" y="2986422"/>
            <a:ext cx="1692189" cy="543833"/>
          </a:xfrm>
          <a:prstGeom prst="rect">
            <a:avLst/>
          </a:prstGeom>
          <a:noFill/>
          <a:ln/>
        </p:spPr>
        <p:txBody>
          <a:bodyPr wrap="square" lIns="0" tIns="0" rIns="0" bIns="0" rtlCol="0" anchor="t">
            <a:normAutofit/>
          </a:bodyPr>
          <a:lstStyle/>
          <a:p>
            <a:pPr indent="0" marL="0">
              <a:buNone/>
            </a:pPr>
            <a:r>
              <a:rPr lang="el-GR" altLang="en-US" sz="1260" b="1" dirty="0">
                <a:solidFill>
                  <a:srgbClr val="1B2420"/>
                </a:solidFill>
                <a:latin typeface="Calibri" pitchFamily="34" charset="0"/>
                <a:ea typeface="Calibri" pitchFamily="34" charset="-122"/>
                <a:cs typeface="Calibri" pitchFamily="34" charset="-120"/>
              </a:rPr>
              <a:t>IoT και αισθητήρες</a:t>
            </a:r>
            <a:endParaRPr lang="el-GR" sz="1260" dirty="0"/>
          </a:p>
        </p:txBody>
      </p:sp>
      <p:sp>
        <p:nvSpPr>
          <p:cNvPr id="17" name="Text 12"/>
          <p:cNvSpPr txBox="1"/>
          <p:nvPr/>
        </p:nvSpPr>
        <p:spPr>
          <a:xfrm>
            <a:off x="2990637" y="3507595"/>
            <a:ext cx="1692189" cy="241704"/>
          </a:xfrm>
          <a:prstGeom prst="rect">
            <a:avLst/>
          </a:prstGeom>
          <a:noFill/>
          <a:ln/>
        </p:spPr>
        <p:txBody>
          <a:bodyPr wrap="square" lIns="0" tIns="0" rIns="0" bIns="0" rtlCol="0" anchor="b"/>
          <a:lstStyle/>
          <a:p>
            <a:pPr indent="0" marL="0">
              <a:buNone/>
            </a:pPr>
            <a:r>
              <a:rPr lang="el-GR" altLang="en-US" sz="1040" b="1" dirty="0">
                <a:solidFill>
                  <a:srgbClr val="5A6862"/>
                </a:solidFill>
                <a:latin typeface="Calibri" pitchFamily="34" charset="0"/>
                <a:ea typeface="Calibri" pitchFamily="34" charset="-122"/>
                <a:cs typeface="Calibri" pitchFamily="34" charset="-120"/>
              </a:rPr>
              <a:t>Μαθήματα 3, 7</a:t>
            </a:r>
            <a:endParaRPr lang="el-GR" sz="1040" dirty="0"/>
          </a:p>
        </p:txBody>
      </p:sp>
      <p:sp>
        <p:nvSpPr>
          <p:cNvPr id="18" name="Shape 13"/>
          <p:cNvSpPr/>
          <p:nvPr/>
        </p:nvSpPr>
        <p:spPr>
          <a:xfrm>
            <a:off x="5066873" y="2268864"/>
            <a:ext cx="2057949" cy="1601286"/>
          </a:xfrm>
          <a:prstGeom prst="roundRect">
            <a:avLst>
              <a:gd name="adj" fmla="val 6852"/>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9" name="Shape 14"/>
          <p:cNvSpPr/>
          <p:nvPr/>
        </p:nvSpPr>
        <p:spPr>
          <a:xfrm>
            <a:off x="5299067" y="2419929"/>
            <a:ext cx="468301" cy="468301"/>
          </a:xfrm>
          <a:prstGeom prst="ellipse">
            <a:avLst/>
          </a:prstGeom>
          <a:solidFill>
            <a:srgbClr val="E6F3EA"/>
          </a:solidFill>
          <a:ln w="12700">
            <a:solidFill>
              <a:srgbClr val="E6F3EA"/>
            </a:solidFill>
            <a:prstDash val="solid"/>
          </a:ln>
        </p:spPr>
      </p:sp>
      <p:pic>
        <p:nvPicPr>
          <p:cNvPr id="20" name="Image 2" descr="/root/kozan-akilli-tarim/sunum/build/cache/m2/icons/bot-16602D.png">    </p:cNvPr>
          <p:cNvPicPr>
            <a:picLocks noChangeAspect="1"/>
          </p:cNvPicPr>
          <p:nvPr/>
        </p:nvPicPr>
        <p:blipFill>
          <a:blip r:embed="rId3"/>
          <a:stretch>
            <a:fillRect/>
          </a:stretch>
        </p:blipFill>
        <p:spPr>
          <a:xfrm>
            <a:off x="5402093" y="2522955"/>
            <a:ext cx="262248" cy="262248"/>
          </a:xfrm>
          <a:prstGeom prst="rect">
            <a:avLst/>
          </a:prstGeom>
        </p:spPr>
      </p:pic>
      <p:sp>
        <p:nvSpPr>
          <p:cNvPr id="21" name="Text 15"/>
          <p:cNvSpPr txBox="1"/>
          <p:nvPr/>
        </p:nvSpPr>
        <p:spPr>
          <a:xfrm>
            <a:off x="6439022" y="2435035"/>
            <a:ext cx="502920" cy="264363"/>
          </a:xfrm>
          <a:prstGeom prst="rect">
            <a:avLst/>
          </a:prstGeom>
          <a:noFill/>
          <a:ln/>
        </p:spPr>
        <p:txBody>
          <a:bodyPr wrap="square" lIns="0" tIns="0" rIns="0" bIns="0" rtlCol="0" anchor="t"/>
          <a:lstStyle/>
          <a:p>
            <a:pPr algn="r" indent="0" marL="0">
              <a:buNone/>
            </a:pPr>
            <a:r>
              <a:rPr lang="el-GR" altLang="en-US" sz="1260" b="1" dirty="0">
                <a:solidFill>
                  <a:srgbClr val="A16207"/>
                </a:solidFill>
                <a:latin typeface="Calibri" pitchFamily="34" charset="0"/>
                <a:ea typeface="Calibri" pitchFamily="34" charset="-122"/>
                <a:cs typeface="Calibri" pitchFamily="34" charset="-120"/>
              </a:rPr>
              <a:t>03</a:t>
            </a:r>
            <a:endParaRPr lang="el-GR" sz="1260" dirty="0"/>
          </a:p>
        </p:txBody>
      </p:sp>
      <p:sp>
        <p:nvSpPr>
          <p:cNvPr id="22" name="Text 16"/>
          <p:cNvSpPr txBox="1"/>
          <p:nvPr/>
        </p:nvSpPr>
        <p:spPr>
          <a:xfrm>
            <a:off x="5249753" y="2986422"/>
            <a:ext cx="1692189" cy="543833"/>
          </a:xfrm>
          <a:prstGeom prst="rect">
            <a:avLst/>
          </a:prstGeom>
          <a:noFill/>
          <a:ln/>
        </p:spPr>
        <p:txBody>
          <a:bodyPr wrap="square" lIns="0" tIns="0" rIns="0" bIns="0" rtlCol="0" anchor="t">
            <a:normAutofit/>
          </a:bodyPr>
          <a:lstStyle/>
          <a:p>
            <a:pPr indent="0" marL="0">
              <a:buNone/>
            </a:pPr>
            <a:r>
              <a:rPr lang="el-GR" altLang="en-US" sz="1260" b="1" dirty="0">
                <a:solidFill>
                  <a:srgbClr val="1B2420"/>
                </a:solidFill>
                <a:latin typeface="Calibri" pitchFamily="34" charset="0"/>
                <a:ea typeface="Calibri" pitchFamily="34" charset="-122"/>
                <a:cs typeface="Calibri" pitchFamily="34" charset="-120"/>
              </a:rPr>
              <a:t>Γεωργικός αυτοματισμός</a:t>
            </a:r>
            <a:endParaRPr lang="el-GR" sz="1260" dirty="0"/>
          </a:p>
        </p:txBody>
      </p:sp>
      <p:sp>
        <p:nvSpPr>
          <p:cNvPr id="23" name="Text 17"/>
          <p:cNvSpPr txBox="1"/>
          <p:nvPr/>
        </p:nvSpPr>
        <p:spPr>
          <a:xfrm>
            <a:off x="5249753" y="3507595"/>
            <a:ext cx="1692189" cy="241704"/>
          </a:xfrm>
          <a:prstGeom prst="rect">
            <a:avLst/>
          </a:prstGeom>
          <a:noFill/>
          <a:ln/>
        </p:spPr>
        <p:txBody>
          <a:bodyPr wrap="square" lIns="0" tIns="0" rIns="0" bIns="0" rtlCol="0" anchor="b"/>
          <a:lstStyle/>
          <a:p>
            <a:pPr indent="0" marL="0">
              <a:buNone/>
            </a:pPr>
            <a:r>
              <a:rPr lang="el-GR" altLang="en-US" sz="1040" b="1" dirty="0">
                <a:solidFill>
                  <a:srgbClr val="5A6862"/>
                </a:solidFill>
                <a:latin typeface="Calibri" pitchFamily="34" charset="0"/>
                <a:ea typeface="Calibri" pitchFamily="34" charset="-122"/>
                <a:cs typeface="Calibri" pitchFamily="34" charset="-120"/>
              </a:rPr>
              <a:t>Μαθήματα 3, 4, 5</a:t>
            </a:r>
            <a:endParaRPr lang="el-GR" sz="1040" dirty="0"/>
          </a:p>
        </p:txBody>
      </p:sp>
      <p:sp>
        <p:nvSpPr>
          <p:cNvPr id="24" name="Shape 18"/>
          <p:cNvSpPr/>
          <p:nvPr/>
        </p:nvSpPr>
        <p:spPr>
          <a:xfrm>
            <a:off x="7325990" y="2268864"/>
            <a:ext cx="2057949" cy="1601286"/>
          </a:xfrm>
          <a:prstGeom prst="roundRect">
            <a:avLst>
              <a:gd name="adj" fmla="val 6852"/>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5" name="Shape 19"/>
          <p:cNvSpPr/>
          <p:nvPr/>
        </p:nvSpPr>
        <p:spPr>
          <a:xfrm>
            <a:off x="7558184" y="2419929"/>
            <a:ext cx="468301" cy="468301"/>
          </a:xfrm>
          <a:prstGeom prst="ellipse">
            <a:avLst/>
          </a:prstGeom>
          <a:solidFill>
            <a:srgbClr val="E2F2F6"/>
          </a:solidFill>
          <a:ln w="12700">
            <a:solidFill>
              <a:srgbClr val="E2F2F6"/>
            </a:solidFill>
            <a:prstDash val="solid"/>
          </a:ln>
        </p:spPr>
      </p:sp>
      <p:pic>
        <p:nvPicPr>
          <p:cNvPr id="26" name="Image 3" descr="/root/kozan-akilli-tarim/sunum/build/cache/m2/icons/satellite-0E7490.png">    </p:cNvPr>
          <p:cNvPicPr>
            <a:picLocks noChangeAspect="1"/>
          </p:cNvPicPr>
          <p:nvPr/>
        </p:nvPicPr>
        <p:blipFill>
          <a:blip r:embed="rId4"/>
          <a:stretch>
            <a:fillRect/>
          </a:stretch>
        </p:blipFill>
        <p:spPr>
          <a:xfrm>
            <a:off x="7661210" y="2522955"/>
            <a:ext cx="262248" cy="262248"/>
          </a:xfrm>
          <a:prstGeom prst="rect">
            <a:avLst/>
          </a:prstGeom>
        </p:spPr>
      </p:pic>
      <p:sp>
        <p:nvSpPr>
          <p:cNvPr id="27" name="Text 20"/>
          <p:cNvSpPr txBox="1"/>
          <p:nvPr/>
        </p:nvSpPr>
        <p:spPr>
          <a:xfrm>
            <a:off x="8698139" y="2435035"/>
            <a:ext cx="502920" cy="264363"/>
          </a:xfrm>
          <a:prstGeom prst="rect">
            <a:avLst/>
          </a:prstGeom>
          <a:noFill/>
          <a:ln/>
        </p:spPr>
        <p:txBody>
          <a:bodyPr wrap="square" lIns="0" tIns="0" rIns="0" bIns="0" rtlCol="0" anchor="t"/>
          <a:lstStyle/>
          <a:p>
            <a:pPr algn="r" indent="0" marL="0">
              <a:buNone/>
            </a:pPr>
            <a:r>
              <a:rPr lang="el-GR" altLang="en-US" sz="1260" b="1" dirty="0">
                <a:solidFill>
                  <a:srgbClr val="A16207"/>
                </a:solidFill>
                <a:latin typeface="Calibri" pitchFamily="34" charset="0"/>
                <a:ea typeface="Calibri" pitchFamily="34" charset="-122"/>
                <a:cs typeface="Calibri" pitchFamily="34" charset="-120"/>
              </a:rPr>
              <a:t>04</a:t>
            </a:r>
            <a:endParaRPr lang="el-GR" sz="1260" dirty="0"/>
          </a:p>
        </p:txBody>
      </p:sp>
      <p:sp>
        <p:nvSpPr>
          <p:cNvPr id="28" name="Text 21"/>
          <p:cNvSpPr txBox="1"/>
          <p:nvPr/>
        </p:nvSpPr>
        <p:spPr>
          <a:xfrm>
            <a:off x="7508870" y="2986422"/>
            <a:ext cx="1692189" cy="543833"/>
          </a:xfrm>
          <a:prstGeom prst="rect">
            <a:avLst/>
          </a:prstGeom>
          <a:noFill/>
          <a:ln/>
        </p:spPr>
        <p:txBody>
          <a:bodyPr wrap="square" lIns="0" tIns="0" rIns="0" bIns="0" rtlCol="0" anchor="t">
            <a:normAutofit/>
          </a:bodyPr>
          <a:lstStyle/>
          <a:p>
            <a:pPr indent="0" marL="0">
              <a:buNone/>
            </a:pPr>
            <a:r>
              <a:rPr lang="el-GR" altLang="en-US" sz="1260" b="1" dirty="0">
                <a:solidFill>
                  <a:srgbClr val="1B2420"/>
                </a:solidFill>
                <a:latin typeface="Calibri" pitchFamily="34" charset="0"/>
                <a:ea typeface="Calibri" pitchFamily="34" charset="-122"/>
                <a:cs typeface="Calibri" pitchFamily="34" charset="-120"/>
              </a:rPr>
              <a:t>Τηλεπισκόπηση</a:t>
            </a:r>
            <a:endParaRPr lang="el-GR" sz="1260" dirty="0"/>
          </a:p>
        </p:txBody>
      </p:sp>
      <p:sp>
        <p:nvSpPr>
          <p:cNvPr id="29" name="Text 22"/>
          <p:cNvSpPr txBox="1"/>
          <p:nvPr/>
        </p:nvSpPr>
        <p:spPr>
          <a:xfrm>
            <a:off x="7508870" y="3507595"/>
            <a:ext cx="1692189" cy="241704"/>
          </a:xfrm>
          <a:prstGeom prst="rect">
            <a:avLst/>
          </a:prstGeom>
          <a:noFill/>
          <a:ln/>
        </p:spPr>
        <p:txBody>
          <a:bodyPr wrap="square" lIns="0" tIns="0" rIns="0" bIns="0" rtlCol="0" anchor="b"/>
          <a:lstStyle/>
          <a:p>
            <a:pPr indent="0" marL="0">
              <a:buNone/>
            </a:pPr>
            <a:r>
              <a:rPr lang="el-GR" altLang="en-US" sz="1040" b="1" dirty="0">
                <a:solidFill>
                  <a:srgbClr val="5A6862"/>
                </a:solidFill>
                <a:latin typeface="Calibri" pitchFamily="34" charset="0"/>
                <a:ea typeface="Calibri" pitchFamily="34" charset="-122"/>
                <a:cs typeface="Calibri" pitchFamily="34" charset="-120"/>
              </a:rPr>
              <a:t>Μαθήματα 2, 3, 8</a:t>
            </a:r>
            <a:endParaRPr lang="el-GR" sz="1040" dirty="0"/>
          </a:p>
        </p:txBody>
      </p:sp>
      <p:sp>
        <p:nvSpPr>
          <p:cNvPr id="30" name="Shape 23"/>
          <p:cNvSpPr/>
          <p:nvPr/>
        </p:nvSpPr>
        <p:spPr>
          <a:xfrm>
            <a:off x="9585107" y="2268864"/>
            <a:ext cx="2057949" cy="1601286"/>
          </a:xfrm>
          <a:prstGeom prst="roundRect">
            <a:avLst>
              <a:gd name="adj" fmla="val 6852"/>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31" name="Shape 24"/>
          <p:cNvSpPr/>
          <p:nvPr/>
        </p:nvSpPr>
        <p:spPr>
          <a:xfrm>
            <a:off x="9817300" y="2419929"/>
            <a:ext cx="468301" cy="468301"/>
          </a:xfrm>
          <a:prstGeom prst="ellipse">
            <a:avLst/>
          </a:prstGeom>
          <a:solidFill>
            <a:srgbClr val="E6F3EA"/>
          </a:solidFill>
          <a:ln w="12700">
            <a:solidFill>
              <a:srgbClr val="E6F3EA"/>
            </a:solidFill>
            <a:prstDash val="solid"/>
          </a:ln>
        </p:spPr>
      </p:sp>
      <p:pic>
        <p:nvPicPr>
          <p:cNvPr id="32" name="Image 4" descr="/root/kozan-akilli-tarim/sunum/build/cache/m2/icons/smartphone-16602D.png">    </p:cNvPr>
          <p:cNvPicPr>
            <a:picLocks noChangeAspect="1"/>
          </p:cNvPicPr>
          <p:nvPr/>
        </p:nvPicPr>
        <p:blipFill>
          <a:blip r:embed="rId5"/>
          <a:stretch>
            <a:fillRect/>
          </a:stretch>
        </p:blipFill>
        <p:spPr>
          <a:xfrm>
            <a:off x="9920326" y="2522955"/>
            <a:ext cx="262248" cy="262248"/>
          </a:xfrm>
          <a:prstGeom prst="rect">
            <a:avLst/>
          </a:prstGeom>
        </p:spPr>
      </p:pic>
      <p:sp>
        <p:nvSpPr>
          <p:cNvPr id="33" name="Text 25"/>
          <p:cNvSpPr txBox="1"/>
          <p:nvPr/>
        </p:nvSpPr>
        <p:spPr>
          <a:xfrm>
            <a:off x="10957255" y="2435035"/>
            <a:ext cx="502920" cy="264363"/>
          </a:xfrm>
          <a:prstGeom prst="rect">
            <a:avLst/>
          </a:prstGeom>
          <a:noFill/>
          <a:ln/>
        </p:spPr>
        <p:txBody>
          <a:bodyPr wrap="square" lIns="0" tIns="0" rIns="0" bIns="0" rtlCol="0" anchor="t"/>
          <a:lstStyle/>
          <a:p>
            <a:pPr algn="r" indent="0" marL="0">
              <a:buNone/>
            </a:pPr>
            <a:r>
              <a:rPr lang="el-GR" altLang="en-US" sz="1260" b="1" dirty="0">
                <a:solidFill>
                  <a:srgbClr val="A16207"/>
                </a:solidFill>
                <a:latin typeface="Calibri" pitchFamily="34" charset="0"/>
                <a:ea typeface="Calibri" pitchFamily="34" charset="-122"/>
                <a:cs typeface="Calibri" pitchFamily="34" charset="-120"/>
              </a:rPr>
              <a:t>05</a:t>
            </a:r>
            <a:endParaRPr lang="el-GR" sz="1260" dirty="0"/>
          </a:p>
        </p:txBody>
      </p:sp>
      <p:sp>
        <p:nvSpPr>
          <p:cNvPr id="34" name="Text 26"/>
          <p:cNvSpPr txBox="1"/>
          <p:nvPr/>
        </p:nvSpPr>
        <p:spPr>
          <a:xfrm>
            <a:off x="9767987" y="2986422"/>
            <a:ext cx="1692189" cy="543833"/>
          </a:xfrm>
          <a:prstGeom prst="rect">
            <a:avLst/>
          </a:prstGeom>
          <a:noFill/>
          <a:ln/>
        </p:spPr>
        <p:txBody>
          <a:bodyPr wrap="square" lIns="0" tIns="0" rIns="0" bIns="0" rtlCol="0" anchor="t">
            <a:normAutofit/>
          </a:bodyPr>
          <a:lstStyle/>
          <a:p>
            <a:pPr indent="0" marL="0">
              <a:buNone/>
            </a:pPr>
            <a:r>
              <a:rPr lang="el-GR" altLang="en-US" sz="1260" b="1" dirty="0">
                <a:solidFill>
                  <a:srgbClr val="1B2420"/>
                </a:solidFill>
                <a:latin typeface="Calibri" pitchFamily="34" charset="0"/>
                <a:ea typeface="Calibri" pitchFamily="34" charset="-122"/>
                <a:cs typeface="Calibri" pitchFamily="34" charset="-120"/>
              </a:rPr>
              <a:t>Εφαρμογές ψηφιακής γεωργίας</a:t>
            </a:r>
            <a:endParaRPr lang="el-GR" sz="1260" dirty="0"/>
          </a:p>
        </p:txBody>
      </p:sp>
      <p:sp>
        <p:nvSpPr>
          <p:cNvPr id="35" name="Text 27"/>
          <p:cNvSpPr txBox="1"/>
          <p:nvPr/>
        </p:nvSpPr>
        <p:spPr>
          <a:xfrm>
            <a:off x="9767987" y="3507595"/>
            <a:ext cx="1692189" cy="241704"/>
          </a:xfrm>
          <a:prstGeom prst="rect">
            <a:avLst/>
          </a:prstGeom>
          <a:noFill/>
          <a:ln/>
        </p:spPr>
        <p:txBody>
          <a:bodyPr wrap="square" lIns="0" tIns="0" rIns="0" bIns="0" rtlCol="0" anchor="b"/>
          <a:lstStyle/>
          <a:p>
            <a:pPr indent="0" marL="0">
              <a:buNone/>
            </a:pPr>
            <a:r>
              <a:rPr lang="el-GR" altLang="en-US" sz="1040" b="1" dirty="0">
                <a:solidFill>
                  <a:srgbClr val="5A6862"/>
                </a:solidFill>
                <a:latin typeface="Calibri" pitchFamily="34" charset="0"/>
                <a:ea typeface="Calibri" pitchFamily="34" charset="-122"/>
                <a:cs typeface="Calibri" pitchFamily="34" charset="-120"/>
              </a:rPr>
              <a:t>Μαθήματα 2, 10</a:t>
            </a:r>
            <a:endParaRPr lang="el-GR" sz="1040" dirty="0"/>
          </a:p>
        </p:txBody>
      </p:sp>
      <p:sp>
        <p:nvSpPr>
          <p:cNvPr id="36" name="Shape 28"/>
          <p:cNvSpPr/>
          <p:nvPr/>
        </p:nvSpPr>
        <p:spPr>
          <a:xfrm>
            <a:off x="548640" y="4058981"/>
            <a:ext cx="2057949" cy="1601286"/>
          </a:xfrm>
          <a:prstGeom prst="roundRect">
            <a:avLst>
              <a:gd name="adj" fmla="val 6852"/>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37" name="Shape 29"/>
          <p:cNvSpPr/>
          <p:nvPr/>
        </p:nvSpPr>
        <p:spPr>
          <a:xfrm>
            <a:off x="780834" y="4210046"/>
            <a:ext cx="468301" cy="468301"/>
          </a:xfrm>
          <a:prstGeom prst="ellipse">
            <a:avLst/>
          </a:prstGeom>
          <a:solidFill>
            <a:srgbClr val="E2F2F6"/>
          </a:solidFill>
          <a:ln w="12700">
            <a:solidFill>
              <a:srgbClr val="E2F2F6"/>
            </a:solidFill>
            <a:prstDash val="solid"/>
          </a:ln>
        </p:spPr>
      </p:sp>
      <p:pic>
        <p:nvPicPr>
          <p:cNvPr id="38" name="Image 5" descr="/root/kozan-akilli-tarim/sunum/build/cache/m2/icons/droplets-0E7490.png">    </p:cNvPr>
          <p:cNvPicPr>
            <a:picLocks noChangeAspect="1"/>
          </p:cNvPicPr>
          <p:nvPr/>
        </p:nvPicPr>
        <p:blipFill>
          <a:blip r:embed="rId6"/>
          <a:stretch>
            <a:fillRect/>
          </a:stretch>
        </p:blipFill>
        <p:spPr>
          <a:xfrm>
            <a:off x="883860" y="4313072"/>
            <a:ext cx="262248" cy="262248"/>
          </a:xfrm>
          <a:prstGeom prst="rect">
            <a:avLst/>
          </a:prstGeom>
        </p:spPr>
      </p:pic>
      <p:sp>
        <p:nvSpPr>
          <p:cNvPr id="39" name="Text 30"/>
          <p:cNvSpPr txBox="1"/>
          <p:nvPr/>
        </p:nvSpPr>
        <p:spPr>
          <a:xfrm>
            <a:off x="1920789" y="4225152"/>
            <a:ext cx="502920" cy="264363"/>
          </a:xfrm>
          <a:prstGeom prst="rect">
            <a:avLst/>
          </a:prstGeom>
          <a:noFill/>
          <a:ln/>
        </p:spPr>
        <p:txBody>
          <a:bodyPr wrap="square" lIns="0" tIns="0" rIns="0" bIns="0" rtlCol="0" anchor="t"/>
          <a:lstStyle/>
          <a:p>
            <a:pPr algn="r" indent="0" marL="0">
              <a:buNone/>
            </a:pPr>
            <a:r>
              <a:rPr lang="el-GR" altLang="en-US" sz="1260" b="1" dirty="0">
                <a:solidFill>
                  <a:srgbClr val="A16207"/>
                </a:solidFill>
                <a:latin typeface="Calibri" pitchFamily="34" charset="0"/>
                <a:ea typeface="Calibri" pitchFamily="34" charset="-122"/>
                <a:cs typeface="Calibri" pitchFamily="34" charset="-120"/>
              </a:rPr>
              <a:t>06</a:t>
            </a:r>
            <a:endParaRPr lang="el-GR" sz="1260" dirty="0"/>
          </a:p>
        </p:txBody>
      </p:sp>
      <p:sp>
        <p:nvSpPr>
          <p:cNvPr id="40" name="Text 31"/>
          <p:cNvSpPr txBox="1"/>
          <p:nvPr/>
        </p:nvSpPr>
        <p:spPr>
          <a:xfrm>
            <a:off x="731520" y="4776539"/>
            <a:ext cx="1692189" cy="543833"/>
          </a:xfrm>
          <a:prstGeom prst="rect">
            <a:avLst/>
          </a:prstGeom>
          <a:noFill/>
          <a:ln/>
        </p:spPr>
        <p:txBody>
          <a:bodyPr wrap="square" lIns="0" tIns="0" rIns="0" bIns="0" rtlCol="0" anchor="t">
            <a:normAutofit/>
          </a:bodyPr>
          <a:lstStyle/>
          <a:p>
            <a:pPr indent="0" marL="0">
              <a:buNone/>
            </a:pPr>
            <a:r>
              <a:rPr lang="el-GR" altLang="en-US" sz="1260" b="1" dirty="0">
                <a:solidFill>
                  <a:srgbClr val="1B2420"/>
                </a:solidFill>
                <a:latin typeface="Calibri" pitchFamily="34" charset="0"/>
                <a:ea typeface="Calibri" pitchFamily="34" charset="-122"/>
                <a:cs typeface="Calibri" pitchFamily="34" charset="-120"/>
              </a:rPr>
              <a:t>Έξυπνη άρδευση</a:t>
            </a:r>
            <a:endParaRPr lang="el-GR" sz="1260" dirty="0"/>
          </a:p>
        </p:txBody>
      </p:sp>
      <p:sp>
        <p:nvSpPr>
          <p:cNvPr id="41" name="Text 32"/>
          <p:cNvSpPr txBox="1"/>
          <p:nvPr/>
        </p:nvSpPr>
        <p:spPr>
          <a:xfrm>
            <a:off x="731520" y="5297712"/>
            <a:ext cx="1692189" cy="241704"/>
          </a:xfrm>
          <a:prstGeom prst="rect">
            <a:avLst/>
          </a:prstGeom>
          <a:noFill/>
          <a:ln/>
        </p:spPr>
        <p:txBody>
          <a:bodyPr wrap="square" lIns="0" tIns="0" rIns="0" bIns="0" rtlCol="0" anchor="b"/>
          <a:lstStyle/>
          <a:p>
            <a:pPr indent="0" marL="0">
              <a:buNone/>
            </a:pPr>
            <a:r>
              <a:rPr lang="el-GR" altLang="en-US" sz="1040" b="1" dirty="0">
                <a:solidFill>
                  <a:srgbClr val="5A6862"/>
                </a:solidFill>
                <a:latin typeface="Calibri" pitchFamily="34" charset="0"/>
                <a:ea typeface="Calibri" pitchFamily="34" charset="-122"/>
                <a:cs typeface="Calibri" pitchFamily="34" charset="-120"/>
              </a:rPr>
              <a:t>Μαθήματα 3, 7, 9</a:t>
            </a:r>
            <a:endParaRPr lang="el-GR" sz="1040" dirty="0"/>
          </a:p>
        </p:txBody>
      </p:sp>
      <p:sp>
        <p:nvSpPr>
          <p:cNvPr id="42" name="Shape 33"/>
          <p:cNvSpPr/>
          <p:nvPr/>
        </p:nvSpPr>
        <p:spPr>
          <a:xfrm>
            <a:off x="2807757" y="4058981"/>
            <a:ext cx="2057949" cy="1601286"/>
          </a:xfrm>
          <a:prstGeom prst="roundRect">
            <a:avLst>
              <a:gd name="adj" fmla="val 6852"/>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43" name="Shape 34"/>
          <p:cNvSpPr/>
          <p:nvPr/>
        </p:nvSpPr>
        <p:spPr>
          <a:xfrm>
            <a:off x="3039950" y="4210046"/>
            <a:ext cx="468301" cy="468301"/>
          </a:xfrm>
          <a:prstGeom prst="ellipse">
            <a:avLst/>
          </a:prstGeom>
          <a:solidFill>
            <a:srgbClr val="E6F3EA"/>
          </a:solidFill>
          <a:ln w="12700">
            <a:solidFill>
              <a:srgbClr val="E6F3EA"/>
            </a:solidFill>
            <a:prstDash val="solid"/>
          </a:ln>
        </p:spPr>
      </p:sp>
      <p:pic>
        <p:nvPicPr>
          <p:cNvPr id="44" name="Image 6" descr="/root/kozan-akilli-tarim/sunum/build/cache/m2/icons/flask-conical-16602D.png">    </p:cNvPr>
          <p:cNvPicPr>
            <a:picLocks noChangeAspect="1"/>
          </p:cNvPicPr>
          <p:nvPr/>
        </p:nvPicPr>
        <p:blipFill>
          <a:blip r:embed="rId7"/>
          <a:stretch>
            <a:fillRect/>
          </a:stretch>
        </p:blipFill>
        <p:spPr>
          <a:xfrm>
            <a:off x="3142976" y="4313072"/>
            <a:ext cx="262248" cy="262248"/>
          </a:xfrm>
          <a:prstGeom prst="rect">
            <a:avLst/>
          </a:prstGeom>
        </p:spPr>
      </p:pic>
      <p:sp>
        <p:nvSpPr>
          <p:cNvPr id="45" name="Text 35"/>
          <p:cNvSpPr txBox="1"/>
          <p:nvPr/>
        </p:nvSpPr>
        <p:spPr>
          <a:xfrm>
            <a:off x="4179905" y="4225152"/>
            <a:ext cx="502920" cy="264363"/>
          </a:xfrm>
          <a:prstGeom prst="rect">
            <a:avLst/>
          </a:prstGeom>
          <a:noFill/>
          <a:ln/>
        </p:spPr>
        <p:txBody>
          <a:bodyPr wrap="square" lIns="0" tIns="0" rIns="0" bIns="0" rtlCol="0" anchor="t"/>
          <a:lstStyle/>
          <a:p>
            <a:pPr algn="r" indent="0" marL="0">
              <a:buNone/>
            </a:pPr>
            <a:r>
              <a:rPr lang="el-GR" altLang="en-US" sz="1260" b="1" dirty="0">
                <a:solidFill>
                  <a:srgbClr val="A16207"/>
                </a:solidFill>
                <a:latin typeface="Calibri" pitchFamily="34" charset="0"/>
                <a:ea typeface="Calibri" pitchFamily="34" charset="-122"/>
                <a:cs typeface="Calibri" pitchFamily="34" charset="-120"/>
              </a:rPr>
              <a:t>07</a:t>
            </a:r>
            <a:endParaRPr lang="el-GR" sz="1260" dirty="0"/>
          </a:p>
        </p:txBody>
      </p:sp>
      <p:sp>
        <p:nvSpPr>
          <p:cNvPr id="46" name="Text 36"/>
          <p:cNvSpPr txBox="1"/>
          <p:nvPr/>
        </p:nvSpPr>
        <p:spPr>
          <a:xfrm>
            <a:off x="2990637" y="4776539"/>
            <a:ext cx="1692189" cy="543833"/>
          </a:xfrm>
          <a:prstGeom prst="rect">
            <a:avLst/>
          </a:prstGeom>
          <a:noFill/>
          <a:ln/>
        </p:spPr>
        <p:txBody>
          <a:bodyPr wrap="square" lIns="0" tIns="0" rIns="0" bIns="0" rtlCol="0" anchor="t">
            <a:normAutofit/>
          </a:bodyPr>
          <a:lstStyle/>
          <a:p>
            <a:pPr indent="0" marL="0">
              <a:buNone/>
            </a:pPr>
            <a:r>
              <a:rPr lang="el-GR" altLang="en-US" sz="1260" b="1" dirty="0">
                <a:solidFill>
                  <a:srgbClr val="1B2420"/>
                </a:solidFill>
                <a:latin typeface="Calibri" pitchFamily="34" charset="0"/>
                <a:ea typeface="Calibri" pitchFamily="34" charset="-122"/>
                <a:cs typeface="Calibri" pitchFamily="34" charset="-120"/>
              </a:rPr>
              <a:t>Έξυπνη λίπανση</a:t>
            </a:r>
            <a:endParaRPr lang="el-GR" sz="1260" dirty="0"/>
          </a:p>
        </p:txBody>
      </p:sp>
      <p:sp>
        <p:nvSpPr>
          <p:cNvPr id="47" name="Text 37"/>
          <p:cNvSpPr txBox="1"/>
          <p:nvPr/>
        </p:nvSpPr>
        <p:spPr>
          <a:xfrm>
            <a:off x="2990637" y="5297712"/>
            <a:ext cx="1692189" cy="241704"/>
          </a:xfrm>
          <a:prstGeom prst="rect">
            <a:avLst/>
          </a:prstGeom>
          <a:noFill/>
          <a:ln/>
        </p:spPr>
        <p:txBody>
          <a:bodyPr wrap="square" lIns="0" tIns="0" rIns="0" bIns="0" rtlCol="0" anchor="b"/>
          <a:lstStyle/>
          <a:p>
            <a:pPr indent="0" marL="0">
              <a:buNone/>
            </a:pPr>
            <a:r>
              <a:rPr lang="el-GR" altLang="en-US" sz="1040" b="1" dirty="0">
                <a:solidFill>
                  <a:srgbClr val="5A6862"/>
                </a:solidFill>
                <a:latin typeface="Calibri" pitchFamily="34" charset="0"/>
                <a:ea typeface="Calibri" pitchFamily="34" charset="-122"/>
                <a:cs typeface="Calibri" pitchFamily="34" charset="-120"/>
              </a:rPr>
              <a:t>Μαθήματα 7, 8, 9</a:t>
            </a:r>
            <a:endParaRPr lang="el-GR" sz="1040" dirty="0"/>
          </a:p>
        </p:txBody>
      </p:sp>
      <p:sp>
        <p:nvSpPr>
          <p:cNvPr id="48" name="Shape 38"/>
          <p:cNvSpPr/>
          <p:nvPr/>
        </p:nvSpPr>
        <p:spPr>
          <a:xfrm>
            <a:off x="5066873" y="4058981"/>
            <a:ext cx="2057949" cy="1601286"/>
          </a:xfrm>
          <a:prstGeom prst="roundRect">
            <a:avLst>
              <a:gd name="adj" fmla="val 6852"/>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49" name="Shape 39"/>
          <p:cNvSpPr/>
          <p:nvPr/>
        </p:nvSpPr>
        <p:spPr>
          <a:xfrm>
            <a:off x="5299067" y="4210046"/>
            <a:ext cx="468301" cy="468301"/>
          </a:xfrm>
          <a:prstGeom prst="ellipse">
            <a:avLst/>
          </a:prstGeom>
          <a:solidFill>
            <a:srgbClr val="E2F2F6"/>
          </a:solidFill>
          <a:ln w="12700">
            <a:solidFill>
              <a:srgbClr val="E2F2F6"/>
            </a:solidFill>
            <a:prstDash val="solid"/>
          </a:ln>
        </p:spPr>
      </p:sp>
      <p:pic>
        <p:nvPicPr>
          <p:cNvPr id="50" name="Image 7" descr="/root/kozan-akilli-tarim/sunum/build/cache/m2/icons/activity-0E7490.png">    </p:cNvPr>
          <p:cNvPicPr>
            <a:picLocks noChangeAspect="1"/>
          </p:cNvPicPr>
          <p:nvPr/>
        </p:nvPicPr>
        <p:blipFill>
          <a:blip r:embed="rId8"/>
          <a:stretch>
            <a:fillRect/>
          </a:stretch>
        </p:blipFill>
        <p:spPr>
          <a:xfrm>
            <a:off x="5402093" y="4313072"/>
            <a:ext cx="262248" cy="262248"/>
          </a:xfrm>
          <a:prstGeom prst="rect">
            <a:avLst/>
          </a:prstGeom>
        </p:spPr>
      </p:pic>
      <p:sp>
        <p:nvSpPr>
          <p:cNvPr id="51" name="Text 40"/>
          <p:cNvSpPr txBox="1"/>
          <p:nvPr/>
        </p:nvSpPr>
        <p:spPr>
          <a:xfrm>
            <a:off x="6439022" y="4225152"/>
            <a:ext cx="502920" cy="264363"/>
          </a:xfrm>
          <a:prstGeom prst="rect">
            <a:avLst/>
          </a:prstGeom>
          <a:noFill/>
          <a:ln/>
        </p:spPr>
        <p:txBody>
          <a:bodyPr wrap="square" lIns="0" tIns="0" rIns="0" bIns="0" rtlCol="0" anchor="t"/>
          <a:lstStyle/>
          <a:p>
            <a:pPr algn="r" indent="0" marL="0">
              <a:buNone/>
            </a:pPr>
            <a:r>
              <a:rPr lang="el-GR" altLang="en-US" sz="1260" b="1" dirty="0">
                <a:solidFill>
                  <a:srgbClr val="A16207"/>
                </a:solidFill>
                <a:latin typeface="Calibri" pitchFamily="34" charset="0"/>
                <a:ea typeface="Calibri" pitchFamily="34" charset="-122"/>
                <a:cs typeface="Calibri" pitchFamily="34" charset="-120"/>
              </a:rPr>
              <a:t>08</a:t>
            </a:r>
            <a:endParaRPr lang="el-GR" sz="1260" dirty="0"/>
          </a:p>
        </p:txBody>
      </p:sp>
      <p:sp>
        <p:nvSpPr>
          <p:cNvPr id="52" name="Text 41"/>
          <p:cNvSpPr txBox="1"/>
          <p:nvPr/>
        </p:nvSpPr>
        <p:spPr>
          <a:xfrm>
            <a:off x="5249753" y="4776539"/>
            <a:ext cx="1692189" cy="543833"/>
          </a:xfrm>
          <a:prstGeom prst="rect">
            <a:avLst/>
          </a:prstGeom>
          <a:noFill/>
          <a:ln/>
        </p:spPr>
        <p:txBody>
          <a:bodyPr wrap="square" lIns="0" tIns="0" rIns="0" bIns="0" rtlCol="0" anchor="t">
            <a:normAutofit/>
          </a:bodyPr>
          <a:lstStyle/>
          <a:p>
            <a:pPr indent="0" marL="0">
              <a:buNone/>
            </a:pPr>
            <a:r>
              <a:rPr lang="el-GR" altLang="en-US" sz="1260" b="1" dirty="0">
                <a:solidFill>
                  <a:srgbClr val="1B2420"/>
                </a:solidFill>
                <a:latin typeface="Calibri" pitchFamily="34" charset="0"/>
                <a:ea typeface="Calibri" pitchFamily="34" charset="-122"/>
                <a:cs typeface="Calibri" pitchFamily="34" charset="-120"/>
              </a:rPr>
              <a:t>Συστήματα παρακολούθησης</a:t>
            </a:r>
            <a:endParaRPr lang="el-GR" sz="1260" dirty="0"/>
          </a:p>
        </p:txBody>
      </p:sp>
      <p:sp>
        <p:nvSpPr>
          <p:cNvPr id="53" name="Text 42"/>
          <p:cNvSpPr txBox="1"/>
          <p:nvPr/>
        </p:nvSpPr>
        <p:spPr>
          <a:xfrm>
            <a:off x="5249753" y="5297712"/>
            <a:ext cx="1692189" cy="241704"/>
          </a:xfrm>
          <a:prstGeom prst="rect">
            <a:avLst/>
          </a:prstGeom>
          <a:noFill/>
          <a:ln/>
        </p:spPr>
        <p:txBody>
          <a:bodyPr wrap="square" lIns="0" tIns="0" rIns="0" bIns="0" rtlCol="0" anchor="b"/>
          <a:lstStyle/>
          <a:p>
            <a:pPr indent="0" marL="0">
              <a:buNone/>
            </a:pPr>
            <a:r>
              <a:rPr lang="el-GR" altLang="en-US" sz="1040" b="1" dirty="0">
                <a:solidFill>
                  <a:srgbClr val="5A6862"/>
                </a:solidFill>
                <a:latin typeface="Calibri" pitchFamily="34" charset="0"/>
                <a:ea typeface="Calibri" pitchFamily="34" charset="-122"/>
                <a:cs typeface="Calibri" pitchFamily="34" charset="-120"/>
              </a:rPr>
              <a:t>Μαθήματα 2, 3, 7</a:t>
            </a:r>
            <a:endParaRPr lang="el-GR" sz="1040" dirty="0"/>
          </a:p>
        </p:txBody>
      </p:sp>
      <p:sp>
        <p:nvSpPr>
          <p:cNvPr id="54" name="Shape 43"/>
          <p:cNvSpPr/>
          <p:nvPr/>
        </p:nvSpPr>
        <p:spPr>
          <a:xfrm>
            <a:off x="7325990" y="4058981"/>
            <a:ext cx="2057949" cy="1601286"/>
          </a:xfrm>
          <a:prstGeom prst="roundRect">
            <a:avLst>
              <a:gd name="adj" fmla="val 6852"/>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55" name="Shape 44"/>
          <p:cNvSpPr/>
          <p:nvPr/>
        </p:nvSpPr>
        <p:spPr>
          <a:xfrm>
            <a:off x="7558184" y="4210046"/>
            <a:ext cx="468301" cy="468301"/>
          </a:xfrm>
          <a:prstGeom prst="ellipse">
            <a:avLst/>
          </a:prstGeom>
          <a:solidFill>
            <a:srgbClr val="E6F3EA"/>
          </a:solidFill>
          <a:ln w="12700">
            <a:solidFill>
              <a:srgbClr val="E6F3EA"/>
            </a:solidFill>
            <a:prstDash val="solid"/>
          </a:ln>
        </p:spPr>
      </p:sp>
      <p:pic>
        <p:nvPicPr>
          <p:cNvPr id="56" name="Image 8" descr="/root/kozan-akilli-tarim/sunum/build/cache/m2/icons/recycle-16602D.png">    </p:cNvPr>
          <p:cNvPicPr>
            <a:picLocks noChangeAspect="1"/>
          </p:cNvPicPr>
          <p:nvPr/>
        </p:nvPicPr>
        <p:blipFill>
          <a:blip r:embed="rId9"/>
          <a:stretch>
            <a:fillRect/>
          </a:stretch>
        </p:blipFill>
        <p:spPr>
          <a:xfrm>
            <a:off x="7661210" y="4313072"/>
            <a:ext cx="262248" cy="262248"/>
          </a:xfrm>
          <a:prstGeom prst="rect">
            <a:avLst/>
          </a:prstGeom>
        </p:spPr>
      </p:pic>
      <p:sp>
        <p:nvSpPr>
          <p:cNvPr id="57" name="Text 45"/>
          <p:cNvSpPr txBox="1"/>
          <p:nvPr/>
        </p:nvSpPr>
        <p:spPr>
          <a:xfrm>
            <a:off x="8698139" y="4225152"/>
            <a:ext cx="502920" cy="264363"/>
          </a:xfrm>
          <a:prstGeom prst="rect">
            <a:avLst/>
          </a:prstGeom>
          <a:noFill/>
          <a:ln/>
        </p:spPr>
        <p:txBody>
          <a:bodyPr wrap="square" lIns="0" tIns="0" rIns="0" bIns="0" rtlCol="0" anchor="t"/>
          <a:lstStyle/>
          <a:p>
            <a:pPr algn="r" indent="0" marL="0">
              <a:buNone/>
            </a:pPr>
            <a:r>
              <a:rPr lang="el-GR" altLang="en-US" sz="1260" b="1" dirty="0">
                <a:solidFill>
                  <a:srgbClr val="A16207"/>
                </a:solidFill>
                <a:latin typeface="Calibri" pitchFamily="34" charset="0"/>
                <a:ea typeface="Calibri" pitchFamily="34" charset="-122"/>
                <a:cs typeface="Calibri" pitchFamily="34" charset="-120"/>
              </a:rPr>
              <a:t>09</a:t>
            </a:r>
            <a:endParaRPr lang="el-GR" sz="1260" dirty="0"/>
          </a:p>
        </p:txBody>
      </p:sp>
      <p:sp>
        <p:nvSpPr>
          <p:cNvPr id="58" name="Text 46"/>
          <p:cNvSpPr txBox="1"/>
          <p:nvPr/>
        </p:nvSpPr>
        <p:spPr>
          <a:xfrm>
            <a:off x="7508870" y="4776539"/>
            <a:ext cx="1692189" cy="543833"/>
          </a:xfrm>
          <a:prstGeom prst="rect">
            <a:avLst/>
          </a:prstGeom>
          <a:noFill/>
          <a:ln/>
        </p:spPr>
        <p:txBody>
          <a:bodyPr wrap="square" lIns="0" tIns="0" rIns="0" bIns="0" rtlCol="0" anchor="t">
            <a:normAutofit/>
          </a:bodyPr>
          <a:lstStyle/>
          <a:p>
            <a:pPr indent="0" marL="0">
              <a:buNone/>
            </a:pPr>
            <a:r>
              <a:rPr lang="el-GR" altLang="en-US" sz="1260" b="1" dirty="0">
                <a:solidFill>
                  <a:srgbClr val="1B2420"/>
                </a:solidFill>
                <a:latin typeface="Calibri" pitchFamily="34" charset="0"/>
                <a:ea typeface="Calibri" pitchFamily="34" charset="-122"/>
                <a:cs typeface="Calibri" pitchFamily="34" charset="-120"/>
              </a:rPr>
              <a:t>Βιωσιμότητα και αποδοτικότητα πόρων</a:t>
            </a:r>
            <a:endParaRPr lang="el-GR" sz="1260" dirty="0"/>
          </a:p>
        </p:txBody>
      </p:sp>
      <p:sp>
        <p:nvSpPr>
          <p:cNvPr id="59" name="Text 47"/>
          <p:cNvSpPr txBox="1"/>
          <p:nvPr/>
        </p:nvSpPr>
        <p:spPr>
          <a:xfrm>
            <a:off x="7508870" y="5297712"/>
            <a:ext cx="1692189" cy="241704"/>
          </a:xfrm>
          <a:prstGeom prst="rect">
            <a:avLst/>
          </a:prstGeom>
          <a:noFill/>
          <a:ln/>
        </p:spPr>
        <p:txBody>
          <a:bodyPr wrap="square" lIns="0" tIns="0" rIns="0" bIns="0" rtlCol="0" anchor="b"/>
          <a:lstStyle/>
          <a:p>
            <a:pPr indent="0" marL="0">
              <a:buNone/>
            </a:pPr>
            <a:r>
              <a:rPr lang="el-GR" altLang="en-US" sz="1040" b="1" dirty="0">
                <a:solidFill>
                  <a:srgbClr val="5A6862"/>
                </a:solidFill>
                <a:latin typeface="Calibri" pitchFamily="34" charset="0"/>
                <a:ea typeface="Calibri" pitchFamily="34" charset="-122"/>
                <a:cs typeface="Calibri" pitchFamily="34" charset="-120"/>
              </a:rPr>
              <a:t>Μαθήματα 1, 9</a:t>
            </a:r>
            <a:endParaRPr lang="el-GR" sz="1040" dirty="0"/>
          </a:p>
        </p:txBody>
      </p:sp>
      <p:sp>
        <p:nvSpPr>
          <p:cNvPr id="60" name="Shape 48"/>
          <p:cNvSpPr/>
          <p:nvPr/>
        </p:nvSpPr>
        <p:spPr>
          <a:xfrm>
            <a:off x="9585107" y="4058981"/>
            <a:ext cx="2057949" cy="1601286"/>
          </a:xfrm>
          <a:prstGeom prst="roundRect">
            <a:avLst>
              <a:gd name="adj" fmla="val 6852"/>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61" name="Shape 49"/>
          <p:cNvSpPr/>
          <p:nvPr/>
        </p:nvSpPr>
        <p:spPr>
          <a:xfrm>
            <a:off x="9817300" y="4210046"/>
            <a:ext cx="468301" cy="468301"/>
          </a:xfrm>
          <a:prstGeom prst="ellipse">
            <a:avLst/>
          </a:prstGeom>
          <a:solidFill>
            <a:srgbClr val="E2F2F6"/>
          </a:solidFill>
          <a:ln w="12700">
            <a:solidFill>
              <a:srgbClr val="E2F2F6"/>
            </a:solidFill>
            <a:prstDash val="solid"/>
          </a:ln>
        </p:spPr>
      </p:sp>
      <p:pic>
        <p:nvPicPr>
          <p:cNvPr id="62" name="Image 9" descr="/root/kozan-akilli-tarim/sunum/build/cache/m2/icons/map-pin-0E7490.png">    </p:cNvPr>
          <p:cNvPicPr>
            <a:picLocks noChangeAspect="1"/>
          </p:cNvPicPr>
          <p:nvPr/>
        </p:nvPicPr>
        <p:blipFill>
          <a:blip r:embed="rId10"/>
          <a:stretch>
            <a:fillRect/>
          </a:stretch>
        </p:blipFill>
        <p:spPr>
          <a:xfrm>
            <a:off x="9920326" y="4313072"/>
            <a:ext cx="262248" cy="262248"/>
          </a:xfrm>
          <a:prstGeom prst="rect">
            <a:avLst/>
          </a:prstGeom>
        </p:spPr>
      </p:pic>
      <p:sp>
        <p:nvSpPr>
          <p:cNvPr id="63" name="Text 50"/>
          <p:cNvSpPr txBox="1"/>
          <p:nvPr/>
        </p:nvSpPr>
        <p:spPr>
          <a:xfrm>
            <a:off x="10957255" y="4225152"/>
            <a:ext cx="502920" cy="264363"/>
          </a:xfrm>
          <a:prstGeom prst="rect">
            <a:avLst/>
          </a:prstGeom>
          <a:noFill/>
          <a:ln/>
        </p:spPr>
        <p:txBody>
          <a:bodyPr wrap="square" lIns="0" tIns="0" rIns="0" bIns="0" rtlCol="0" anchor="t"/>
          <a:lstStyle/>
          <a:p>
            <a:pPr algn="r" indent="0" marL="0">
              <a:buNone/>
            </a:pPr>
            <a:r>
              <a:rPr lang="el-GR" altLang="en-US" sz="1260" b="1" dirty="0">
                <a:solidFill>
                  <a:srgbClr val="A16207"/>
                </a:solidFill>
                <a:latin typeface="Calibri" pitchFamily="34" charset="0"/>
                <a:ea typeface="Calibri" pitchFamily="34" charset="-122"/>
                <a:cs typeface="Calibri" pitchFamily="34" charset="-120"/>
              </a:rPr>
              <a:t>10</a:t>
            </a:r>
            <a:endParaRPr lang="el-GR" sz="1260" dirty="0"/>
          </a:p>
        </p:txBody>
      </p:sp>
      <p:sp>
        <p:nvSpPr>
          <p:cNvPr id="64" name="Text 51"/>
          <p:cNvSpPr txBox="1"/>
          <p:nvPr/>
        </p:nvSpPr>
        <p:spPr>
          <a:xfrm>
            <a:off x="9767987" y="4776539"/>
            <a:ext cx="1692189" cy="543833"/>
          </a:xfrm>
          <a:prstGeom prst="rect">
            <a:avLst/>
          </a:prstGeom>
          <a:noFill/>
          <a:ln/>
        </p:spPr>
        <p:txBody>
          <a:bodyPr wrap="square" lIns="0" tIns="0" rIns="0" bIns="0" rtlCol="0" anchor="t">
            <a:normAutofit/>
          </a:bodyPr>
          <a:lstStyle/>
          <a:p>
            <a:pPr indent="0" marL="0">
              <a:buNone/>
            </a:pPr>
            <a:r>
              <a:rPr lang="el-GR" altLang="en-US" sz="1260" b="1" dirty="0">
                <a:solidFill>
                  <a:srgbClr val="1B2420"/>
                </a:solidFill>
                <a:latin typeface="Calibri" pitchFamily="34" charset="0"/>
                <a:ea typeface="Calibri" pitchFamily="34" charset="-122"/>
                <a:cs typeface="Calibri" pitchFamily="34" charset="-120"/>
              </a:rPr>
              <a:t>Παραδείγματα εφαρμογών</a:t>
            </a:r>
            <a:endParaRPr lang="el-GR" sz="1260" dirty="0"/>
          </a:p>
        </p:txBody>
      </p:sp>
      <p:sp>
        <p:nvSpPr>
          <p:cNvPr id="65" name="Text 52"/>
          <p:cNvSpPr txBox="1"/>
          <p:nvPr/>
        </p:nvSpPr>
        <p:spPr>
          <a:xfrm>
            <a:off x="9767987" y="5297712"/>
            <a:ext cx="1692189" cy="241704"/>
          </a:xfrm>
          <a:prstGeom prst="rect">
            <a:avLst/>
          </a:prstGeom>
          <a:noFill/>
          <a:ln/>
        </p:spPr>
        <p:txBody>
          <a:bodyPr wrap="square" lIns="0" tIns="0" rIns="0" bIns="0" rtlCol="0" anchor="b"/>
          <a:lstStyle/>
          <a:p>
            <a:pPr indent="0" marL="0">
              <a:buNone/>
            </a:pPr>
            <a:r>
              <a:rPr lang="el-GR" altLang="en-US" sz="1040" b="1" dirty="0">
                <a:solidFill>
                  <a:srgbClr val="5A6862"/>
                </a:solidFill>
                <a:latin typeface="Calibri" pitchFamily="34" charset="0"/>
                <a:ea typeface="Calibri" pitchFamily="34" charset="-122"/>
                <a:cs typeface="Calibri" pitchFamily="34" charset="-120"/>
              </a:rPr>
              <a:t>Μαθήματα 4, 7, 8</a:t>
            </a:r>
            <a:endParaRPr lang="el-GR" sz="104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root/kozan-akilli-tarim/sunum/build/cache/bg-section-0363c0b6-1920-0-0_0.13253674517715958_1_0.8674632548228405.jpg">    </p:cNvPr>
          <p:cNvPicPr>
            <a:picLocks noChangeAspect="1"/>
          </p:cNvPicPr>
          <p:nvPr/>
        </p:nvPicPr>
        <p:blipFill>
          <a:blip r:embed="rId1"/>
          <a:stretch>
            <a:fillRect/>
          </a:stretch>
        </p:blipFill>
        <p:spPr>
          <a:xfrm>
            <a:off x="0" y="1116000"/>
            <a:ext cx="12191695" cy="5040000"/>
          </a:xfrm>
          <a:prstGeom prst="rect">
            <a:avLst/>
          </a:prstGeom>
        </p:spPr>
      </p:pic>
      <p:sp>
        <p:nvSpPr>
          <p:cNvPr id="3" name="Text 0"/>
          <p:cNvSpPr txBox="1"/>
          <p:nvPr/>
        </p:nvSpPr>
        <p:spPr>
          <a:xfrm>
            <a:off x="548640" y="1581520"/>
            <a:ext cx="2743200" cy="1423402"/>
          </a:xfrm>
          <a:prstGeom prst="rect">
            <a:avLst/>
          </a:prstGeom>
          <a:noFill/>
          <a:ln/>
        </p:spPr>
        <p:txBody>
          <a:bodyPr wrap="square" lIns="0" tIns="0" rIns="0" bIns="0" rtlCol="0" anchor="t"/>
          <a:lstStyle/>
          <a:p>
            <a:pPr indent="0" marL="0">
              <a:buNone/>
            </a:pPr>
            <a:r>
              <a:rPr lang="el-GR" altLang="en-US" sz="8750" b="1" dirty="0">
                <a:solidFill>
                  <a:srgbClr val="E8B54A"/>
                </a:solidFill>
                <a:latin typeface="Calibri" pitchFamily="34" charset="0"/>
                <a:ea typeface="Calibri" pitchFamily="34" charset="-122"/>
                <a:cs typeface="Calibri" pitchFamily="34" charset="-120"/>
              </a:rPr>
              <a:t>01</a:t>
            </a:r>
            <a:endParaRPr lang="el-GR" sz="8750" dirty="0"/>
          </a:p>
        </p:txBody>
      </p:sp>
      <p:sp>
        <p:nvSpPr>
          <p:cNvPr id="4" name="Text 1"/>
          <p:cNvSpPr txBox="1"/>
          <p:nvPr/>
        </p:nvSpPr>
        <p:spPr>
          <a:xfrm>
            <a:off x="548640" y="2978868"/>
            <a:ext cx="5486400" cy="226597"/>
          </a:xfrm>
          <a:prstGeom prst="rect">
            <a:avLst/>
          </a:prstGeom>
          <a:noFill/>
          <a:ln/>
        </p:spPr>
        <p:txBody>
          <a:bodyPr wrap="square" lIns="0" tIns="0" rIns="0" bIns="0" rtlCol="0" anchor="t"/>
          <a:lstStyle/>
          <a:p>
            <a:pPr indent="0" marL="0">
              <a:buNone/>
            </a:pPr>
            <a:r>
              <a:rPr lang="el-GR" altLang="en-US" sz="1170" b="1" spc="300" kern="0" dirty="0">
                <a:solidFill>
                  <a:srgbClr val="A9D2B5"/>
                </a:solidFill>
                <a:latin typeface="Calibri" pitchFamily="34" charset="0"/>
                <a:ea typeface="Calibri" pitchFamily="34" charset="-122"/>
                <a:cs typeface="Calibri" pitchFamily="34" charset="-120"/>
              </a:rPr>
              <a:t>ΜΕΡΟΣ 1</a:t>
            </a:r>
            <a:endParaRPr lang="el-GR" sz="1170" dirty="0"/>
          </a:p>
        </p:txBody>
      </p:sp>
      <p:sp>
        <p:nvSpPr>
          <p:cNvPr id="5" name="Text 2"/>
          <p:cNvSpPr txBox="1"/>
          <p:nvPr/>
        </p:nvSpPr>
        <p:spPr>
          <a:xfrm>
            <a:off x="548640" y="3243232"/>
            <a:ext cx="7863840" cy="1057453"/>
          </a:xfrm>
          <a:prstGeom prst="rect">
            <a:avLst/>
          </a:prstGeom>
          <a:noFill/>
          <a:ln/>
        </p:spPr>
        <p:txBody>
          <a:bodyPr wrap="square" lIns="0" tIns="0" rIns="0" bIns="0" rtlCol="0" anchor="t">
            <a:normAutofit/>
          </a:bodyPr>
          <a:lstStyle/>
          <a:p>
            <a:pPr indent="0" marL="0">
              <a:buNone/>
            </a:pPr>
            <a:r>
              <a:rPr lang="el-GR" altLang="en-US" sz="3420" b="1" dirty="0">
                <a:solidFill>
                  <a:srgbClr val="FFFFFF"/>
                </a:solidFill>
                <a:latin typeface="Calibri" pitchFamily="34" charset="0"/>
                <a:ea typeface="Calibri" pitchFamily="34" charset="-122"/>
                <a:cs typeface="Calibri" pitchFamily="34" charset="-120"/>
              </a:rPr>
              <a:t>Εισαγωγή στην έξυπνη γεωργία</a:t>
            </a:r>
            <a:endParaRPr lang="el-GR" sz="3420" dirty="0"/>
          </a:p>
        </p:txBody>
      </p:sp>
      <p:sp>
        <p:nvSpPr>
          <p:cNvPr id="6" name="Text 3"/>
          <p:cNvSpPr txBox="1"/>
          <p:nvPr/>
        </p:nvSpPr>
        <p:spPr>
          <a:xfrm>
            <a:off x="548640" y="4338451"/>
            <a:ext cx="7680960" cy="755324"/>
          </a:xfrm>
          <a:prstGeom prst="rect">
            <a:avLst/>
          </a:prstGeom>
          <a:noFill/>
          <a:ln/>
        </p:spPr>
        <p:txBody>
          <a:bodyPr wrap="square" lIns="0" tIns="0" rIns="0" bIns="0" rtlCol="0" anchor="t"/>
          <a:lstStyle/>
          <a:p>
            <a:pPr indent="0" marL="0">
              <a:buNone/>
            </a:pPr>
            <a:r>
              <a:rPr lang="el-GR" altLang="en-US" sz="1530" dirty="0">
                <a:solidFill>
                  <a:srgbClr val="CFE6D6"/>
                </a:solidFill>
                <a:latin typeface="Calibri" pitchFamily="34" charset="0"/>
                <a:ea typeface="Calibri" pitchFamily="34" charset="-122"/>
                <a:cs typeface="Calibri" pitchFamily="34" charset="-120"/>
              </a:rPr>
              <a:t>Από τη μέτρηση στην απόφαση: έννοια, ψηφιακός μετασχηματισμός, στοιχεία του συστήματος</a:t>
            </a:r>
            <a:endParaRPr lang="el-GR" sz="1530" dirty="0"/>
          </a:p>
        </p:txBody>
      </p:sp>
      <p:sp>
        <p:nvSpPr>
          <p:cNvPr id="7" name="Shape 4"/>
          <p:cNvSpPr/>
          <p:nvPr/>
        </p:nvSpPr>
        <p:spPr>
          <a:xfrm>
            <a:off x="548640" y="5244839"/>
            <a:ext cx="1305032"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8" name="Text 5"/>
          <p:cNvSpPr txBox="1"/>
          <p:nvPr/>
        </p:nvSpPr>
        <p:spPr>
          <a:xfrm>
            <a:off x="548640" y="5244839"/>
            <a:ext cx="1305032"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Μαθήματα 1-3</a:t>
            </a:r>
            <a:endParaRPr lang="el-GR" sz="1040" dirty="0"/>
          </a:p>
        </p:txBody>
      </p:sp>
      <p:sp>
        <p:nvSpPr>
          <p:cNvPr id="9" name="Shape 6"/>
          <p:cNvSpPr/>
          <p:nvPr/>
        </p:nvSpPr>
        <p:spPr>
          <a:xfrm>
            <a:off x="1963400" y="5244839"/>
            <a:ext cx="1010229"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0" name="Text 7"/>
          <p:cNvSpPr txBox="1"/>
          <p:nvPr/>
        </p:nvSpPr>
        <p:spPr>
          <a:xfrm>
            <a:off x="1963400" y="5244839"/>
            <a:ext cx="1010229"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47 λεπτά</a:t>
            </a:r>
            <a:endParaRPr lang="el-GR" sz="1040" dirty="0"/>
          </a:p>
        </p:txBody>
      </p:sp>
      <p:sp>
        <p:nvSpPr>
          <p:cNvPr id="11" name="Shape 8"/>
          <p:cNvSpPr/>
          <p:nvPr/>
        </p:nvSpPr>
        <p:spPr>
          <a:xfrm>
            <a:off x="3083357" y="5244839"/>
            <a:ext cx="1599834"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2" name="Text 9"/>
          <p:cNvSpPr txBox="1"/>
          <p:nvPr/>
        </p:nvSpPr>
        <p:spPr>
          <a:xfrm>
            <a:off x="3083357" y="5244839"/>
            <a:ext cx="1599834"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6 δραστηριότητες</a:t>
            </a:r>
            <a:endParaRPr lang="el-GR" sz="1040" dirty="0"/>
          </a:p>
        </p:txBody>
      </p:sp>
      <p:pic>
        <p:nvPicPr>
          <p:cNvPr id="13" name="Image 1" descr="/root/kozan-akilli-tarim/sunum/build/cache/kapak-m2-ff2f61f2-1400-0-0.5_0.13_0.97_0.82-2b5edac8-1400-0.03.png">    </p:cNvPr>
          <p:cNvPicPr>
            <a:picLocks noChangeAspect="1"/>
          </p:cNvPicPr>
          <p:nvPr/>
        </p:nvPicPr>
        <p:blipFill>
          <a:blip r:embed="rId2"/>
          <a:stretch>
            <a:fillRect/>
          </a:stretch>
        </p:blipFill>
        <p:spPr>
          <a:xfrm>
            <a:off x="8778327" y="2396316"/>
            <a:ext cx="2605867" cy="2147026"/>
          </a:xfrm>
          <a:prstGeom prst="rect">
            <a:avLst/>
          </a:prstGeom>
        </p:spPr>
      </p:pic>
      <p:sp>
        <p:nvSpPr>
          <p:cNvPr id="14" name="Text 10"/>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A9D2B5"/>
                </a:solidFill>
                <a:latin typeface="Calibri" pitchFamily="34" charset="0"/>
                <a:ea typeface="Calibri" pitchFamily="34" charset="-122"/>
                <a:cs typeface="Calibri" pitchFamily="34" charset="-120"/>
              </a:rPr>
              <a:t>5</a:t>
            </a:r>
            <a:endParaRPr lang="el-GR"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1 · Η ΕΝΝΟΙΑ ΤΗΣ ΕΞΥΠΝΗΣ ΓΕΩΡΓΙΑΣ</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Τι είναι η έξυπνη γεωργία;</a:t>
            </a:r>
            <a:endParaRPr lang="el-G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Wolfert κ.ά., Wageningen University &amp; Research (2017)</a:t>
            </a:r>
            <a:endParaRPr lang="el-G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6</a:t>
            </a:r>
            <a:endParaRPr lang="el-GR" sz="900" dirty="0"/>
          </a:p>
        </p:txBody>
      </p:sp>
      <p:sp>
        <p:nvSpPr>
          <p:cNvPr id="7" name="Text 4"/>
          <p:cNvSpPr txBox="1"/>
          <p:nvPr/>
        </p:nvSpPr>
        <p:spPr>
          <a:xfrm>
            <a:off x="548640" y="2344397"/>
            <a:ext cx="5715000" cy="3240338"/>
          </a:xfrm>
          <a:prstGeom prst="rect">
            <a:avLst/>
          </a:prstGeom>
          <a:noFill/>
          <a:ln/>
        </p:spPr>
        <p:txBody>
          <a:bodyPr wrap="square" lIns="0" tIns="0" rIns="0" bIns="0" rtlCol="0" anchor="t">
            <a:normAutofit/>
          </a:bodyPr>
          <a:lstStyle/>
          <a:p>
            <a:pPr marL="228600" indent="-228600">
              <a:lnSpc>
                <a:spcPct val="105000"/>
              </a:lnSpc>
              <a:spcAft>
                <a:spcPts val="1322"/>
              </a:spcAft>
              <a:buSzPct val="100000"/>
              <a:buChar char="•"/>
            </a:pPr>
            <a:r>
              <a:rPr lang="el-GR" altLang="en-US" sz="1620" b="1" dirty="0">
                <a:solidFill>
                  <a:srgbClr val="1B2420"/>
                </a:solidFill>
                <a:latin typeface="Calibri" pitchFamily="34" charset="0"/>
                <a:ea typeface="Calibri" pitchFamily="34" charset="-122"/>
                <a:cs typeface="Calibri" pitchFamily="34" charset="-120"/>
              </a:rPr>
              <a:t>Ορισμός: </a:t>
            </a:r>
            <a:r>
              <a:rPr lang="el-GR" altLang="en-US" sz="1620" dirty="0">
                <a:solidFill>
                  <a:srgbClr val="3A4540"/>
                </a:solidFill>
                <a:latin typeface="Calibri" pitchFamily="34" charset="0"/>
                <a:ea typeface="Calibri" pitchFamily="34" charset="-122"/>
                <a:cs typeface="Calibri" pitchFamily="34" charset="-120"/>
              </a:rPr>
              <a:t>Χρήση τεχνολογιών πληροφορικής και επικοινωνιών στον κύκλο διαχείρισης του αγροκτήματος.</a:t>
            </a:r>
            <a:endParaRPr lang="el-GR" sz="1620" dirty="0"/>
          </a:p>
          <a:p>
            <a:pPr marL="228600" indent="-228600">
              <a:lnSpc>
                <a:spcPct val="105000"/>
              </a:lnSpc>
              <a:spcAft>
                <a:spcPts val="1322"/>
              </a:spcAft>
              <a:buSzPct val="100000"/>
              <a:buChar char="•"/>
            </a:pPr>
            <a:r>
              <a:rPr lang="el-GR" altLang="en-US" sz="1620" b="1" dirty="0">
                <a:solidFill>
                  <a:srgbClr val="1B2420"/>
                </a:solidFill>
                <a:latin typeface="Calibri" pitchFamily="34" charset="0"/>
                <a:ea typeface="Calibri" pitchFamily="34" charset="-122"/>
                <a:cs typeface="Calibri" pitchFamily="34" charset="-120"/>
              </a:rPr>
              <a:t>Κυβερνο-φυσικός κύκλος: </a:t>
            </a:r>
            <a:r>
              <a:rPr lang="el-GR" altLang="en-US" sz="1620" dirty="0">
                <a:solidFill>
                  <a:srgbClr val="3A4540"/>
                </a:solidFill>
                <a:latin typeface="Calibri" pitchFamily="34" charset="0"/>
                <a:ea typeface="Calibri" pitchFamily="34" charset="-122"/>
                <a:cs typeface="Calibri" pitchFamily="34" charset="-120"/>
              </a:rPr>
              <a:t>Η κατάσταση στο χωράφι μετριέται, επεξεργάζεται ψηφιακά και η απόφαση εφαρμόζεται ξανά στο χωράφι.</a:t>
            </a:r>
            <a:endParaRPr lang="el-GR" sz="1620" dirty="0"/>
          </a:p>
          <a:p>
            <a:pPr marL="228600" indent="-228600">
              <a:lnSpc>
                <a:spcPct val="105000"/>
              </a:lnSpc>
              <a:spcAft>
                <a:spcPts val="1322"/>
              </a:spcAft>
              <a:buSzPct val="100000"/>
              <a:buChar char="•"/>
            </a:pPr>
            <a:r>
              <a:rPr lang="el-GR" altLang="en-US" sz="1620" b="1" dirty="0">
                <a:solidFill>
                  <a:srgbClr val="1B2420"/>
                </a:solidFill>
                <a:latin typeface="Calibri" pitchFamily="34" charset="0"/>
                <a:ea typeface="Calibri" pitchFamily="34" charset="-122"/>
                <a:cs typeface="Calibri" pitchFamily="34" charset="-120"/>
              </a:rPr>
              <a:t>Τρία ερωτήματα: </a:t>
            </a:r>
            <a:r>
              <a:rPr lang="el-GR" altLang="en-US" sz="1620" dirty="0">
                <a:solidFill>
                  <a:srgbClr val="3A4540"/>
                </a:solidFill>
                <a:latin typeface="Calibri" pitchFamily="34" charset="0"/>
                <a:ea typeface="Calibri" pitchFamily="34" charset="-122"/>
                <a:cs typeface="Calibri" pitchFamily="34" charset="-120"/>
              </a:rPr>
              <a:t>Τι συμβαίνει τώρα στο χωράφι; Τι πρέπει να κάνω; Απέδωσε αυτό που έκανα;</a:t>
            </a:r>
            <a:endParaRPr lang="el-GR" sz="1620" dirty="0"/>
          </a:p>
          <a:p>
            <a:pPr marL="228600" indent="-228600">
              <a:lnSpc>
                <a:spcPct val="105000"/>
              </a:lnSpc>
              <a:spcAft>
                <a:spcPts val="1322"/>
              </a:spcAft>
              <a:buSzPct val="100000"/>
              <a:buChar char="•"/>
            </a:pPr>
            <a:r>
              <a:rPr lang="el-GR" altLang="en-US" sz="1620" b="1" dirty="0">
                <a:solidFill>
                  <a:srgbClr val="1B2420"/>
                </a:solidFill>
                <a:latin typeface="Calibri" pitchFamily="34" charset="0"/>
                <a:ea typeface="Calibri" pitchFamily="34" charset="-122"/>
                <a:cs typeface="Calibri" pitchFamily="34" charset="-120"/>
              </a:rPr>
              <a:t>Δεν αντικαθιστά την εμπειρία: </a:t>
            </a:r>
            <a:r>
              <a:rPr lang="el-GR" altLang="en-US" sz="1620" dirty="0">
                <a:solidFill>
                  <a:srgbClr val="3A4540"/>
                </a:solidFill>
                <a:latin typeface="Calibri" pitchFamily="34" charset="0"/>
                <a:ea typeface="Calibri" pitchFamily="34" charset="-122"/>
                <a:cs typeface="Calibri" pitchFamily="34" charset="-120"/>
              </a:rPr>
              <a:t>Ενισχύει την παρατήρηση του παραγωγού με μέτρηση, καταγραφή και αυτοματισμό.</a:t>
            </a:r>
            <a:endParaRPr lang="el-GR" sz="1620" dirty="0"/>
          </a:p>
        </p:txBody>
      </p:sp>
      <p:sp>
        <p:nvSpPr>
          <p:cNvPr id="8" name="Shape 5"/>
          <p:cNvSpPr/>
          <p:nvPr/>
        </p:nvSpPr>
        <p:spPr>
          <a:xfrm>
            <a:off x="6766560" y="2268864"/>
            <a:ext cx="4876495" cy="3315871"/>
          </a:xfrm>
          <a:prstGeom prst="roundRect">
            <a:avLst>
              <a:gd name="adj" fmla="val 3309"/>
            </a:avLst>
          </a:prstGeom>
          <a:solidFill>
            <a:srgbClr val="F5F6F1"/>
          </a:solidFill>
          <a:ln w="9525">
            <a:solidFill>
              <a:srgbClr val="DFE6DC"/>
            </a:solidFill>
            <a:prstDash val="solid"/>
          </a:ln>
        </p:spPr>
      </p:sp>
      <p:sp>
        <p:nvSpPr>
          <p:cNvPr id="9" name="Text 6"/>
          <p:cNvSpPr txBox="1"/>
          <p:nvPr/>
        </p:nvSpPr>
        <p:spPr>
          <a:xfrm>
            <a:off x="7040880" y="2419929"/>
            <a:ext cx="4327855" cy="264363"/>
          </a:xfrm>
          <a:prstGeom prst="rect">
            <a:avLst/>
          </a:prstGeom>
          <a:noFill/>
          <a:ln/>
        </p:spPr>
        <p:txBody>
          <a:bodyPr wrap="square" lIns="0" tIns="0" rIns="0" bIns="0" rtlCol="0" anchor="t"/>
          <a:lstStyle/>
          <a:p>
            <a:pPr indent="0" marL="0">
              <a:buNone/>
            </a:pPr>
            <a:r>
              <a:rPr lang="el-GR" altLang="en-US" sz="1170" b="1" spc="100" kern="0" dirty="0">
                <a:solidFill>
                  <a:srgbClr val="1F7A3A"/>
                </a:solidFill>
                <a:latin typeface="Calibri" pitchFamily="34" charset="0"/>
                <a:ea typeface="Calibri" pitchFamily="34" charset="-122"/>
                <a:cs typeface="Calibri" pitchFamily="34" charset="-120"/>
              </a:rPr>
              <a:t>Ο ΚΥΚΛΟΣ ΤΗΣ ΕΞΥΠΝΗΣ ΓΕΩΡΓΙΑΣ</a:t>
            </a:r>
            <a:endParaRPr lang="el-GR" sz="1170" dirty="0"/>
          </a:p>
        </p:txBody>
      </p:sp>
      <p:sp>
        <p:nvSpPr>
          <p:cNvPr id="10" name="Shape 7"/>
          <p:cNvSpPr/>
          <p:nvPr/>
        </p:nvSpPr>
        <p:spPr>
          <a:xfrm>
            <a:off x="6708496" y="2986422"/>
            <a:ext cx="1481328" cy="483407"/>
          </a:xfrm>
          <a:prstGeom prst="roundRect">
            <a:avLst>
              <a:gd name="adj" fmla="val 18916"/>
            </a:avLst>
          </a:prstGeom>
          <a:solidFill>
            <a:srgbClr val="1F7A3A"/>
          </a:solidFill>
          <a:ln w="9525">
            <a:solidFill>
              <a:srgbClr val="1F7A3A"/>
            </a:solidFill>
            <a:prstDash val="solid"/>
          </a:ln>
        </p:spPr>
      </p:sp>
      <p:sp>
        <p:nvSpPr>
          <p:cNvPr id="11" name="Text 8"/>
          <p:cNvSpPr txBox="1"/>
          <p:nvPr/>
        </p:nvSpPr>
        <p:spPr>
          <a:xfrm>
            <a:off x="6708496" y="2986422"/>
            <a:ext cx="1481328" cy="483407"/>
          </a:xfrm>
          <a:prstGeom prst="rect">
            <a:avLst/>
          </a:prstGeom>
          <a:noFill/>
          <a:ln/>
        </p:spPr>
        <p:txBody>
          <a:bodyPr wrap="square" lIns="0" tIns="0" rIns="0" bIns="0" rtlCol="0" anchor="ctr"/>
          <a:lstStyle/>
          <a:p>
            <a:pPr algn="ctr" indent="0" marL="0">
              <a:buNone/>
            </a:pPr>
            <a:r>
              <a:rPr lang="el-GR" altLang="en-US" sz="1260" b="1" dirty="0">
                <a:solidFill>
                  <a:srgbClr val="FFFFFF"/>
                </a:solidFill>
                <a:latin typeface="Calibri" pitchFamily="34" charset="0"/>
                <a:ea typeface="Calibri" pitchFamily="34" charset="-122"/>
                <a:cs typeface="Calibri" pitchFamily="34" charset="-120"/>
              </a:rPr>
              <a:t>1. Μέτρηση</a:t>
            </a:r>
            <a:endParaRPr lang="el-GR" sz="1260" dirty="0"/>
          </a:p>
        </p:txBody>
      </p:sp>
      <p:sp>
        <p:nvSpPr>
          <p:cNvPr id="12" name="Shape 9"/>
          <p:cNvSpPr/>
          <p:nvPr/>
        </p:nvSpPr>
        <p:spPr>
          <a:xfrm>
            <a:off x="8464144" y="2986422"/>
            <a:ext cx="1481328" cy="483407"/>
          </a:xfrm>
          <a:prstGeom prst="roundRect">
            <a:avLst>
              <a:gd name="adj" fmla="val 18916"/>
            </a:avLst>
          </a:prstGeom>
          <a:solidFill>
            <a:srgbClr val="0E7490"/>
          </a:solidFill>
          <a:ln w="9525">
            <a:solidFill>
              <a:srgbClr val="0E7490"/>
            </a:solidFill>
            <a:prstDash val="solid"/>
          </a:ln>
        </p:spPr>
      </p:sp>
      <p:sp>
        <p:nvSpPr>
          <p:cNvPr id="13" name="Text 10"/>
          <p:cNvSpPr txBox="1"/>
          <p:nvPr/>
        </p:nvSpPr>
        <p:spPr>
          <a:xfrm>
            <a:off x="8464144" y="2986422"/>
            <a:ext cx="1481328" cy="483407"/>
          </a:xfrm>
          <a:prstGeom prst="rect">
            <a:avLst/>
          </a:prstGeom>
          <a:noFill/>
          <a:ln/>
        </p:spPr>
        <p:txBody>
          <a:bodyPr wrap="square" lIns="0" tIns="0" rIns="0" bIns="0" rtlCol="0" anchor="ctr"/>
          <a:lstStyle/>
          <a:p>
            <a:pPr algn="ctr" indent="0" marL="0">
              <a:buNone/>
            </a:pPr>
            <a:r>
              <a:rPr lang="el-GR" altLang="en-US" sz="1260" b="1" dirty="0">
                <a:solidFill>
                  <a:srgbClr val="FFFFFF"/>
                </a:solidFill>
                <a:latin typeface="Calibri" pitchFamily="34" charset="0"/>
                <a:ea typeface="Calibri" pitchFamily="34" charset="-122"/>
                <a:cs typeface="Calibri" pitchFamily="34" charset="-120"/>
              </a:rPr>
              <a:t>2. Μετάδοση</a:t>
            </a:r>
            <a:endParaRPr lang="el-GR" sz="1260" dirty="0"/>
          </a:p>
        </p:txBody>
      </p:sp>
      <p:sp>
        <p:nvSpPr>
          <p:cNvPr id="14" name="Shape 11"/>
          <p:cNvSpPr/>
          <p:nvPr/>
        </p:nvSpPr>
        <p:spPr>
          <a:xfrm>
            <a:off x="10219792" y="2986422"/>
            <a:ext cx="1481328" cy="483407"/>
          </a:xfrm>
          <a:prstGeom prst="roundRect">
            <a:avLst>
              <a:gd name="adj" fmla="val 18916"/>
            </a:avLst>
          </a:prstGeom>
          <a:solidFill>
            <a:srgbClr val="0E7490"/>
          </a:solidFill>
          <a:ln w="9525">
            <a:solidFill>
              <a:srgbClr val="0E7490"/>
            </a:solidFill>
            <a:prstDash val="solid"/>
          </a:ln>
        </p:spPr>
      </p:sp>
      <p:sp>
        <p:nvSpPr>
          <p:cNvPr id="15" name="Text 12"/>
          <p:cNvSpPr txBox="1"/>
          <p:nvPr/>
        </p:nvSpPr>
        <p:spPr>
          <a:xfrm>
            <a:off x="10219792" y="2986422"/>
            <a:ext cx="1481328" cy="483407"/>
          </a:xfrm>
          <a:prstGeom prst="rect">
            <a:avLst/>
          </a:prstGeom>
          <a:noFill/>
          <a:ln/>
        </p:spPr>
        <p:txBody>
          <a:bodyPr wrap="square" lIns="0" tIns="0" rIns="0" bIns="0" rtlCol="0" anchor="ctr"/>
          <a:lstStyle/>
          <a:p>
            <a:pPr algn="ctr" indent="0" marL="0">
              <a:buNone/>
            </a:pPr>
            <a:r>
              <a:rPr lang="el-GR" altLang="en-US" sz="1260" b="1" dirty="0">
                <a:solidFill>
                  <a:srgbClr val="FFFFFF"/>
                </a:solidFill>
                <a:latin typeface="Calibri" pitchFamily="34" charset="0"/>
                <a:ea typeface="Calibri" pitchFamily="34" charset="-122"/>
                <a:cs typeface="Calibri" pitchFamily="34" charset="-120"/>
              </a:rPr>
              <a:t>3. Ανάλυση</a:t>
            </a:r>
            <a:endParaRPr lang="el-GR" sz="1260" dirty="0"/>
          </a:p>
        </p:txBody>
      </p:sp>
      <p:sp>
        <p:nvSpPr>
          <p:cNvPr id="16" name="Shape 13"/>
          <p:cNvSpPr/>
          <p:nvPr/>
        </p:nvSpPr>
        <p:spPr>
          <a:xfrm>
            <a:off x="10219792" y="4451750"/>
            <a:ext cx="1481328" cy="483407"/>
          </a:xfrm>
          <a:prstGeom prst="roundRect">
            <a:avLst>
              <a:gd name="adj" fmla="val 18916"/>
            </a:avLst>
          </a:prstGeom>
          <a:solidFill>
            <a:srgbClr val="A16207"/>
          </a:solidFill>
          <a:ln w="9525">
            <a:solidFill>
              <a:srgbClr val="A16207"/>
            </a:solidFill>
            <a:prstDash val="solid"/>
          </a:ln>
        </p:spPr>
      </p:sp>
      <p:sp>
        <p:nvSpPr>
          <p:cNvPr id="17" name="Text 14"/>
          <p:cNvSpPr txBox="1"/>
          <p:nvPr/>
        </p:nvSpPr>
        <p:spPr>
          <a:xfrm>
            <a:off x="10219792" y="4451750"/>
            <a:ext cx="1481328" cy="483407"/>
          </a:xfrm>
          <a:prstGeom prst="rect">
            <a:avLst/>
          </a:prstGeom>
          <a:noFill/>
          <a:ln/>
        </p:spPr>
        <p:txBody>
          <a:bodyPr wrap="square" lIns="0" tIns="0" rIns="0" bIns="0" rtlCol="0" anchor="ctr"/>
          <a:lstStyle/>
          <a:p>
            <a:pPr algn="ctr" indent="0" marL="0">
              <a:buNone/>
            </a:pPr>
            <a:r>
              <a:rPr lang="el-GR" altLang="en-US" sz="1260" b="1" dirty="0">
                <a:solidFill>
                  <a:srgbClr val="FFFFFF"/>
                </a:solidFill>
                <a:latin typeface="Calibri" pitchFamily="34" charset="0"/>
                <a:ea typeface="Calibri" pitchFamily="34" charset="-122"/>
                <a:cs typeface="Calibri" pitchFamily="34" charset="-120"/>
              </a:rPr>
              <a:t>4. Απόφαση</a:t>
            </a:r>
            <a:endParaRPr lang="el-GR" sz="1260" dirty="0"/>
          </a:p>
        </p:txBody>
      </p:sp>
      <p:sp>
        <p:nvSpPr>
          <p:cNvPr id="18" name="Shape 15"/>
          <p:cNvSpPr/>
          <p:nvPr/>
        </p:nvSpPr>
        <p:spPr>
          <a:xfrm>
            <a:off x="8464144" y="4451750"/>
            <a:ext cx="1481328" cy="483407"/>
          </a:xfrm>
          <a:prstGeom prst="roundRect">
            <a:avLst>
              <a:gd name="adj" fmla="val 18916"/>
            </a:avLst>
          </a:prstGeom>
          <a:solidFill>
            <a:srgbClr val="8A5A2B"/>
          </a:solidFill>
          <a:ln w="9525">
            <a:solidFill>
              <a:srgbClr val="8A5A2B"/>
            </a:solidFill>
            <a:prstDash val="solid"/>
          </a:ln>
        </p:spPr>
      </p:sp>
      <p:sp>
        <p:nvSpPr>
          <p:cNvPr id="19" name="Text 16"/>
          <p:cNvSpPr txBox="1"/>
          <p:nvPr/>
        </p:nvSpPr>
        <p:spPr>
          <a:xfrm>
            <a:off x="8464144" y="4451750"/>
            <a:ext cx="1481328" cy="483407"/>
          </a:xfrm>
          <a:prstGeom prst="rect">
            <a:avLst/>
          </a:prstGeom>
          <a:noFill/>
          <a:ln/>
        </p:spPr>
        <p:txBody>
          <a:bodyPr wrap="square" lIns="0" tIns="0" rIns="0" bIns="0" rtlCol="0" anchor="ctr"/>
          <a:lstStyle/>
          <a:p>
            <a:pPr algn="ctr" indent="0" marL="0">
              <a:buNone/>
            </a:pPr>
            <a:r>
              <a:rPr lang="el-GR" altLang="en-US" sz="1260" b="1" dirty="0">
                <a:solidFill>
                  <a:srgbClr val="FFFFFF"/>
                </a:solidFill>
                <a:latin typeface="Calibri" pitchFamily="34" charset="0"/>
                <a:ea typeface="Calibri" pitchFamily="34" charset="-122"/>
                <a:cs typeface="Calibri" pitchFamily="34" charset="-120"/>
              </a:rPr>
              <a:t>5. Εφαρμογή</a:t>
            </a:r>
            <a:endParaRPr lang="el-GR" sz="1260" dirty="0"/>
          </a:p>
        </p:txBody>
      </p:sp>
      <p:sp>
        <p:nvSpPr>
          <p:cNvPr id="20" name="Shape 17"/>
          <p:cNvSpPr/>
          <p:nvPr/>
        </p:nvSpPr>
        <p:spPr>
          <a:xfrm>
            <a:off x="6708496" y="4451750"/>
            <a:ext cx="1481328" cy="483407"/>
          </a:xfrm>
          <a:prstGeom prst="roundRect">
            <a:avLst>
              <a:gd name="adj" fmla="val 18916"/>
            </a:avLst>
          </a:prstGeom>
          <a:solidFill>
            <a:srgbClr val="5A6862"/>
          </a:solidFill>
          <a:ln w="9525">
            <a:solidFill>
              <a:srgbClr val="5A6862"/>
            </a:solidFill>
            <a:prstDash val="solid"/>
          </a:ln>
        </p:spPr>
      </p:sp>
      <p:sp>
        <p:nvSpPr>
          <p:cNvPr id="21" name="Text 18"/>
          <p:cNvSpPr txBox="1"/>
          <p:nvPr/>
        </p:nvSpPr>
        <p:spPr>
          <a:xfrm>
            <a:off x="6708496" y="4451750"/>
            <a:ext cx="1481328" cy="483407"/>
          </a:xfrm>
          <a:prstGeom prst="rect">
            <a:avLst/>
          </a:prstGeom>
          <a:noFill/>
          <a:ln/>
        </p:spPr>
        <p:txBody>
          <a:bodyPr wrap="square" lIns="0" tIns="0" rIns="0" bIns="0" rtlCol="0" anchor="ctr"/>
          <a:lstStyle/>
          <a:p>
            <a:pPr algn="ctr" indent="0" marL="0">
              <a:buNone/>
            </a:pPr>
            <a:r>
              <a:rPr lang="el-GR" altLang="en-US" sz="1260" b="1" dirty="0">
                <a:solidFill>
                  <a:srgbClr val="FFFFFF"/>
                </a:solidFill>
                <a:latin typeface="Calibri" pitchFamily="34" charset="0"/>
                <a:ea typeface="Calibri" pitchFamily="34" charset="-122"/>
                <a:cs typeface="Calibri" pitchFamily="34" charset="-120"/>
              </a:rPr>
              <a:t>6. Επιβεβαίωση</a:t>
            </a:r>
            <a:endParaRPr lang="el-GR" sz="1260" dirty="0"/>
          </a:p>
        </p:txBody>
      </p:sp>
      <p:sp>
        <p:nvSpPr>
          <p:cNvPr id="22" name="Shape 19"/>
          <p:cNvSpPr/>
          <p:nvPr/>
        </p:nvSpPr>
        <p:spPr>
          <a:xfrm>
            <a:off x="8226400" y="3228125"/>
            <a:ext cx="201168" cy="0"/>
          </a:xfrm>
          <a:prstGeom prst="line">
            <a:avLst/>
          </a:prstGeom>
          <a:noFill/>
          <a:ln w="25400">
            <a:solidFill>
              <a:srgbClr val="9AA59F"/>
            </a:solidFill>
            <a:prstDash val="solid"/>
            <a:tailEnd type="triangle"/>
          </a:ln>
        </p:spPr>
      </p:sp>
      <p:sp>
        <p:nvSpPr>
          <p:cNvPr id="23" name="Shape 20"/>
          <p:cNvSpPr/>
          <p:nvPr/>
        </p:nvSpPr>
        <p:spPr>
          <a:xfrm>
            <a:off x="9982048" y="3228125"/>
            <a:ext cx="201168" cy="0"/>
          </a:xfrm>
          <a:prstGeom prst="line">
            <a:avLst/>
          </a:prstGeom>
          <a:noFill/>
          <a:ln w="25400">
            <a:solidFill>
              <a:srgbClr val="9AA59F"/>
            </a:solidFill>
            <a:prstDash val="solid"/>
            <a:tailEnd type="triangle"/>
          </a:ln>
        </p:spPr>
      </p:sp>
      <p:sp>
        <p:nvSpPr>
          <p:cNvPr id="24" name="Shape 21"/>
          <p:cNvSpPr/>
          <p:nvPr/>
        </p:nvSpPr>
        <p:spPr>
          <a:xfrm>
            <a:off x="10960456" y="3515148"/>
            <a:ext cx="0" cy="891282"/>
          </a:xfrm>
          <a:prstGeom prst="line">
            <a:avLst/>
          </a:prstGeom>
          <a:noFill/>
          <a:ln w="25400">
            <a:solidFill>
              <a:srgbClr val="9AA59F"/>
            </a:solidFill>
            <a:prstDash val="solid"/>
            <a:tailEnd type="triangle"/>
          </a:ln>
        </p:spPr>
      </p:sp>
      <p:sp>
        <p:nvSpPr>
          <p:cNvPr id="25" name="Shape 22"/>
          <p:cNvSpPr/>
          <p:nvPr/>
        </p:nvSpPr>
        <p:spPr>
          <a:xfrm flipH="1">
            <a:off x="8226400" y="4693453"/>
            <a:ext cx="201168" cy="0"/>
          </a:xfrm>
          <a:prstGeom prst="line">
            <a:avLst/>
          </a:prstGeom>
          <a:noFill/>
          <a:ln w="25400">
            <a:solidFill>
              <a:srgbClr val="9AA59F"/>
            </a:solidFill>
            <a:prstDash val="solid"/>
            <a:tailEnd type="triangle"/>
          </a:ln>
        </p:spPr>
      </p:sp>
      <p:sp>
        <p:nvSpPr>
          <p:cNvPr id="26" name="Shape 23"/>
          <p:cNvSpPr/>
          <p:nvPr/>
        </p:nvSpPr>
        <p:spPr>
          <a:xfrm flipH="1">
            <a:off x="9982048" y="4693453"/>
            <a:ext cx="201168" cy="0"/>
          </a:xfrm>
          <a:prstGeom prst="line">
            <a:avLst/>
          </a:prstGeom>
          <a:noFill/>
          <a:ln w="25400">
            <a:solidFill>
              <a:srgbClr val="9AA59F"/>
            </a:solidFill>
            <a:prstDash val="solid"/>
            <a:tailEnd type="triangle"/>
          </a:ln>
        </p:spPr>
      </p:sp>
      <p:sp>
        <p:nvSpPr>
          <p:cNvPr id="27" name="Shape 24"/>
          <p:cNvSpPr/>
          <p:nvPr/>
        </p:nvSpPr>
        <p:spPr>
          <a:xfrm flipV="1">
            <a:off x="7449160" y="3515148"/>
            <a:ext cx="0" cy="891282"/>
          </a:xfrm>
          <a:prstGeom prst="line">
            <a:avLst/>
          </a:prstGeom>
          <a:noFill/>
          <a:ln w="25400">
            <a:solidFill>
              <a:srgbClr val="9AA59F"/>
            </a:solidFill>
            <a:prstDash val="solid"/>
            <a:tailEnd type="triangle"/>
          </a:ln>
        </p:spPr>
      </p:sp>
      <p:sp>
        <p:nvSpPr>
          <p:cNvPr id="28" name="Text 25"/>
          <p:cNvSpPr txBox="1"/>
          <p:nvPr/>
        </p:nvSpPr>
        <p:spPr>
          <a:xfrm>
            <a:off x="7677760" y="3658660"/>
            <a:ext cx="3054096" cy="604259"/>
          </a:xfrm>
          <a:prstGeom prst="rect">
            <a:avLst/>
          </a:prstGeom>
          <a:noFill/>
          <a:ln/>
        </p:spPr>
        <p:txBody>
          <a:bodyPr wrap="square" lIns="0" tIns="0" rIns="0" bIns="0" rtlCol="0" anchor="ctr"/>
          <a:lstStyle/>
          <a:p>
            <a:pPr algn="ctr" indent="0" marL="0">
              <a:buNone/>
            </a:pPr>
            <a:r>
              <a:rPr lang="el-GR" altLang="en-US" sz="1170" b="1" i="1" dirty="0">
                <a:solidFill>
                  <a:srgbClr val="5A6862"/>
                </a:solidFill>
                <a:latin typeface="Calibri" pitchFamily="34" charset="0"/>
                <a:ea typeface="Calibri" pitchFamily="34" charset="-122"/>
                <a:cs typeface="Calibri" pitchFamily="34" charset="-120"/>
              </a:rPr>
              <a:t>Σε κάθε κύκλο συσσωρεύονται καταγραφές</a:t>
            </a:r>
            <a:endParaRPr lang="el-GR" sz="1170" dirty="0"/>
          </a:p>
        </p:txBody>
      </p:sp>
      <p:sp>
        <p:nvSpPr>
          <p:cNvPr id="29" name="Text 26"/>
          <p:cNvSpPr txBox="1"/>
          <p:nvPr/>
        </p:nvSpPr>
        <p:spPr>
          <a:xfrm>
            <a:off x="7040880" y="5093775"/>
            <a:ext cx="4327855" cy="415428"/>
          </a:xfrm>
          <a:prstGeom prst="rect">
            <a:avLst/>
          </a:prstGeom>
          <a:noFill/>
          <a:ln/>
        </p:spPr>
        <p:txBody>
          <a:bodyPr wrap="square" lIns="0" tIns="0" rIns="0" bIns="0" rtlCol="0" anchor="t"/>
          <a:lstStyle/>
          <a:p>
            <a:pPr indent="0" marL="0">
              <a:buNone/>
            </a:pPr>
            <a:r>
              <a:rPr lang="el-GR" altLang="en-US" sz="1080" i="1" dirty="0">
                <a:solidFill>
                  <a:srgbClr val="5A6862"/>
                </a:solidFill>
                <a:latin typeface="Calibri" pitchFamily="34" charset="0"/>
                <a:ea typeface="Calibri" pitchFamily="34" charset="-122"/>
                <a:cs typeface="Calibri" pitchFamily="34" charset="-120"/>
              </a:rPr>
              <a:t>Αν παραλειφθεί η επιβεβαίωση, το σύστημα μπορεί να επαναλαμβάνει έναν λανθασμένο κανόνα για χρόνια.</a:t>
            </a:r>
            <a:endParaRPr lang="el-GR" sz="108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1 · ΕΝΝΟΙΕΣ</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Γεωργία ακριβείας, έξυπνη, ψηφιακή</a:t>
            </a:r>
            <a:endParaRPr lang="el-GR" sz="2700" dirty="0"/>
          </a:p>
        </p:txBody>
      </p:sp>
      <p:sp>
        <p:nvSpPr>
          <p:cNvPr id="4" name="Shape 2"/>
          <p:cNvSpPr/>
          <p:nvPr/>
        </p:nvSpPr>
        <p:spPr>
          <a:xfrm>
            <a:off x="548640" y="2231098"/>
            <a:ext cx="3515258" cy="2492568"/>
          </a:xfrm>
          <a:prstGeom prst="roundRect">
            <a:avLst>
              <a:gd name="adj" fmla="val 4402"/>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5" name="Shape 3"/>
          <p:cNvSpPr/>
          <p:nvPr/>
        </p:nvSpPr>
        <p:spPr>
          <a:xfrm>
            <a:off x="826554" y="2419929"/>
            <a:ext cx="468301" cy="468301"/>
          </a:xfrm>
          <a:prstGeom prst="ellipse">
            <a:avLst/>
          </a:prstGeom>
          <a:solidFill>
            <a:srgbClr val="E6F3EA"/>
          </a:solidFill>
          <a:ln w="12700">
            <a:solidFill>
              <a:srgbClr val="E6F3EA"/>
            </a:solidFill>
            <a:prstDash val="solid"/>
          </a:ln>
        </p:spPr>
      </p:sp>
      <p:sp>
        <p:nvSpPr>
          <p:cNvPr id="6" name="Text 4"/>
          <p:cNvSpPr txBox="1"/>
          <p:nvPr/>
        </p:nvSpPr>
        <p:spPr>
          <a:xfrm>
            <a:off x="826554" y="2419929"/>
            <a:ext cx="468301" cy="468301"/>
          </a:xfrm>
          <a:prstGeom prst="rect">
            <a:avLst/>
          </a:prstGeom>
          <a:noFill/>
          <a:ln/>
        </p:spPr>
        <p:txBody>
          <a:bodyPr wrap="square" lIns="0" tIns="0" rIns="0" bIns="0" rtlCol="0" anchor="ctr"/>
          <a:lstStyle/>
          <a:p>
            <a:pPr algn="ctr" indent="0" marL="0">
              <a:buNone/>
            </a:pPr>
            <a:r>
              <a:rPr lang="el-GR" altLang="en-US" sz="1130" b="1" dirty="0">
                <a:solidFill>
                  <a:srgbClr val="16602D"/>
                </a:solidFill>
                <a:latin typeface="Calibri" pitchFamily="34" charset="0"/>
                <a:ea typeface="Calibri" pitchFamily="34" charset="-122"/>
                <a:cs typeface="Calibri" pitchFamily="34" charset="-120"/>
              </a:rPr>
              <a:t>1</a:t>
            </a:r>
            <a:endParaRPr lang="el-GR" sz="1130" dirty="0"/>
          </a:p>
        </p:txBody>
      </p:sp>
      <p:sp>
        <p:nvSpPr>
          <p:cNvPr id="7" name="Text 5"/>
          <p:cNvSpPr txBox="1"/>
          <p:nvPr/>
        </p:nvSpPr>
        <p:spPr>
          <a:xfrm>
            <a:off x="777240" y="2986422"/>
            <a:ext cx="3058058" cy="468301"/>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Γεωργία ακριβείας</a:t>
            </a:r>
            <a:endParaRPr lang="el-GR" sz="1530" dirty="0"/>
          </a:p>
        </p:txBody>
      </p:sp>
      <p:sp>
        <p:nvSpPr>
          <p:cNvPr id="8" name="Text 6"/>
          <p:cNvSpPr txBox="1"/>
          <p:nvPr/>
        </p:nvSpPr>
        <p:spPr>
          <a:xfrm>
            <a:off x="777240" y="3454722"/>
            <a:ext cx="3058058" cy="1170752"/>
          </a:xfrm>
          <a:prstGeom prst="rect">
            <a:avLst/>
          </a:prstGeom>
          <a:noFill/>
          <a:ln/>
        </p:spPr>
        <p:txBody>
          <a:bodyPr wrap="square" lIns="0" tIns="0" rIns="0" bIns="0" rtlCol="0" anchor="t">
            <a:normAutofit/>
          </a:bodyPr>
          <a:lstStyle/>
          <a:p>
            <a:pPr indent="0" marL="0">
              <a:buNone/>
            </a:pPr>
            <a:r>
              <a:rPr lang="el-GR" altLang="en-US" sz="1310" b="1" dirty="0">
                <a:solidFill>
                  <a:srgbClr val="16602D"/>
                </a:solidFill>
                <a:latin typeface="Calibri" pitchFamily="34" charset="0"/>
                <a:ea typeface="Calibri" pitchFamily="34" charset="-122"/>
                <a:cs typeface="Calibri" pitchFamily="34" charset="-120"/>
              </a:rPr>
              <a:t>Εστίαση: </a:t>
            </a:r>
            <a:r>
              <a:rPr lang="el-GR" altLang="en-US" sz="1310" dirty="0">
                <a:solidFill>
                  <a:srgbClr val="3A4540"/>
                </a:solidFill>
                <a:latin typeface="Calibri" pitchFamily="34" charset="0"/>
                <a:ea typeface="Calibri" pitchFamily="34" charset="-122"/>
                <a:cs typeface="Calibri" pitchFamily="34" charset="-120"/>
              </a:rPr>
              <a:t>Σωστή θέση, σωστή ποσότητα εισροών ανάλογα με τη διαφορά μέσα στο χωράφι.</a:t>
            </a:r>
            <a:endParaRPr lang="el-GR" sz="1310" dirty="0"/>
          </a:p>
          <a:p>
            <a:pPr indent="0" marL="0">
              <a:buNone/>
            </a:pPr>
            <a:r>
              <a:rPr lang="el-GR" altLang="en-US" sz="600" dirty="0">
                <a:solidFill>
                  <a:srgbClr val="3A4540"/>
                </a:solidFill>
                <a:latin typeface="Calibri" pitchFamily="34" charset="0"/>
                <a:ea typeface="Calibri" pitchFamily="34" charset="-122"/>
                <a:cs typeface="Calibri" pitchFamily="34" charset="-120"/>
              </a:rPr>
              <a:t> </a:t>
            </a:r>
            <a:endParaRPr lang="el-GR" sz="1310" dirty="0"/>
          </a:p>
          <a:p>
            <a:pPr indent="0" marL="0">
              <a:buNone/>
            </a:pPr>
            <a:r>
              <a:rPr lang="el-GR" altLang="en-US" sz="1310" b="1" dirty="0">
                <a:solidFill>
                  <a:srgbClr val="16602D"/>
                </a:solidFill>
                <a:latin typeface="Calibri" pitchFamily="34" charset="0"/>
                <a:ea typeface="Calibri" pitchFamily="34" charset="-122"/>
                <a:cs typeface="Calibri" pitchFamily="34" charset="-120"/>
              </a:rPr>
              <a:t>Παράδειγμα: </a:t>
            </a:r>
            <a:r>
              <a:rPr lang="el-GR" altLang="en-US" sz="1310" dirty="0">
                <a:solidFill>
                  <a:srgbClr val="3A4540"/>
                </a:solidFill>
                <a:latin typeface="Calibri" pitchFamily="34" charset="0"/>
                <a:ea typeface="Calibri" pitchFamily="34" charset="-122"/>
                <a:cs typeface="Calibri" pitchFamily="34" charset="-120"/>
              </a:rPr>
              <a:t>Λίπανση μεταβλητής δόσης βάσει χάρτη απόδοσης.</a:t>
            </a:r>
            <a:endParaRPr lang="el-GR" sz="1310" dirty="0"/>
          </a:p>
        </p:txBody>
      </p:sp>
      <p:sp>
        <p:nvSpPr>
          <p:cNvPr id="9" name="Shape 7"/>
          <p:cNvSpPr/>
          <p:nvPr/>
        </p:nvSpPr>
        <p:spPr>
          <a:xfrm>
            <a:off x="4338218" y="2231098"/>
            <a:ext cx="3515258" cy="2492568"/>
          </a:xfrm>
          <a:prstGeom prst="roundRect">
            <a:avLst>
              <a:gd name="adj" fmla="val 4402"/>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0" name="Shape 8"/>
          <p:cNvSpPr/>
          <p:nvPr/>
        </p:nvSpPr>
        <p:spPr>
          <a:xfrm>
            <a:off x="4616132" y="2419929"/>
            <a:ext cx="468301" cy="468301"/>
          </a:xfrm>
          <a:prstGeom prst="ellipse">
            <a:avLst/>
          </a:prstGeom>
          <a:solidFill>
            <a:srgbClr val="FBF1DC"/>
          </a:solidFill>
          <a:ln w="12700">
            <a:solidFill>
              <a:srgbClr val="FBF1DC"/>
            </a:solidFill>
            <a:prstDash val="solid"/>
          </a:ln>
        </p:spPr>
      </p:sp>
      <p:sp>
        <p:nvSpPr>
          <p:cNvPr id="11" name="Text 9"/>
          <p:cNvSpPr txBox="1"/>
          <p:nvPr/>
        </p:nvSpPr>
        <p:spPr>
          <a:xfrm>
            <a:off x="4616132" y="2419929"/>
            <a:ext cx="468301" cy="468301"/>
          </a:xfrm>
          <a:prstGeom prst="rect">
            <a:avLst/>
          </a:prstGeom>
          <a:noFill/>
          <a:ln/>
        </p:spPr>
        <p:txBody>
          <a:bodyPr wrap="square" lIns="0" tIns="0" rIns="0" bIns="0" rtlCol="0" anchor="ctr"/>
          <a:lstStyle/>
          <a:p>
            <a:pPr algn="ctr" indent="0" marL="0">
              <a:buNone/>
            </a:pPr>
            <a:r>
              <a:rPr lang="el-GR" altLang="en-US" sz="1130" b="1" dirty="0">
                <a:solidFill>
                  <a:srgbClr val="854D0E"/>
                </a:solidFill>
                <a:latin typeface="Calibri" pitchFamily="34" charset="0"/>
                <a:ea typeface="Calibri" pitchFamily="34" charset="-122"/>
                <a:cs typeface="Calibri" pitchFamily="34" charset="-120"/>
              </a:rPr>
              <a:t>2</a:t>
            </a:r>
            <a:endParaRPr lang="el-GR" sz="1130" dirty="0"/>
          </a:p>
        </p:txBody>
      </p:sp>
      <p:sp>
        <p:nvSpPr>
          <p:cNvPr id="12" name="Text 10"/>
          <p:cNvSpPr txBox="1"/>
          <p:nvPr/>
        </p:nvSpPr>
        <p:spPr>
          <a:xfrm>
            <a:off x="4566818" y="2986422"/>
            <a:ext cx="3058058" cy="468301"/>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Έξυπνη γεωργία</a:t>
            </a:r>
            <a:endParaRPr lang="el-GR" sz="1530" dirty="0"/>
          </a:p>
        </p:txBody>
      </p:sp>
      <p:sp>
        <p:nvSpPr>
          <p:cNvPr id="13" name="Text 11"/>
          <p:cNvSpPr txBox="1"/>
          <p:nvPr/>
        </p:nvSpPr>
        <p:spPr>
          <a:xfrm>
            <a:off x="4566818" y="3454722"/>
            <a:ext cx="3058058" cy="1170752"/>
          </a:xfrm>
          <a:prstGeom prst="rect">
            <a:avLst/>
          </a:prstGeom>
          <a:noFill/>
          <a:ln/>
        </p:spPr>
        <p:txBody>
          <a:bodyPr wrap="square" lIns="0" tIns="0" rIns="0" bIns="0" rtlCol="0" anchor="t">
            <a:normAutofit/>
          </a:bodyPr>
          <a:lstStyle/>
          <a:p>
            <a:pPr indent="0" marL="0">
              <a:buNone/>
            </a:pPr>
            <a:r>
              <a:rPr lang="el-GR" altLang="en-US" sz="1310" b="1" dirty="0">
                <a:solidFill>
                  <a:srgbClr val="854D0E"/>
                </a:solidFill>
                <a:latin typeface="Calibri" pitchFamily="34" charset="0"/>
                <a:ea typeface="Calibri" pitchFamily="34" charset="-122"/>
                <a:cs typeface="Calibri" pitchFamily="34" charset="-120"/>
              </a:rPr>
              <a:t>Εστίαση: </a:t>
            </a:r>
            <a:r>
              <a:rPr lang="el-GR" altLang="en-US" sz="1310" dirty="0">
                <a:solidFill>
                  <a:srgbClr val="3A4540"/>
                </a:solidFill>
                <a:latin typeface="Calibri" pitchFamily="34" charset="0"/>
                <a:ea typeface="Calibri" pitchFamily="34" charset="-122"/>
                <a:cs typeface="Calibri" pitchFamily="34" charset="-120"/>
              </a:rPr>
              <a:t>Μέτρηση, συνδεσιμότητα, λογισμικό και αυτοματισμός σε έναν αδιάλειπτο κύκλο.</a:t>
            </a:r>
            <a:endParaRPr lang="el-GR" sz="1310" dirty="0"/>
          </a:p>
          <a:p>
            <a:pPr indent="0" marL="0">
              <a:buNone/>
            </a:pPr>
            <a:r>
              <a:rPr lang="el-GR" altLang="en-US" sz="600" dirty="0">
                <a:solidFill>
                  <a:srgbClr val="3A4540"/>
                </a:solidFill>
                <a:latin typeface="Calibri" pitchFamily="34" charset="0"/>
                <a:ea typeface="Calibri" pitchFamily="34" charset="-122"/>
                <a:cs typeface="Calibri" pitchFamily="34" charset="-120"/>
              </a:rPr>
              <a:t> </a:t>
            </a:r>
            <a:endParaRPr lang="el-GR" sz="1310" dirty="0"/>
          </a:p>
          <a:p>
            <a:pPr indent="0" marL="0">
              <a:buNone/>
            </a:pPr>
            <a:r>
              <a:rPr lang="el-GR" altLang="en-US" sz="1310" b="1" dirty="0">
                <a:solidFill>
                  <a:srgbClr val="854D0E"/>
                </a:solidFill>
                <a:latin typeface="Calibri" pitchFamily="34" charset="0"/>
                <a:ea typeface="Calibri" pitchFamily="34" charset="-122"/>
                <a:cs typeface="Calibri" pitchFamily="34" charset="-120"/>
              </a:rPr>
              <a:t>Παράδειγμα: </a:t>
            </a:r>
            <a:r>
              <a:rPr lang="el-GR" altLang="en-US" sz="1310" dirty="0">
                <a:solidFill>
                  <a:srgbClr val="3A4540"/>
                </a:solidFill>
                <a:latin typeface="Calibri" pitchFamily="34" charset="0"/>
                <a:ea typeface="Calibri" pitchFamily="34" charset="-122"/>
                <a:cs typeface="Calibri" pitchFamily="34" charset="-120"/>
              </a:rPr>
              <a:t>Η βάνα ανοίγει όταν η υγρασία του εδάφους πέσει κάτω από το όριο.</a:t>
            </a:r>
            <a:endParaRPr lang="el-GR" sz="1310" dirty="0"/>
          </a:p>
        </p:txBody>
      </p:sp>
      <p:sp>
        <p:nvSpPr>
          <p:cNvPr id="14" name="Shape 12"/>
          <p:cNvSpPr/>
          <p:nvPr/>
        </p:nvSpPr>
        <p:spPr>
          <a:xfrm>
            <a:off x="8127797" y="2231098"/>
            <a:ext cx="3515258" cy="2492568"/>
          </a:xfrm>
          <a:prstGeom prst="roundRect">
            <a:avLst>
              <a:gd name="adj" fmla="val 4402"/>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5" name="Shape 13"/>
          <p:cNvSpPr/>
          <p:nvPr/>
        </p:nvSpPr>
        <p:spPr>
          <a:xfrm>
            <a:off x="8405710" y="2419929"/>
            <a:ext cx="468301" cy="468301"/>
          </a:xfrm>
          <a:prstGeom prst="ellipse">
            <a:avLst/>
          </a:prstGeom>
          <a:solidFill>
            <a:srgbClr val="E2F2F6"/>
          </a:solidFill>
          <a:ln w="12700">
            <a:solidFill>
              <a:srgbClr val="E2F2F6"/>
            </a:solidFill>
            <a:prstDash val="solid"/>
          </a:ln>
        </p:spPr>
      </p:sp>
      <p:sp>
        <p:nvSpPr>
          <p:cNvPr id="16" name="Text 14"/>
          <p:cNvSpPr txBox="1"/>
          <p:nvPr/>
        </p:nvSpPr>
        <p:spPr>
          <a:xfrm>
            <a:off x="8405710" y="2419929"/>
            <a:ext cx="468301" cy="468301"/>
          </a:xfrm>
          <a:prstGeom prst="rect">
            <a:avLst/>
          </a:prstGeom>
          <a:noFill/>
          <a:ln/>
        </p:spPr>
        <p:txBody>
          <a:bodyPr wrap="square" lIns="0" tIns="0" rIns="0" bIns="0" rtlCol="0" anchor="ctr"/>
          <a:lstStyle/>
          <a:p>
            <a:pPr algn="ctr" indent="0" marL="0">
              <a:buNone/>
            </a:pPr>
            <a:r>
              <a:rPr lang="el-GR" altLang="en-US" sz="1130" b="1" dirty="0">
                <a:solidFill>
                  <a:srgbClr val="0E7490"/>
                </a:solidFill>
                <a:latin typeface="Calibri" pitchFamily="34" charset="0"/>
                <a:ea typeface="Calibri" pitchFamily="34" charset="-122"/>
                <a:cs typeface="Calibri" pitchFamily="34" charset="-120"/>
              </a:rPr>
              <a:t>3</a:t>
            </a:r>
            <a:endParaRPr lang="el-GR" sz="1130" dirty="0"/>
          </a:p>
        </p:txBody>
      </p:sp>
      <p:sp>
        <p:nvSpPr>
          <p:cNvPr id="17" name="Text 15"/>
          <p:cNvSpPr txBox="1"/>
          <p:nvPr/>
        </p:nvSpPr>
        <p:spPr>
          <a:xfrm>
            <a:off x="8356397" y="2986422"/>
            <a:ext cx="3058058" cy="468301"/>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Ψηφιακή γεωργία</a:t>
            </a:r>
            <a:endParaRPr lang="el-GR" sz="1530" dirty="0"/>
          </a:p>
        </p:txBody>
      </p:sp>
      <p:sp>
        <p:nvSpPr>
          <p:cNvPr id="18" name="Text 16"/>
          <p:cNvSpPr txBox="1"/>
          <p:nvPr/>
        </p:nvSpPr>
        <p:spPr>
          <a:xfrm>
            <a:off x="8356397" y="3454722"/>
            <a:ext cx="3058058" cy="1170752"/>
          </a:xfrm>
          <a:prstGeom prst="rect">
            <a:avLst/>
          </a:prstGeom>
          <a:noFill/>
          <a:ln/>
        </p:spPr>
        <p:txBody>
          <a:bodyPr wrap="square" lIns="0" tIns="0" rIns="0" bIns="0" rtlCol="0" anchor="t">
            <a:normAutofit/>
          </a:bodyPr>
          <a:lstStyle/>
          <a:p>
            <a:pPr indent="0" marL="0">
              <a:buNone/>
            </a:pPr>
            <a:r>
              <a:rPr lang="el-GR" altLang="en-US" sz="1310" b="1" dirty="0">
                <a:solidFill>
                  <a:srgbClr val="0E7490"/>
                </a:solidFill>
                <a:latin typeface="Calibri" pitchFamily="34" charset="0"/>
                <a:ea typeface="Calibri" pitchFamily="34" charset="-122"/>
                <a:cs typeface="Calibri" pitchFamily="34" charset="-120"/>
              </a:rPr>
              <a:t>Εστίαση: </a:t>
            </a:r>
            <a:r>
              <a:rPr lang="el-GR" altLang="en-US" sz="1310" dirty="0">
                <a:solidFill>
                  <a:srgbClr val="3A4540"/>
                </a:solidFill>
                <a:latin typeface="Calibri" pitchFamily="34" charset="0"/>
                <a:ea typeface="Calibri" pitchFamily="34" charset="-122"/>
                <a:cs typeface="Calibri" pitchFamily="34" charset="-120"/>
              </a:rPr>
              <a:t>Ψηφιακή καταγραφή και διαχείριση όλων των διαδικασιών, από την παραγωγή έως την αγορά.</a:t>
            </a:r>
            <a:endParaRPr lang="el-GR" sz="1310" dirty="0"/>
          </a:p>
          <a:p>
            <a:pPr indent="0" marL="0">
              <a:buNone/>
            </a:pPr>
            <a:r>
              <a:rPr lang="el-GR" altLang="en-US" sz="600" dirty="0">
                <a:solidFill>
                  <a:srgbClr val="3A4540"/>
                </a:solidFill>
                <a:latin typeface="Calibri" pitchFamily="34" charset="0"/>
                <a:ea typeface="Calibri" pitchFamily="34" charset="-122"/>
                <a:cs typeface="Calibri" pitchFamily="34" charset="-120"/>
              </a:rPr>
              <a:t> </a:t>
            </a:r>
            <a:endParaRPr lang="el-GR" sz="1310" dirty="0"/>
          </a:p>
          <a:p>
            <a:pPr indent="0" marL="0">
              <a:buNone/>
            </a:pPr>
            <a:r>
              <a:rPr lang="el-GR" altLang="en-US" sz="1310" b="1" dirty="0">
                <a:solidFill>
                  <a:srgbClr val="0E7490"/>
                </a:solidFill>
                <a:latin typeface="Calibri" pitchFamily="34" charset="0"/>
                <a:ea typeface="Calibri" pitchFamily="34" charset="-122"/>
                <a:cs typeface="Calibri" pitchFamily="34" charset="-120"/>
              </a:rPr>
              <a:t>Παράδειγμα: </a:t>
            </a:r>
            <a:r>
              <a:rPr lang="el-GR" altLang="en-US" sz="1310" dirty="0">
                <a:solidFill>
                  <a:srgbClr val="3A4540"/>
                </a:solidFill>
                <a:latin typeface="Calibri" pitchFamily="34" charset="0"/>
                <a:ea typeface="Calibri" pitchFamily="34" charset="-122"/>
                <a:cs typeface="Calibri" pitchFamily="34" charset="-120"/>
              </a:rPr>
              <a:t>Εφαρμογές καταγραφής, αίτησης ενίσχυσης, πώλησης και ιχνηλασιμότητας.</a:t>
            </a:r>
            <a:endParaRPr lang="el-GR" sz="1310" dirty="0"/>
          </a:p>
        </p:txBody>
      </p:sp>
      <p:sp>
        <p:nvSpPr>
          <p:cNvPr id="19" name="Text 17"/>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7</a:t>
            </a:r>
            <a:endParaRPr lang="el-GR" sz="900" dirty="0"/>
          </a:p>
        </p:txBody>
      </p:sp>
      <p:sp>
        <p:nvSpPr>
          <p:cNvPr id="21" name="Shape 18"/>
          <p:cNvSpPr/>
          <p:nvPr/>
        </p:nvSpPr>
        <p:spPr>
          <a:xfrm>
            <a:off x="548640" y="4912497"/>
            <a:ext cx="11094415" cy="793090"/>
          </a:xfrm>
          <a:prstGeom prst="roundRect">
            <a:avLst>
              <a:gd name="adj" fmla="val 13836"/>
            </a:avLst>
          </a:prstGeom>
          <a:solidFill>
            <a:srgbClr val="FBF1DC"/>
          </a:solidFill>
          <a:ln w="9525">
            <a:solidFill>
              <a:srgbClr val="FBF1DC"/>
            </a:solidFill>
            <a:prstDash val="solid"/>
          </a:ln>
        </p:spPr>
      </p:sp>
      <p:sp>
        <p:nvSpPr>
          <p:cNvPr id="22" name="Shape 19"/>
          <p:cNvSpPr/>
          <p:nvPr/>
        </p:nvSpPr>
        <p:spPr>
          <a:xfrm>
            <a:off x="826554" y="5074892"/>
            <a:ext cx="468301" cy="468301"/>
          </a:xfrm>
          <a:prstGeom prst="ellipse">
            <a:avLst/>
          </a:prstGeom>
          <a:solidFill>
            <a:srgbClr val="FFFFFF"/>
          </a:solidFill>
          <a:ln w="12700">
            <a:solidFill>
              <a:srgbClr val="FFFFFF"/>
            </a:solidFill>
            <a:prstDash val="solid"/>
          </a:ln>
        </p:spPr>
      </p:sp>
      <p:pic>
        <p:nvPicPr>
          <p:cNvPr id="23" name="Image 0" descr="/root/kozan-akilli-tarim/sunum/build/cache/m2/icons/lightbulb-854D0E.png">    </p:cNvPr>
          <p:cNvPicPr>
            <a:picLocks noChangeAspect="1"/>
          </p:cNvPicPr>
          <p:nvPr/>
        </p:nvPicPr>
        <p:blipFill>
          <a:blip r:embed="rId1"/>
          <a:stretch>
            <a:fillRect/>
          </a:stretch>
        </p:blipFill>
        <p:spPr>
          <a:xfrm>
            <a:off x="929580" y="5177918"/>
            <a:ext cx="262248" cy="262248"/>
          </a:xfrm>
          <a:prstGeom prst="rect">
            <a:avLst/>
          </a:prstGeom>
        </p:spPr>
      </p:pic>
      <p:sp>
        <p:nvSpPr>
          <p:cNvPr id="24" name="Text 20"/>
          <p:cNvSpPr txBox="1"/>
          <p:nvPr/>
        </p:nvSpPr>
        <p:spPr>
          <a:xfrm>
            <a:off x="1554480" y="5003136"/>
            <a:ext cx="9859975" cy="611812"/>
          </a:xfrm>
          <a:prstGeom prst="rect">
            <a:avLst/>
          </a:prstGeom>
          <a:noFill/>
          <a:ln/>
        </p:spPr>
        <p:txBody>
          <a:bodyPr wrap="square" lIns="0" tIns="0" rIns="0" bIns="0" rtlCol="0" anchor="ctr">
            <a:normAutofit/>
          </a:bodyPr>
          <a:lstStyle/>
          <a:p>
            <a:pPr indent="0" marL="0">
              <a:buNone/>
            </a:pPr>
            <a:r>
              <a:rPr lang="el-GR" altLang="en-US" sz="1310" b="1" dirty="0">
                <a:solidFill>
                  <a:srgbClr val="854D0E"/>
                </a:solidFill>
                <a:latin typeface="Calibri" pitchFamily="34" charset="0"/>
                <a:ea typeface="Calibri" pitchFamily="34" charset="-122"/>
                <a:cs typeface="Calibri" pitchFamily="34" charset="-120"/>
              </a:rPr>
              <a:t>Κρατήστε: </a:t>
            </a:r>
            <a:r>
              <a:rPr lang="el-GR" altLang="en-US" sz="1310" dirty="0">
                <a:solidFill>
                  <a:srgbClr val="1B2420"/>
                </a:solidFill>
                <a:latin typeface="Calibri" pitchFamily="34" charset="0"/>
                <a:ea typeface="Calibri" pitchFamily="34" charset="-122"/>
                <a:cs typeface="Calibri" pitchFamily="34" charset="-120"/>
              </a:rPr>
              <a:t>Η έξυπνη γεωργία ενώνει τη σωστή δόση της γεωργίας ακριβείας και την καταγραφή της ψηφιακής γεωργίας σε έναν αδιάλειπτο κύκλο.</a:t>
            </a:r>
            <a:endParaRPr lang="el-GR" sz="131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1 · ΒΙΩΣΙΜΟΤΗΤΑ ΚΑΙ ΑΠΟΔΟΤΙΚΟΤΗΤΑ ΠΟΡΩΝ</a:t>
            </a:r>
            <a:endParaRPr lang="el-G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Γιατί είναι πιο σημαντική σήμερα;</a:t>
            </a:r>
            <a:endParaRPr lang="el-GR" sz="2700" dirty="0"/>
          </a:p>
        </p:txBody>
      </p:sp>
      <p:sp>
        <p:nvSpPr>
          <p:cNvPr id="5" name="Shape 3"/>
          <p:cNvSpPr/>
          <p:nvPr/>
        </p:nvSpPr>
        <p:spPr>
          <a:xfrm>
            <a:off x="548640" y="2268864"/>
            <a:ext cx="3515258" cy="1926075"/>
          </a:xfrm>
          <a:prstGeom prst="roundRect">
            <a:avLst>
              <a:gd name="adj" fmla="val 5697"/>
            </a:avLst>
          </a:prstGeom>
          <a:solidFill>
            <a:srgbClr val="FFFFFF"/>
          </a:solidFill>
          <a:ln w="9525">
            <a:solidFill>
              <a:srgbClr val="DFE6DC"/>
            </a:solidFill>
            <a:prstDash val="solid"/>
          </a:ln>
        </p:spPr>
      </p:sp>
      <p:sp>
        <p:nvSpPr>
          <p:cNvPr id="6" name="Text 4"/>
          <p:cNvSpPr txBox="1"/>
          <p:nvPr/>
        </p:nvSpPr>
        <p:spPr>
          <a:xfrm>
            <a:off x="822960" y="2495461"/>
            <a:ext cx="2966618" cy="755324"/>
          </a:xfrm>
          <a:prstGeom prst="rect">
            <a:avLst/>
          </a:prstGeom>
          <a:noFill/>
          <a:ln/>
        </p:spPr>
        <p:txBody>
          <a:bodyPr wrap="square" lIns="0" tIns="0" rIns="0" bIns="0" rtlCol="0" anchor="b">
            <a:normAutofit/>
          </a:bodyPr>
          <a:lstStyle/>
          <a:p>
            <a:pPr indent="0" marL="0">
              <a:buNone/>
            </a:pPr>
            <a:r>
              <a:rPr lang="el-GR" altLang="en-US" sz="4500" b="1" dirty="0">
                <a:solidFill>
                  <a:srgbClr val="16602D"/>
                </a:solidFill>
                <a:latin typeface="Calibri" pitchFamily="34" charset="0"/>
                <a:ea typeface="Calibri" pitchFamily="34" charset="-122"/>
                <a:cs typeface="Calibri" pitchFamily="34" charset="-120"/>
              </a:rPr>
              <a:t>10,3</a:t>
            </a:r>
            <a:r>
              <a:rPr lang="el-GR" altLang="en-US" sz="1800" b="1" dirty="0">
                <a:solidFill>
                  <a:srgbClr val="1F7A3A"/>
                </a:solidFill>
                <a:latin typeface="Calibri" pitchFamily="34" charset="0"/>
                <a:ea typeface="Calibri" pitchFamily="34" charset="-122"/>
                <a:cs typeface="Calibri" pitchFamily="34" charset="-120"/>
              </a:rPr>
              <a:t> δισ.</a:t>
            </a:r>
            <a:endParaRPr lang="el-GR" sz="1620" dirty="0"/>
          </a:p>
        </p:txBody>
      </p:sp>
      <p:sp>
        <p:nvSpPr>
          <p:cNvPr id="7" name="Text 5"/>
          <p:cNvSpPr txBox="1"/>
          <p:nvPr/>
        </p:nvSpPr>
        <p:spPr>
          <a:xfrm>
            <a:off x="822960" y="3326317"/>
            <a:ext cx="2966618" cy="755324"/>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η κορύφωση του παγκόσμιου πληθυσμού στα μέσα της δεκαετίας του 2080 κατά τον ΟΗΕ (8,2 δισ. το 2024)</a:t>
            </a:r>
            <a:endParaRPr lang="el-GR" sz="1260" dirty="0"/>
          </a:p>
        </p:txBody>
      </p:sp>
      <p:sp>
        <p:nvSpPr>
          <p:cNvPr id="8" name="Shape 6"/>
          <p:cNvSpPr/>
          <p:nvPr/>
        </p:nvSpPr>
        <p:spPr>
          <a:xfrm>
            <a:off x="4338218" y="2268864"/>
            <a:ext cx="3515258" cy="1926075"/>
          </a:xfrm>
          <a:prstGeom prst="roundRect">
            <a:avLst>
              <a:gd name="adj" fmla="val 5697"/>
            </a:avLst>
          </a:prstGeom>
          <a:solidFill>
            <a:srgbClr val="FFFFFF"/>
          </a:solidFill>
          <a:ln w="9525">
            <a:solidFill>
              <a:srgbClr val="DFE6DC"/>
            </a:solidFill>
            <a:prstDash val="solid"/>
          </a:ln>
        </p:spPr>
      </p:sp>
      <p:sp>
        <p:nvSpPr>
          <p:cNvPr id="9" name="Text 7"/>
          <p:cNvSpPr txBox="1"/>
          <p:nvPr/>
        </p:nvSpPr>
        <p:spPr>
          <a:xfrm>
            <a:off x="4612538" y="2495461"/>
            <a:ext cx="2966618" cy="755324"/>
          </a:xfrm>
          <a:prstGeom prst="rect">
            <a:avLst/>
          </a:prstGeom>
          <a:noFill/>
          <a:ln/>
        </p:spPr>
        <p:txBody>
          <a:bodyPr wrap="square" lIns="0" tIns="0" rIns="0" bIns="0" rtlCol="0" anchor="b">
            <a:normAutofit/>
          </a:bodyPr>
          <a:lstStyle/>
          <a:p>
            <a:pPr indent="0" marL="0">
              <a:buNone/>
            </a:pPr>
            <a:r>
              <a:rPr lang="el-GR" altLang="en-US" sz="4500" b="1" dirty="0">
                <a:solidFill>
                  <a:srgbClr val="16602D"/>
                </a:solidFill>
                <a:latin typeface="Calibri" pitchFamily="34" charset="0"/>
                <a:ea typeface="Calibri" pitchFamily="34" charset="-122"/>
                <a:cs typeface="Calibri" pitchFamily="34" charset="-120"/>
              </a:rPr>
              <a:t>69%</a:t>
            </a:r>
            <a:endParaRPr lang="el-GR" sz="1620" dirty="0"/>
          </a:p>
        </p:txBody>
      </p:sp>
      <p:sp>
        <p:nvSpPr>
          <p:cNvPr id="10" name="Text 8"/>
          <p:cNvSpPr txBox="1"/>
          <p:nvPr/>
        </p:nvSpPr>
        <p:spPr>
          <a:xfrm>
            <a:off x="4612538" y="3326317"/>
            <a:ext cx="2966618" cy="755324"/>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το μερίδιο του παγκοσμίως αντλούμενου νερού που χρησιμοποιείται στη γεωργία (FAO AQUASTAT)</a:t>
            </a:r>
            <a:endParaRPr lang="el-GR" sz="1260" dirty="0"/>
          </a:p>
        </p:txBody>
      </p:sp>
      <p:sp>
        <p:nvSpPr>
          <p:cNvPr id="11" name="Shape 9"/>
          <p:cNvSpPr/>
          <p:nvPr/>
        </p:nvSpPr>
        <p:spPr>
          <a:xfrm>
            <a:off x="8127797" y="2268864"/>
            <a:ext cx="3515258" cy="1926075"/>
          </a:xfrm>
          <a:prstGeom prst="roundRect">
            <a:avLst>
              <a:gd name="adj" fmla="val 5697"/>
            </a:avLst>
          </a:prstGeom>
          <a:solidFill>
            <a:srgbClr val="FFFFFF"/>
          </a:solidFill>
          <a:ln w="9525">
            <a:solidFill>
              <a:srgbClr val="DFE6DC"/>
            </a:solidFill>
            <a:prstDash val="solid"/>
          </a:ln>
        </p:spPr>
      </p:sp>
      <p:sp>
        <p:nvSpPr>
          <p:cNvPr id="12" name="Text 10"/>
          <p:cNvSpPr txBox="1"/>
          <p:nvPr/>
        </p:nvSpPr>
        <p:spPr>
          <a:xfrm>
            <a:off x="8402117" y="2495461"/>
            <a:ext cx="2966618" cy="755324"/>
          </a:xfrm>
          <a:prstGeom prst="rect">
            <a:avLst/>
          </a:prstGeom>
          <a:noFill/>
          <a:ln/>
        </p:spPr>
        <p:txBody>
          <a:bodyPr wrap="square" lIns="0" tIns="0" rIns="0" bIns="0" rtlCol="0" anchor="b">
            <a:normAutofit/>
          </a:bodyPr>
          <a:lstStyle/>
          <a:p>
            <a:pPr indent="0" marL="0">
              <a:buNone/>
            </a:pPr>
            <a:r>
              <a:rPr lang="el-GR" altLang="en-US" sz="4500" b="1" dirty="0">
                <a:solidFill>
                  <a:srgbClr val="16602D"/>
                </a:solidFill>
                <a:latin typeface="Calibri" pitchFamily="34" charset="0"/>
                <a:ea typeface="Calibri" pitchFamily="34" charset="-122"/>
                <a:cs typeface="Calibri" pitchFamily="34" charset="-120"/>
              </a:rPr>
              <a:t>16%</a:t>
            </a:r>
            <a:r>
              <a:rPr lang="el-GR" altLang="en-US" sz="1800" b="1" dirty="0">
                <a:solidFill>
                  <a:srgbClr val="1F7A3A"/>
                </a:solidFill>
                <a:latin typeface="Calibri" pitchFamily="34" charset="0"/>
                <a:ea typeface="Calibri" pitchFamily="34" charset="-122"/>
                <a:cs typeface="Calibri" pitchFamily="34" charset="-120"/>
              </a:rPr>
              <a:t> και άνω</a:t>
            </a:r>
            <a:endParaRPr lang="el-GR" sz="1620" dirty="0"/>
          </a:p>
        </p:txBody>
      </p:sp>
      <p:sp>
        <p:nvSpPr>
          <p:cNvPr id="13" name="Text 11"/>
          <p:cNvSpPr txBox="1"/>
          <p:nvPr/>
        </p:nvSpPr>
        <p:spPr>
          <a:xfrm>
            <a:off x="8402117" y="3326317"/>
            <a:ext cx="2966618" cy="755324"/>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αναμενόμενη αύξηση των αναγκών άρδευσης του σιταριού στον θεσσαλικό κάμπο· περίπου 7% στο βαμβάκι</a:t>
            </a:r>
            <a:endParaRPr lang="el-GR" sz="1260" dirty="0"/>
          </a:p>
        </p:txBody>
      </p:sp>
      <p:sp>
        <p:nvSpPr>
          <p:cNvPr id="14" name="Text 12"/>
          <p:cNvSpPr txBox="1"/>
          <p:nvPr/>
        </p:nvSpPr>
        <p:spPr>
          <a:xfrm>
            <a:off x="548640" y="4421537"/>
            <a:ext cx="11094415" cy="1314263"/>
          </a:xfrm>
          <a:prstGeom prst="rect">
            <a:avLst/>
          </a:prstGeom>
          <a:noFill/>
          <a:ln/>
        </p:spPr>
        <p:txBody>
          <a:bodyPr wrap="square" lIns="0" tIns="0" rIns="0" bIns="0" rtlCol="0" anchor="t">
            <a:normAutofit/>
          </a:bodyPr>
          <a:lstStyle/>
          <a:p>
            <a:pPr indent="0" marL="0">
              <a:buNone/>
            </a:pPr>
            <a:r>
              <a:rPr lang="el-GR" altLang="en-US" sz="1440" dirty="0">
                <a:solidFill>
                  <a:srgbClr val="3A4540"/>
                </a:solidFill>
                <a:latin typeface="Calibri" pitchFamily="34" charset="0"/>
                <a:ea typeface="Calibri" pitchFamily="34" charset="-122"/>
                <a:cs typeface="Calibri" pitchFamily="34" charset="-120"/>
              </a:rPr>
              <a:t>Το φράγμα Κοζάν αρδεύει 10.220 εκτάρια· στην ξηρασία του Αυγούστου 2025 η πλήρωσή του έπεσε στο 10%. Η ζήτηση αυξάνεται, το νερό είναι περιορισμένο, τα καλοκαίρια θερμαίνονται και τα εργατικά χέρια λιγοστεύουν: οι εισροές πρέπει να χρησιμοποιούνται λιγότερο και πιο στοχευμένα.</a:t>
            </a:r>
            <a:endParaRPr lang="el-GR" sz="1440" dirty="0"/>
          </a:p>
        </p:txBody>
      </p:sp>
      <p:sp>
        <p:nvSpPr>
          <p:cNvPr id="15" name="Text 13"/>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ΟΗΕ DESA (2024) · FAO AQUASTAT · Papanastasiou κ.ά. (2023) · DSİ · Anadolu Ajansı (24.08.2025)</a:t>
            </a:r>
            <a:endParaRPr lang="el-GR" sz="900" dirty="0"/>
          </a:p>
        </p:txBody>
      </p:sp>
      <p:sp>
        <p:nvSpPr>
          <p:cNvPr id="16" name="Text 1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8</a:t>
            </a:r>
            <a:endParaRPr lang="el-GR"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2 · ΕΦΑΡΜΟΓΕΣ ΨΗΦΙΑΚΗΣ ΓΕΩΡΓΙΑΣ</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Πρώτα η καταγραφή: ψηφιακός μετασχηματισμός</a:t>
            </a:r>
            <a:endParaRPr lang="el-GR" sz="2700" dirty="0"/>
          </a:p>
        </p:txBody>
      </p:sp>
      <p:sp>
        <p:nvSpPr>
          <p:cNvPr id="4" name="Shape 2"/>
          <p:cNvSpPr/>
          <p:nvPr/>
        </p:nvSpPr>
        <p:spPr>
          <a:xfrm>
            <a:off x="548640" y="2268864"/>
            <a:ext cx="2485568" cy="2417036"/>
          </a:xfrm>
          <a:prstGeom prst="roundRect">
            <a:avLst>
              <a:gd name="adj" fmla="val 4540"/>
            </a:avLst>
          </a:prstGeom>
          <a:solidFill>
            <a:srgbClr val="E6F3EA"/>
          </a:solidFill>
          <a:ln w="9525">
            <a:solidFill>
              <a:srgbClr val="CFE6D6"/>
            </a:solidFill>
            <a:prstDash val="solid"/>
          </a:ln>
        </p:spPr>
      </p:sp>
      <p:sp>
        <p:nvSpPr>
          <p:cNvPr id="5" name="Shape 3"/>
          <p:cNvSpPr/>
          <p:nvPr/>
        </p:nvSpPr>
        <p:spPr>
          <a:xfrm>
            <a:off x="794349" y="2435035"/>
            <a:ext cx="422981" cy="422981"/>
          </a:xfrm>
          <a:prstGeom prst="ellipse">
            <a:avLst/>
          </a:prstGeom>
          <a:solidFill>
            <a:srgbClr val="1F7A3A"/>
          </a:solidFill>
          <a:ln w="12700">
            <a:solidFill>
              <a:srgbClr val="1F7A3A"/>
            </a:solidFill>
            <a:prstDash val="solid"/>
          </a:ln>
        </p:spPr>
      </p:sp>
      <p:sp>
        <p:nvSpPr>
          <p:cNvPr id="6" name="Text 4"/>
          <p:cNvSpPr txBox="1"/>
          <p:nvPr/>
        </p:nvSpPr>
        <p:spPr>
          <a:xfrm>
            <a:off x="794349" y="2435035"/>
            <a:ext cx="422981" cy="422981"/>
          </a:xfrm>
          <a:prstGeom prst="rect">
            <a:avLst/>
          </a:prstGeom>
          <a:noFill/>
          <a:ln/>
        </p:spPr>
        <p:txBody>
          <a:bodyPr wrap="square" lIns="0" tIns="0" rIns="0" bIns="0" rtlCol="0" anchor="ctr"/>
          <a:lstStyle/>
          <a:p>
            <a:pPr algn="ctr" indent="0" marL="0">
              <a:buNone/>
            </a:pPr>
            <a:r>
              <a:rPr lang="el-GR" altLang="en-US" sz="1020" b="1" dirty="0">
                <a:solidFill>
                  <a:srgbClr val="FFFFFF"/>
                </a:solidFill>
                <a:latin typeface="Calibri" pitchFamily="34" charset="0"/>
                <a:ea typeface="Calibri" pitchFamily="34" charset="-122"/>
                <a:cs typeface="Calibri" pitchFamily="34" charset="-120"/>
              </a:rPr>
              <a:t>1</a:t>
            </a:r>
            <a:endParaRPr lang="el-GR" sz="1020" dirty="0"/>
          </a:p>
        </p:txBody>
      </p:sp>
      <p:sp>
        <p:nvSpPr>
          <p:cNvPr id="7" name="Text 5"/>
          <p:cNvSpPr txBox="1"/>
          <p:nvPr/>
        </p:nvSpPr>
        <p:spPr>
          <a:xfrm>
            <a:off x="749808" y="2986422"/>
            <a:ext cx="2083232" cy="604259"/>
          </a:xfrm>
          <a:prstGeom prst="rect">
            <a:avLst/>
          </a:prstGeom>
          <a:noFill/>
          <a:ln/>
        </p:spPr>
        <p:txBody>
          <a:bodyPr wrap="square" lIns="0" tIns="0" rIns="0" bIns="0" rtlCol="0" anchor="t">
            <a:normAutofit/>
          </a:bodyPr>
          <a:lstStyle/>
          <a:p>
            <a:pPr indent="0" marL="0">
              <a:buNone/>
            </a:pPr>
            <a:r>
              <a:rPr lang="el-GR" altLang="en-US" sz="1440" b="1" dirty="0">
                <a:solidFill>
                  <a:srgbClr val="1B2420"/>
                </a:solidFill>
                <a:latin typeface="Calibri" pitchFamily="34" charset="0"/>
                <a:ea typeface="Calibri" pitchFamily="34" charset="-122"/>
                <a:cs typeface="Calibri" pitchFamily="34" charset="-120"/>
              </a:rPr>
              <a:t>Καταγραφή</a:t>
            </a:r>
            <a:endParaRPr lang="el-GR" sz="1440" dirty="0"/>
          </a:p>
        </p:txBody>
      </p:sp>
      <p:sp>
        <p:nvSpPr>
          <p:cNvPr id="8" name="Text 6"/>
          <p:cNvSpPr txBox="1"/>
          <p:nvPr/>
        </p:nvSpPr>
        <p:spPr>
          <a:xfrm>
            <a:off x="749808" y="3590681"/>
            <a:ext cx="2083232" cy="981921"/>
          </a:xfrm>
          <a:prstGeom prst="rect">
            <a:avLst/>
          </a:prstGeom>
          <a:noFill/>
          <a:ln/>
        </p:spPr>
        <p:txBody>
          <a:bodyPr wrap="square" lIns="0" tIns="0" rIns="0" bIns="0" rtlCol="0" anchor="t">
            <a:normAutofit/>
          </a:bodyPr>
          <a:lstStyle/>
          <a:p>
            <a:pPr indent="0" marL="0">
              <a:buNone/>
            </a:pPr>
            <a:r>
              <a:rPr lang="el-GR" altLang="en-US" sz="1170" dirty="0">
                <a:solidFill>
                  <a:srgbClr val="3A4540"/>
                </a:solidFill>
                <a:latin typeface="Calibri" pitchFamily="34" charset="0"/>
                <a:ea typeface="Calibri" pitchFamily="34" charset="-122"/>
                <a:cs typeface="Calibri" pitchFamily="34" charset="-120"/>
              </a:rPr>
              <a:t>Στην Τουρκία το Μητρώο Αγροτών (ÇKS)· ενημέρωση προϊόντος μέσω e-Devlet από τον Οκτώβριο 2022. Στην ΕΕ το IACS.</a:t>
            </a:r>
            <a:endParaRPr lang="el-GR" sz="1170" dirty="0"/>
          </a:p>
        </p:txBody>
      </p:sp>
      <p:sp>
        <p:nvSpPr>
          <p:cNvPr id="9" name="Shape 7"/>
          <p:cNvSpPr/>
          <p:nvPr/>
        </p:nvSpPr>
        <p:spPr>
          <a:xfrm rot="5400000">
            <a:off x="3125648" y="3379190"/>
            <a:ext cx="201168" cy="196384"/>
          </a:xfrm>
          <a:prstGeom prst="triangle">
            <a:avLst/>
          </a:prstGeom>
          <a:solidFill>
            <a:srgbClr val="BFE0C8"/>
          </a:solidFill>
          <a:ln w="12700">
            <a:solidFill>
              <a:srgbClr val="BFE0C8"/>
            </a:solidFill>
            <a:prstDash val="solid"/>
          </a:ln>
        </p:spPr>
      </p:sp>
      <p:sp>
        <p:nvSpPr>
          <p:cNvPr id="10" name="Shape 8"/>
          <p:cNvSpPr/>
          <p:nvPr/>
        </p:nvSpPr>
        <p:spPr>
          <a:xfrm>
            <a:off x="3418256" y="2268864"/>
            <a:ext cx="2485568" cy="2417036"/>
          </a:xfrm>
          <a:prstGeom prst="roundRect">
            <a:avLst>
              <a:gd name="adj" fmla="val 4540"/>
            </a:avLst>
          </a:prstGeom>
          <a:solidFill>
            <a:srgbClr val="FFFFFF"/>
          </a:solidFill>
          <a:ln w="9525">
            <a:solidFill>
              <a:srgbClr val="DFE6DC"/>
            </a:solidFill>
            <a:prstDash val="solid"/>
          </a:ln>
        </p:spPr>
      </p:sp>
      <p:sp>
        <p:nvSpPr>
          <p:cNvPr id="11" name="Shape 9"/>
          <p:cNvSpPr/>
          <p:nvPr/>
        </p:nvSpPr>
        <p:spPr>
          <a:xfrm>
            <a:off x="3663965" y="2435035"/>
            <a:ext cx="422981" cy="422981"/>
          </a:xfrm>
          <a:prstGeom prst="ellipse">
            <a:avLst/>
          </a:prstGeom>
          <a:solidFill>
            <a:srgbClr val="1F7A3A"/>
          </a:solidFill>
          <a:ln w="12700">
            <a:solidFill>
              <a:srgbClr val="1F7A3A"/>
            </a:solidFill>
            <a:prstDash val="solid"/>
          </a:ln>
        </p:spPr>
      </p:sp>
      <p:sp>
        <p:nvSpPr>
          <p:cNvPr id="12" name="Text 10"/>
          <p:cNvSpPr txBox="1"/>
          <p:nvPr/>
        </p:nvSpPr>
        <p:spPr>
          <a:xfrm>
            <a:off x="3663965" y="2435035"/>
            <a:ext cx="422981" cy="422981"/>
          </a:xfrm>
          <a:prstGeom prst="rect">
            <a:avLst/>
          </a:prstGeom>
          <a:noFill/>
          <a:ln/>
        </p:spPr>
        <p:txBody>
          <a:bodyPr wrap="square" lIns="0" tIns="0" rIns="0" bIns="0" rtlCol="0" anchor="ctr"/>
          <a:lstStyle/>
          <a:p>
            <a:pPr algn="ctr" indent="0" marL="0">
              <a:buNone/>
            </a:pPr>
            <a:r>
              <a:rPr lang="el-GR" altLang="en-US" sz="1020" b="1" dirty="0">
                <a:solidFill>
                  <a:srgbClr val="FFFFFF"/>
                </a:solidFill>
                <a:latin typeface="Calibri" pitchFamily="34" charset="0"/>
                <a:ea typeface="Calibri" pitchFamily="34" charset="-122"/>
                <a:cs typeface="Calibri" pitchFamily="34" charset="-120"/>
              </a:rPr>
              <a:t>2</a:t>
            </a:r>
            <a:endParaRPr lang="el-GR" sz="1020" dirty="0"/>
          </a:p>
        </p:txBody>
      </p:sp>
      <p:sp>
        <p:nvSpPr>
          <p:cNvPr id="13" name="Text 11"/>
          <p:cNvSpPr txBox="1"/>
          <p:nvPr/>
        </p:nvSpPr>
        <p:spPr>
          <a:xfrm>
            <a:off x="3619424" y="2986422"/>
            <a:ext cx="2083232" cy="604259"/>
          </a:xfrm>
          <a:prstGeom prst="rect">
            <a:avLst/>
          </a:prstGeom>
          <a:noFill/>
          <a:ln/>
        </p:spPr>
        <p:txBody>
          <a:bodyPr wrap="square" lIns="0" tIns="0" rIns="0" bIns="0" rtlCol="0" anchor="t">
            <a:normAutofit/>
          </a:bodyPr>
          <a:lstStyle/>
          <a:p>
            <a:pPr indent="0" marL="0">
              <a:buNone/>
            </a:pPr>
            <a:r>
              <a:rPr lang="el-GR" altLang="en-US" sz="1440" b="1" dirty="0">
                <a:solidFill>
                  <a:srgbClr val="1B2420"/>
                </a:solidFill>
                <a:latin typeface="Calibri" pitchFamily="34" charset="0"/>
                <a:ea typeface="Calibri" pitchFamily="34" charset="-122"/>
                <a:cs typeface="Calibri" pitchFamily="34" charset="-120"/>
              </a:rPr>
              <a:t>Παρακολούθηση</a:t>
            </a:r>
            <a:endParaRPr lang="el-GR" sz="1440" dirty="0"/>
          </a:p>
        </p:txBody>
      </p:sp>
      <p:sp>
        <p:nvSpPr>
          <p:cNvPr id="14" name="Text 12"/>
          <p:cNvSpPr txBox="1"/>
          <p:nvPr/>
        </p:nvSpPr>
        <p:spPr>
          <a:xfrm>
            <a:off x="3619424" y="3590681"/>
            <a:ext cx="2083232" cy="981921"/>
          </a:xfrm>
          <a:prstGeom prst="rect">
            <a:avLst/>
          </a:prstGeom>
          <a:noFill/>
          <a:ln/>
        </p:spPr>
        <p:txBody>
          <a:bodyPr wrap="square" lIns="0" tIns="0" rIns="0" bIns="0" rtlCol="0" anchor="t">
            <a:normAutofit/>
          </a:bodyPr>
          <a:lstStyle/>
          <a:p>
            <a:pPr indent="0" marL="0">
              <a:buNone/>
            </a:pPr>
            <a:r>
              <a:rPr lang="el-GR" altLang="en-US" sz="1170" dirty="0">
                <a:solidFill>
                  <a:srgbClr val="3A4540"/>
                </a:solidFill>
                <a:latin typeface="Calibri" pitchFamily="34" charset="0"/>
                <a:ea typeface="Calibri" pitchFamily="34" charset="-122"/>
                <a:cs typeface="Calibri" pitchFamily="34" charset="-120"/>
              </a:rPr>
              <a:t>Αισθητήρες, σταθμοί, δορυφόροι. Στην ΕΕ το δορυφορικό Σύστημα Παρακολούθησης Εκτάσεων (AMS) είναι υποχρεωτικό από 1/1/2023.</a:t>
            </a:r>
            <a:endParaRPr lang="el-GR" sz="1170" dirty="0"/>
          </a:p>
        </p:txBody>
      </p:sp>
      <p:sp>
        <p:nvSpPr>
          <p:cNvPr id="15" name="Shape 13"/>
          <p:cNvSpPr/>
          <p:nvPr/>
        </p:nvSpPr>
        <p:spPr>
          <a:xfrm rot="5400000">
            <a:off x="5995264" y="3379190"/>
            <a:ext cx="201168" cy="196384"/>
          </a:xfrm>
          <a:prstGeom prst="triangle">
            <a:avLst/>
          </a:prstGeom>
          <a:solidFill>
            <a:srgbClr val="BFE0C8"/>
          </a:solidFill>
          <a:ln w="12700">
            <a:solidFill>
              <a:srgbClr val="BFE0C8"/>
            </a:solidFill>
            <a:prstDash val="solid"/>
          </a:ln>
        </p:spPr>
      </p:sp>
      <p:sp>
        <p:nvSpPr>
          <p:cNvPr id="16" name="Shape 14"/>
          <p:cNvSpPr/>
          <p:nvPr/>
        </p:nvSpPr>
        <p:spPr>
          <a:xfrm>
            <a:off x="6287872" y="2268864"/>
            <a:ext cx="2485568" cy="2417036"/>
          </a:xfrm>
          <a:prstGeom prst="roundRect">
            <a:avLst>
              <a:gd name="adj" fmla="val 4540"/>
            </a:avLst>
          </a:prstGeom>
          <a:solidFill>
            <a:srgbClr val="E6F3EA"/>
          </a:solidFill>
          <a:ln w="9525">
            <a:solidFill>
              <a:srgbClr val="CFE6D6"/>
            </a:solidFill>
            <a:prstDash val="solid"/>
          </a:ln>
        </p:spPr>
      </p:sp>
      <p:sp>
        <p:nvSpPr>
          <p:cNvPr id="17" name="Shape 15"/>
          <p:cNvSpPr/>
          <p:nvPr/>
        </p:nvSpPr>
        <p:spPr>
          <a:xfrm>
            <a:off x="6533581" y="2435035"/>
            <a:ext cx="422981" cy="422981"/>
          </a:xfrm>
          <a:prstGeom prst="ellipse">
            <a:avLst/>
          </a:prstGeom>
          <a:solidFill>
            <a:srgbClr val="1F7A3A"/>
          </a:solidFill>
          <a:ln w="12700">
            <a:solidFill>
              <a:srgbClr val="1F7A3A"/>
            </a:solidFill>
            <a:prstDash val="solid"/>
          </a:ln>
        </p:spPr>
      </p:sp>
      <p:sp>
        <p:nvSpPr>
          <p:cNvPr id="18" name="Text 16"/>
          <p:cNvSpPr txBox="1"/>
          <p:nvPr/>
        </p:nvSpPr>
        <p:spPr>
          <a:xfrm>
            <a:off x="6533581" y="2435035"/>
            <a:ext cx="422981" cy="422981"/>
          </a:xfrm>
          <a:prstGeom prst="rect">
            <a:avLst/>
          </a:prstGeom>
          <a:noFill/>
          <a:ln/>
        </p:spPr>
        <p:txBody>
          <a:bodyPr wrap="square" lIns="0" tIns="0" rIns="0" bIns="0" rtlCol="0" anchor="ctr"/>
          <a:lstStyle/>
          <a:p>
            <a:pPr algn="ctr" indent="0" marL="0">
              <a:buNone/>
            </a:pPr>
            <a:r>
              <a:rPr lang="el-GR" altLang="en-US" sz="1020" b="1" dirty="0">
                <a:solidFill>
                  <a:srgbClr val="FFFFFF"/>
                </a:solidFill>
                <a:latin typeface="Calibri" pitchFamily="34" charset="0"/>
                <a:ea typeface="Calibri" pitchFamily="34" charset="-122"/>
                <a:cs typeface="Calibri" pitchFamily="34" charset="-120"/>
              </a:rPr>
              <a:t>3</a:t>
            </a:r>
            <a:endParaRPr lang="el-GR" sz="1020" dirty="0"/>
          </a:p>
        </p:txBody>
      </p:sp>
      <p:sp>
        <p:nvSpPr>
          <p:cNvPr id="19" name="Text 17"/>
          <p:cNvSpPr txBox="1"/>
          <p:nvPr/>
        </p:nvSpPr>
        <p:spPr>
          <a:xfrm>
            <a:off x="6489040" y="2986422"/>
            <a:ext cx="2083232" cy="604259"/>
          </a:xfrm>
          <a:prstGeom prst="rect">
            <a:avLst/>
          </a:prstGeom>
          <a:noFill/>
          <a:ln/>
        </p:spPr>
        <p:txBody>
          <a:bodyPr wrap="square" lIns="0" tIns="0" rIns="0" bIns="0" rtlCol="0" anchor="t">
            <a:normAutofit/>
          </a:bodyPr>
          <a:lstStyle/>
          <a:p>
            <a:pPr indent="0" marL="0">
              <a:buNone/>
            </a:pPr>
            <a:r>
              <a:rPr lang="el-GR" altLang="en-US" sz="1440" b="1" dirty="0">
                <a:solidFill>
                  <a:srgbClr val="1B2420"/>
                </a:solidFill>
                <a:latin typeface="Calibri" pitchFamily="34" charset="0"/>
                <a:ea typeface="Calibri" pitchFamily="34" charset="-122"/>
                <a:cs typeface="Calibri" pitchFamily="34" charset="-120"/>
              </a:rPr>
              <a:t>Ανάλυση και απόφαση</a:t>
            </a:r>
            <a:endParaRPr lang="el-GR" sz="1440" dirty="0"/>
          </a:p>
        </p:txBody>
      </p:sp>
      <p:sp>
        <p:nvSpPr>
          <p:cNvPr id="20" name="Text 18"/>
          <p:cNvSpPr txBox="1"/>
          <p:nvPr/>
        </p:nvSpPr>
        <p:spPr>
          <a:xfrm>
            <a:off x="6489040" y="3590681"/>
            <a:ext cx="2083232" cy="981921"/>
          </a:xfrm>
          <a:prstGeom prst="rect">
            <a:avLst/>
          </a:prstGeom>
          <a:noFill/>
          <a:ln/>
        </p:spPr>
        <p:txBody>
          <a:bodyPr wrap="square" lIns="0" tIns="0" rIns="0" bIns="0" rtlCol="0" anchor="t">
            <a:normAutofit/>
          </a:bodyPr>
          <a:lstStyle/>
          <a:p>
            <a:pPr indent="0" marL="0">
              <a:buNone/>
            </a:pPr>
            <a:r>
              <a:rPr lang="el-GR" altLang="en-US" sz="1170" dirty="0">
                <a:solidFill>
                  <a:srgbClr val="3A4540"/>
                </a:solidFill>
                <a:latin typeface="Calibri" pitchFamily="34" charset="0"/>
                <a:ea typeface="Calibri" pitchFamily="34" charset="-122"/>
                <a:cs typeface="Calibri" pitchFamily="34" charset="-120"/>
              </a:rPr>
              <a:t>Το λογισμικό ερμηνεύει τα δεδομένα και προτείνει άρδευση, λίπανση ή ψεκασμό.</a:t>
            </a:r>
            <a:endParaRPr lang="el-GR" sz="1170" dirty="0"/>
          </a:p>
        </p:txBody>
      </p:sp>
      <p:sp>
        <p:nvSpPr>
          <p:cNvPr id="21" name="Shape 19"/>
          <p:cNvSpPr/>
          <p:nvPr/>
        </p:nvSpPr>
        <p:spPr>
          <a:xfrm rot="5400000">
            <a:off x="8864879" y="3379190"/>
            <a:ext cx="201168" cy="196384"/>
          </a:xfrm>
          <a:prstGeom prst="triangle">
            <a:avLst/>
          </a:prstGeom>
          <a:solidFill>
            <a:srgbClr val="BFE0C8"/>
          </a:solidFill>
          <a:ln w="12700">
            <a:solidFill>
              <a:srgbClr val="BFE0C8"/>
            </a:solidFill>
            <a:prstDash val="solid"/>
          </a:ln>
        </p:spPr>
      </p:sp>
      <p:sp>
        <p:nvSpPr>
          <p:cNvPr id="22" name="Shape 20"/>
          <p:cNvSpPr/>
          <p:nvPr/>
        </p:nvSpPr>
        <p:spPr>
          <a:xfrm>
            <a:off x="9157487" y="2268864"/>
            <a:ext cx="2485568" cy="2417036"/>
          </a:xfrm>
          <a:prstGeom prst="roundRect">
            <a:avLst>
              <a:gd name="adj" fmla="val 4540"/>
            </a:avLst>
          </a:prstGeom>
          <a:solidFill>
            <a:srgbClr val="FFFFFF"/>
          </a:solidFill>
          <a:ln w="9525">
            <a:solidFill>
              <a:srgbClr val="DFE6DC"/>
            </a:solidFill>
            <a:prstDash val="solid"/>
          </a:ln>
        </p:spPr>
      </p:sp>
      <p:sp>
        <p:nvSpPr>
          <p:cNvPr id="23" name="Shape 21"/>
          <p:cNvSpPr/>
          <p:nvPr/>
        </p:nvSpPr>
        <p:spPr>
          <a:xfrm>
            <a:off x="9403197" y="2435035"/>
            <a:ext cx="422981" cy="422981"/>
          </a:xfrm>
          <a:prstGeom prst="ellipse">
            <a:avLst/>
          </a:prstGeom>
          <a:solidFill>
            <a:srgbClr val="1F7A3A"/>
          </a:solidFill>
          <a:ln w="12700">
            <a:solidFill>
              <a:srgbClr val="1F7A3A"/>
            </a:solidFill>
            <a:prstDash val="solid"/>
          </a:ln>
        </p:spPr>
      </p:sp>
      <p:sp>
        <p:nvSpPr>
          <p:cNvPr id="24" name="Text 22"/>
          <p:cNvSpPr txBox="1"/>
          <p:nvPr/>
        </p:nvSpPr>
        <p:spPr>
          <a:xfrm>
            <a:off x="9403197" y="2435035"/>
            <a:ext cx="422981" cy="422981"/>
          </a:xfrm>
          <a:prstGeom prst="rect">
            <a:avLst/>
          </a:prstGeom>
          <a:noFill/>
          <a:ln/>
        </p:spPr>
        <p:txBody>
          <a:bodyPr wrap="square" lIns="0" tIns="0" rIns="0" bIns="0" rtlCol="0" anchor="ctr"/>
          <a:lstStyle/>
          <a:p>
            <a:pPr algn="ctr" indent="0" marL="0">
              <a:buNone/>
            </a:pPr>
            <a:r>
              <a:rPr lang="el-GR" altLang="en-US" sz="1020" b="1" dirty="0">
                <a:solidFill>
                  <a:srgbClr val="FFFFFF"/>
                </a:solidFill>
                <a:latin typeface="Calibri" pitchFamily="34" charset="0"/>
                <a:ea typeface="Calibri" pitchFamily="34" charset="-122"/>
                <a:cs typeface="Calibri" pitchFamily="34" charset="-120"/>
              </a:rPr>
              <a:t>4</a:t>
            </a:r>
            <a:endParaRPr lang="el-GR" sz="1020" dirty="0"/>
          </a:p>
        </p:txBody>
      </p:sp>
      <p:sp>
        <p:nvSpPr>
          <p:cNvPr id="25" name="Text 23"/>
          <p:cNvSpPr txBox="1"/>
          <p:nvPr/>
        </p:nvSpPr>
        <p:spPr>
          <a:xfrm>
            <a:off x="9358655" y="2986422"/>
            <a:ext cx="2083232" cy="604259"/>
          </a:xfrm>
          <a:prstGeom prst="rect">
            <a:avLst/>
          </a:prstGeom>
          <a:noFill/>
          <a:ln/>
        </p:spPr>
        <p:txBody>
          <a:bodyPr wrap="square" lIns="0" tIns="0" rIns="0" bIns="0" rtlCol="0" anchor="t">
            <a:normAutofit/>
          </a:bodyPr>
          <a:lstStyle/>
          <a:p>
            <a:pPr indent="0" marL="0">
              <a:buNone/>
            </a:pPr>
            <a:r>
              <a:rPr lang="el-GR" altLang="en-US" sz="1440" b="1" dirty="0">
                <a:solidFill>
                  <a:srgbClr val="1B2420"/>
                </a:solidFill>
                <a:latin typeface="Calibri" pitchFamily="34" charset="0"/>
                <a:ea typeface="Calibri" pitchFamily="34" charset="-122"/>
                <a:cs typeface="Calibri" pitchFamily="34" charset="-120"/>
              </a:rPr>
              <a:t>Συνδεδεμένες υπηρεσίες</a:t>
            </a:r>
            <a:endParaRPr lang="el-GR" sz="1440" dirty="0"/>
          </a:p>
        </p:txBody>
      </p:sp>
      <p:sp>
        <p:nvSpPr>
          <p:cNvPr id="26" name="Text 24"/>
          <p:cNvSpPr txBox="1"/>
          <p:nvPr/>
        </p:nvSpPr>
        <p:spPr>
          <a:xfrm>
            <a:off x="9358655" y="3590681"/>
            <a:ext cx="2083232" cy="981921"/>
          </a:xfrm>
          <a:prstGeom prst="rect">
            <a:avLst/>
          </a:prstGeom>
          <a:noFill/>
          <a:ln/>
        </p:spPr>
        <p:txBody>
          <a:bodyPr wrap="square" lIns="0" tIns="0" rIns="0" bIns="0" rtlCol="0" anchor="t">
            <a:normAutofit/>
          </a:bodyPr>
          <a:lstStyle/>
          <a:p>
            <a:pPr indent="0" marL="0">
              <a:buNone/>
            </a:pPr>
            <a:r>
              <a:rPr lang="el-GR" altLang="en-US" sz="1170" dirty="0">
                <a:solidFill>
                  <a:srgbClr val="3A4540"/>
                </a:solidFill>
                <a:latin typeface="Calibri" pitchFamily="34" charset="0"/>
                <a:ea typeface="Calibri" pitchFamily="34" charset="-122"/>
                <a:cs typeface="Calibri" pitchFamily="34" charset="-120"/>
              </a:rPr>
              <a:t>Οι καταγραφές αξιοποιούνται για επιδότηση, πώληση, ασφάλιση, ιχνηλασιμότητα. Στην ΕΕ τη ροή γνώσης στηρίζει το AKIS.</a:t>
            </a:r>
            <a:endParaRPr lang="el-GR" sz="1170" dirty="0"/>
          </a:p>
        </p:txBody>
      </p:sp>
      <p:sp>
        <p:nvSpPr>
          <p:cNvPr id="27" name="Text 25"/>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Υπουργείο Γεωργίας και Δασών της Τουρκίας (2022, 2025) · Ευρωπαϊκή Επιτροπή (2023) · EU CAP Network (2023)</a:t>
            </a:r>
            <a:endParaRPr lang="el-GR" sz="900" dirty="0"/>
          </a:p>
        </p:txBody>
      </p:sp>
      <p:sp>
        <p:nvSpPr>
          <p:cNvPr id="28" name="Text 26"/>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9</a:t>
            </a:r>
            <a:endParaRPr lang="el-GR" sz="900" dirty="0"/>
          </a:p>
        </p:txBody>
      </p:sp>
      <p:sp>
        <p:nvSpPr>
          <p:cNvPr id="30" name="Shape 27"/>
          <p:cNvSpPr/>
          <p:nvPr/>
        </p:nvSpPr>
        <p:spPr>
          <a:xfrm>
            <a:off x="548640" y="4852071"/>
            <a:ext cx="11094415" cy="793090"/>
          </a:xfrm>
          <a:prstGeom prst="roundRect">
            <a:avLst>
              <a:gd name="adj" fmla="val 13836"/>
            </a:avLst>
          </a:prstGeom>
          <a:solidFill>
            <a:srgbClr val="E6F3EA"/>
          </a:solidFill>
          <a:ln w="9525">
            <a:solidFill>
              <a:srgbClr val="E6F3EA"/>
            </a:solidFill>
            <a:prstDash val="solid"/>
          </a:ln>
        </p:spPr>
      </p:sp>
      <p:sp>
        <p:nvSpPr>
          <p:cNvPr id="31" name="Shape 28"/>
          <p:cNvSpPr/>
          <p:nvPr/>
        </p:nvSpPr>
        <p:spPr>
          <a:xfrm>
            <a:off x="826554" y="5014466"/>
            <a:ext cx="468301" cy="468301"/>
          </a:xfrm>
          <a:prstGeom prst="ellipse">
            <a:avLst/>
          </a:prstGeom>
          <a:solidFill>
            <a:srgbClr val="FFFFFF"/>
          </a:solidFill>
          <a:ln w="12700">
            <a:solidFill>
              <a:srgbClr val="FFFFFF"/>
            </a:solidFill>
            <a:prstDash val="solid"/>
          </a:ln>
        </p:spPr>
      </p:sp>
      <p:pic>
        <p:nvPicPr>
          <p:cNvPr id="32" name="Image 0" descr="/root/kozan-akilli-tarim/sunum/build/cache/m2/icons/target-16602D.png">    </p:cNvPr>
          <p:cNvPicPr>
            <a:picLocks noChangeAspect="1"/>
          </p:cNvPicPr>
          <p:nvPr/>
        </p:nvPicPr>
        <p:blipFill>
          <a:blip r:embed="rId1"/>
          <a:stretch>
            <a:fillRect/>
          </a:stretch>
        </p:blipFill>
        <p:spPr>
          <a:xfrm>
            <a:off x="929580" y="5117492"/>
            <a:ext cx="262248" cy="262248"/>
          </a:xfrm>
          <a:prstGeom prst="rect">
            <a:avLst/>
          </a:prstGeom>
        </p:spPr>
      </p:pic>
      <p:sp>
        <p:nvSpPr>
          <p:cNvPr id="33" name="Text 29"/>
          <p:cNvSpPr txBox="1"/>
          <p:nvPr/>
        </p:nvSpPr>
        <p:spPr>
          <a:xfrm>
            <a:off x="1554480" y="4942710"/>
            <a:ext cx="9859975" cy="611812"/>
          </a:xfrm>
          <a:prstGeom prst="rect">
            <a:avLst/>
          </a:prstGeom>
          <a:noFill/>
          <a:ln/>
        </p:spPr>
        <p:txBody>
          <a:bodyPr wrap="square" lIns="0" tIns="0" rIns="0" bIns="0" rtlCol="0" anchor="ctr">
            <a:normAutofit/>
          </a:bodyPr>
          <a:lstStyle/>
          <a:p>
            <a:pPr indent="0" marL="0">
              <a:buNone/>
            </a:pPr>
            <a:r>
              <a:rPr lang="el-GR" altLang="en-US" sz="1260" b="1" dirty="0">
                <a:solidFill>
                  <a:srgbClr val="16602D"/>
                </a:solidFill>
                <a:latin typeface="Calibri" pitchFamily="34" charset="0"/>
                <a:ea typeface="Calibri" pitchFamily="34" charset="-122"/>
                <a:cs typeface="Calibri" pitchFamily="34" charset="-120"/>
              </a:rPr>
              <a:t>Στόχος σχεδίου: </a:t>
            </a:r>
            <a:r>
              <a:rPr lang="el-GR" altLang="en-US" sz="1260" dirty="0">
                <a:solidFill>
                  <a:srgbClr val="1B2420"/>
                </a:solidFill>
                <a:latin typeface="Calibri" pitchFamily="34" charset="0"/>
                <a:ea typeface="Calibri" pitchFamily="34" charset="-122"/>
                <a:cs typeface="Calibri" pitchFamily="34" charset="-120"/>
              </a:rPr>
              <a:t>Το Στρατηγικό Σχέδιο 2024-2028 του τουρκικού Υπουργείου Γεωργίας στοχεύει να αυξήσει τη σύγχρονη άρδευση από 520.000 εκτάρια το 2023 σε 920.000 εκτάρια το 2028.</a:t>
            </a:r>
            <a:endParaRPr lang="el-GR" sz="126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ΜΑΘΗΜΑΤΑ 2-3 · ΤΗΛΕΠΙΣΚΟΠΗΣΗ · ΛΑΡΙΣΑ</a:t>
            </a:r>
            <a:endParaRPr lang="el-G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Τηλεπισκόπηση: το χωράφι από ψηλά</a:t>
            </a:r>
            <a:endParaRPr lang="el-GR" sz="2700" dirty="0"/>
          </a:p>
        </p:txBody>
      </p:sp>
      <p:sp>
        <p:nvSpPr>
          <p:cNvPr id="5" name="Shape 3"/>
          <p:cNvSpPr/>
          <p:nvPr/>
        </p:nvSpPr>
        <p:spPr>
          <a:xfrm>
            <a:off x="548640" y="2268864"/>
            <a:ext cx="3515258" cy="1926075"/>
          </a:xfrm>
          <a:prstGeom prst="roundRect">
            <a:avLst>
              <a:gd name="adj" fmla="val 5697"/>
            </a:avLst>
          </a:prstGeom>
          <a:solidFill>
            <a:srgbClr val="FFFFFF"/>
          </a:solidFill>
          <a:ln w="9525">
            <a:solidFill>
              <a:srgbClr val="DFE6DC"/>
            </a:solidFill>
            <a:prstDash val="solid"/>
          </a:ln>
        </p:spPr>
      </p:sp>
      <p:sp>
        <p:nvSpPr>
          <p:cNvPr id="6" name="Text 4"/>
          <p:cNvSpPr txBox="1"/>
          <p:nvPr/>
        </p:nvSpPr>
        <p:spPr>
          <a:xfrm>
            <a:off x="822960" y="2495461"/>
            <a:ext cx="2966618" cy="755324"/>
          </a:xfrm>
          <a:prstGeom prst="rect">
            <a:avLst/>
          </a:prstGeom>
          <a:noFill/>
          <a:ln/>
        </p:spPr>
        <p:txBody>
          <a:bodyPr wrap="square" lIns="0" tIns="0" rIns="0" bIns="0" rtlCol="0" anchor="b">
            <a:normAutofit/>
          </a:bodyPr>
          <a:lstStyle/>
          <a:p>
            <a:pPr indent="0" marL="0">
              <a:buNone/>
            </a:pPr>
            <a:r>
              <a:rPr lang="el-GR" altLang="en-US" sz="4500" b="1" dirty="0">
                <a:solidFill>
                  <a:srgbClr val="16602D"/>
                </a:solidFill>
                <a:latin typeface="Calibri" pitchFamily="34" charset="0"/>
                <a:ea typeface="Calibri" pitchFamily="34" charset="-122"/>
                <a:cs typeface="Calibri" pitchFamily="34" charset="-120"/>
              </a:rPr>
              <a:t>1.150</a:t>
            </a:r>
            <a:r>
              <a:rPr lang="el-GR" altLang="en-US" sz="1800" b="1" dirty="0">
                <a:solidFill>
                  <a:srgbClr val="1F7A3A"/>
                </a:solidFill>
                <a:latin typeface="Calibri" pitchFamily="34" charset="0"/>
                <a:ea typeface="Calibri" pitchFamily="34" charset="-122"/>
                <a:cs typeface="Calibri" pitchFamily="34" charset="-120"/>
              </a:rPr>
              <a:t> km²</a:t>
            </a:r>
            <a:endParaRPr lang="el-GR" sz="1620" dirty="0"/>
          </a:p>
        </p:txBody>
      </p:sp>
      <p:sp>
        <p:nvSpPr>
          <p:cNvPr id="7" name="Text 5"/>
          <p:cNvSpPr txBox="1"/>
          <p:nvPr/>
        </p:nvSpPr>
        <p:spPr>
          <a:xfrm>
            <a:off x="822960" y="3326317"/>
            <a:ext cx="2966618" cy="755324"/>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πλημμυρισμένη έκταση μετά την κακοκαιρία Daniel (Σεπτέμβριος 2023), από εικόνες ραντάρ Sentinel-1</a:t>
            </a:r>
            <a:endParaRPr lang="el-GR" sz="1260" dirty="0"/>
          </a:p>
        </p:txBody>
      </p:sp>
      <p:sp>
        <p:nvSpPr>
          <p:cNvPr id="8" name="Shape 6"/>
          <p:cNvSpPr/>
          <p:nvPr/>
        </p:nvSpPr>
        <p:spPr>
          <a:xfrm>
            <a:off x="4338218" y="2268864"/>
            <a:ext cx="3515258" cy="1926075"/>
          </a:xfrm>
          <a:prstGeom prst="roundRect">
            <a:avLst>
              <a:gd name="adj" fmla="val 5697"/>
            </a:avLst>
          </a:prstGeom>
          <a:solidFill>
            <a:srgbClr val="FFFFFF"/>
          </a:solidFill>
          <a:ln w="9525">
            <a:solidFill>
              <a:srgbClr val="DFE6DC"/>
            </a:solidFill>
            <a:prstDash val="solid"/>
          </a:ln>
        </p:spPr>
      </p:sp>
      <p:sp>
        <p:nvSpPr>
          <p:cNvPr id="9" name="Text 7"/>
          <p:cNvSpPr txBox="1"/>
          <p:nvPr/>
        </p:nvSpPr>
        <p:spPr>
          <a:xfrm>
            <a:off x="4612538" y="2495461"/>
            <a:ext cx="2966618" cy="755324"/>
          </a:xfrm>
          <a:prstGeom prst="rect">
            <a:avLst/>
          </a:prstGeom>
          <a:noFill/>
          <a:ln/>
        </p:spPr>
        <p:txBody>
          <a:bodyPr wrap="square" lIns="0" tIns="0" rIns="0" bIns="0" rtlCol="0" anchor="b">
            <a:normAutofit/>
          </a:bodyPr>
          <a:lstStyle/>
          <a:p>
            <a:pPr indent="0" marL="0">
              <a:buNone/>
            </a:pPr>
            <a:r>
              <a:rPr lang="el-GR" altLang="en-US" sz="4500" b="1" dirty="0">
                <a:solidFill>
                  <a:srgbClr val="16602D"/>
                </a:solidFill>
                <a:latin typeface="Calibri" pitchFamily="34" charset="0"/>
                <a:ea typeface="Calibri" pitchFamily="34" charset="-122"/>
                <a:cs typeface="Calibri" pitchFamily="34" charset="-120"/>
              </a:rPr>
              <a:t>70%</a:t>
            </a:r>
            <a:endParaRPr lang="el-GR" sz="1620" dirty="0"/>
          </a:p>
        </p:txBody>
      </p:sp>
      <p:sp>
        <p:nvSpPr>
          <p:cNvPr id="10" name="Text 8"/>
          <p:cNvSpPr txBox="1"/>
          <p:nvPr/>
        </p:nvSpPr>
        <p:spPr>
          <a:xfrm>
            <a:off x="4612538" y="3326317"/>
            <a:ext cx="2966618" cy="755324"/>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μερίδιο της γεωργικής γης στην πλημμυρισμένη έκταση (περίπου 820 km²)</a:t>
            </a:r>
            <a:endParaRPr lang="el-GR" sz="1260" dirty="0"/>
          </a:p>
        </p:txBody>
      </p:sp>
      <p:sp>
        <p:nvSpPr>
          <p:cNvPr id="11" name="Shape 9"/>
          <p:cNvSpPr/>
          <p:nvPr/>
        </p:nvSpPr>
        <p:spPr>
          <a:xfrm>
            <a:off x="8127797" y="2268864"/>
            <a:ext cx="3515258" cy="1926075"/>
          </a:xfrm>
          <a:prstGeom prst="roundRect">
            <a:avLst>
              <a:gd name="adj" fmla="val 5697"/>
            </a:avLst>
          </a:prstGeom>
          <a:solidFill>
            <a:srgbClr val="FFFFFF"/>
          </a:solidFill>
          <a:ln w="9525">
            <a:solidFill>
              <a:srgbClr val="DFE6DC"/>
            </a:solidFill>
            <a:prstDash val="solid"/>
          </a:ln>
        </p:spPr>
      </p:sp>
      <p:sp>
        <p:nvSpPr>
          <p:cNvPr id="12" name="Text 10"/>
          <p:cNvSpPr txBox="1"/>
          <p:nvPr/>
        </p:nvSpPr>
        <p:spPr>
          <a:xfrm>
            <a:off x="8402117" y="2495461"/>
            <a:ext cx="2966618" cy="755324"/>
          </a:xfrm>
          <a:prstGeom prst="rect">
            <a:avLst/>
          </a:prstGeom>
          <a:noFill/>
          <a:ln/>
        </p:spPr>
        <p:txBody>
          <a:bodyPr wrap="square" lIns="0" tIns="0" rIns="0" bIns="0" rtlCol="0" anchor="b">
            <a:normAutofit/>
          </a:bodyPr>
          <a:lstStyle/>
          <a:p>
            <a:pPr indent="0" marL="0">
              <a:buNone/>
            </a:pPr>
            <a:r>
              <a:rPr lang="el-GR" altLang="en-US" sz="4500" b="1" dirty="0">
                <a:solidFill>
                  <a:srgbClr val="16602D"/>
                </a:solidFill>
                <a:latin typeface="Calibri" pitchFamily="34" charset="0"/>
                <a:ea typeface="Calibri" pitchFamily="34" charset="-122"/>
                <a:cs typeface="Calibri" pitchFamily="34" charset="-120"/>
              </a:rPr>
              <a:t>30,5%</a:t>
            </a:r>
            <a:endParaRPr lang="el-GR" sz="1620" dirty="0"/>
          </a:p>
        </p:txBody>
      </p:sp>
      <p:sp>
        <p:nvSpPr>
          <p:cNvPr id="13" name="Text 11"/>
          <p:cNvSpPr txBox="1"/>
          <p:nvPr/>
        </p:nvSpPr>
        <p:spPr>
          <a:xfrm>
            <a:off x="8402117" y="3326317"/>
            <a:ext cx="2966618" cy="755324"/>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μερίδιο της έκτασης βαμβακιού του θεσσαλικού κάμπου που πλημμύρισε (περίπου 282 km²)</a:t>
            </a:r>
            <a:endParaRPr lang="el-GR" sz="1260" dirty="0"/>
          </a:p>
        </p:txBody>
      </p:sp>
      <p:sp>
        <p:nvSpPr>
          <p:cNvPr id="14" name="Text 12"/>
          <p:cNvSpPr txBox="1"/>
          <p:nvPr/>
        </p:nvSpPr>
        <p:spPr>
          <a:xfrm>
            <a:off x="548640" y="4421537"/>
            <a:ext cx="11094415" cy="1314263"/>
          </a:xfrm>
          <a:prstGeom prst="rect">
            <a:avLst/>
          </a:prstGeom>
          <a:noFill/>
          <a:ln/>
        </p:spPr>
        <p:txBody>
          <a:bodyPr wrap="square" lIns="0" tIns="0" rIns="0" bIns="0" rtlCol="0" anchor="t">
            <a:normAutofit/>
          </a:bodyPr>
          <a:lstStyle/>
          <a:p>
            <a:pPr indent="0" marL="0">
              <a:buNone/>
            </a:pPr>
            <a:r>
              <a:rPr lang="el-GR" altLang="en-US" sz="1440" dirty="0">
                <a:solidFill>
                  <a:srgbClr val="3A4540"/>
                </a:solidFill>
                <a:latin typeface="Calibri" pitchFamily="34" charset="0"/>
                <a:ea typeface="Calibri" pitchFamily="34" charset="-122"/>
                <a:cs typeface="Calibri" pitchFamily="34" charset="-120"/>
              </a:rPr>
              <a:t>Το Sentinel-2 δίνει πολυφασματική εικόνα 10 m περίπου κάθε 5 ημέρες και το ραντάρ Sentinel-1 εικόνα μέρα και νύχτα, με κάθε καιρό, περίπου κάθε 6 ημέρες. Ο δορυφόρος επέτρεψε τη χαρτογράφηση της ζημιάς χωρίς επίσκεψη σε κάθε χωράφι.</a:t>
            </a:r>
            <a:endParaRPr lang="el-GR" sz="1440" dirty="0"/>
          </a:p>
        </p:txBody>
      </p:sp>
      <p:sp>
        <p:nvSpPr>
          <p:cNvPr id="15" name="Text 13"/>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He κ.ά., NHESS (2024) · JRC, DIAS for CAP Checks by Monitoring</a:t>
            </a:r>
            <a:endParaRPr lang="el-GR" sz="900" dirty="0"/>
          </a:p>
        </p:txBody>
      </p:sp>
      <p:sp>
        <p:nvSpPr>
          <p:cNvPr id="16" name="Text 1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10</a:t>
            </a:r>
            <a:endParaRPr lang="el-GR"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3 · IOT ΚΑΙ ΑΙΣΘΗΤΗΡΕΣ</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Η διαδρομή του δεδομένου: από το χώμα στη βάνα</a:t>
            </a:r>
            <a:endParaRPr lang="el-G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LoRa Alliance · UF/IFAS (Muñoz-Carpena κ.ά., 2024) · σχέδια του Μαθήματος 3</a:t>
            </a:r>
            <a:endParaRPr lang="el-G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11</a:t>
            </a:r>
            <a:endParaRPr lang="el-GR" sz="900" dirty="0"/>
          </a:p>
        </p:txBody>
      </p:sp>
      <p:pic>
        <p:nvPicPr>
          <p:cNvPr id="7" name="Image 0" descr="/root/kozan-akilli-tarim/sunum/build/cache/m2-step0-dfec7752-960-0.04.png">    </p:cNvPr>
          <p:cNvPicPr>
            <a:picLocks noChangeAspect="1"/>
          </p:cNvPicPr>
          <p:nvPr/>
        </p:nvPicPr>
        <p:blipFill>
          <a:blip r:embed="rId1"/>
          <a:stretch>
            <a:fillRect/>
          </a:stretch>
        </p:blipFill>
        <p:spPr>
          <a:xfrm>
            <a:off x="747485" y="2253758"/>
            <a:ext cx="1888309" cy="1062174"/>
          </a:xfrm>
          <a:prstGeom prst="rect">
            <a:avLst/>
          </a:prstGeom>
        </p:spPr>
      </p:pic>
      <p:sp>
        <p:nvSpPr>
          <p:cNvPr id="8" name="Text 4"/>
          <p:cNvSpPr txBox="1"/>
          <p:nvPr/>
        </p:nvSpPr>
        <p:spPr>
          <a:xfrm>
            <a:off x="548640" y="3361251"/>
            <a:ext cx="2286000" cy="211491"/>
          </a:xfrm>
          <a:prstGeom prst="rect">
            <a:avLst/>
          </a:prstGeom>
          <a:noFill/>
          <a:ln/>
        </p:spPr>
        <p:txBody>
          <a:bodyPr wrap="square" lIns="0" tIns="0" rIns="0" bIns="0" rtlCol="0" anchor="t"/>
          <a:lstStyle/>
          <a:p>
            <a:pPr indent="0" marL="0">
              <a:buNone/>
            </a:pPr>
            <a:r>
              <a:rPr lang="el-GR" altLang="en-US" sz="1260" b="1" dirty="0">
                <a:solidFill>
                  <a:srgbClr val="16602D"/>
                </a:solidFill>
                <a:latin typeface="Calibri" pitchFamily="34" charset="0"/>
                <a:ea typeface="Calibri" pitchFamily="34" charset="-122"/>
                <a:cs typeface="Calibri" pitchFamily="34" charset="-120"/>
              </a:rPr>
              <a:t>1. Μέτρηση</a:t>
            </a:r>
            <a:endParaRPr lang="el-GR" sz="1260" dirty="0"/>
          </a:p>
        </p:txBody>
      </p:sp>
      <p:sp>
        <p:nvSpPr>
          <p:cNvPr id="9" name="Text 5"/>
          <p:cNvSpPr txBox="1"/>
          <p:nvPr/>
        </p:nvSpPr>
        <p:spPr>
          <a:xfrm>
            <a:off x="548640" y="3572742"/>
            <a:ext cx="2286000" cy="377662"/>
          </a:xfrm>
          <a:prstGeom prst="rect">
            <a:avLst/>
          </a:prstGeom>
          <a:noFill/>
          <a:ln/>
        </p:spPr>
        <p:txBody>
          <a:bodyPr wrap="square" lIns="0" tIns="0" rIns="0" bIns="0" rtlCol="0" anchor="t">
            <a:normAutofit/>
          </a:bodyPr>
          <a:lstStyle/>
          <a:p>
            <a:pPr indent="0" marL="0">
              <a:buNone/>
            </a:pPr>
            <a:r>
              <a:rPr lang="el-GR" altLang="en-US" sz="1040" dirty="0">
                <a:solidFill>
                  <a:srgbClr val="3A4540"/>
                </a:solidFill>
                <a:latin typeface="Calibri" pitchFamily="34" charset="0"/>
                <a:ea typeface="Calibri" pitchFamily="34" charset="-122"/>
                <a:cs typeface="Calibri" pitchFamily="34" charset="-120"/>
              </a:rPr>
              <a:t>Υγρασία εδάφους σε δύο βάθη της ριζόσφαιρας</a:t>
            </a:r>
            <a:endParaRPr lang="el-GR" sz="1040" dirty="0"/>
          </a:p>
        </p:txBody>
      </p:sp>
      <p:pic>
        <p:nvPicPr>
          <p:cNvPr id="10" name="Image 1" descr="/root/kozan-akilli-tarim/sunum/build/cache/m2-step1-1c5f2c6e-960-0.04.png">    </p:cNvPr>
          <p:cNvPicPr>
            <a:picLocks noChangeAspect="1"/>
          </p:cNvPicPr>
          <p:nvPr/>
        </p:nvPicPr>
        <p:blipFill>
          <a:blip r:embed="rId2"/>
          <a:stretch>
            <a:fillRect/>
          </a:stretch>
        </p:blipFill>
        <p:spPr>
          <a:xfrm>
            <a:off x="3683624" y="2253758"/>
            <a:ext cx="1888309" cy="1062174"/>
          </a:xfrm>
          <a:prstGeom prst="rect">
            <a:avLst/>
          </a:prstGeom>
        </p:spPr>
      </p:pic>
      <p:sp>
        <p:nvSpPr>
          <p:cNvPr id="11" name="Text 6"/>
          <p:cNvSpPr txBox="1"/>
          <p:nvPr/>
        </p:nvSpPr>
        <p:spPr>
          <a:xfrm>
            <a:off x="3484778" y="3361251"/>
            <a:ext cx="2286000" cy="211491"/>
          </a:xfrm>
          <a:prstGeom prst="rect">
            <a:avLst/>
          </a:prstGeom>
          <a:noFill/>
          <a:ln/>
        </p:spPr>
        <p:txBody>
          <a:bodyPr wrap="square" lIns="0" tIns="0" rIns="0" bIns="0" rtlCol="0" anchor="t"/>
          <a:lstStyle/>
          <a:p>
            <a:pPr indent="0" marL="0">
              <a:buNone/>
            </a:pPr>
            <a:r>
              <a:rPr lang="el-GR" altLang="en-US" sz="1260" b="1" dirty="0">
                <a:solidFill>
                  <a:srgbClr val="16602D"/>
                </a:solidFill>
                <a:latin typeface="Calibri" pitchFamily="34" charset="0"/>
                <a:ea typeface="Calibri" pitchFamily="34" charset="-122"/>
                <a:cs typeface="Calibri" pitchFamily="34" charset="-120"/>
              </a:rPr>
              <a:t>2. Ασύρματη μετάδοση</a:t>
            </a:r>
            <a:endParaRPr lang="el-GR" sz="1260" dirty="0"/>
          </a:p>
        </p:txBody>
      </p:sp>
      <p:sp>
        <p:nvSpPr>
          <p:cNvPr id="12" name="Text 7"/>
          <p:cNvSpPr txBox="1"/>
          <p:nvPr/>
        </p:nvSpPr>
        <p:spPr>
          <a:xfrm>
            <a:off x="3484778" y="3572742"/>
            <a:ext cx="2286000" cy="377662"/>
          </a:xfrm>
          <a:prstGeom prst="rect">
            <a:avLst/>
          </a:prstGeom>
          <a:noFill/>
          <a:ln/>
        </p:spPr>
        <p:txBody>
          <a:bodyPr wrap="square" lIns="0" tIns="0" rIns="0" bIns="0" rtlCol="0" anchor="t">
            <a:normAutofit/>
          </a:bodyPr>
          <a:lstStyle/>
          <a:p>
            <a:pPr indent="0" marL="0">
              <a:buNone/>
            </a:pPr>
            <a:r>
              <a:rPr lang="el-GR" altLang="en-US" sz="1040" dirty="0">
                <a:solidFill>
                  <a:srgbClr val="3A4540"/>
                </a:solidFill>
                <a:latin typeface="Calibri" pitchFamily="34" charset="0"/>
                <a:ea typeface="Calibri" pitchFamily="34" charset="-122"/>
                <a:cs typeface="Calibri" pitchFamily="34" charset="-120"/>
              </a:rPr>
              <a:t>Μικρό πακέτο μέσω δικτύου χαμηλής ενέργειας (LoRaWAN)</a:t>
            </a:r>
            <a:endParaRPr lang="el-GR" sz="1040" dirty="0"/>
          </a:p>
        </p:txBody>
      </p:sp>
      <p:pic>
        <p:nvPicPr>
          <p:cNvPr id="13" name="Image 2" descr="/root/kozan-akilli-tarim/sunum/build/cache/m2-step2-ee48482c-960-0.04.png">    </p:cNvPr>
          <p:cNvPicPr>
            <a:picLocks noChangeAspect="1"/>
          </p:cNvPicPr>
          <p:nvPr/>
        </p:nvPicPr>
        <p:blipFill>
          <a:blip r:embed="rId3"/>
          <a:stretch>
            <a:fillRect/>
          </a:stretch>
        </p:blipFill>
        <p:spPr>
          <a:xfrm>
            <a:off x="6619762" y="2253758"/>
            <a:ext cx="1888309" cy="1062174"/>
          </a:xfrm>
          <a:prstGeom prst="rect">
            <a:avLst/>
          </a:prstGeom>
        </p:spPr>
      </p:pic>
      <p:sp>
        <p:nvSpPr>
          <p:cNvPr id="14" name="Text 8"/>
          <p:cNvSpPr txBox="1"/>
          <p:nvPr/>
        </p:nvSpPr>
        <p:spPr>
          <a:xfrm>
            <a:off x="6420917" y="3361251"/>
            <a:ext cx="2286000" cy="211491"/>
          </a:xfrm>
          <a:prstGeom prst="rect">
            <a:avLst/>
          </a:prstGeom>
          <a:noFill/>
          <a:ln/>
        </p:spPr>
        <p:txBody>
          <a:bodyPr wrap="square" lIns="0" tIns="0" rIns="0" bIns="0" rtlCol="0" anchor="t"/>
          <a:lstStyle/>
          <a:p>
            <a:pPr indent="0" marL="0">
              <a:buNone/>
            </a:pPr>
            <a:r>
              <a:rPr lang="el-GR" altLang="en-US" sz="1260" b="1" dirty="0">
                <a:solidFill>
                  <a:srgbClr val="16602D"/>
                </a:solidFill>
                <a:latin typeface="Calibri" pitchFamily="34" charset="0"/>
                <a:ea typeface="Calibri" pitchFamily="34" charset="-122"/>
                <a:cs typeface="Calibri" pitchFamily="34" charset="-120"/>
              </a:rPr>
              <a:t>3. Πύλη και νέφος</a:t>
            </a:r>
            <a:endParaRPr lang="el-GR" sz="1260" dirty="0"/>
          </a:p>
        </p:txBody>
      </p:sp>
      <p:sp>
        <p:nvSpPr>
          <p:cNvPr id="15" name="Text 9"/>
          <p:cNvSpPr txBox="1"/>
          <p:nvPr/>
        </p:nvSpPr>
        <p:spPr>
          <a:xfrm>
            <a:off x="6420917" y="3572742"/>
            <a:ext cx="2286000" cy="377662"/>
          </a:xfrm>
          <a:prstGeom prst="rect">
            <a:avLst/>
          </a:prstGeom>
          <a:noFill/>
          <a:ln/>
        </p:spPr>
        <p:txBody>
          <a:bodyPr wrap="square" lIns="0" tIns="0" rIns="0" bIns="0" rtlCol="0" anchor="t">
            <a:normAutofit/>
          </a:bodyPr>
          <a:lstStyle/>
          <a:p>
            <a:pPr indent="0" marL="0">
              <a:buNone/>
            </a:pPr>
            <a:r>
              <a:rPr lang="el-GR" altLang="en-US" sz="1040" dirty="0">
                <a:solidFill>
                  <a:srgbClr val="3A4540"/>
                </a:solidFill>
                <a:latin typeface="Calibri" pitchFamily="34" charset="0"/>
                <a:ea typeface="Calibri" pitchFamily="34" charset="-122"/>
                <a:cs typeface="Calibri" pitchFamily="34" charset="-120"/>
              </a:rPr>
              <a:t>Μέσω 4G ή οπτικής ίνας στο νέφος, με χρονική σήμανση</a:t>
            </a:r>
            <a:endParaRPr lang="el-GR" sz="1040" dirty="0"/>
          </a:p>
        </p:txBody>
      </p:sp>
      <p:pic>
        <p:nvPicPr>
          <p:cNvPr id="16" name="Image 3" descr="/root/kozan-akilli-tarim/sunum/build/cache/m2-step3-a551e9b6-960-0.04.png">    </p:cNvPr>
          <p:cNvPicPr>
            <a:picLocks noChangeAspect="1"/>
          </p:cNvPicPr>
          <p:nvPr/>
        </p:nvPicPr>
        <p:blipFill>
          <a:blip r:embed="rId4"/>
          <a:stretch>
            <a:fillRect/>
          </a:stretch>
        </p:blipFill>
        <p:spPr>
          <a:xfrm>
            <a:off x="9555901" y="2253758"/>
            <a:ext cx="1888309" cy="1062174"/>
          </a:xfrm>
          <a:prstGeom prst="rect">
            <a:avLst/>
          </a:prstGeom>
        </p:spPr>
      </p:pic>
      <p:sp>
        <p:nvSpPr>
          <p:cNvPr id="17" name="Text 10"/>
          <p:cNvSpPr txBox="1"/>
          <p:nvPr/>
        </p:nvSpPr>
        <p:spPr>
          <a:xfrm>
            <a:off x="9357055" y="3361251"/>
            <a:ext cx="2286000" cy="211491"/>
          </a:xfrm>
          <a:prstGeom prst="rect">
            <a:avLst/>
          </a:prstGeom>
          <a:noFill/>
          <a:ln/>
        </p:spPr>
        <p:txBody>
          <a:bodyPr wrap="square" lIns="0" tIns="0" rIns="0" bIns="0" rtlCol="0" anchor="t"/>
          <a:lstStyle/>
          <a:p>
            <a:pPr indent="0" marL="0">
              <a:buNone/>
            </a:pPr>
            <a:r>
              <a:rPr lang="el-GR" altLang="en-US" sz="1260" b="1" dirty="0">
                <a:solidFill>
                  <a:srgbClr val="16602D"/>
                </a:solidFill>
                <a:latin typeface="Calibri" pitchFamily="34" charset="0"/>
                <a:ea typeface="Calibri" pitchFamily="34" charset="-122"/>
                <a:cs typeface="Calibri" pitchFamily="34" charset="-120"/>
              </a:rPr>
              <a:t>4. Ανάλυση</a:t>
            </a:r>
            <a:endParaRPr lang="el-GR" sz="1260" dirty="0"/>
          </a:p>
        </p:txBody>
      </p:sp>
      <p:sp>
        <p:nvSpPr>
          <p:cNvPr id="18" name="Text 11"/>
          <p:cNvSpPr txBox="1"/>
          <p:nvPr/>
        </p:nvSpPr>
        <p:spPr>
          <a:xfrm>
            <a:off x="9357055" y="3572742"/>
            <a:ext cx="2286000" cy="377662"/>
          </a:xfrm>
          <a:prstGeom prst="rect">
            <a:avLst/>
          </a:prstGeom>
          <a:noFill/>
          <a:ln/>
        </p:spPr>
        <p:txBody>
          <a:bodyPr wrap="square" lIns="0" tIns="0" rIns="0" bIns="0" rtlCol="0" anchor="t">
            <a:normAutofit/>
          </a:bodyPr>
          <a:lstStyle/>
          <a:p>
            <a:pPr indent="0" marL="0">
              <a:buNone/>
            </a:pPr>
            <a:r>
              <a:rPr lang="el-GR" altLang="en-US" sz="1040" dirty="0">
                <a:solidFill>
                  <a:srgbClr val="3A4540"/>
                </a:solidFill>
                <a:latin typeface="Calibri" pitchFamily="34" charset="0"/>
                <a:ea typeface="Calibri" pitchFamily="34" charset="-122"/>
                <a:cs typeface="Calibri" pitchFamily="34" charset="-120"/>
              </a:rPr>
              <a:t>Σύγκριση με το εύρος-στόχο, τη θερμοκρασία και την πρόγνωση</a:t>
            </a:r>
            <a:endParaRPr lang="el-GR" sz="1040" dirty="0"/>
          </a:p>
        </p:txBody>
      </p:sp>
      <p:pic>
        <p:nvPicPr>
          <p:cNvPr id="19" name="Image 4" descr="/root/kozan-akilli-tarim/sunum/build/cache/m2-step4-efdbf019-960-0.04.png">    </p:cNvPr>
          <p:cNvPicPr>
            <a:picLocks noChangeAspect="1"/>
          </p:cNvPicPr>
          <p:nvPr/>
        </p:nvPicPr>
        <p:blipFill>
          <a:blip r:embed="rId5"/>
          <a:stretch>
            <a:fillRect/>
          </a:stretch>
        </p:blipFill>
        <p:spPr>
          <a:xfrm>
            <a:off x="747485" y="4056149"/>
            <a:ext cx="1888309" cy="1062174"/>
          </a:xfrm>
          <a:prstGeom prst="rect">
            <a:avLst/>
          </a:prstGeom>
        </p:spPr>
      </p:pic>
      <p:sp>
        <p:nvSpPr>
          <p:cNvPr id="20" name="Text 12"/>
          <p:cNvSpPr txBox="1"/>
          <p:nvPr/>
        </p:nvSpPr>
        <p:spPr>
          <a:xfrm>
            <a:off x="548640" y="5163642"/>
            <a:ext cx="2286000" cy="211491"/>
          </a:xfrm>
          <a:prstGeom prst="rect">
            <a:avLst/>
          </a:prstGeom>
          <a:noFill/>
          <a:ln/>
        </p:spPr>
        <p:txBody>
          <a:bodyPr wrap="square" lIns="0" tIns="0" rIns="0" bIns="0" rtlCol="0" anchor="t"/>
          <a:lstStyle/>
          <a:p>
            <a:pPr indent="0" marL="0">
              <a:buNone/>
            </a:pPr>
            <a:r>
              <a:rPr lang="el-GR" altLang="en-US" sz="1260" b="1" dirty="0">
                <a:solidFill>
                  <a:srgbClr val="16602D"/>
                </a:solidFill>
                <a:latin typeface="Calibri" pitchFamily="34" charset="0"/>
                <a:ea typeface="Calibri" pitchFamily="34" charset="-122"/>
                <a:cs typeface="Calibri" pitchFamily="34" charset="-120"/>
              </a:rPr>
              <a:t>5. Απόφαση</a:t>
            </a:r>
            <a:endParaRPr lang="el-GR" sz="1260" dirty="0"/>
          </a:p>
        </p:txBody>
      </p:sp>
      <p:sp>
        <p:nvSpPr>
          <p:cNvPr id="21" name="Text 13"/>
          <p:cNvSpPr txBox="1"/>
          <p:nvPr/>
        </p:nvSpPr>
        <p:spPr>
          <a:xfrm>
            <a:off x="548640" y="5375133"/>
            <a:ext cx="2286000" cy="377662"/>
          </a:xfrm>
          <a:prstGeom prst="rect">
            <a:avLst/>
          </a:prstGeom>
          <a:noFill/>
          <a:ln/>
        </p:spPr>
        <p:txBody>
          <a:bodyPr wrap="square" lIns="0" tIns="0" rIns="0" bIns="0" rtlCol="0" anchor="t">
            <a:normAutofit/>
          </a:bodyPr>
          <a:lstStyle/>
          <a:p>
            <a:pPr indent="0" marL="0">
              <a:buNone/>
            </a:pPr>
            <a:r>
              <a:rPr lang="el-GR" altLang="en-US" sz="1040" dirty="0">
                <a:solidFill>
                  <a:srgbClr val="3A4540"/>
                </a:solidFill>
                <a:latin typeface="Calibri" pitchFamily="34" charset="0"/>
                <a:ea typeface="Calibri" pitchFamily="34" charset="-122"/>
                <a:cs typeface="Calibri" pitchFamily="34" charset="-120"/>
              </a:rPr>
              <a:t>Πρόταση στο κινητό: έγκριση, αναβολή ή αυτόματος κανόνας</a:t>
            </a:r>
            <a:endParaRPr lang="el-GR" sz="1040" dirty="0"/>
          </a:p>
        </p:txBody>
      </p:sp>
      <p:pic>
        <p:nvPicPr>
          <p:cNvPr id="22" name="Image 5" descr="/root/kozan-akilli-tarim/sunum/build/cache/m2-step5-230a30af-960-0.04.png">    </p:cNvPr>
          <p:cNvPicPr>
            <a:picLocks noChangeAspect="1"/>
          </p:cNvPicPr>
          <p:nvPr/>
        </p:nvPicPr>
        <p:blipFill>
          <a:blip r:embed="rId6"/>
          <a:stretch>
            <a:fillRect/>
          </a:stretch>
        </p:blipFill>
        <p:spPr>
          <a:xfrm>
            <a:off x="3683624" y="4056149"/>
            <a:ext cx="1888309" cy="1062174"/>
          </a:xfrm>
          <a:prstGeom prst="rect">
            <a:avLst/>
          </a:prstGeom>
        </p:spPr>
      </p:pic>
      <p:sp>
        <p:nvSpPr>
          <p:cNvPr id="23" name="Text 14"/>
          <p:cNvSpPr txBox="1"/>
          <p:nvPr/>
        </p:nvSpPr>
        <p:spPr>
          <a:xfrm>
            <a:off x="3484778" y="5163642"/>
            <a:ext cx="2286000" cy="211491"/>
          </a:xfrm>
          <a:prstGeom prst="rect">
            <a:avLst/>
          </a:prstGeom>
          <a:noFill/>
          <a:ln/>
        </p:spPr>
        <p:txBody>
          <a:bodyPr wrap="square" lIns="0" tIns="0" rIns="0" bIns="0" rtlCol="0" anchor="t"/>
          <a:lstStyle/>
          <a:p>
            <a:pPr indent="0" marL="0">
              <a:buNone/>
            </a:pPr>
            <a:r>
              <a:rPr lang="el-GR" altLang="en-US" sz="1260" b="1" dirty="0">
                <a:solidFill>
                  <a:srgbClr val="16602D"/>
                </a:solidFill>
                <a:latin typeface="Calibri" pitchFamily="34" charset="0"/>
                <a:ea typeface="Calibri" pitchFamily="34" charset="-122"/>
                <a:cs typeface="Calibri" pitchFamily="34" charset="-120"/>
              </a:rPr>
              <a:t>6. Εφαρμογή</a:t>
            </a:r>
            <a:endParaRPr lang="el-GR" sz="1260" dirty="0"/>
          </a:p>
        </p:txBody>
      </p:sp>
      <p:sp>
        <p:nvSpPr>
          <p:cNvPr id="24" name="Text 15"/>
          <p:cNvSpPr txBox="1"/>
          <p:nvPr/>
        </p:nvSpPr>
        <p:spPr>
          <a:xfrm>
            <a:off x="3484778" y="5375133"/>
            <a:ext cx="2286000" cy="377662"/>
          </a:xfrm>
          <a:prstGeom prst="rect">
            <a:avLst/>
          </a:prstGeom>
          <a:noFill/>
          <a:ln/>
        </p:spPr>
        <p:txBody>
          <a:bodyPr wrap="square" lIns="0" tIns="0" rIns="0" bIns="0" rtlCol="0" anchor="t">
            <a:normAutofit/>
          </a:bodyPr>
          <a:lstStyle/>
          <a:p>
            <a:pPr indent="0" marL="0">
              <a:buNone/>
            </a:pPr>
            <a:r>
              <a:rPr lang="el-GR" altLang="en-US" sz="1040" dirty="0">
                <a:solidFill>
                  <a:srgbClr val="3A4540"/>
                </a:solidFill>
                <a:latin typeface="Calibri" pitchFamily="34" charset="0"/>
                <a:ea typeface="Calibri" pitchFamily="34" charset="-122"/>
                <a:cs typeface="Calibri" pitchFamily="34" charset="-120"/>
              </a:rPr>
              <a:t>Η ηλεκτροβάνα ανοίγει, η στάγδην γραμμή βρέχει τις ρίζες</a:t>
            </a:r>
            <a:endParaRPr lang="el-GR" sz="1040" dirty="0"/>
          </a:p>
        </p:txBody>
      </p:sp>
      <p:pic>
        <p:nvPicPr>
          <p:cNvPr id="25" name="Image 6" descr="/root/kozan-akilli-tarim/sunum/build/cache/m2-step6-77b02918-960-0.04.png">    </p:cNvPr>
          <p:cNvPicPr>
            <a:picLocks noChangeAspect="1"/>
          </p:cNvPicPr>
          <p:nvPr/>
        </p:nvPicPr>
        <p:blipFill>
          <a:blip r:embed="rId7"/>
          <a:stretch>
            <a:fillRect/>
          </a:stretch>
        </p:blipFill>
        <p:spPr>
          <a:xfrm>
            <a:off x="6619762" y="4056149"/>
            <a:ext cx="1888309" cy="1062174"/>
          </a:xfrm>
          <a:prstGeom prst="rect">
            <a:avLst/>
          </a:prstGeom>
        </p:spPr>
      </p:pic>
      <p:sp>
        <p:nvSpPr>
          <p:cNvPr id="26" name="Text 16"/>
          <p:cNvSpPr txBox="1"/>
          <p:nvPr/>
        </p:nvSpPr>
        <p:spPr>
          <a:xfrm>
            <a:off x="6420917" y="5163642"/>
            <a:ext cx="2286000" cy="211491"/>
          </a:xfrm>
          <a:prstGeom prst="rect">
            <a:avLst/>
          </a:prstGeom>
          <a:noFill/>
          <a:ln/>
        </p:spPr>
        <p:txBody>
          <a:bodyPr wrap="square" lIns="0" tIns="0" rIns="0" bIns="0" rtlCol="0" anchor="t"/>
          <a:lstStyle/>
          <a:p>
            <a:pPr indent="0" marL="0">
              <a:buNone/>
            </a:pPr>
            <a:r>
              <a:rPr lang="el-GR" altLang="en-US" sz="1260" b="1" dirty="0">
                <a:solidFill>
                  <a:srgbClr val="16602D"/>
                </a:solidFill>
                <a:latin typeface="Calibri" pitchFamily="34" charset="0"/>
                <a:ea typeface="Calibri" pitchFamily="34" charset="-122"/>
                <a:cs typeface="Calibri" pitchFamily="34" charset="-120"/>
              </a:rPr>
              <a:t>7. Επαλήθευση</a:t>
            </a:r>
            <a:endParaRPr lang="el-GR" sz="1260" dirty="0"/>
          </a:p>
        </p:txBody>
      </p:sp>
      <p:sp>
        <p:nvSpPr>
          <p:cNvPr id="27" name="Text 17"/>
          <p:cNvSpPr txBox="1"/>
          <p:nvPr/>
        </p:nvSpPr>
        <p:spPr>
          <a:xfrm>
            <a:off x="6420917" y="5375133"/>
            <a:ext cx="2286000" cy="377662"/>
          </a:xfrm>
          <a:prstGeom prst="rect">
            <a:avLst/>
          </a:prstGeom>
          <a:noFill/>
          <a:ln/>
        </p:spPr>
        <p:txBody>
          <a:bodyPr wrap="square" lIns="0" tIns="0" rIns="0" bIns="0" rtlCol="0" anchor="t">
            <a:normAutofit/>
          </a:bodyPr>
          <a:lstStyle/>
          <a:p>
            <a:pPr indent="0" marL="0">
              <a:buNone/>
            </a:pPr>
            <a:r>
              <a:rPr lang="el-GR" altLang="en-US" sz="1040" dirty="0">
                <a:solidFill>
                  <a:srgbClr val="3A4540"/>
                </a:solidFill>
                <a:latin typeface="Calibri" pitchFamily="34" charset="0"/>
                <a:ea typeface="Calibri" pitchFamily="34" charset="-122"/>
                <a:cs typeface="Calibri" pitchFamily="34" charset="-120"/>
              </a:rPr>
              <a:t>Επανήλθε η υγρασία; Καταγράφονται χρόνος και νερό</a:t>
            </a:r>
            <a:endParaRPr lang="el-GR" sz="1040" dirty="0"/>
          </a:p>
        </p:txBody>
      </p:sp>
      <p:sp>
        <p:nvSpPr>
          <p:cNvPr id="28" name="Shape 18"/>
          <p:cNvSpPr/>
          <p:nvPr/>
        </p:nvSpPr>
        <p:spPr>
          <a:xfrm>
            <a:off x="9357055" y="4056149"/>
            <a:ext cx="2286000" cy="1636220"/>
          </a:xfrm>
          <a:prstGeom prst="roundRect">
            <a:avLst>
              <a:gd name="adj" fmla="val 6706"/>
            </a:avLst>
          </a:prstGeom>
          <a:solidFill>
            <a:srgbClr val="FBF1DC"/>
          </a:solidFill>
          <a:ln w="9525">
            <a:solidFill>
              <a:srgbClr val="FBF1DC"/>
            </a:solidFill>
            <a:prstDash val="solid"/>
          </a:ln>
        </p:spPr>
      </p:sp>
      <p:sp>
        <p:nvSpPr>
          <p:cNvPr id="29" name="Shape 19"/>
          <p:cNvSpPr/>
          <p:nvPr/>
        </p:nvSpPr>
        <p:spPr>
          <a:xfrm>
            <a:off x="9583681" y="4207214"/>
            <a:ext cx="415428" cy="415428"/>
          </a:xfrm>
          <a:prstGeom prst="ellipse">
            <a:avLst/>
          </a:prstGeom>
          <a:solidFill>
            <a:srgbClr val="FFFFFF"/>
          </a:solidFill>
          <a:ln w="12700">
            <a:solidFill>
              <a:srgbClr val="FFFFFF"/>
            </a:solidFill>
            <a:prstDash val="solid"/>
          </a:ln>
        </p:spPr>
      </p:sp>
      <p:pic>
        <p:nvPicPr>
          <p:cNvPr id="30" name="Image 7" descr="/root/kozan-akilli-tarim/sunum/build/cache/m2/icons/triangle-alert-854D0E.png">    </p:cNvPr>
          <p:cNvPicPr>
            <a:picLocks noChangeAspect="1"/>
          </p:cNvPicPr>
          <p:nvPr/>
        </p:nvPicPr>
        <p:blipFill>
          <a:blip r:embed="rId8"/>
          <a:stretch>
            <a:fillRect/>
          </a:stretch>
        </p:blipFill>
        <p:spPr>
          <a:xfrm>
            <a:off x="9675075" y="4298608"/>
            <a:ext cx="232640" cy="232640"/>
          </a:xfrm>
          <a:prstGeom prst="rect">
            <a:avLst/>
          </a:prstGeom>
        </p:spPr>
      </p:pic>
      <p:sp>
        <p:nvSpPr>
          <p:cNvPr id="31" name="Text 20"/>
          <p:cNvSpPr txBox="1"/>
          <p:nvPr/>
        </p:nvSpPr>
        <p:spPr>
          <a:xfrm>
            <a:off x="10134295" y="4207214"/>
            <a:ext cx="1371600" cy="415428"/>
          </a:xfrm>
          <a:prstGeom prst="rect">
            <a:avLst/>
          </a:prstGeom>
          <a:noFill/>
          <a:ln/>
        </p:spPr>
        <p:txBody>
          <a:bodyPr wrap="square" lIns="0" tIns="0" rIns="0" bIns="0" rtlCol="0" anchor="ctr"/>
          <a:lstStyle/>
          <a:p>
            <a:pPr indent="0" marL="0">
              <a:buNone/>
            </a:pPr>
            <a:r>
              <a:rPr lang="el-GR" altLang="en-US" sz="1260" b="1" dirty="0">
                <a:solidFill>
                  <a:srgbClr val="854D0E"/>
                </a:solidFill>
                <a:latin typeface="Calibri" pitchFamily="34" charset="0"/>
                <a:ea typeface="Calibri" pitchFamily="34" charset="-122"/>
                <a:cs typeface="Calibri" pitchFamily="34" charset="-120"/>
              </a:rPr>
              <a:t>Χειροκίνητη παρέμβαση</a:t>
            </a:r>
            <a:endParaRPr lang="el-GR" sz="1260" dirty="0"/>
          </a:p>
        </p:txBody>
      </p:sp>
      <p:sp>
        <p:nvSpPr>
          <p:cNvPr id="32" name="Text 21"/>
          <p:cNvSpPr txBox="1"/>
          <p:nvPr/>
        </p:nvSpPr>
        <p:spPr>
          <a:xfrm>
            <a:off x="9539935" y="4698174"/>
            <a:ext cx="1920240" cy="918662"/>
          </a:xfrm>
          <a:prstGeom prst="rect">
            <a:avLst/>
          </a:prstGeom>
          <a:noFill/>
          <a:ln/>
        </p:spPr>
        <p:txBody>
          <a:bodyPr wrap="square" lIns="0" tIns="0" rIns="0" bIns="0" rtlCol="0" anchor="t">
            <a:normAutofit/>
          </a:bodyPr>
          <a:lstStyle/>
          <a:p>
            <a:pPr indent="0" marL="0">
              <a:buNone/>
            </a:pPr>
            <a:r>
              <a:rPr lang="el-GR" altLang="en-US" sz="1040" dirty="0">
                <a:solidFill>
                  <a:srgbClr val="1B2420"/>
                </a:solidFill>
                <a:latin typeface="Calibri" pitchFamily="34" charset="0"/>
                <a:ea typeface="Calibri" pitchFamily="34" charset="-122"/>
                <a:cs typeface="Calibri" pitchFamily="34" charset="-120"/>
              </a:rPr>
              <a:t>Αν αδειάσει η μπαταρία, χαθεί το σήμα ή χαλάσει η βάνα, το σύστημα πρέπει να ειδοποιεί και ο παραγωγός να ανοίγει τη βάνα με το χέρι.</a:t>
            </a:r>
            <a:endParaRPr lang="el-GR" sz="104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3 · IOT ΚΑΙ ΑΙΣΘΗΤΗΡΕΣ</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Ποια σύνδεση και πότε;</a:t>
            </a:r>
            <a:endParaRPr lang="el-G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LoRa Alliance, About LoRaWAN · Μάθημα 3</a:t>
            </a:r>
            <a:endParaRPr lang="el-G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12</a:t>
            </a:r>
            <a:endParaRPr lang="el-GR" sz="9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548640" y="2231098"/>
          <a:ext cx="11094415" cy="914400"/>
        </p:xfrm>
        <a:graphic>
          <a:graphicData uri="http://schemas.openxmlformats.org/drawingml/2006/table">
            <a:tbl>
              <a:tblPr/>
              <a:tblGrid>
                <a:gridCol w="1920240"/>
                <a:gridCol w="3017520"/>
                <a:gridCol w="3200400"/>
                <a:gridCol w="2956255"/>
              </a:tblGrid>
              <a:tr h="377662">
                <a:tc>
                  <a:txBody>
                    <a:bodyPr/>
                    <a:lstStyle/>
                    <a:p>
                      <a:pPr indent="0" marL="0">
                        <a:buNone/>
                      </a:pPr>
                      <a:r>
                        <a:rPr lang="el-GR" sz="1260" b="1" dirty="0">
                          <a:solidFill>
                            <a:srgbClr val="FFFFFF"/>
                          </a:solidFill>
                          <a:latin typeface="Calibri" pitchFamily="34" charset="0"/>
                          <a:ea typeface="Calibri" pitchFamily="34" charset="-122"/>
                          <a:cs typeface="Calibri" pitchFamily="34" charset="-120"/>
                        </a:rPr>
                        <a:t>Σύνδεση</a:t>
                      </a:r>
                      <a:endParaRPr lang="el-GR" sz="126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el-GR" sz="1260" b="1" dirty="0">
                          <a:solidFill>
                            <a:srgbClr val="FFFFFF"/>
                          </a:solidFill>
                          <a:latin typeface="Calibri" pitchFamily="34" charset="0"/>
                          <a:ea typeface="Calibri" pitchFamily="34" charset="-122"/>
                          <a:cs typeface="Calibri" pitchFamily="34" charset="-120"/>
                        </a:rPr>
                        <a:t>Πώς λειτουργεί;</a:t>
                      </a:r>
                      <a:endParaRPr lang="el-GR" sz="126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el-GR" sz="1260" b="1" dirty="0">
                          <a:solidFill>
                            <a:srgbClr val="FFFFFF"/>
                          </a:solidFill>
                          <a:latin typeface="Calibri" pitchFamily="34" charset="0"/>
                          <a:ea typeface="Calibri" pitchFamily="34" charset="-122"/>
                          <a:cs typeface="Calibri" pitchFamily="34" charset="-120"/>
                        </a:rPr>
                        <a:t>Δυνατό σημείο</a:t>
                      </a:r>
                      <a:endParaRPr lang="el-GR" sz="126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el-GR" sz="1260" b="1" dirty="0">
                          <a:solidFill>
                            <a:srgbClr val="FFFFFF"/>
                          </a:solidFill>
                          <a:latin typeface="Calibri" pitchFamily="34" charset="0"/>
                          <a:ea typeface="Calibri" pitchFamily="34" charset="-122"/>
                          <a:cs typeface="Calibri" pitchFamily="34" charset="-120"/>
                        </a:rPr>
                        <a:t>Προσοχή</a:t>
                      </a:r>
                      <a:endParaRPr lang="el-GR" sz="126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r>
              <a:tr h="619365">
                <a:tc>
                  <a:txBody>
                    <a:bodyPr/>
                    <a:lstStyle/>
                    <a:p>
                      <a:pPr indent="0" marL="0">
                        <a:buNone/>
                      </a:pPr>
                      <a:r>
                        <a:rPr lang="el-GR" sz="1260" b="1" dirty="0">
                          <a:solidFill>
                            <a:srgbClr val="0E3D1E"/>
                          </a:solidFill>
                          <a:latin typeface="Calibri" pitchFamily="34" charset="0"/>
                          <a:ea typeface="Calibri" pitchFamily="34" charset="-122"/>
                          <a:cs typeface="Calibri" pitchFamily="34" charset="-120"/>
                        </a:rPr>
                        <a:t>LoRaWAN</a:t>
                      </a:r>
                      <a:endParaRPr lang="el-GR" sz="126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E6F3EA"/>
                    </a:solidFill>
                  </a:tcPr>
                </a:tc>
                <a:tc>
                  <a:txBody>
                    <a:bodyPr/>
                    <a:lstStyle/>
                    <a:p>
                      <a:pPr indent="0" marL="0">
                        <a:buNone/>
                      </a:pPr>
                      <a:r>
                        <a:rPr lang="el-GR" sz="1260" dirty="0">
                          <a:solidFill>
                            <a:srgbClr val="1B2420"/>
                          </a:solidFill>
                          <a:latin typeface="Calibri" pitchFamily="34" charset="0"/>
                          <a:ea typeface="Calibri" pitchFamily="34" charset="-122"/>
                          <a:cs typeface="Calibri" pitchFamily="34" charset="-120"/>
                        </a:rPr>
                        <a:t>Σε ελεύθερες ζώνες χωρίς άδεια, μεταξύ αισθητήρα και πύλης δικτύου</a:t>
                      </a:r>
                      <a:endParaRPr lang="el-GR" sz="126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260" dirty="0">
                          <a:solidFill>
                            <a:srgbClr val="1B2420"/>
                          </a:solidFill>
                          <a:latin typeface="Calibri" pitchFamily="34" charset="0"/>
                          <a:ea typeface="Calibri" pitchFamily="34" charset="-122"/>
                          <a:cs typeface="Calibri" pitchFamily="34" charset="-120"/>
                        </a:rPr>
                        <a:t>Εμβέλεια έως 15 km στην ύπαιθρο· μπαταρία που μπορεί να ξεπεράσει τα 10 χρόνια</a:t>
                      </a:r>
                      <a:endParaRPr lang="el-GR" sz="126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260" dirty="0">
                          <a:solidFill>
                            <a:srgbClr val="1B2420"/>
                          </a:solidFill>
                          <a:latin typeface="Calibri" pitchFamily="34" charset="0"/>
                          <a:ea typeface="Calibri" pitchFamily="34" charset="-122"/>
                          <a:cs typeface="Calibri" pitchFamily="34" charset="-120"/>
                        </a:rPr>
                        <a:t>Λίγα δεδομένα· όχι για φωτογραφίες</a:t>
                      </a:r>
                      <a:endParaRPr lang="el-GR" sz="126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619365">
                <a:tc>
                  <a:txBody>
                    <a:bodyPr/>
                    <a:lstStyle/>
                    <a:p>
                      <a:pPr indent="0" marL="0">
                        <a:buNone/>
                      </a:pPr>
                      <a:r>
                        <a:rPr lang="el-GR" sz="1260" b="1" dirty="0">
                          <a:solidFill>
                            <a:srgbClr val="0E3D1E"/>
                          </a:solidFill>
                          <a:latin typeface="Calibri" pitchFamily="34" charset="0"/>
                          <a:ea typeface="Calibri" pitchFamily="34" charset="-122"/>
                          <a:cs typeface="Calibri" pitchFamily="34" charset="-120"/>
                        </a:rPr>
                        <a:t>NB-IoT, LTE-M</a:t>
                      </a:r>
                      <a:endParaRPr lang="el-GR" sz="126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E6F3EA"/>
                    </a:solidFill>
                  </a:tcPr>
                </a:tc>
                <a:tc>
                  <a:txBody>
                    <a:bodyPr/>
                    <a:lstStyle/>
                    <a:p>
                      <a:pPr indent="0" marL="0">
                        <a:buNone/>
                      </a:pPr>
                      <a:r>
                        <a:rPr lang="el-GR" sz="1260" dirty="0">
                          <a:solidFill>
                            <a:srgbClr val="1B2420"/>
                          </a:solidFill>
                          <a:latin typeface="Calibri" pitchFamily="34" charset="0"/>
                          <a:ea typeface="Calibri" pitchFamily="34" charset="-122"/>
                          <a:cs typeface="Calibri" pitchFamily="34" charset="-120"/>
                        </a:rPr>
                        <a:t>Μέσω του δικτύου του παρόχου κινητής</a:t>
                      </a:r>
                      <a:endParaRPr lang="el-GR" sz="126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260" dirty="0">
                          <a:solidFill>
                            <a:srgbClr val="1B2420"/>
                          </a:solidFill>
                          <a:latin typeface="Calibri" pitchFamily="34" charset="0"/>
                          <a:ea typeface="Calibri" pitchFamily="34" charset="-122"/>
                          <a:cs typeface="Calibri" pitchFamily="34" charset="-120"/>
                        </a:rPr>
                        <a:t>Χωρίς πύλη δικτύου, χαμηλή κατανάλωση</a:t>
                      </a:r>
                      <a:endParaRPr lang="el-GR" sz="126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260" dirty="0">
                          <a:solidFill>
                            <a:srgbClr val="1B2420"/>
                          </a:solidFill>
                          <a:latin typeface="Calibri" pitchFamily="34" charset="0"/>
                          <a:ea typeface="Calibri" pitchFamily="34" charset="-122"/>
                          <a:cs typeface="Calibri" pitchFamily="34" charset="-120"/>
                        </a:rPr>
                        <a:t>Απαιτεί κάλυψη στο χωράφι και συνδρομή</a:t>
                      </a:r>
                      <a:endParaRPr lang="el-GR" sz="126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r h="619365">
                <a:tc>
                  <a:txBody>
                    <a:bodyPr/>
                    <a:lstStyle/>
                    <a:p>
                      <a:pPr indent="0" marL="0">
                        <a:buNone/>
                      </a:pPr>
                      <a:r>
                        <a:rPr lang="el-GR" sz="1260" b="1" dirty="0">
                          <a:solidFill>
                            <a:srgbClr val="0E3D1E"/>
                          </a:solidFill>
                          <a:latin typeface="Calibri" pitchFamily="34" charset="0"/>
                          <a:ea typeface="Calibri" pitchFamily="34" charset="-122"/>
                          <a:cs typeface="Calibri" pitchFamily="34" charset="-120"/>
                        </a:rPr>
                        <a:t>Κινητά δεδομένα 4G</a:t>
                      </a:r>
                      <a:endParaRPr lang="el-GR" sz="126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E6F3EA"/>
                    </a:solidFill>
                  </a:tcPr>
                </a:tc>
                <a:tc>
                  <a:txBody>
                    <a:bodyPr/>
                    <a:lstStyle/>
                    <a:p>
                      <a:pPr indent="0" marL="0">
                        <a:buNone/>
                      </a:pPr>
                      <a:r>
                        <a:rPr lang="el-GR" sz="1260" dirty="0">
                          <a:solidFill>
                            <a:srgbClr val="1B2420"/>
                          </a:solidFill>
                          <a:latin typeface="Calibri" pitchFamily="34" charset="0"/>
                          <a:ea typeface="Calibri" pitchFamily="34" charset="-122"/>
                          <a:cs typeface="Calibri" pitchFamily="34" charset="-120"/>
                        </a:rPr>
                        <a:t>Τυπικό δίκτυο κινητής τηλεφωνίας</a:t>
                      </a:r>
                      <a:endParaRPr lang="el-GR" sz="126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260" dirty="0">
                          <a:solidFill>
                            <a:srgbClr val="1B2420"/>
                          </a:solidFill>
                          <a:latin typeface="Calibri" pitchFamily="34" charset="0"/>
                          <a:ea typeface="Calibri" pitchFamily="34" charset="-122"/>
                          <a:cs typeface="Calibri" pitchFamily="34" charset="-120"/>
                        </a:rPr>
                        <a:t>Μεγάλος όγκος, π.χ. εικόνα κάμερας</a:t>
                      </a:r>
                      <a:endParaRPr lang="el-GR" sz="126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260" dirty="0">
                          <a:solidFill>
                            <a:srgbClr val="1B2420"/>
                          </a:solidFill>
                          <a:latin typeface="Calibri" pitchFamily="34" charset="0"/>
                          <a:ea typeface="Calibri" pitchFamily="34" charset="-122"/>
                          <a:cs typeface="Calibri" pitchFamily="34" charset="-120"/>
                        </a:rPr>
                        <a:t>Υψηλή κατανάλωση· φωτοβολταϊκό ή ρεύμα</a:t>
                      </a:r>
                      <a:endParaRPr lang="el-GR" sz="126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619365">
                <a:tc>
                  <a:txBody>
                    <a:bodyPr/>
                    <a:lstStyle/>
                    <a:p>
                      <a:pPr indent="0" marL="0">
                        <a:buNone/>
                      </a:pPr>
                      <a:r>
                        <a:rPr lang="el-GR" sz="1260" b="1" dirty="0">
                          <a:solidFill>
                            <a:srgbClr val="0E3D1E"/>
                          </a:solidFill>
                          <a:latin typeface="Calibri" pitchFamily="34" charset="0"/>
                          <a:ea typeface="Calibri" pitchFamily="34" charset="-122"/>
                          <a:cs typeface="Calibri" pitchFamily="34" charset="-120"/>
                        </a:rPr>
                        <a:t>Wi-Fi</a:t>
                      </a:r>
                      <a:endParaRPr lang="el-GR" sz="126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E6F3EA"/>
                    </a:solidFill>
                  </a:tcPr>
                </a:tc>
                <a:tc>
                  <a:txBody>
                    <a:bodyPr/>
                    <a:lstStyle/>
                    <a:p>
                      <a:pPr indent="0" marL="0">
                        <a:buNone/>
                      </a:pPr>
                      <a:r>
                        <a:rPr lang="el-GR" sz="1260" dirty="0">
                          <a:solidFill>
                            <a:srgbClr val="1B2420"/>
                          </a:solidFill>
                          <a:latin typeface="Calibri" pitchFamily="34" charset="0"/>
                          <a:ea typeface="Calibri" pitchFamily="34" charset="-122"/>
                          <a:cs typeface="Calibri" pitchFamily="34" charset="-120"/>
                        </a:rPr>
                        <a:t>Τοπικό ασύρματο δίκτυο</a:t>
                      </a:r>
                      <a:endParaRPr lang="el-GR" sz="126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260" dirty="0">
                          <a:solidFill>
                            <a:srgbClr val="1B2420"/>
                          </a:solidFill>
                          <a:latin typeface="Calibri" pitchFamily="34" charset="0"/>
                          <a:ea typeface="Calibri" pitchFamily="34" charset="-122"/>
                          <a:cs typeface="Calibri" pitchFamily="34" charset="-120"/>
                        </a:rPr>
                        <a:t>Οικονομικό και διαδεδομένο</a:t>
                      </a:r>
                      <a:endParaRPr lang="el-GR" sz="126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260" dirty="0">
                          <a:solidFill>
                            <a:srgbClr val="1B2420"/>
                          </a:solidFill>
                          <a:latin typeface="Calibri" pitchFamily="34" charset="0"/>
                          <a:ea typeface="Calibri" pitchFamily="34" charset="-122"/>
                          <a:cs typeface="Calibri" pitchFamily="34" charset="-120"/>
                        </a:rPr>
                        <a:t>Μικρή εμβέλεια· κτίρια ή θερμοκήπια</a:t>
                      </a:r>
                      <a:endParaRPr lang="el-GR" sz="126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bl>
          </a:graphicData>
        </a:graphic>
      </p:graphicFrame>
      <p:sp>
        <p:nvSpPr>
          <p:cNvPr id="8" name="Shape 4"/>
          <p:cNvSpPr/>
          <p:nvPr/>
        </p:nvSpPr>
        <p:spPr>
          <a:xfrm>
            <a:off x="548640" y="5252393"/>
            <a:ext cx="11094415" cy="543833"/>
          </a:xfrm>
          <a:prstGeom prst="roundRect">
            <a:avLst>
              <a:gd name="adj" fmla="val 20177"/>
            </a:avLst>
          </a:prstGeom>
          <a:solidFill>
            <a:srgbClr val="E2F2F6"/>
          </a:solidFill>
          <a:ln w="9525">
            <a:solidFill>
              <a:srgbClr val="E2F2F6"/>
            </a:solidFill>
            <a:prstDash val="solid"/>
          </a:ln>
        </p:spPr>
      </p:sp>
      <p:sp>
        <p:nvSpPr>
          <p:cNvPr id="9" name="Shape 5"/>
          <p:cNvSpPr/>
          <p:nvPr/>
        </p:nvSpPr>
        <p:spPr>
          <a:xfrm>
            <a:off x="826554" y="5290159"/>
            <a:ext cx="468301" cy="468301"/>
          </a:xfrm>
          <a:prstGeom prst="ellipse">
            <a:avLst/>
          </a:prstGeom>
          <a:solidFill>
            <a:srgbClr val="FFFFFF"/>
          </a:solidFill>
          <a:ln w="12700">
            <a:solidFill>
              <a:srgbClr val="FFFFFF"/>
            </a:solidFill>
            <a:prstDash val="solid"/>
          </a:ln>
        </p:spPr>
      </p:sp>
      <p:pic>
        <p:nvPicPr>
          <p:cNvPr id="10" name="Image 0" descr="/root/kozan-akilli-tarim/sunum/build/cache/m2/icons/router-0E7490.png">    </p:cNvPr>
          <p:cNvPicPr>
            <a:picLocks noChangeAspect="1"/>
          </p:cNvPicPr>
          <p:nvPr/>
        </p:nvPicPr>
        <p:blipFill>
          <a:blip r:embed="rId1"/>
          <a:stretch>
            <a:fillRect/>
          </a:stretch>
        </p:blipFill>
        <p:spPr>
          <a:xfrm>
            <a:off x="929580" y="5393185"/>
            <a:ext cx="262248" cy="262248"/>
          </a:xfrm>
          <a:prstGeom prst="rect">
            <a:avLst/>
          </a:prstGeom>
        </p:spPr>
      </p:pic>
      <p:sp>
        <p:nvSpPr>
          <p:cNvPr id="11" name="Text 6"/>
          <p:cNvSpPr txBox="1"/>
          <p:nvPr/>
        </p:nvSpPr>
        <p:spPr>
          <a:xfrm>
            <a:off x="1554480" y="5343031"/>
            <a:ext cx="9859975" cy="362555"/>
          </a:xfrm>
          <a:prstGeom prst="rect">
            <a:avLst/>
          </a:prstGeom>
          <a:noFill/>
          <a:ln/>
        </p:spPr>
        <p:txBody>
          <a:bodyPr wrap="square" lIns="0" tIns="0" rIns="0" bIns="0" rtlCol="0" anchor="ctr">
            <a:normAutofit/>
          </a:bodyPr>
          <a:lstStyle/>
          <a:p>
            <a:pPr indent="0" marL="0">
              <a:buNone/>
            </a:pPr>
            <a:r>
              <a:rPr lang="el-GR" altLang="en-US" sz="1260" b="1" dirty="0">
                <a:solidFill>
                  <a:srgbClr val="0E7490"/>
                </a:solidFill>
                <a:latin typeface="Calibri" pitchFamily="34" charset="0"/>
                <a:ea typeface="Calibri" pitchFamily="34" charset="-122"/>
                <a:cs typeface="Calibri" pitchFamily="34" charset="-120"/>
              </a:rPr>
              <a:t>Κοινή χρήση: </a:t>
            </a:r>
            <a:r>
              <a:rPr lang="el-GR" altLang="en-US" sz="1260" dirty="0">
                <a:solidFill>
                  <a:srgbClr val="1B2420"/>
                </a:solidFill>
                <a:latin typeface="Calibri" pitchFamily="34" charset="0"/>
                <a:ea typeface="Calibri" pitchFamily="34" charset="-122"/>
                <a:cs typeface="Calibri" pitchFamily="34" charset="-120"/>
              </a:rPr>
              <a:t>Μία πύλη LoRaWAN εξυπηρετεί πολλούς αισθητήρες γύρω της· γειτονικοί οπωρώνες ή μέλη ενός συνεταιρισμού μπορούν να μοιράζονται την ίδια πύλη.</a:t>
            </a:r>
            <a:endParaRPr lang="el-GR" sz="126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3 · ΕΞΥΠΝΗ ΑΡΔΕΥΣΗ ΚΑΙ ΑΥΤΟΜΑΤΙΣΜΟΣ</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Έξυπνη άρδευση: η βάνα ακολουθεί τη μέτρηση</a:t>
            </a:r>
            <a:endParaRPr lang="el-GR" sz="2700" dirty="0"/>
          </a:p>
        </p:txBody>
      </p:sp>
      <p:sp>
        <p:nvSpPr>
          <p:cNvPr id="4" name="Shape 2"/>
          <p:cNvSpPr/>
          <p:nvPr/>
        </p:nvSpPr>
        <p:spPr>
          <a:xfrm>
            <a:off x="548640" y="2231098"/>
            <a:ext cx="5364328" cy="1963841"/>
          </a:xfrm>
          <a:prstGeom prst="roundRect">
            <a:avLst>
              <a:gd name="adj" fmla="val 5587"/>
            </a:avLst>
          </a:prstGeom>
          <a:solidFill>
            <a:srgbClr val="FBF1DC"/>
          </a:solidFill>
          <a:ln w="12700">
            <a:solidFill>
              <a:srgbClr val="FBF1DC"/>
            </a:solidFill>
            <a:prstDash val="solid"/>
          </a:ln>
        </p:spPr>
      </p:sp>
      <p:sp>
        <p:nvSpPr>
          <p:cNvPr id="5" name="Text 3"/>
          <p:cNvSpPr txBox="1"/>
          <p:nvPr/>
        </p:nvSpPr>
        <p:spPr>
          <a:xfrm>
            <a:off x="868680" y="2419929"/>
            <a:ext cx="4724248" cy="377662"/>
          </a:xfrm>
          <a:prstGeom prst="rect">
            <a:avLst/>
          </a:prstGeom>
          <a:noFill/>
          <a:ln/>
        </p:spPr>
        <p:txBody>
          <a:bodyPr wrap="square" lIns="0" tIns="0" rIns="0" bIns="0" rtlCol="0" anchor="t"/>
          <a:lstStyle/>
          <a:p>
            <a:pPr indent="0" marL="0">
              <a:buNone/>
            </a:pPr>
            <a:r>
              <a:rPr lang="el-GR" altLang="en-US" sz="1800" b="1" dirty="0">
                <a:solidFill>
                  <a:srgbClr val="854D0E"/>
                </a:solidFill>
                <a:latin typeface="Calibri" pitchFamily="34" charset="0"/>
                <a:ea typeface="Calibri" pitchFamily="34" charset="-122"/>
                <a:cs typeface="Calibri" pitchFamily="34" charset="-120"/>
              </a:rPr>
              <a:t>Παράλειψη (bypass)</a:t>
            </a:r>
            <a:endParaRPr lang="el-GR" sz="1800" dirty="0"/>
          </a:p>
        </p:txBody>
      </p:sp>
      <p:sp>
        <p:nvSpPr>
          <p:cNvPr id="6" name="Text 4"/>
          <p:cNvSpPr txBox="1"/>
          <p:nvPr/>
        </p:nvSpPr>
        <p:spPr>
          <a:xfrm>
            <a:off x="868680" y="2910889"/>
            <a:ext cx="4724248" cy="1132985"/>
          </a:xfrm>
          <a:prstGeom prst="rect">
            <a:avLst/>
          </a:prstGeom>
          <a:noFill/>
          <a:ln/>
        </p:spPr>
        <p:txBody>
          <a:bodyPr wrap="square" lIns="0" tIns="0" rIns="0" bIns="0" rtlCol="0" anchor="t">
            <a:normAutofit/>
          </a:bodyPr>
          <a:lstStyle/>
          <a:p>
            <a:pPr marL="203200" indent="-203200">
              <a:spcAft>
                <a:spcPts val="496"/>
              </a:spcAft>
              <a:buSzPct val="100000"/>
              <a:buChar char="•"/>
            </a:pPr>
            <a:r>
              <a:rPr lang="el-GR" altLang="en-US" sz="1490" dirty="0">
                <a:solidFill>
                  <a:srgbClr val="1B2420"/>
                </a:solidFill>
                <a:latin typeface="Calibri" pitchFamily="34" charset="0"/>
                <a:ea typeface="Calibri" pitchFamily="34" charset="-122"/>
                <a:cs typeface="Calibri" pitchFamily="34" charset="-120"/>
              </a:rPr>
              <a:t>Η άρδευση προγραμματίζεται με χρονοδιάγραμμα</a:t>
            </a:r>
            <a:endParaRPr lang="el-GR" sz="1490" dirty="0"/>
          </a:p>
          <a:p>
            <a:pPr marL="203200" indent="-203200">
              <a:spcAft>
                <a:spcPts val="496"/>
              </a:spcAft>
              <a:buSzPct val="100000"/>
              <a:buChar char="•"/>
            </a:pPr>
            <a:r>
              <a:rPr lang="el-GR" altLang="en-US" sz="1490" dirty="0">
                <a:solidFill>
                  <a:srgbClr val="1B2420"/>
                </a:solidFill>
                <a:latin typeface="Calibri" pitchFamily="34" charset="0"/>
                <a:ea typeface="Calibri" pitchFamily="34" charset="-122"/>
                <a:cs typeface="Calibri" pitchFamily="34" charset="-120"/>
              </a:rPr>
              <a:t>Αν το έδαφος είναι αρκετά υγρό, η άρδευση παραλείπεται</a:t>
            </a:r>
            <a:endParaRPr lang="el-GR" sz="1490" dirty="0"/>
          </a:p>
          <a:p>
            <a:pPr marL="203200" indent="-203200">
              <a:spcAft>
                <a:spcPts val="496"/>
              </a:spcAft>
              <a:buSzPct val="100000"/>
              <a:buChar char="•"/>
            </a:pPr>
            <a:r>
              <a:rPr lang="el-GR" altLang="en-US" sz="1490" dirty="0">
                <a:solidFill>
                  <a:srgbClr val="1B2420"/>
                </a:solidFill>
                <a:latin typeface="Calibri" pitchFamily="34" charset="0"/>
                <a:ea typeface="Calibri" pitchFamily="34" charset="-122"/>
                <a:cs typeface="Calibri" pitchFamily="34" charset="-120"/>
              </a:rPr>
              <a:t>Το πρόγραμμα μένει, η περιττή άρδευση αποφεύγεται</a:t>
            </a:r>
            <a:endParaRPr lang="el-GR" sz="1490" dirty="0"/>
          </a:p>
        </p:txBody>
      </p:sp>
      <p:sp>
        <p:nvSpPr>
          <p:cNvPr id="7" name="Shape 5"/>
          <p:cNvSpPr/>
          <p:nvPr/>
        </p:nvSpPr>
        <p:spPr>
          <a:xfrm>
            <a:off x="6278728" y="2231098"/>
            <a:ext cx="5364328" cy="1963841"/>
          </a:xfrm>
          <a:prstGeom prst="roundRect">
            <a:avLst>
              <a:gd name="adj" fmla="val 5587"/>
            </a:avLst>
          </a:prstGeom>
          <a:solidFill>
            <a:srgbClr val="E6F3EA"/>
          </a:solidFill>
          <a:ln w="12700">
            <a:solidFill>
              <a:srgbClr val="E6F3EA"/>
            </a:solidFill>
            <a:prstDash val="solid"/>
          </a:ln>
        </p:spPr>
      </p:sp>
      <p:sp>
        <p:nvSpPr>
          <p:cNvPr id="8" name="Text 6"/>
          <p:cNvSpPr txBox="1"/>
          <p:nvPr/>
        </p:nvSpPr>
        <p:spPr>
          <a:xfrm>
            <a:off x="6598768" y="2419929"/>
            <a:ext cx="4724248" cy="377662"/>
          </a:xfrm>
          <a:prstGeom prst="rect">
            <a:avLst/>
          </a:prstGeom>
          <a:noFill/>
          <a:ln/>
        </p:spPr>
        <p:txBody>
          <a:bodyPr wrap="square" lIns="0" tIns="0" rIns="0" bIns="0" rtlCol="0" anchor="t"/>
          <a:lstStyle/>
          <a:p>
            <a:pPr indent="0" marL="0">
              <a:buNone/>
            </a:pPr>
            <a:r>
              <a:rPr lang="el-GR" altLang="en-US" sz="1800" b="1" dirty="0">
                <a:solidFill>
                  <a:srgbClr val="16602D"/>
                </a:solidFill>
                <a:latin typeface="Calibri" pitchFamily="34" charset="0"/>
                <a:ea typeface="Calibri" pitchFamily="34" charset="-122"/>
                <a:cs typeface="Calibri" pitchFamily="34" charset="-120"/>
              </a:rPr>
              <a:t>Κατ' απαίτηση</a:t>
            </a:r>
            <a:endParaRPr lang="el-GR" sz="1800" dirty="0"/>
          </a:p>
        </p:txBody>
      </p:sp>
      <p:sp>
        <p:nvSpPr>
          <p:cNvPr id="9" name="Text 7"/>
          <p:cNvSpPr txBox="1"/>
          <p:nvPr/>
        </p:nvSpPr>
        <p:spPr>
          <a:xfrm>
            <a:off x="6598768" y="2910889"/>
            <a:ext cx="4724248" cy="1132985"/>
          </a:xfrm>
          <a:prstGeom prst="rect">
            <a:avLst/>
          </a:prstGeom>
          <a:noFill/>
          <a:ln/>
        </p:spPr>
        <p:txBody>
          <a:bodyPr wrap="square" lIns="0" tIns="0" rIns="0" bIns="0" rtlCol="0" anchor="t">
            <a:normAutofit/>
          </a:bodyPr>
          <a:lstStyle/>
          <a:p>
            <a:pPr marL="203200" indent="-203200">
              <a:spcAft>
                <a:spcPts val="496"/>
              </a:spcAft>
              <a:buSzPct val="100000"/>
              <a:buChar char="•"/>
            </a:pPr>
            <a:r>
              <a:rPr lang="el-GR" altLang="en-US" sz="1490" dirty="0">
                <a:solidFill>
                  <a:srgbClr val="1B2420"/>
                </a:solidFill>
                <a:latin typeface="Calibri" pitchFamily="34" charset="0"/>
                <a:ea typeface="Calibri" pitchFamily="34" charset="-122"/>
                <a:cs typeface="Calibri" pitchFamily="34" charset="-120"/>
              </a:rPr>
              <a:t>Ξεκινά όταν η υγρασία πέσει κάτω από το όριο</a:t>
            </a:r>
            <a:endParaRPr lang="el-GR" sz="1490" dirty="0"/>
          </a:p>
          <a:p>
            <a:pPr marL="203200" indent="-203200">
              <a:spcAft>
                <a:spcPts val="496"/>
              </a:spcAft>
              <a:buSzPct val="100000"/>
              <a:buChar char="•"/>
            </a:pPr>
            <a:r>
              <a:rPr lang="el-GR" altLang="en-US" sz="1490" dirty="0">
                <a:solidFill>
                  <a:srgbClr val="1B2420"/>
                </a:solidFill>
                <a:latin typeface="Calibri" pitchFamily="34" charset="0"/>
                <a:ea typeface="Calibri" pitchFamily="34" charset="-122"/>
                <a:cs typeface="Calibri" pitchFamily="34" charset="-120"/>
              </a:rPr>
              <a:t>Σταματά όταν η υγρασία επανέλθει στο επιθυμητό εύρος</a:t>
            </a:r>
            <a:endParaRPr lang="el-GR" sz="1490" dirty="0"/>
          </a:p>
          <a:p>
            <a:pPr marL="203200" indent="-203200">
              <a:spcAft>
                <a:spcPts val="496"/>
              </a:spcAft>
              <a:buSzPct val="100000"/>
              <a:buChar char="•"/>
            </a:pPr>
            <a:r>
              <a:rPr lang="el-GR" altLang="en-US" sz="1490" dirty="0">
                <a:solidFill>
                  <a:srgbClr val="1B2420"/>
                </a:solidFill>
                <a:latin typeface="Calibri" pitchFamily="34" charset="0"/>
                <a:ea typeface="Calibri" pitchFamily="34" charset="-122"/>
                <a:cs typeface="Calibri" pitchFamily="34" charset="-120"/>
              </a:rPr>
              <a:t>Μέτρηση σε δύο βάθη της ριζόσφαιρας</a:t>
            </a:r>
            <a:endParaRPr lang="el-GR" sz="1490" dirty="0"/>
          </a:p>
        </p:txBody>
      </p:sp>
      <p:sp>
        <p:nvSpPr>
          <p:cNvPr id="10" name="Text 8"/>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Muñoz-Carpena κ.ά., UF/IFAS (2024) · Her κ.ά., UF/IFAS (2026)</a:t>
            </a:r>
            <a:endParaRPr lang="el-GR" sz="900" dirty="0"/>
          </a:p>
        </p:txBody>
      </p:sp>
      <p:sp>
        <p:nvSpPr>
          <p:cNvPr id="11" name="Text 9"/>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13</a:t>
            </a:r>
            <a:endParaRPr lang="el-GR" sz="900" dirty="0"/>
          </a:p>
        </p:txBody>
      </p:sp>
      <p:sp>
        <p:nvSpPr>
          <p:cNvPr id="13" name="Shape 10"/>
          <p:cNvSpPr/>
          <p:nvPr/>
        </p:nvSpPr>
        <p:spPr>
          <a:xfrm>
            <a:off x="548640" y="4383770"/>
            <a:ext cx="11094415" cy="830856"/>
          </a:xfrm>
          <a:prstGeom prst="roundRect">
            <a:avLst>
              <a:gd name="adj" fmla="val 13207"/>
            </a:avLst>
          </a:prstGeom>
          <a:solidFill>
            <a:srgbClr val="E2F2F6"/>
          </a:solidFill>
          <a:ln w="9525">
            <a:solidFill>
              <a:srgbClr val="E2F2F6"/>
            </a:solidFill>
            <a:prstDash val="solid"/>
          </a:ln>
        </p:spPr>
      </p:sp>
      <p:sp>
        <p:nvSpPr>
          <p:cNvPr id="14" name="Shape 11"/>
          <p:cNvSpPr/>
          <p:nvPr/>
        </p:nvSpPr>
        <p:spPr>
          <a:xfrm>
            <a:off x="826554" y="4565048"/>
            <a:ext cx="468301" cy="468301"/>
          </a:xfrm>
          <a:prstGeom prst="ellipse">
            <a:avLst/>
          </a:prstGeom>
          <a:solidFill>
            <a:srgbClr val="FFFFFF"/>
          </a:solidFill>
          <a:ln w="12700">
            <a:solidFill>
              <a:srgbClr val="FFFFFF"/>
            </a:solidFill>
            <a:prstDash val="solid"/>
          </a:ln>
        </p:spPr>
      </p:sp>
      <p:pic>
        <p:nvPicPr>
          <p:cNvPr id="15" name="Image 0" descr="/root/kozan-akilli-tarim/sunum/build/cache/m2/icons/droplets-0E7490.png">    </p:cNvPr>
          <p:cNvPicPr>
            <a:picLocks noChangeAspect="1"/>
          </p:cNvPicPr>
          <p:nvPr/>
        </p:nvPicPr>
        <p:blipFill>
          <a:blip r:embed="rId1"/>
          <a:stretch>
            <a:fillRect/>
          </a:stretch>
        </p:blipFill>
        <p:spPr>
          <a:xfrm>
            <a:off x="929580" y="4668074"/>
            <a:ext cx="262248" cy="262248"/>
          </a:xfrm>
          <a:prstGeom prst="rect">
            <a:avLst/>
          </a:prstGeom>
        </p:spPr>
      </p:pic>
      <p:sp>
        <p:nvSpPr>
          <p:cNvPr id="16" name="Text 12"/>
          <p:cNvSpPr txBox="1"/>
          <p:nvPr/>
        </p:nvSpPr>
        <p:spPr>
          <a:xfrm>
            <a:off x="1554480" y="4474409"/>
            <a:ext cx="9859975" cy="649578"/>
          </a:xfrm>
          <a:prstGeom prst="rect">
            <a:avLst/>
          </a:prstGeom>
          <a:noFill/>
          <a:ln/>
        </p:spPr>
        <p:txBody>
          <a:bodyPr wrap="square" lIns="0" tIns="0" rIns="0" bIns="0" rtlCol="0" anchor="ctr">
            <a:normAutofit/>
          </a:bodyPr>
          <a:lstStyle/>
          <a:p>
            <a:pPr indent="0" marL="0">
              <a:buNone/>
            </a:pPr>
            <a:r>
              <a:rPr lang="el-GR" altLang="en-US" sz="1310" b="1" dirty="0">
                <a:solidFill>
                  <a:srgbClr val="0E7490"/>
                </a:solidFill>
                <a:latin typeface="Calibri" pitchFamily="34" charset="0"/>
                <a:ea typeface="Calibri" pitchFamily="34" charset="-122"/>
                <a:cs typeface="Calibri" pitchFamily="34" charset="-120"/>
              </a:rPr>
              <a:t>Στοιχείο: </a:t>
            </a:r>
            <a:r>
              <a:rPr lang="el-GR" altLang="en-US" sz="1310" dirty="0">
                <a:solidFill>
                  <a:srgbClr val="1B2420"/>
                </a:solidFill>
                <a:latin typeface="Calibri" pitchFamily="34" charset="0"/>
                <a:ea typeface="Calibri" pitchFamily="34" charset="-122"/>
                <a:cs typeface="Calibri" pitchFamily="34" charset="-120"/>
              </a:rPr>
              <a:t>Ο προγραμματισμός άρδευσης με αισθητήρα υγρασίας εδάφους και δεδομένα καιρού εξοικονόμησε έως 30% νερό σε σχέση με σταθερό πρόγραμμα, χωρίς μείωση της απόδοσης στα φασόλια.</a:t>
            </a:r>
            <a:endParaRPr lang="el-GR" sz="131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ΣΤΗΝ ΠΛΑΤΦΟΡΜΑ · ΜΑΘΗΜΑ 3</a:t>
            </a:r>
            <a:endParaRPr lang="el-G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Στην πλατφόρμα: στοιχεία στον πορτοκαλεώνα</a:t>
            </a:r>
            <a:endParaRPr lang="el-GR" sz="2700" dirty="0"/>
          </a:p>
        </p:txBody>
      </p:sp>
      <p:sp>
        <p:nvSpPr>
          <p:cNvPr id="5"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Πλατφόρμα της Ακαδημίας, Ενότητα 2, Μάθημα 3</a:t>
            </a:r>
            <a:endParaRPr lang="el-GR" sz="900" dirty="0"/>
          </a:p>
        </p:txBody>
      </p:sp>
      <p:sp>
        <p:nvSpPr>
          <p:cNvPr id="6"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14</a:t>
            </a:r>
            <a:endParaRPr lang="el-GR" sz="900" dirty="0"/>
          </a:p>
        </p:txBody>
      </p:sp>
      <p:pic>
        <p:nvPicPr>
          <p:cNvPr id="8" name="Image 0" descr="/root/kozan-akilli-tarim/sunum/build/cache/m2-el-l03-ix1-5f9b005f-2000-0-0_0.25_1_0.925.jpg">    </p:cNvPr>
          <p:cNvPicPr>
            <a:picLocks noChangeAspect="1"/>
          </p:cNvPicPr>
          <p:nvPr/>
        </p:nvPicPr>
        <p:blipFill>
          <a:blip r:embed="rId1"/>
          <a:stretch>
            <a:fillRect/>
          </a:stretch>
        </p:blipFill>
        <p:spPr>
          <a:xfrm>
            <a:off x="981774" y="2253758"/>
            <a:ext cx="4113197" cy="3240338"/>
          </a:xfrm>
          <a:prstGeom prst="rect">
            <a:avLst/>
          </a:prstGeom>
          <a:effectLst>
            <a:outerShdw sx="100000" sy="100000" kx="0" ky="0" algn="bl" rotWithShape="0" blurRad="101600" dist="38100" dir="5400000">
              <a:srgbClr val="1B2420">
                <a:alpha val="22000"/>
              </a:srgbClr>
            </a:outerShdw>
          </a:effectLst>
        </p:spPr>
      </p:pic>
      <p:sp>
        <p:nvSpPr>
          <p:cNvPr id="9" name="Text 5"/>
          <p:cNvSpPr txBox="1"/>
          <p:nvPr/>
        </p:nvSpPr>
        <p:spPr>
          <a:xfrm>
            <a:off x="548640" y="5554522"/>
            <a:ext cx="4979465" cy="226597"/>
          </a:xfrm>
          <a:prstGeom prst="rect">
            <a:avLst/>
          </a:prstGeom>
          <a:noFill/>
          <a:ln/>
        </p:spPr>
        <p:txBody>
          <a:bodyPr wrap="square" lIns="0" tIns="0" rIns="0" bIns="0" rtlCol="0" anchor="t"/>
          <a:lstStyle/>
          <a:p>
            <a:pPr indent="0" marL="0">
              <a:buNone/>
            </a:pPr>
            <a:r>
              <a:rPr lang="el-GR" altLang="en-US" sz="990" i="1" dirty="0">
                <a:solidFill>
                  <a:srgbClr val="5A6862"/>
                </a:solidFill>
                <a:latin typeface="Calibri" pitchFamily="34" charset="0"/>
                <a:ea typeface="Calibri" pitchFamily="34" charset="-122"/>
                <a:cs typeface="Calibri" pitchFamily="34" charset="-120"/>
              </a:rPr>
              <a:t>Ενότητα 2, Μάθημα 3: δραστηριότητα τοποθέτησης</a:t>
            </a:r>
            <a:endParaRPr lang="el-GR" sz="990" dirty="0"/>
          </a:p>
        </p:txBody>
      </p:sp>
      <p:sp>
        <p:nvSpPr>
          <p:cNvPr id="10" name="Shape 6"/>
          <p:cNvSpPr/>
          <p:nvPr/>
        </p:nvSpPr>
        <p:spPr>
          <a:xfrm>
            <a:off x="5893865" y="2253758"/>
            <a:ext cx="5749190" cy="3240338"/>
          </a:xfrm>
          <a:prstGeom prst="roundRect">
            <a:avLst>
              <a:gd name="adj" fmla="val 3386"/>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1" name="Shape 7"/>
          <p:cNvSpPr/>
          <p:nvPr/>
        </p:nvSpPr>
        <p:spPr>
          <a:xfrm>
            <a:off x="6166211" y="2419929"/>
            <a:ext cx="415428" cy="415428"/>
          </a:xfrm>
          <a:prstGeom prst="ellipse">
            <a:avLst/>
          </a:prstGeom>
          <a:solidFill>
            <a:srgbClr val="E6F3EA"/>
          </a:solidFill>
          <a:ln w="12700">
            <a:solidFill>
              <a:srgbClr val="E6F3EA"/>
            </a:solidFill>
            <a:prstDash val="solid"/>
          </a:ln>
        </p:spPr>
      </p:sp>
      <p:pic>
        <p:nvPicPr>
          <p:cNvPr id="12" name="Image 1" descr="/root/kozan-akilli-tarim/sunum/build/cache/m2/icons/smartphone-16602D.png">    </p:cNvPr>
          <p:cNvPicPr>
            <a:picLocks noChangeAspect="1"/>
          </p:cNvPicPr>
          <p:nvPr/>
        </p:nvPicPr>
        <p:blipFill>
          <a:blip r:embed="rId2"/>
          <a:stretch>
            <a:fillRect/>
          </a:stretch>
        </p:blipFill>
        <p:spPr>
          <a:xfrm>
            <a:off x="6257605" y="2511323"/>
            <a:ext cx="232640" cy="232640"/>
          </a:xfrm>
          <a:prstGeom prst="rect">
            <a:avLst/>
          </a:prstGeom>
        </p:spPr>
      </p:pic>
      <p:sp>
        <p:nvSpPr>
          <p:cNvPr id="13" name="Text 8"/>
          <p:cNvSpPr txBox="1"/>
          <p:nvPr/>
        </p:nvSpPr>
        <p:spPr>
          <a:xfrm>
            <a:off x="6762545" y="2419929"/>
            <a:ext cx="4651910" cy="226597"/>
          </a:xfrm>
          <a:prstGeom prst="rect">
            <a:avLst/>
          </a:prstGeom>
          <a:noFill/>
          <a:ln/>
        </p:spPr>
        <p:txBody>
          <a:bodyPr wrap="square" lIns="0" tIns="0" rIns="0" bIns="0" rtlCol="0" anchor="t"/>
          <a:lstStyle/>
          <a:p>
            <a:pPr indent="0" marL="0">
              <a:buNone/>
            </a:pPr>
            <a:r>
              <a:rPr lang="el-GR" altLang="en-US" sz="1350" b="1" dirty="0">
                <a:solidFill>
                  <a:srgbClr val="1B2420"/>
                </a:solidFill>
                <a:latin typeface="Calibri" pitchFamily="34" charset="0"/>
                <a:ea typeface="Calibri" pitchFamily="34" charset="-122"/>
                <a:cs typeface="Calibri" pitchFamily="34" charset="-120"/>
              </a:rPr>
              <a:t>Τι θα κάνουν οι συμμετέχοντες;</a:t>
            </a:r>
            <a:endParaRPr lang="el-GR" sz="1350" dirty="0"/>
          </a:p>
        </p:txBody>
      </p:sp>
      <p:sp>
        <p:nvSpPr>
          <p:cNvPr id="14" name="Text 9"/>
          <p:cNvSpPr txBox="1"/>
          <p:nvPr/>
        </p:nvSpPr>
        <p:spPr>
          <a:xfrm>
            <a:off x="6762545" y="2646526"/>
            <a:ext cx="4651910" cy="211491"/>
          </a:xfrm>
          <a:prstGeom prst="rect">
            <a:avLst/>
          </a:prstGeom>
          <a:noFill/>
          <a:ln/>
        </p:spPr>
        <p:txBody>
          <a:bodyPr wrap="square" lIns="0" tIns="0" rIns="0" bIns="0" rtlCol="0" anchor="t"/>
          <a:lstStyle/>
          <a:p>
            <a:pPr indent="0" marL="0">
              <a:buNone/>
            </a:pPr>
            <a:r>
              <a:rPr lang="el-GR" altLang="en-US" sz="1040" b="1" dirty="0">
                <a:solidFill>
                  <a:srgbClr val="A16207"/>
                </a:solidFill>
                <a:latin typeface="Calibri" pitchFamily="34" charset="0"/>
                <a:ea typeface="Calibri" pitchFamily="34" charset="-122"/>
                <a:cs typeface="Calibri" pitchFamily="34" charset="-120"/>
              </a:rPr>
              <a:t>Υποχρεωτική δραστηριότητα · 25 XP · όριο επιτυχίας 70%</a:t>
            </a:r>
            <a:endParaRPr lang="el-GR" sz="1040" dirty="0"/>
          </a:p>
        </p:txBody>
      </p:sp>
      <p:sp>
        <p:nvSpPr>
          <p:cNvPr id="15" name="Text 10"/>
          <p:cNvSpPr txBox="1"/>
          <p:nvPr/>
        </p:nvSpPr>
        <p:spPr>
          <a:xfrm>
            <a:off x="6168185" y="3024188"/>
            <a:ext cx="5200550" cy="2333950"/>
          </a:xfrm>
          <a:prstGeom prst="rect">
            <a:avLst/>
          </a:prstGeom>
          <a:noFill/>
          <a:ln/>
        </p:spPr>
        <p:txBody>
          <a:bodyPr wrap="square" lIns="0" tIns="0" rIns="0" bIns="0" rtlCol="0" anchor="t">
            <a:normAutofit/>
          </a:bodyPr>
          <a:lstStyle/>
          <a:p>
            <a:pPr marL="254000" indent="-254000">
              <a:spcAft>
                <a:spcPts val="743"/>
              </a:spcAft>
              <a:buSzPct val="100000"/>
              <a:buFont typeface="+mj-lt"/>
              <a:buAutoNum type="arabicPeriod" startAt="1"/>
            </a:pPr>
            <a:r>
              <a:rPr lang="el-GR" altLang="en-US" sz="1310" b="1" dirty="0">
                <a:solidFill>
                  <a:srgbClr val="16602D"/>
                </a:solidFill>
                <a:latin typeface="Calibri" pitchFamily="34" charset="0"/>
                <a:ea typeface="Calibri" pitchFamily="34" charset="-122"/>
                <a:cs typeface="Calibri" pitchFamily="34" charset="-120"/>
              </a:rPr>
              <a:t>Εργασία: </a:t>
            </a:r>
            <a:r>
              <a:rPr lang="el-GR" altLang="en-US" sz="1310" dirty="0">
                <a:solidFill>
                  <a:srgbClr val="3A4540"/>
                </a:solidFill>
                <a:latin typeface="Calibri" pitchFamily="34" charset="0"/>
                <a:ea typeface="Calibri" pitchFamily="34" charset="-122"/>
                <a:cs typeface="Calibri" pitchFamily="34" charset="-120"/>
              </a:rPr>
              <a:t>Τοποθέτηση αισθητήρων υγρασίας (30 και 60 cm), μετεωρολογικού σταθμού, πύλης LoRaWAN, ηλεκτροβάνας και υδρομετρητή στα σωστά σημεία του πορτοκαλεώνα.</a:t>
            </a:r>
            <a:endParaRPr lang="el-GR" sz="1310" dirty="0"/>
          </a:p>
          <a:p>
            <a:pPr marL="254000" indent="-254000">
              <a:spcAft>
                <a:spcPts val="743"/>
              </a:spcAft>
              <a:buSzPct val="100000"/>
              <a:buFont typeface="+mj-lt"/>
              <a:buAutoNum type="arabicPeriod" startAt="1"/>
            </a:pPr>
            <a:r>
              <a:rPr lang="el-GR" altLang="en-US" sz="1310" b="1" dirty="0">
                <a:solidFill>
                  <a:srgbClr val="16602D"/>
                </a:solidFill>
                <a:latin typeface="Calibri" pitchFamily="34" charset="0"/>
                <a:ea typeface="Calibri" pitchFamily="34" charset="-122"/>
                <a:cs typeface="Calibri" pitchFamily="34" charset="-120"/>
              </a:rPr>
              <a:t>Πρώτα πρόβλεψη: </a:t>
            </a:r>
            <a:r>
              <a:rPr lang="el-GR" altLang="en-US" sz="1310" dirty="0">
                <a:solidFill>
                  <a:srgbClr val="3A4540"/>
                </a:solidFill>
                <a:latin typeface="Calibri" pitchFamily="34" charset="0"/>
                <a:ea typeface="Calibri" pitchFamily="34" charset="-122"/>
                <a:cs typeface="Calibri" pitchFamily="34" charset="-120"/>
              </a:rPr>
              <a:t>Οι συμμετέχοντες γράφουν στη συνομιλία πού θα έβαζαν την πύλη και γιατί.</a:t>
            </a:r>
            <a:endParaRPr lang="el-GR" sz="1310" dirty="0"/>
          </a:p>
          <a:p>
            <a:pPr marL="254000" indent="-254000">
              <a:spcAft>
                <a:spcPts val="743"/>
              </a:spcAft>
              <a:buSzPct val="100000"/>
              <a:buFont typeface="+mj-lt"/>
              <a:buAutoNum type="arabicPeriod" startAt="1"/>
            </a:pPr>
            <a:r>
              <a:rPr lang="el-GR" altLang="en-US" sz="1310" b="1" dirty="0">
                <a:solidFill>
                  <a:srgbClr val="16602D"/>
                </a:solidFill>
                <a:latin typeface="Calibri" pitchFamily="34" charset="0"/>
                <a:ea typeface="Calibri" pitchFamily="34" charset="-122"/>
                <a:cs typeface="Calibri" pitchFamily="34" charset="-120"/>
              </a:rPr>
              <a:t>Συζήτηση: </a:t>
            </a:r>
            <a:r>
              <a:rPr lang="el-GR" altLang="en-US" sz="1310" dirty="0">
                <a:solidFill>
                  <a:srgbClr val="3A4540"/>
                </a:solidFill>
                <a:latin typeface="Calibri" pitchFamily="34" charset="0"/>
                <a:ea typeface="Calibri" pitchFamily="34" charset="-122"/>
                <a:cs typeface="Calibri" pitchFamily="34" charset="-120"/>
              </a:rPr>
              <a:t>Γιατί ένας μόνο αισθητήρας δεν αντιπροσωπεύει όλο τον οπωρώνα;</a:t>
            </a:r>
            <a:endParaRPr lang="el-GR" sz="1310" dirty="0"/>
          </a:p>
          <a:p>
            <a:pPr marL="254000" indent="-254000">
              <a:spcAft>
                <a:spcPts val="743"/>
              </a:spcAft>
              <a:buSzPct val="100000"/>
              <a:buFont typeface="+mj-lt"/>
              <a:buAutoNum type="arabicPeriod" startAt="1"/>
            </a:pPr>
            <a:r>
              <a:rPr lang="el-GR" altLang="en-US" sz="1310" b="1" dirty="0">
                <a:solidFill>
                  <a:srgbClr val="16602D"/>
                </a:solidFill>
                <a:latin typeface="Calibri" pitchFamily="34" charset="0"/>
                <a:ea typeface="Calibri" pitchFamily="34" charset="-122"/>
                <a:cs typeface="Calibri" pitchFamily="34" charset="-120"/>
              </a:rPr>
              <a:t>Σύνδεση: </a:t>
            </a:r>
            <a:r>
              <a:rPr lang="el-GR" altLang="en-US" sz="1310" dirty="0">
                <a:solidFill>
                  <a:srgbClr val="3A4540"/>
                </a:solidFill>
                <a:latin typeface="Calibri" pitchFamily="34" charset="0"/>
                <a:ea typeface="Calibri" pitchFamily="34" charset="-122"/>
                <a:cs typeface="Calibri" pitchFamily="34" charset="-120"/>
              </a:rPr>
              <a:t>Στο ίδιο μάθημα, η δραστηριότητα «Το ταξίδι του δεδομένου» δείχνει τα επτά βήματα από τη μέτρηση στη βάνα.</a:t>
            </a:r>
            <a:endParaRPr lang="el-GR" sz="131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root/kozan-akilli-tarim/sunum/build/cache/bg-section-0363c0b6-1920-0-0_0.13253674517715958_1_0.8674632548228405.jpg">    </p:cNvPr>
          <p:cNvPicPr>
            <a:picLocks noChangeAspect="1"/>
          </p:cNvPicPr>
          <p:nvPr/>
        </p:nvPicPr>
        <p:blipFill>
          <a:blip r:embed="rId1"/>
          <a:stretch>
            <a:fillRect/>
          </a:stretch>
        </p:blipFill>
        <p:spPr>
          <a:xfrm>
            <a:off x="0" y="1116000"/>
            <a:ext cx="12191695" cy="5040000"/>
          </a:xfrm>
          <a:prstGeom prst="rect">
            <a:avLst/>
          </a:prstGeom>
        </p:spPr>
      </p:pic>
      <p:sp>
        <p:nvSpPr>
          <p:cNvPr id="3" name="Text 0"/>
          <p:cNvSpPr txBox="1"/>
          <p:nvPr/>
        </p:nvSpPr>
        <p:spPr>
          <a:xfrm>
            <a:off x="548640" y="1581520"/>
            <a:ext cx="2743200" cy="1423402"/>
          </a:xfrm>
          <a:prstGeom prst="rect">
            <a:avLst/>
          </a:prstGeom>
          <a:noFill/>
          <a:ln/>
        </p:spPr>
        <p:txBody>
          <a:bodyPr wrap="square" lIns="0" tIns="0" rIns="0" bIns="0" rtlCol="0" anchor="t"/>
          <a:lstStyle/>
          <a:p>
            <a:pPr indent="0" marL="0">
              <a:buNone/>
            </a:pPr>
            <a:r>
              <a:rPr lang="el-GR" altLang="en-US" sz="8750" b="1" dirty="0">
                <a:solidFill>
                  <a:srgbClr val="E8B54A"/>
                </a:solidFill>
                <a:latin typeface="Calibri" pitchFamily="34" charset="0"/>
                <a:ea typeface="Calibri" pitchFamily="34" charset="-122"/>
                <a:cs typeface="Calibri" pitchFamily="34" charset="-120"/>
              </a:rPr>
              <a:t>02</a:t>
            </a:r>
            <a:endParaRPr lang="el-GR" sz="8750" dirty="0"/>
          </a:p>
        </p:txBody>
      </p:sp>
      <p:sp>
        <p:nvSpPr>
          <p:cNvPr id="4" name="Text 1"/>
          <p:cNvSpPr txBox="1"/>
          <p:nvPr/>
        </p:nvSpPr>
        <p:spPr>
          <a:xfrm>
            <a:off x="548640" y="2978868"/>
            <a:ext cx="5486400" cy="226597"/>
          </a:xfrm>
          <a:prstGeom prst="rect">
            <a:avLst/>
          </a:prstGeom>
          <a:noFill/>
          <a:ln/>
        </p:spPr>
        <p:txBody>
          <a:bodyPr wrap="square" lIns="0" tIns="0" rIns="0" bIns="0" rtlCol="0" anchor="t"/>
          <a:lstStyle/>
          <a:p>
            <a:pPr indent="0" marL="0">
              <a:buNone/>
            </a:pPr>
            <a:r>
              <a:rPr lang="el-GR" altLang="en-US" sz="1170" b="1" spc="300" kern="0" dirty="0">
                <a:solidFill>
                  <a:srgbClr val="A9D2B5"/>
                </a:solidFill>
                <a:latin typeface="Calibri" pitchFamily="34" charset="0"/>
                <a:ea typeface="Calibri" pitchFamily="34" charset="-122"/>
                <a:cs typeface="Calibri" pitchFamily="34" charset="-120"/>
              </a:rPr>
              <a:t>ΜΕΡΟΣ 2</a:t>
            </a:r>
            <a:endParaRPr lang="el-GR" sz="1170" dirty="0"/>
          </a:p>
        </p:txBody>
      </p:sp>
      <p:sp>
        <p:nvSpPr>
          <p:cNvPr id="5" name="Text 2"/>
          <p:cNvSpPr txBox="1"/>
          <p:nvPr/>
        </p:nvSpPr>
        <p:spPr>
          <a:xfrm>
            <a:off x="548640" y="3243232"/>
            <a:ext cx="7863840" cy="1057453"/>
          </a:xfrm>
          <a:prstGeom prst="rect">
            <a:avLst/>
          </a:prstGeom>
          <a:noFill/>
          <a:ln/>
        </p:spPr>
        <p:txBody>
          <a:bodyPr wrap="square" lIns="0" tIns="0" rIns="0" bIns="0" rtlCol="0" anchor="t">
            <a:normAutofit/>
          </a:bodyPr>
          <a:lstStyle/>
          <a:p>
            <a:pPr indent="0" marL="0">
              <a:buNone/>
            </a:pPr>
            <a:r>
              <a:rPr lang="el-GR" altLang="en-US" sz="3420" b="1" dirty="0">
                <a:solidFill>
                  <a:srgbClr val="FFFFFF"/>
                </a:solidFill>
                <a:latin typeface="Calibri" pitchFamily="34" charset="0"/>
                <a:ea typeface="Calibri" pitchFamily="34" charset="-122"/>
                <a:cs typeface="Calibri" pitchFamily="34" charset="-120"/>
              </a:rPr>
              <a:t>Ρομποτική και αυτόνομα συστήματα στη γεωργία</a:t>
            </a:r>
            <a:endParaRPr lang="el-GR" sz="3420" dirty="0"/>
          </a:p>
        </p:txBody>
      </p:sp>
      <p:sp>
        <p:nvSpPr>
          <p:cNvPr id="6" name="Text 3"/>
          <p:cNvSpPr txBox="1"/>
          <p:nvPr/>
        </p:nvSpPr>
        <p:spPr>
          <a:xfrm>
            <a:off x="548640" y="4338451"/>
            <a:ext cx="7680960" cy="755324"/>
          </a:xfrm>
          <a:prstGeom prst="rect">
            <a:avLst/>
          </a:prstGeom>
          <a:noFill/>
          <a:ln/>
        </p:spPr>
        <p:txBody>
          <a:bodyPr wrap="square" lIns="0" tIns="0" rIns="0" bIns="0" rtlCol="0" anchor="t"/>
          <a:lstStyle/>
          <a:p>
            <a:pPr indent="0" marL="0">
              <a:buNone/>
            </a:pPr>
            <a:r>
              <a:rPr lang="el-GR" altLang="en-US" sz="1530" dirty="0">
                <a:solidFill>
                  <a:srgbClr val="CFE6D6"/>
                </a:solidFill>
                <a:latin typeface="Calibri" pitchFamily="34" charset="0"/>
                <a:ea typeface="Calibri" pitchFamily="34" charset="-122"/>
                <a:cs typeface="Calibri" pitchFamily="34" charset="-120"/>
              </a:rPr>
              <a:t>Αντίληψη, απόφαση, εφαρμογή: ρομπότ, αυτόνομα μηχανήματα και ασφάλεια</a:t>
            </a:r>
            <a:endParaRPr lang="el-GR" sz="1530" dirty="0"/>
          </a:p>
        </p:txBody>
      </p:sp>
      <p:sp>
        <p:nvSpPr>
          <p:cNvPr id="7" name="Shape 4"/>
          <p:cNvSpPr/>
          <p:nvPr/>
        </p:nvSpPr>
        <p:spPr>
          <a:xfrm>
            <a:off x="548640" y="5244839"/>
            <a:ext cx="1305032"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8" name="Text 5"/>
          <p:cNvSpPr txBox="1"/>
          <p:nvPr/>
        </p:nvSpPr>
        <p:spPr>
          <a:xfrm>
            <a:off x="548640" y="5244839"/>
            <a:ext cx="1305032"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Μαθήματα 4-6</a:t>
            </a:r>
            <a:endParaRPr lang="el-GR" sz="1040" dirty="0"/>
          </a:p>
        </p:txBody>
      </p:sp>
      <p:sp>
        <p:nvSpPr>
          <p:cNvPr id="9" name="Shape 6"/>
          <p:cNvSpPr/>
          <p:nvPr/>
        </p:nvSpPr>
        <p:spPr>
          <a:xfrm>
            <a:off x="1963400" y="5244839"/>
            <a:ext cx="1010229"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0" name="Text 7"/>
          <p:cNvSpPr txBox="1"/>
          <p:nvPr/>
        </p:nvSpPr>
        <p:spPr>
          <a:xfrm>
            <a:off x="1963400" y="5244839"/>
            <a:ext cx="1010229"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44 λεπτά</a:t>
            </a:r>
            <a:endParaRPr lang="el-GR" sz="1040" dirty="0"/>
          </a:p>
        </p:txBody>
      </p:sp>
      <p:sp>
        <p:nvSpPr>
          <p:cNvPr id="11" name="Shape 8"/>
          <p:cNvSpPr/>
          <p:nvPr/>
        </p:nvSpPr>
        <p:spPr>
          <a:xfrm>
            <a:off x="3083357" y="5244839"/>
            <a:ext cx="1599834"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2" name="Text 9"/>
          <p:cNvSpPr txBox="1"/>
          <p:nvPr/>
        </p:nvSpPr>
        <p:spPr>
          <a:xfrm>
            <a:off x="3083357" y="5244839"/>
            <a:ext cx="1599834"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6 δραστηριότητες</a:t>
            </a:r>
            <a:endParaRPr lang="el-GR" sz="1040" dirty="0"/>
          </a:p>
        </p:txBody>
      </p:sp>
      <p:pic>
        <p:nvPicPr>
          <p:cNvPr id="13" name="Image 1" descr="/root/kozan-akilli-tarim/sunum/build/cache/kapak-m2-ff2f61f2-1400-0-0.03_0.13_0.5_0.82-f665a24a-1400-0.03.png">    </p:cNvPr>
          <p:cNvPicPr>
            <a:picLocks noChangeAspect="1"/>
          </p:cNvPicPr>
          <p:nvPr/>
        </p:nvPicPr>
        <p:blipFill>
          <a:blip r:embed="rId2"/>
          <a:stretch>
            <a:fillRect/>
          </a:stretch>
        </p:blipFill>
        <p:spPr>
          <a:xfrm>
            <a:off x="8778327" y="2396316"/>
            <a:ext cx="2605867" cy="2147026"/>
          </a:xfrm>
          <a:prstGeom prst="rect">
            <a:avLst/>
          </a:prstGeom>
        </p:spPr>
      </p:pic>
      <p:sp>
        <p:nvSpPr>
          <p:cNvPr id="14" name="Text 10"/>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A9D2B5"/>
                </a:solidFill>
                <a:latin typeface="Calibri" pitchFamily="34" charset="0"/>
                <a:ea typeface="Calibri" pitchFamily="34" charset="-122"/>
                <a:cs typeface="Calibri" pitchFamily="34" charset="-120"/>
              </a:rPr>
              <a:t>15</a:t>
            </a:r>
            <a:endParaRPr lang="el-GR"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4 · ΓΕΩΡΓΙΚΟΣ ΑΥΤΟΜΑΤΙΣΜΟΣ</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Τι ξεχωρίζει το ρομπότ από τον αυτοματισμό;</a:t>
            </a:r>
            <a:endParaRPr lang="el-G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Μάθημα 4 · FAO (2022)</a:t>
            </a:r>
            <a:endParaRPr lang="el-G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16</a:t>
            </a:r>
            <a:endParaRPr lang="el-GR" sz="900" dirty="0"/>
          </a:p>
        </p:txBody>
      </p:sp>
      <p:sp>
        <p:nvSpPr>
          <p:cNvPr id="7" name="Shape 4"/>
          <p:cNvSpPr/>
          <p:nvPr/>
        </p:nvSpPr>
        <p:spPr>
          <a:xfrm>
            <a:off x="548640" y="2306630"/>
            <a:ext cx="1508760" cy="347449"/>
          </a:xfrm>
          <a:prstGeom prst="roundRect">
            <a:avLst>
              <a:gd name="adj" fmla="val 60530"/>
            </a:avLst>
          </a:prstGeom>
          <a:solidFill>
            <a:srgbClr val="5A6862"/>
          </a:solidFill>
          <a:ln w="9525">
            <a:solidFill>
              <a:srgbClr val="5A6862"/>
            </a:solidFill>
            <a:prstDash val="solid"/>
          </a:ln>
        </p:spPr>
      </p:sp>
      <p:sp>
        <p:nvSpPr>
          <p:cNvPr id="8" name="Text 5"/>
          <p:cNvSpPr txBox="1"/>
          <p:nvPr/>
        </p:nvSpPr>
        <p:spPr>
          <a:xfrm>
            <a:off x="548640" y="2306630"/>
            <a:ext cx="1508760" cy="347449"/>
          </a:xfrm>
          <a:prstGeom prst="rect">
            <a:avLst/>
          </a:prstGeom>
          <a:noFill/>
          <a:ln/>
        </p:spPr>
        <p:txBody>
          <a:bodyPr wrap="square" lIns="0" tIns="0" rIns="0" bIns="0" rtlCol="0" anchor="ctr"/>
          <a:lstStyle/>
          <a:p>
            <a:pPr algn="ctr" indent="0" marL="0">
              <a:buNone/>
            </a:pPr>
            <a:r>
              <a:rPr lang="el-GR" altLang="en-US" sz="1260" b="1" dirty="0">
                <a:solidFill>
                  <a:srgbClr val="FFFFFF"/>
                </a:solidFill>
                <a:latin typeface="Calibri" pitchFamily="34" charset="0"/>
                <a:ea typeface="Calibri" pitchFamily="34" charset="-122"/>
                <a:cs typeface="Calibri" pitchFamily="34" charset="-120"/>
              </a:rPr>
              <a:t>Αυτοματισμός</a:t>
            </a:r>
            <a:endParaRPr lang="el-GR" sz="1260" dirty="0"/>
          </a:p>
        </p:txBody>
      </p:sp>
      <p:sp>
        <p:nvSpPr>
          <p:cNvPr id="9" name="Text 6"/>
          <p:cNvSpPr txBox="1"/>
          <p:nvPr/>
        </p:nvSpPr>
        <p:spPr>
          <a:xfrm>
            <a:off x="2286000" y="2268864"/>
            <a:ext cx="4160520" cy="991992"/>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Λειτουργεί με προκαθορισμένο κανόνα. Ο χρονοδιακόπτης που ανοίγει κάθε πρωί στις 06.00 δεν ξέρει αν το έδαφος είναι υγρό.</a:t>
            </a:r>
            <a:endParaRPr lang="el-GR" sz="1260" dirty="0"/>
          </a:p>
        </p:txBody>
      </p:sp>
      <p:sp>
        <p:nvSpPr>
          <p:cNvPr id="10" name="Shape 7"/>
          <p:cNvSpPr/>
          <p:nvPr/>
        </p:nvSpPr>
        <p:spPr>
          <a:xfrm>
            <a:off x="548640" y="3411921"/>
            <a:ext cx="1508760" cy="347449"/>
          </a:xfrm>
          <a:prstGeom prst="roundRect">
            <a:avLst>
              <a:gd name="adj" fmla="val 60530"/>
            </a:avLst>
          </a:prstGeom>
          <a:solidFill>
            <a:srgbClr val="1F7A3A"/>
          </a:solidFill>
          <a:ln w="9525">
            <a:solidFill>
              <a:srgbClr val="1F7A3A"/>
            </a:solidFill>
            <a:prstDash val="solid"/>
          </a:ln>
        </p:spPr>
      </p:sp>
      <p:sp>
        <p:nvSpPr>
          <p:cNvPr id="11" name="Text 8"/>
          <p:cNvSpPr txBox="1"/>
          <p:nvPr/>
        </p:nvSpPr>
        <p:spPr>
          <a:xfrm>
            <a:off x="548640" y="3411921"/>
            <a:ext cx="1508760" cy="347449"/>
          </a:xfrm>
          <a:prstGeom prst="rect">
            <a:avLst/>
          </a:prstGeom>
          <a:noFill/>
          <a:ln/>
        </p:spPr>
        <p:txBody>
          <a:bodyPr wrap="square" lIns="0" tIns="0" rIns="0" bIns="0" rtlCol="0" anchor="ctr"/>
          <a:lstStyle/>
          <a:p>
            <a:pPr algn="ctr" indent="0" marL="0">
              <a:buNone/>
            </a:pPr>
            <a:r>
              <a:rPr lang="el-GR" altLang="en-US" sz="1260" b="1" dirty="0">
                <a:solidFill>
                  <a:srgbClr val="FFFFFF"/>
                </a:solidFill>
                <a:latin typeface="Calibri" pitchFamily="34" charset="0"/>
                <a:ea typeface="Calibri" pitchFamily="34" charset="-122"/>
                <a:cs typeface="Calibri" pitchFamily="34" charset="-120"/>
              </a:rPr>
              <a:t>Ρομπότ</a:t>
            </a:r>
            <a:endParaRPr lang="el-GR" sz="1260" dirty="0"/>
          </a:p>
        </p:txBody>
      </p:sp>
      <p:sp>
        <p:nvSpPr>
          <p:cNvPr id="12" name="Text 9"/>
          <p:cNvSpPr txBox="1"/>
          <p:nvPr/>
        </p:nvSpPr>
        <p:spPr>
          <a:xfrm>
            <a:off x="2286000" y="3374154"/>
            <a:ext cx="4160520" cy="991992"/>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Αντιλαμβάνεται το περιβάλλον, αποφασίζει και εκτελεί φυσική εργασία. Αναγνωρίζει το ζιζάνιο με την κάμερα και επεμβαίνει μόνο σε αυτό.</a:t>
            </a:r>
            <a:endParaRPr lang="el-GR" sz="1260" dirty="0"/>
          </a:p>
        </p:txBody>
      </p:sp>
      <p:sp>
        <p:nvSpPr>
          <p:cNvPr id="13" name="Shape 10"/>
          <p:cNvSpPr/>
          <p:nvPr/>
        </p:nvSpPr>
        <p:spPr>
          <a:xfrm>
            <a:off x="548640" y="4517211"/>
            <a:ext cx="1508760" cy="347449"/>
          </a:xfrm>
          <a:prstGeom prst="roundRect">
            <a:avLst>
              <a:gd name="adj" fmla="val 60530"/>
            </a:avLst>
          </a:prstGeom>
          <a:solidFill>
            <a:srgbClr val="0E7490"/>
          </a:solidFill>
          <a:ln w="9525">
            <a:solidFill>
              <a:srgbClr val="0E7490"/>
            </a:solidFill>
            <a:prstDash val="solid"/>
          </a:ln>
        </p:spPr>
      </p:sp>
      <p:sp>
        <p:nvSpPr>
          <p:cNvPr id="14" name="Text 11"/>
          <p:cNvSpPr txBox="1"/>
          <p:nvPr/>
        </p:nvSpPr>
        <p:spPr>
          <a:xfrm>
            <a:off x="548640" y="4517211"/>
            <a:ext cx="1508760" cy="347449"/>
          </a:xfrm>
          <a:prstGeom prst="rect">
            <a:avLst/>
          </a:prstGeom>
          <a:noFill/>
          <a:ln/>
        </p:spPr>
        <p:txBody>
          <a:bodyPr wrap="square" lIns="0" tIns="0" rIns="0" bIns="0" rtlCol="0" anchor="ctr"/>
          <a:lstStyle/>
          <a:p>
            <a:pPr algn="ctr" indent="0" marL="0">
              <a:buNone/>
            </a:pPr>
            <a:r>
              <a:rPr lang="el-GR" altLang="en-US" sz="1260" b="1" dirty="0">
                <a:solidFill>
                  <a:srgbClr val="FFFFFF"/>
                </a:solidFill>
                <a:latin typeface="Calibri" pitchFamily="34" charset="0"/>
                <a:ea typeface="Calibri" pitchFamily="34" charset="-122"/>
                <a:cs typeface="Calibri" pitchFamily="34" charset="-120"/>
              </a:rPr>
              <a:t>Αυτονομία</a:t>
            </a:r>
            <a:endParaRPr lang="el-GR" sz="1260" dirty="0"/>
          </a:p>
        </p:txBody>
      </p:sp>
      <p:sp>
        <p:nvSpPr>
          <p:cNvPr id="15" name="Text 12"/>
          <p:cNvSpPr txBox="1"/>
          <p:nvPr/>
        </p:nvSpPr>
        <p:spPr>
          <a:xfrm>
            <a:off x="2286000" y="4479445"/>
            <a:ext cx="4160520" cy="991992"/>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Ο βαθμός ανεξαρτησίας από τον άνθρωπο: μερικώς αυτόνομο (στενή επίβλεψη) ή υψηλού βαθμού αυτόνομο (παρακολούθηση από απόσταση).</a:t>
            </a:r>
            <a:endParaRPr lang="el-GR" sz="1260" dirty="0"/>
          </a:p>
        </p:txBody>
      </p:sp>
      <p:sp>
        <p:nvSpPr>
          <p:cNvPr id="16" name="Text 13"/>
          <p:cNvSpPr txBox="1"/>
          <p:nvPr/>
        </p:nvSpPr>
        <p:spPr>
          <a:xfrm>
            <a:off x="6720840" y="2268864"/>
            <a:ext cx="4922215" cy="264363"/>
          </a:xfrm>
          <a:prstGeom prst="rect">
            <a:avLst/>
          </a:prstGeom>
          <a:noFill/>
          <a:ln/>
        </p:spPr>
        <p:txBody>
          <a:bodyPr wrap="square" lIns="0" tIns="0" rIns="0" bIns="0" rtlCol="0" anchor="t"/>
          <a:lstStyle/>
          <a:p>
            <a:pPr indent="0" marL="0">
              <a:buNone/>
            </a:pPr>
            <a:r>
              <a:rPr lang="el-GR" altLang="en-US" sz="1170" b="1" spc="100" kern="0" dirty="0">
                <a:solidFill>
                  <a:srgbClr val="1F7A3A"/>
                </a:solidFill>
                <a:latin typeface="Calibri" pitchFamily="34" charset="0"/>
                <a:ea typeface="Calibri" pitchFamily="34" charset="-122"/>
                <a:cs typeface="Calibri" pitchFamily="34" charset="-120"/>
              </a:rPr>
              <a:t>ΤΑ ΤΡΙΑ ΕΠΙΠΕΔΑ ΚΑΘΕ ΡΟΜΠΟΤ</a:t>
            </a:r>
            <a:endParaRPr lang="el-GR" sz="1170" dirty="0"/>
          </a:p>
        </p:txBody>
      </p:sp>
      <p:sp>
        <p:nvSpPr>
          <p:cNvPr id="17" name="Shape 14"/>
          <p:cNvSpPr/>
          <p:nvPr/>
        </p:nvSpPr>
        <p:spPr>
          <a:xfrm>
            <a:off x="6720840" y="2608760"/>
            <a:ext cx="4922215" cy="793090"/>
          </a:xfrm>
          <a:prstGeom prst="roundRect">
            <a:avLst>
              <a:gd name="adj" fmla="val 13836"/>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8" name="Shape 15"/>
          <p:cNvSpPr/>
          <p:nvPr/>
        </p:nvSpPr>
        <p:spPr>
          <a:xfrm>
            <a:off x="6971322" y="2771154"/>
            <a:ext cx="468301" cy="468301"/>
          </a:xfrm>
          <a:prstGeom prst="ellipse">
            <a:avLst/>
          </a:prstGeom>
          <a:solidFill>
            <a:srgbClr val="E6F3EA"/>
          </a:solidFill>
          <a:ln w="12700">
            <a:solidFill>
              <a:srgbClr val="E6F3EA"/>
            </a:solidFill>
            <a:prstDash val="solid"/>
          </a:ln>
        </p:spPr>
      </p:sp>
      <p:pic>
        <p:nvPicPr>
          <p:cNvPr id="19" name="Image 0" descr="/root/kozan-akilli-tarim/sunum/build/cache/m2/icons/scan-eye-16602D.png">    </p:cNvPr>
          <p:cNvPicPr>
            <a:picLocks noChangeAspect="1"/>
          </p:cNvPicPr>
          <p:nvPr/>
        </p:nvPicPr>
        <p:blipFill>
          <a:blip r:embed="rId1"/>
          <a:stretch>
            <a:fillRect/>
          </a:stretch>
        </p:blipFill>
        <p:spPr>
          <a:xfrm>
            <a:off x="7074348" y="2874181"/>
            <a:ext cx="262248" cy="262248"/>
          </a:xfrm>
          <a:prstGeom prst="rect">
            <a:avLst/>
          </a:prstGeom>
        </p:spPr>
      </p:pic>
      <p:sp>
        <p:nvSpPr>
          <p:cNvPr id="20" name="Text 16"/>
          <p:cNvSpPr txBox="1"/>
          <p:nvPr/>
        </p:nvSpPr>
        <p:spPr>
          <a:xfrm>
            <a:off x="7680960" y="2669186"/>
            <a:ext cx="3779215" cy="672238"/>
          </a:xfrm>
          <a:prstGeom prst="rect">
            <a:avLst/>
          </a:prstGeom>
          <a:noFill/>
          <a:ln/>
        </p:spPr>
        <p:txBody>
          <a:bodyPr wrap="square" lIns="0" tIns="0" rIns="0" bIns="0" rtlCol="0" anchor="ctr">
            <a:normAutofit/>
          </a:bodyPr>
          <a:lstStyle/>
          <a:p>
            <a:pPr indent="0" marL="0">
              <a:buNone/>
            </a:pPr>
            <a:r>
              <a:rPr lang="el-GR" altLang="en-US" sz="1440" b="1" dirty="0">
                <a:solidFill>
                  <a:srgbClr val="1B2420"/>
                </a:solidFill>
                <a:latin typeface="Calibri" pitchFamily="34" charset="0"/>
                <a:ea typeface="Calibri" pitchFamily="34" charset="-122"/>
                <a:cs typeface="Calibri" pitchFamily="34" charset="-120"/>
              </a:rPr>
              <a:t>1. Αντίληψη</a:t>
            </a:r>
            <a:endParaRPr lang="el-GR" sz="1620" dirty="0"/>
          </a:p>
          <a:p>
            <a:pPr indent="0" marL="0">
              <a:buNone/>
            </a:pPr>
            <a:r>
              <a:rPr lang="el-GR" altLang="en-US" sz="1170" dirty="0">
                <a:solidFill>
                  <a:srgbClr val="3A4540"/>
                </a:solidFill>
                <a:latin typeface="Calibri" pitchFamily="34" charset="0"/>
                <a:ea typeface="Calibri" pitchFamily="34" charset="-122"/>
                <a:cs typeface="Calibri" pitchFamily="34" charset="-120"/>
              </a:rPr>
              <a:t>Κάμερα, LiDAR, δέκτης δορυφορικού εντοπισμού, αισθητήρας επαφής</a:t>
            </a:r>
            <a:endParaRPr lang="el-GR" sz="1620" dirty="0"/>
          </a:p>
        </p:txBody>
      </p:sp>
      <p:sp>
        <p:nvSpPr>
          <p:cNvPr id="21" name="Shape 17"/>
          <p:cNvSpPr/>
          <p:nvPr/>
        </p:nvSpPr>
        <p:spPr>
          <a:xfrm>
            <a:off x="7205472" y="3424509"/>
            <a:ext cx="0" cy="226597"/>
          </a:xfrm>
          <a:prstGeom prst="line">
            <a:avLst/>
          </a:prstGeom>
          <a:noFill/>
          <a:ln w="25400">
            <a:solidFill>
              <a:srgbClr val="BFE0C8"/>
            </a:solidFill>
            <a:prstDash val="solid"/>
            <a:tailEnd type="triangle"/>
          </a:ln>
        </p:spPr>
      </p:sp>
      <p:sp>
        <p:nvSpPr>
          <p:cNvPr id="22" name="Shape 18"/>
          <p:cNvSpPr/>
          <p:nvPr/>
        </p:nvSpPr>
        <p:spPr>
          <a:xfrm>
            <a:off x="6720840" y="3673766"/>
            <a:ext cx="4922215" cy="793090"/>
          </a:xfrm>
          <a:prstGeom prst="roundRect">
            <a:avLst>
              <a:gd name="adj" fmla="val 13836"/>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3" name="Shape 19"/>
          <p:cNvSpPr/>
          <p:nvPr/>
        </p:nvSpPr>
        <p:spPr>
          <a:xfrm>
            <a:off x="6971322" y="3836161"/>
            <a:ext cx="468301" cy="468301"/>
          </a:xfrm>
          <a:prstGeom prst="ellipse">
            <a:avLst/>
          </a:prstGeom>
          <a:solidFill>
            <a:srgbClr val="E2F2F6"/>
          </a:solidFill>
          <a:ln w="12700">
            <a:solidFill>
              <a:srgbClr val="E2F2F6"/>
            </a:solidFill>
            <a:prstDash val="solid"/>
          </a:ln>
        </p:spPr>
      </p:sp>
      <p:pic>
        <p:nvPicPr>
          <p:cNvPr id="24" name="Image 1" descr="/root/kozan-akilli-tarim/sunum/build/cache/m2/icons/cpu-0E7490.png">    </p:cNvPr>
          <p:cNvPicPr>
            <a:picLocks noChangeAspect="1"/>
          </p:cNvPicPr>
          <p:nvPr/>
        </p:nvPicPr>
        <p:blipFill>
          <a:blip r:embed="rId2"/>
          <a:stretch>
            <a:fillRect/>
          </a:stretch>
        </p:blipFill>
        <p:spPr>
          <a:xfrm>
            <a:off x="7074348" y="3939187"/>
            <a:ext cx="262248" cy="262248"/>
          </a:xfrm>
          <a:prstGeom prst="rect">
            <a:avLst/>
          </a:prstGeom>
        </p:spPr>
      </p:pic>
      <p:sp>
        <p:nvSpPr>
          <p:cNvPr id="25" name="Text 20"/>
          <p:cNvSpPr txBox="1"/>
          <p:nvPr/>
        </p:nvSpPr>
        <p:spPr>
          <a:xfrm>
            <a:off x="7680960" y="3734192"/>
            <a:ext cx="3779215" cy="672238"/>
          </a:xfrm>
          <a:prstGeom prst="rect">
            <a:avLst/>
          </a:prstGeom>
          <a:noFill/>
          <a:ln/>
        </p:spPr>
        <p:txBody>
          <a:bodyPr wrap="square" lIns="0" tIns="0" rIns="0" bIns="0" rtlCol="0" anchor="ctr">
            <a:normAutofit/>
          </a:bodyPr>
          <a:lstStyle/>
          <a:p>
            <a:pPr indent="0" marL="0">
              <a:buNone/>
            </a:pPr>
            <a:r>
              <a:rPr lang="el-GR" altLang="en-US" sz="1440" b="1" dirty="0">
                <a:solidFill>
                  <a:srgbClr val="1B2420"/>
                </a:solidFill>
                <a:latin typeface="Calibri" pitchFamily="34" charset="0"/>
                <a:ea typeface="Calibri" pitchFamily="34" charset="-122"/>
                <a:cs typeface="Calibri" pitchFamily="34" charset="-120"/>
              </a:rPr>
              <a:t>2. Απόφαση</a:t>
            </a:r>
            <a:endParaRPr lang="el-GR" sz="1620" dirty="0"/>
          </a:p>
          <a:p>
            <a:pPr indent="0" marL="0">
              <a:buNone/>
            </a:pPr>
            <a:r>
              <a:rPr lang="el-GR" altLang="en-US" sz="1170" dirty="0">
                <a:solidFill>
                  <a:srgbClr val="3A4540"/>
                </a:solidFill>
                <a:latin typeface="Calibri" pitchFamily="34" charset="0"/>
                <a:ea typeface="Calibri" pitchFamily="34" charset="-122"/>
                <a:cs typeface="Calibri" pitchFamily="34" charset="-120"/>
              </a:rPr>
              <a:t>Καλλιέργεια ή ζιζάνιο; Σχέδιο διαδρομής, αντίδραση σε εμπόδιο</a:t>
            </a:r>
            <a:endParaRPr lang="el-GR" sz="1620" dirty="0"/>
          </a:p>
        </p:txBody>
      </p:sp>
      <p:sp>
        <p:nvSpPr>
          <p:cNvPr id="26" name="Shape 21"/>
          <p:cNvSpPr/>
          <p:nvPr/>
        </p:nvSpPr>
        <p:spPr>
          <a:xfrm>
            <a:off x="7205472" y="4489516"/>
            <a:ext cx="0" cy="226597"/>
          </a:xfrm>
          <a:prstGeom prst="line">
            <a:avLst/>
          </a:prstGeom>
          <a:noFill/>
          <a:ln w="25400">
            <a:solidFill>
              <a:srgbClr val="BFE0C8"/>
            </a:solidFill>
            <a:prstDash val="solid"/>
            <a:tailEnd type="triangle"/>
          </a:ln>
        </p:spPr>
      </p:sp>
      <p:sp>
        <p:nvSpPr>
          <p:cNvPr id="27" name="Shape 22"/>
          <p:cNvSpPr/>
          <p:nvPr/>
        </p:nvSpPr>
        <p:spPr>
          <a:xfrm>
            <a:off x="6720840" y="4738773"/>
            <a:ext cx="4922215" cy="793090"/>
          </a:xfrm>
          <a:prstGeom prst="roundRect">
            <a:avLst>
              <a:gd name="adj" fmla="val 13836"/>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8" name="Shape 23"/>
          <p:cNvSpPr/>
          <p:nvPr/>
        </p:nvSpPr>
        <p:spPr>
          <a:xfrm>
            <a:off x="6971322" y="4901167"/>
            <a:ext cx="468301" cy="468301"/>
          </a:xfrm>
          <a:prstGeom prst="ellipse">
            <a:avLst/>
          </a:prstGeom>
          <a:solidFill>
            <a:srgbClr val="FBF1DC"/>
          </a:solidFill>
          <a:ln w="12700">
            <a:solidFill>
              <a:srgbClr val="FBF1DC"/>
            </a:solidFill>
            <a:prstDash val="solid"/>
          </a:ln>
        </p:spPr>
      </p:sp>
      <p:pic>
        <p:nvPicPr>
          <p:cNvPr id="29" name="Image 2" descr="/root/kozan-akilli-tarim/sunum/build/cache/m2/icons/cog-854D0E.png">    </p:cNvPr>
          <p:cNvPicPr>
            <a:picLocks noChangeAspect="1"/>
          </p:cNvPicPr>
          <p:nvPr/>
        </p:nvPicPr>
        <p:blipFill>
          <a:blip r:embed="rId3"/>
          <a:stretch>
            <a:fillRect/>
          </a:stretch>
        </p:blipFill>
        <p:spPr>
          <a:xfrm>
            <a:off x="7074348" y="5004193"/>
            <a:ext cx="262248" cy="262248"/>
          </a:xfrm>
          <a:prstGeom prst="rect">
            <a:avLst/>
          </a:prstGeom>
        </p:spPr>
      </p:pic>
      <p:sp>
        <p:nvSpPr>
          <p:cNvPr id="30" name="Text 24"/>
          <p:cNvSpPr txBox="1"/>
          <p:nvPr/>
        </p:nvSpPr>
        <p:spPr>
          <a:xfrm>
            <a:off x="7680960" y="4799198"/>
            <a:ext cx="3779215" cy="672238"/>
          </a:xfrm>
          <a:prstGeom prst="rect">
            <a:avLst/>
          </a:prstGeom>
          <a:noFill/>
          <a:ln/>
        </p:spPr>
        <p:txBody>
          <a:bodyPr wrap="square" lIns="0" tIns="0" rIns="0" bIns="0" rtlCol="0" anchor="ctr">
            <a:normAutofit/>
          </a:bodyPr>
          <a:lstStyle/>
          <a:p>
            <a:pPr indent="0" marL="0">
              <a:buNone/>
            </a:pPr>
            <a:r>
              <a:rPr lang="el-GR" altLang="en-US" sz="1440" b="1" dirty="0">
                <a:solidFill>
                  <a:srgbClr val="1B2420"/>
                </a:solidFill>
                <a:latin typeface="Calibri" pitchFamily="34" charset="0"/>
                <a:ea typeface="Calibri" pitchFamily="34" charset="-122"/>
                <a:cs typeface="Calibri" pitchFamily="34" charset="-120"/>
              </a:rPr>
              <a:t>3. Εφαρμογή</a:t>
            </a:r>
            <a:endParaRPr lang="el-GR" sz="1620" dirty="0"/>
          </a:p>
          <a:p>
            <a:pPr indent="0" marL="0">
              <a:buNone/>
            </a:pPr>
            <a:r>
              <a:rPr lang="el-GR" altLang="en-US" sz="1170" dirty="0">
                <a:solidFill>
                  <a:srgbClr val="3A4540"/>
                </a:solidFill>
                <a:latin typeface="Calibri" pitchFamily="34" charset="0"/>
                <a:ea typeface="Calibri" pitchFamily="34" charset="-122"/>
                <a:cs typeface="Calibri" pitchFamily="34" charset="-120"/>
              </a:rPr>
              <a:t>Μοτέρ, ρομποτικός βραχίονας, λεπίδα σκαλίσματος, ακροφύσιο</a:t>
            </a:r>
            <a:endParaRPr lang="el-GR" sz="1620" dirty="0"/>
          </a:p>
        </p:txBody>
      </p:sp>
      <p:sp>
        <p:nvSpPr>
          <p:cNvPr id="31" name="Text 25"/>
          <p:cNvSpPr txBox="1"/>
          <p:nvPr/>
        </p:nvSpPr>
        <p:spPr>
          <a:xfrm>
            <a:off x="6720840" y="5713140"/>
            <a:ext cx="4922215" cy="339896"/>
          </a:xfrm>
          <a:prstGeom prst="rect">
            <a:avLst/>
          </a:prstGeom>
          <a:noFill/>
          <a:ln/>
        </p:spPr>
        <p:txBody>
          <a:bodyPr wrap="square" lIns="0" tIns="0" rIns="0" bIns="0" rtlCol="0" anchor="t"/>
          <a:lstStyle/>
          <a:p>
            <a:pPr indent="0" marL="0">
              <a:buNone/>
            </a:pPr>
            <a:r>
              <a:rPr lang="el-GR" altLang="en-US" sz="1170" b="1" i="1" dirty="0">
                <a:solidFill>
                  <a:srgbClr val="854D0E"/>
                </a:solidFill>
                <a:latin typeface="Calibri" pitchFamily="34" charset="0"/>
                <a:ea typeface="Calibri" pitchFamily="34" charset="-122"/>
                <a:cs typeface="Calibri" pitchFamily="34" charset="-120"/>
              </a:rPr>
              <a:t>Η αξιοπιστία του ρομπότ είναι όσο ο πιο αδύναμος κρίκος του.</a:t>
            </a:r>
            <a:endParaRPr lang="el-GR" sz="117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4 · ΠΑΡΑΔΕΙΓΜΑΤΑ ΕΦΑΡΜΟΓΩΝ</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Τι κάνουν σήμερα τα γεωργικά ρομπότ;</a:t>
            </a:r>
            <a:endParaRPr lang="el-GR" sz="2700" dirty="0"/>
          </a:p>
        </p:txBody>
      </p:sp>
      <p:sp>
        <p:nvSpPr>
          <p:cNvPr id="4" name="Shape 2"/>
          <p:cNvSpPr/>
          <p:nvPr/>
        </p:nvSpPr>
        <p:spPr>
          <a:xfrm>
            <a:off x="548640" y="2231098"/>
            <a:ext cx="2567864" cy="2568100"/>
          </a:xfrm>
          <a:prstGeom prst="roundRect">
            <a:avLst>
              <a:gd name="adj" fmla="val 427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5" name="Shape 3"/>
          <p:cNvSpPr/>
          <p:nvPr/>
        </p:nvSpPr>
        <p:spPr>
          <a:xfrm>
            <a:off x="826554" y="2419929"/>
            <a:ext cx="468301" cy="468301"/>
          </a:xfrm>
          <a:prstGeom prst="ellipse">
            <a:avLst/>
          </a:prstGeom>
          <a:solidFill>
            <a:srgbClr val="E6F3EA"/>
          </a:solidFill>
          <a:ln w="12700">
            <a:solidFill>
              <a:srgbClr val="E6F3EA"/>
            </a:solidFill>
            <a:prstDash val="solid"/>
          </a:ln>
        </p:spPr>
      </p:sp>
      <p:sp>
        <p:nvSpPr>
          <p:cNvPr id="6" name="Text 4"/>
          <p:cNvSpPr txBox="1"/>
          <p:nvPr/>
        </p:nvSpPr>
        <p:spPr>
          <a:xfrm>
            <a:off x="826554" y="2419929"/>
            <a:ext cx="468301" cy="468301"/>
          </a:xfrm>
          <a:prstGeom prst="rect">
            <a:avLst/>
          </a:prstGeom>
          <a:noFill/>
          <a:ln/>
        </p:spPr>
        <p:txBody>
          <a:bodyPr wrap="square" lIns="0" tIns="0" rIns="0" bIns="0" rtlCol="0" anchor="ctr"/>
          <a:lstStyle/>
          <a:p>
            <a:pPr algn="ctr" indent="0" marL="0">
              <a:buNone/>
            </a:pPr>
            <a:r>
              <a:rPr lang="el-GR" altLang="en-US" sz="1130" b="1" dirty="0">
                <a:solidFill>
                  <a:srgbClr val="16602D"/>
                </a:solidFill>
                <a:latin typeface="Calibri" pitchFamily="34" charset="0"/>
                <a:ea typeface="Calibri" pitchFamily="34" charset="-122"/>
                <a:cs typeface="Calibri" pitchFamily="34" charset="-120"/>
              </a:rPr>
              <a:t>1</a:t>
            </a:r>
            <a:endParaRPr lang="el-GR" sz="1130" dirty="0"/>
          </a:p>
        </p:txBody>
      </p:sp>
      <p:sp>
        <p:nvSpPr>
          <p:cNvPr id="7" name="Text 5"/>
          <p:cNvSpPr txBox="1"/>
          <p:nvPr/>
        </p:nvSpPr>
        <p:spPr>
          <a:xfrm>
            <a:off x="777240" y="2986422"/>
            <a:ext cx="2110664" cy="468301"/>
          </a:xfrm>
          <a:prstGeom prst="rect">
            <a:avLst/>
          </a:prstGeom>
          <a:noFill/>
          <a:ln/>
        </p:spPr>
        <p:txBody>
          <a:bodyPr wrap="square" lIns="0" tIns="0" rIns="0" bIns="0" rtlCol="0" anchor="t">
            <a:normAutofit/>
          </a:bodyPr>
          <a:lstStyle/>
          <a:p>
            <a:pPr indent="0" marL="0">
              <a:buNone/>
            </a:pPr>
            <a:r>
              <a:rPr lang="el-GR" altLang="en-US" sz="1490" b="1" dirty="0">
                <a:solidFill>
                  <a:srgbClr val="1B2420"/>
                </a:solidFill>
                <a:latin typeface="Calibri" pitchFamily="34" charset="0"/>
                <a:ea typeface="Calibri" pitchFamily="34" charset="-122"/>
                <a:cs typeface="Calibri" pitchFamily="34" charset="-120"/>
              </a:rPr>
              <a:t>Ρομπότ αρμέγματος</a:t>
            </a:r>
            <a:endParaRPr lang="el-GR" sz="1490" dirty="0"/>
          </a:p>
        </p:txBody>
      </p:sp>
      <p:sp>
        <p:nvSpPr>
          <p:cNvPr id="8" name="Text 6"/>
          <p:cNvSpPr txBox="1"/>
          <p:nvPr/>
        </p:nvSpPr>
        <p:spPr>
          <a:xfrm>
            <a:off x="777240" y="3454722"/>
            <a:ext cx="2110664" cy="1246284"/>
          </a:xfrm>
          <a:prstGeom prst="rect">
            <a:avLst/>
          </a:prstGeom>
          <a:noFill/>
          <a:ln/>
        </p:spPr>
        <p:txBody>
          <a:bodyPr wrap="square" lIns="0" tIns="0" rIns="0" bIns="0" rtlCol="0" anchor="t">
            <a:normAutofit/>
          </a:bodyPr>
          <a:lstStyle/>
          <a:p>
            <a:pPr indent="0" marL="0">
              <a:buNone/>
            </a:pPr>
            <a:r>
              <a:rPr lang="el-GR" altLang="en-US" sz="1170" dirty="0">
                <a:solidFill>
                  <a:srgbClr val="3A4540"/>
                </a:solidFill>
                <a:latin typeface="Calibri" pitchFamily="34" charset="0"/>
                <a:ea typeface="Calibri" pitchFamily="34" charset="-122"/>
                <a:cs typeface="Calibri" pitchFamily="34" charset="-120"/>
              </a:rPr>
              <a:t>Το πιο διαδεδομένο εμπορικό παράδειγμα. Οι παγκόσμιες πωλήσεις αυτόματων συστημάτων αρμέγματος αυξήθηκαν από 1,2 δισ. δολάρια το 2016 σε 1,6 δισ. το 2019.</a:t>
            </a:r>
            <a:endParaRPr lang="el-GR" sz="1170" dirty="0"/>
          </a:p>
        </p:txBody>
      </p:sp>
      <p:sp>
        <p:nvSpPr>
          <p:cNvPr id="9" name="Shape 7"/>
          <p:cNvSpPr/>
          <p:nvPr/>
        </p:nvSpPr>
        <p:spPr>
          <a:xfrm>
            <a:off x="3390824" y="2231098"/>
            <a:ext cx="2567864" cy="2568100"/>
          </a:xfrm>
          <a:prstGeom prst="roundRect">
            <a:avLst>
              <a:gd name="adj" fmla="val 427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0" name="Shape 8"/>
          <p:cNvSpPr/>
          <p:nvPr/>
        </p:nvSpPr>
        <p:spPr>
          <a:xfrm>
            <a:off x="3668737" y="2419929"/>
            <a:ext cx="468301" cy="468301"/>
          </a:xfrm>
          <a:prstGeom prst="ellipse">
            <a:avLst/>
          </a:prstGeom>
          <a:solidFill>
            <a:srgbClr val="FBF1DC"/>
          </a:solidFill>
          <a:ln w="12700">
            <a:solidFill>
              <a:srgbClr val="FBF1DC"/>
            </a:solidFill>
            <a:prstDash val="solid"/>
          </a:ln>
        </p:spPr>
      </p:sp>
      <p:sp>
        <p:nvSpPr>
          <p:cNvPr id="11" name="Text 9"/>
          <p:cNvSpPr txBox="1"/>
          <p:nvPr/>
        </p:nvSpPr>
        <p:spPr>
          <a:xfrm>
            <a:off x="3668737" y="2419929"/>
            <a:ext cx="468301" cy="468301"/>
          </a:xfrm>
          <a:prstGeom prst="rect">
            <a:avLst/>
          </a:prstGeom>
          <a:noFill/>
          <a:ln/>
        </p:spPr>
        <p:txBody>
          <a:bodyPr wrap="square" lIns="0" tIns="0" rIns="0" bIns="0" rtlCol="0" anchor="ctr"/>
          <a:lstStyle/>
          <a:p>
            <a:pPr algn="ctr" indent="0" marL="0">
              <a:buNone/>
            </a:pPr>
            <a:r>
              <a:rPr lang="el-GR" altLang="en-US" sz="1130" b="1" dirty="0">
                <a:solidFill>
                  <a:srgbClr val="854D0E"/>
                </a:solidFill>
                <a:latin typeface="Calibri" pitchFamily="34" charset="0"/>
                <a:ea typeface="Calibri" pitchFamily="34" charset="-122"/>
                <a:cs typeface="Calibri" pitchFamily="34" charset="-120"/>
              </a:rPr>
              <a:t>2</a:t>
            </a:r>
            <a:endParaRPr lang="el-GR" sz="1130" dirty="0"/>
          </a:p>
        </p:txBody>
      </p:sp>
      <p:sp>
        <p:nvSpPr>
          <p:cNvPr id="12" name="Text 10"/>
          <p:cNvSpPr txBox="1"/>
          <p:nvPr/>
        </p:nvSpPr>
        <p:spPr>
          <a:xfrm>
            <a:off x="3619424" y="2986422"/>
            <a:ext cx="2110664" cy="468301"/>
          </a:xfrm>
          <a:prstGeom prst="rect">
            <a:avLst/>
          </a:prstGeom>
          <a:noFill/>
          <a:ln/>
        </p:spPr>
        <p:txBody>
          <a:bodyPr wrap="square" lIns="0" tIns="0" rIns="0" bIns="0" rtlCol="0" anchor="t">
            <a:normAutofit/>
          </a:bodyPr>
          <a:lstStyle/>
          <a:p>
            <a:pPr indent="0" marL="0">
              <a:buNone/>
            </a:pPr>
            <a:r>
              <a:rPr lang="el-GR" altLang="en-US" sz="1490" b="1" dirty="0">
                <a:solidFill>
                  <a:srgbClr val="1B2420"/>
                </a:solidFill>
                <a:latin typeface="Calibri" pitchFamily="34" charset="0"/>
                <a:ea typeface="Calibri" pitchFamily="34" charset="-122"/>
                <a:cs typeface="Calibri" pitchFamily="34" charset="-120"/>
              </a:rPr>
              <a:t>Σπορά και σκάλισμα</a:t>
            </a:r>
            <a:endParaRPr lang="el-GR" sz="1490" dirty="0"/>
          </a:p>
        </p:txBody>
      </p:sp>
      <p:sp>
        <p:nvSpPr>
          <p:cNvPr id="13" name="Text 11"/>
          <p:cNvSpPr txBox="1"/>
          <p:nvPr/>
        </p:nvSpPr>
        <p:spPr>
          <a:xfrm>
            <a:off x="3619424" y="3454722"/>
            <a:ext cx="2110664" cy="1246284"/>
          </a:xfrm>
          <a:prstGeom prst="rect">
            <a:avLst/>
          </a:prstGeom>
          <a:noFill/>
          <a:ln/>
        </p:spPr>
        <p:txBody>
          <a:bodyPr wrap="square" lIns="0" tIns="0" rIns="0" bIns="0" rtlCol="0" anchor="t">
            <a:normAutofit/>
          </a:bodyPr>
          <a:lstStyle/>
          <a:p>
            <a:pPr indent="0" marL="0">
              <a:buNone/>
            </a:pPr>
            <a:r>
              <a:rPr lang="el-GR" altLang="en-US" sz="1170" dirty="0">
                <a:solidFill>
                  <a:srgbClr val="3A4540"/>
                </a:solidFill>
                <a:latin typeface="Calibri" pitchFamily="34" charset="0"/>
                <a:ea typeface="Calibri" pitchFamily="34" charset="-122"/>
                <a:cs typeface="Calibri" pitchFamily="34" charset="-120"/>
              </a:rPr>
              <a:t>Το FarmDroid FD20 με ηλιακή ενέργεια καλύπτει έως 6,5 εκτάρια την ημέρα. Naïo: 480 ρομπότ, πάνω από 110.000 ώρες αυτόνομης εργασίας.</a:t>
            </a:r>
            <a:endParaRPr lang="el-GR" sz="1170" dirty="0"/>
          </a:p>
        </p:txBody>
      </p:sp>
      <p:sp>
        <p:nvSpPr>
          <p:cNvPr id="14" name="Shape 12"/>
          <p:cNvSpPr/>
          <p:nvPr/>
        </p:nvSpPr>
        <p:spPr>
          <a:xfrm>
            <a:off x="6233008" y="2231098"/>
            <a:ext cx="2567864" cy="2568100"/>
          </a:xfrm>
          <a:prstGeom prst="roundRect">
            <a:avLst>
              <a:gd name="adj" fmla="val 427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5" name="Shape 13"/>
          <p:cNvSpPr/>
          <p:nvPr/>
        </p:nvSpPr>
        <p:spPr>
          <a:xfrm>
            <a:off x="6510921" y="2419929"/>
            <a:ext cx="468301" cy="468301"/>
          </a:xfrm>
          <a:prstGeom prst="ellipse">
            <a:avLst/>
          </a:prstGeom>
          <a:solidFill>
            <a:srgbClr val="E2F2F6"/>
          </a:solidFill>
          <a:ln w="12700">
            <a:solidFill>
              <a:srgbClr val="E2F2F6"/>
            </a:solidFill>
            <a:prstDash val="solid"/>
          </a:ln>
        </p:spPr>
      </p:sp>
      <p:sp>
        <p:nvSpPr>
          <p:cNvPr id="16" name="Text 14"/>
          <p:cNvSpPr txBox="1"/>
          <p:nvPr/>
        </p:nvSpPr>
        <p:spPr>
          <a:xfrm>
            <a:off x="6510921" y="2419929"/>
            <a:ext cx="468301" cy="468301"/>
          </a:xfrm>
          <a:prstGeom prst="rect">
            <a:avLst/>
          </a:prstGeom>
          <a:noFill/>
          <a:ln/>
        </p:spPr>
        <p:txBody>
          <a:bodyPr wrap="square" lIns="0" tIns="0" rIns="0" bIns="0" rtlCol="0" anchor="ctr"/>
          <a:lstStyle/>
          <a:p>
            <a:pPr algn="ctr" indent="0" marL="0">
              <a:buNone/>
            </a:pPr>
            <a:r>
              <a:rPr lang="el-GR" altLang="en-US" sz="1130" b="1" dirty="0">
                <a:solidFill>
                  <a:srgbClr val="0E7490"/>
                </a:solidFill>
                <a:latin typeface="Calibri" pitchFamily="34" charset="0"/>
                <a:ea typeface="Calibri" pitchFamily="34" charset="-122"/>
                <a:cs typeface="Calibri" pitchFamily="34" charset="-120"/>
              </a:rPr>
              <a:t>3</a:t>
            </a:r>
            <a:endParaRPr lang="el-GR" sz="1130" dirty="0"/>
          </a:p>
        </p:txBody>
      </p:sp>
      <p:sp>
        <p:nvSpPr>
          <p:cNvPr id="17" name="Text 15"/>
          <p:cNvSpPr txBox="1"/>
          <p:nvPr/>
        </p:nvSpPr>
        <p:spPr>
          <a:xfrm>
            <a:off x="6461608" y="2986422"/>
            <a:ext cx="2110664" cy="468301"/>
          </a:xfrm>
          <a:prstGeom prst="rect">
            <a:avLst/>
          </a:prstGeom>
          <a:noFill/>
          <a:ln/>
        </p:spPr>
        <p:txBody>
          <a:bodyPr wrap="square" lIns="0" tIns="0" rIns="0" bIns="0" rtlCol="0" anchor="t">
            <a:normAutofit/>
          </a:bodyPr>
          <a:lstStyle/>
          <a:p>
            <a:pPr indent="0" marL="0">
              <a:buNone/>
            </a:pPr>
            <a:r>
              <a:rPr lang="el-GR" altLang="en-US" sz="1490" b="1" dirty="0">
                <a:solidFill>
                  <a:srgbClr val="1B2420"/>
                </a:solidFill>
                <a:latin typeface="Calibri" pitchFamily="34" charset="0"/>
                <a:ea typeface="Calibri" pitchFamily="34" charset="-122"/>
                <a:cs typeface="Calibri" pitchFamily="34" charset="-120"/>
              </a:rPr>
              <a:t>Συγκομιδή</a:t>
            </a:r>
            <a:endParaRPr lang="el-GR" sz="1490" dirty="0"/>
          </a:p>
        </p:txBody>
      </p:sp>
      <p:sp>
        <p:nvSpPr>
          <p:cNvPr id="18" name="Text 16"/>
          <p:cNvSpPr txBox="1"/>
          <p:nvPr/>
        </p:nvSpPr>
        <p:spPr>
          <a:xfrm>
            <a:off x="6461608" y="3454722"/>
            <a:ext cx="2110664" cy="1246284"/>
          </a:xfrm>
          <a:prstGeom prst="rect">
            <a:avLst/>
          </a:prstGeom>
          <a:noFill/>
          <a:ln/>
        </p:spPr>
        <p:txBody>
          <a:bodyPr wrap="square" lIns="0" tIns="0" rIns="0" bIns="0" rtlCol="0" anchor="t">
            <a:normAutofit/>
          </a:bodyPr>
          <a:lstStyle/>
          <a:p>
            <a:pPr indent="0" marL="0">
              <a:buNone/>
            </a:pPr>
            <a:r>
              <a:rPr lang="el-GR" altLang="en-US" sz="1170" dirty="0">
                <a:solidFill>
                  <a:srgbClr val="3A4540"/>
                </a:solidFill>
                <a:latin typeface="Calibri" pitchFamily="34" charset="0"/>
                <a:ea typeface="Calibri" pitchFamily="34" charset="-122"/>
                <a:cs typeface="Calibri" pitchFamily="34" charset="-120"/>
              </a:rPr>
              <a:t>Τα ιπτάμενα ρομπότ της Tevel σχεδιάστηκαν για καρπούς από βερίκοκο 50 γραμμαρίων έως μήλο 700 γραμμαρίων.</a:t>
            </a:r>
            <a:endParaRPr lang="el-GR" sz="1170" dirty="0"/>
          </a:p>
        </p:txBody>
      </p:sp>
      <p:sp>
        <p:nvSpPr>
          <p:cNvPr id="19" name="Shape 17"/>
          <p:cNvSpPr/>
          <p:nvPr/>
        </p:nvSpPr>
        <p:spPr>
          <a:xfrm>
            <a:off x="9075191" y="2231098"/>
            <a:ext cx="2567864" cy="2568100"/>
          </a:xfrm>
          <a:prstGeom prst="roundRect">
            <a:avLst>
              <a:gd name="adj" fmla="val 427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0" name="Shape 18"/>
          <p:cNvSpPr/>
          <p:nvPr/>
        </p:nvSpPr>
        <p:spPr>
          <a:xfrm>
            <a:off x="9353105" y="2419929"/>
            <a:ext cx="468301" cy="468301"/>
          </a:xfrm>
          <a:prstGeom prst="ellipse">
            <a:avLst/>
          </a:prstGeom>
          <a:solidFill>
            <a:srgbClr val="E6F3EA"/>
          </a:solidFill>
          <a:ln w="12700">
            <a:solidFill>
              <a:srgbClr val="E6F3EA"/>
            </a:solidFill>
            <a:prstDash val="solid"/>
          </a:ln>
        </p:spPr>
      </p:sp>
      <p:sp>
        <p:nvSpPr>
          <p:cNvPr id="21" name="Text 19"/>
          <p:cNvSpPr txBox="1"/>
          <p:nvPr/>
        </p:nvSpPr>
        <p:spPr>
          <a:xfrm>
            <a:off x="9353105" y="2419929"/>
            <a:ext cx="468301" cy="468301"/>
          </a:xfrm>
          <a:prstGeom prst="rect">
            <a:avLst/>
          </a:prstGeom>
          <a:noFill/>
          <a:ln/>
        </p:spPr>
        <p:txBody>
          <a:bodyPr wrap="square" lIns="0" tIns="0" rIns="0" bIns="0" rtlCol="0" anchor="ctr"/>
          <a:lstStyle/>
          <a:p>
            <a:pPr algn="ctr" indent="0" marL="0">
              <a:buNone/>
            </a:pPr>
            <a:r>
              <a:rPr lang="el-GR" altLang="en-US" sz="1130" b="1" dirty="0">
                <a:solidFill>
                  <a:srgbClr val="16602D"/>
                </a:solidFill>
                <a:latin typeface="Calibri" pitchFamily="34" charset="0"/>
                <a:ea typeface="Calibri" pitchFamily="34" charset="-122"/>
                <a:cs typeface="Calibri" pitchFamily="34" charset="-120"/>
              </a:rPr>
              <a:t>4</a:t>
            </a:r>
            <a:endParaRPr lang="el-GR" sz="1130" dirty="0"/>
          </a:p>
        </p:txBody>
      </p:sp>
      <p:sp>
        <p:nvSpPr>
          <p:cNvPr id="22" name="Text 20"/>
          <p:cNvSpPr txBox="1"/>
          <p:nvPr/>
        </p:nvSpPr>
        <p:spPr>
          <a:xfrm>
            <a:off x="9303791" y="2986422"/>
            <a:ext cx="2110664" cy="468301"/>
          </a:xfrm>
          <a:prstGeom prst="rect">
            <a:avLst/>
          </a:prstGeom>
          <a:noFill/>
          <a:ln/>
        </p:spPr>
        <p:txBody>
          <a:bodyPr wrap="square" lIns="0" tIns="0" rIns="0" bIns="0" rtlCol="0" anchor="t">
            <a:normAutofit/>
          </a:bodyPr>
          <a:lstStyle/>
          <a:p>
            <a:pPr indent="0" marL="0">
              <a:buNone/>
            </a:pPr>
            <a:r>
              <a:rPr lang="el-GR" altLang="en-US" sz="1490" b="1" dirty="0">
                <a:solidFill>
                  <a:srgbClr val="1B2420"/>
                </a:solidFill>
                <a:latin typeface="Calibri" pitchFamily="34" charset="0"/>
                <a:ea typeface="Calibri" pitchFamily="34" charset="-122"/>
                <a:cs typeface="Calibri" pitchFamily="34" charset="-120"/>
              </a:rPr>
              <a:t>Πανεπιστήμιο Θεσσαλίας</a:t>
            </a:r>
            <a:endParaRPr lang="el-GR" sz="1490" dirty="0"/>
          </a:p>
        </p:txBody>
      </p:sp>
      <p:sp>
        <p:nvSpPr>
          <p:cNvPr id="23" name="Text 21"/>
          <p:cNvSpPr txBox="1"/>
          <p:nvPr/>
        </p:nvSpPr>
        <p:spPr>
          <a:xfrm>
            <a:off x="9303791" y="3454722"/>
            <a:ext cx="2110664" cy="1246284"/>
          </a:xfrm>
          <a:prstGeom prst="rect">
            <a:avLst/>
          </a:prstGeom>
          <a:noFill/>
          <a:ln/>
        </p:spPr>
        <p:txBody>
          <a:bodyPr wrap="square" lIns="0" tIns="0" rIns="0" bIns="0" rtlCol="0" anchor="t">
            <a:normAutofit/>
          </a:bodyPr>
          <a:lstStyle/>
          <a:p>
            <a:pPr indent="0" marL="0">
              <a:buNone/>
            </a:pPr>
            <a:r>
              <a:rPr lang="el-GR" altLang="en-US" sz="1170" dirty="0">
                <a:solidFill>
                  <a:srgbClr val="3A4540"/>
                </a:solidFill>
                <a:latin typeface="Calibri" pitchFamily="34" charset="0"/>
                <a:ea typeface="Calibri" pitchFamily="34" charset="-122"/>
                <a:cs typeface="Calibri" pitchFamily="34" charset="-120"/>
              </a:rPr>
              <a:t>Αυτόνομο όχημα με 5G και αναγνώριση εικόνας ψεκάζει μόνο τον στόχο· το πρωτότυπο παρουσιάστηκε στη Διεθνή Έκθεση Θεσσαλονίκης 2025.</a:t>
            </a:r>
            <a:endParaRPr lang="el-GR" sz="1170" dirty="0"/>
          </a:p>
        </p:txBody>
      </p:sp>
      <p:sp>
        <p:nvSpPr>
          <p:cNvPr id="24" name="Text 22"/>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FAO (2022) · FarmDroid · Naïo Technologies · Tevel (δηλώσεις κατασκευαστών) · Greek News Agenda (2025)</a:t>
            </a:r>
            <a:endParaRPr lang="el-GR" sz="900" dirty="0"/>
          </a:p>
        </p:txBody>
      </p:sp>
      <p:sp>
        <p:nvSpPr>
          <p:cNvPr id="25" name="Text 2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17</a:t>
            </a:r>
            <a:endParaRPr lang="el-GR" sz="900" dirty="0"/>
          </a:p>
        </p:txBody>
      </p:sp>
      <p:sp>
        <p:nvSpPr>
          <p:cNvPr id="27" name="Shape 24"/>
          <p:cNvSpPr/>
          <p:nvPr/>
        </p:nvSpPr>
        <p:spPr>
          <a:xfrm>
            <a:off x="548640" y="4988029"/>
            <a:ext cx="11094415" cy="793090"/>
          </a:xfrm>
          <a:prstGeom prst="roundRect">
            <a:avLst>
              <a:gd name="adj" fmla="val 13836"/>
            </a:avLst>
          </a:prstGeom>
          <a:solidFill>
            <a:srgbClr val="E6F3EA"/>
          </a:solidFill>
          <a:ln w="9525">
            <a:solidFill>
              <a:srgbClr val="E6F3EA"/>
            </a:solidFill>
            <a:prstDash val="solid"/>
          </a:ln>
        </p:spPr>
      </p:sp>
      <p:sp>
        <p:nvSpPr>
          <p:cNvPr id="28" name="Shape 25"/>
          <p:cNvSpPr/>
          <p:nvPr/>
        </p:nvSpPr>
        <p:spPr>
          <a:xfrm>
            <a:off x="826554" y="5150424"/>
            <a:ext cx="468301" cy="468301"/>
          </a:xfrm>
          <a:prstGeom prst="ellipse">
            <a:avLst/>
          </a:prstGeom>
          <a:solidFill>
            <a:srgbClr val="FFFFFF"/>
          </a:solidFill>
          <a:ln w="12700">
            <a:solidFill>
              <a:srgbClr val="FFFFFF"/>
            </a:solidFill>
            <a:prstDash val="solid"/>
          </a:ln>
        </p:spPr>
      </p:sp>
      <p:pic>
        <p:nvPicPr>
          <p:cNvPr id="29" name="Image 0" descr="/root/kozan-akilli-tarim/sunum/build/cache/m2/icons/bot-16602D.png">    </p:cNvPr>
          <p:cNvPicPr>
            <a:picLocks noChangeAspect="1"/>
          </p:cNvPicPr>
          <p:nvPr/>
        </p:nvPicPr>
        <p:blipFill>
          <a:blip r:embed="rId1"/>
          <a:stretch>
            <a:fillRect/>
          </a:stretch>
        </p:blipFill>
        <p:spPr>
          <a:xfrm>
            <a:off x="929580" y="5253450"/>
            <a:ext cx="262248" cy="262248"/>
          </a:xfrm>
          <a:prstGeom prst="rect">
            <a:avLst/>
          </a:prstGeom>
        </p:spPr>
      </p:pic>
      <p:sp>
        <p:nvSpPr>
          <p:cNvPr id="30" name="Text 26"/>
          <p:cNvSpPr txBox="1"/>
          <p:nvPr/>
        </p:nvSpPr>
        <p:spPr>
          <a:xfrm>
            <a:off x="1554480" y="5078668"/>
            <a:ext cx="9859975" cy="611812"/>
          </a:xfrm>
          <a:prstGeom prst="rect">
            <a:avLst/>
          </a:prstGeom>
          <a:noFill/>
          <a:ln/>
        </p:spPr>
        <p:txBody>
          <a:bodyPr wrap="square" lIns="0" tIns="0" rIns="0" bIns="0" rtlCol="0" anchor="ctr">
            <a:normAutofit/>
          </a:bodyPr>
          <a:lstStyle/>
          <a:p>
            <a:pPr indent="0" marL="0">
              <a:buNone/>
            </a:pPr>
            <a:r>
              <a:rPr lang="el-GR" altLang="en-US" sz="1220" b="1" dirty="0">
                <a:solidFill>
                  <a:srgbClr val="16602D"/>
                </a:solidFill>
                <a:latin typeface="Calibri" pitchFamily="34" charset="0"/>
                <a:ea typeface="Calibri" pitchFamily="34" charset="-122"/>
                <a:cs typeface="Calibri" pitchFamily="34" charset="-120"/>
              </a:rPr>
              <a:t>Κατά τον FAO: </a:t>
            </a:r>
            <a:r>
              <a:rPr lang="el-GR" altLang="en-US" sz="1220" dirty="0">
                <a:solidFill>
                  <a:srgbClr val="1B2420"/>
                </a:solidFill>
                <a:latin typeface="Calibri" pitchFamily="34" charset="0"/>
                <a:ea typeface="Calibri" pitchFamily="34" charset="-122"/>
                <a:cs typeface="Calibri" pitchFamily="34" charset="-120"/>
              </a:rPr>
              <a:t>Τα ρομπότ είναι διαδεδομένα κυρίως σε χώρες υψηλού εισοδήματος· ανασκόπηση 18 περιπτώσεων τα βρήκε οικονομικά μόνο σε συγκεκριμένες συνθήκες. Για τη μικρή εκμετάλλευση προτάσσονται οι υπηρεσίες και η κοινή χρήση.</a:t>
            </a:r>
            <a:endParaRPr lang="el-GR" sz="122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5 · ΑΥΤΟΝΟΜΑ ΜΗΧΑΝΗΜΑΤΑ</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Αυτόματη πηδαλιούχηση και ακρίβεια θέσης</a:t>
            </a:r>
            <a:endParaRPr lang="el-G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Adamchuk, University of Nebraska-Lincoln (2008) · Darr, Iowa State University (2012) · USDA ERS (2023)</a:t>
            </a:r>
            <a:endParaRPr lang="el-G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18</a:t>
            </a:r>
            <a:endParaRPr lang="el-GR" sz="9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548640" y="2231098"/>
          <a:ext cx="11094415" cy="914400"/>
        </p:xfrm>
        <a:graphic>
          <a:graphicData uri="http://schemas.openxmlformats.org/drawingml/2006/table">
            <a:tbl>
              <a:tblPr/>
              <a:tblGrid>
                <a:gridCol w="5608015"/>
                <a:gridCol w="2743200"/>
                <a:gridCol w="2743200"/>
              </a:tblGrid>
              <a:tr h="362555">
                <a:tc>
                  <a:txBody>
                    <a:bodyPr/>
                    <a:lstStyle/>
                    <a:p>
                      <a:pPr indent="0" marL="0">
                        <a:buNone/>
                      </a:pPr>
                      <a:r>
                        <a:rPr lang="el-GR" sz="1350" b="1" dirty="0">
                          <a:solidFill>
                            <a:srgbClr val="FFFFFF"/>
                          </a:solidFill>
                          <a:latin typeface="Calibri" pitchFamily="34" charset="0"/>
                          <a:ea typeface="Calibri" pitchFamily="34" charset="-122"/>
                          <a:cs typeface="Calibri" pitchFamily="34" charset="-120"/>
                        </a:rPr>
                        <a:t>Τύπος διόρθωσης (τυπική ακρίβεια)</a:t>
                      </a:r>
                      <a:endParaRPr lang="el-GR" sz="1350" dirty="0">
                        <a:latin typeface="Calibri" charset="0"/>
                        <a:ea typeface="Calibri" charset="0"/>
                        <a:cs typeface="Calibri" charset="0"/>
                      </a:endParaRPr>
                    </a:p>
                  </a:txBody>
                  <a:tcPr marL="109728" marR="109728" marT="64008" marB="64008"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el-GR" sz="1350" b="1" dirty="0">
                          <a:solidFill>
                            <a:srgbClr val="FFFFFF"/>
                          </a:solidFill>
                          <a:latin typeface="Calibri" pitchFamily="34" charset="0"/>
                          <a:ea typeface="Calibri" pitchFamily="34" charset="-122"/>
                          <a:cs typeface="Calibri" pitchFamily="34" charset="-120"/>
                        </a:rPr>
                        <a:t>Από πέρασμα σε πέρασμα</a:t>
                      </a:r>
                      <a:endParaRPr lang="el-GR" sz="1350" dirty="0">
                        <a:latin typeface="Calibri" charset="0"/>
                        <a:ea typeface="Calibri" charset="0"/>
                        <a:cs typeface="Calibri" charset="0"/>
                      </a:endParaRPr>
                    </a:p>
                  </a:txBody>
                  <a:tcPr marL="109728" marR="109728" marT="64008" marB="64008"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el-GR" sz="1350" b="1" dirty="0">
                          <a:solidFill>
                            <a:srgbClr val="FFFFFF"/>
                          </a:solidFill>
                          <a:latin typeface="Calibri" pitchFamily="34" charset="0"/>
                          <a:ea typeface="Calibri" pitchFamily="34" charset="-122"/>
                          <a:cs typeface="Calibri" pitchFamily="34" charset="-120"/>
                        </a:rPr>
                        <a:t>Από έτος σε έτος</a:t>
                      </a:r>
                      <a:endParaRPr lang="el-GR" sz="1350" dirty="0">
                        <a:latin typeface="Calibri" charset="0"/>
                        <a:ea typeface="Calibri" charset="0"/>
                        <a:cs typeface="Calibri" charset="0"/>
                      </a:endParaRPr>
                    </a:p>
                  </a:txBody>
                  <a:tcPr marL="109728" marR="109728" marT="64008" marB="64008"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r>
              <a:tr h="362555">
                <a:tc>
                  <a:txBody>
                    <a:bodyPr/>
                    <a:lstStyle/>
                    <a:p>
                      <a:pPr algn="l" indent="0" marL="0">
                        <a:buNone/>
                      </a:pPr>
                      <a:r>
                        <a:rPr lang="el-GR" sz="1350" b="1" dirty="0">
                          <a:solidFill>
                            <a:srgbClr val="1B2420"/>
                          </a:solidFill>
                          <a:latin typeface="Calibri" pitchFamily="34" charset="0"/>
                          <a:ea typeface="Calibri" pitchFamily="34" charset="-122"/>
                          <a:cs typeface="Calibri" pitchFamily="34" charset="-120"/>
                        </a:rPr>
                        <a:t>Υπομετρική: δωρεάν δορυφορική διόρθωση (στην Ευρώπη EGNOS)</a:t>
                      </a:r>
                      <a:endParaRPr lang="el-GR" sz="1350" dirty="0">
                        <a:latin typeface="Calibri" charset="0"/>
                        <a:ea typeface="Calibri" charset="0"/>
                        <a:cs typeface="Calibri" charset="0"/>
                      </a:endParaRPr>
                    </a:p>
                  </a:txBody>
                  <a:tcPr marL="109728" marR="109728" marT="64008" marB="64008"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algn="ctr" indent="0" marL="0">
                        <a:buNone/>
                      </a:pPr>
                      <a:r>
                        <a:rPr lang="el-GR" sz="1350" dirty="0">
                          <a:solidFill>
                            <a:srgbClr val="1B2420"/>
                          </a:solidFill>
                          <a:latin typeface="Calibri" pitchFamily="34" charset="0"/>
                          <a:ea typeface="Calibri" pitchFamily="34" charset="-122"/>
                          <a:cs typeface="Calibri" pitchFamily="34" charset="-120"/>
                        </a:rPr>
                        <a:t>± 15-33 cm</a:t>
                      </a:r>
                      <a:endParaRPr lang="el-GR" sz="1350" dirty="0">
                        <a:latin typeface="Calibri" charset="0"/>
                        <a:ea typeface="Calibri" charset="0"/>
                        <a:cs typeface="Calibri" charset="0"/>
                      </a:endParaRPr>
                    </a:p>
                  </a:txBody>
                  <a:tcPr marL="109728" marR="109728" marT="64008" marB="64008"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algn="ctr" indent="0" marL="0">
                        <a:buNone/>
                      </a:pPr>
                      <a:r>
                        <a:rPr lang="el-GR" sz="1350" dirty="0">
                          <a:solidFill>
                            <a:srgbClr val="1B2420"/>
                          </a:solidFill>
                          <a:latin typeface="Calibri" pitchFamily="34" charset="0"/>
                          <a:ea typeface="Calibri" pitchFamily="34" charset="-122"/>
                          <a:cs typeface="Calibri" pitchFamily="34" charset="-120"/>
                        </a:rPr>
                        <a:t>± 76-100 cm</a:t>
                      </a:r>
                      <a:endParaRPr lang="el-GR" sz="1350" dirty="0">
                        <a:latin typeface="Calibri" charset="0"/>
                        <a:ea typeface="Calibri" charset="0"/>
                        <a:cs typeface="Calibri" charset="0"/>
                      </a:endParaRPr>
                    </a:p>
                  </a:txBody>
                  <a:tcPr marL="109728" marR="109728" marT="64008" marB="64008"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362555">
                <a:tc>
                  <a:txBody>
                    <a:bodyPr/>
                    <a:lstStyle/>
                    <a:p>
                      <a:pPr algn="l" indent="0" marL="0">
                        <a:buNone/>
                      </a:pPr>
                      <a:r>
                        <a:rPr lang="el-GR" sz="1350" b="1" dirty="0">
                          <a:solidFill>
                            <a:srgbClr val="1B2420"/>
                          </a:solidFill>
                          <a:latin typeface="Calibri" pitchFamily="34" charset="0"/>
                          <a:ea typeface="Calibri" pitchFamily="34" charset="-122"/>
                          <a:cs typeface="Calibri" pitchFamily="34" charset="-120"/>
                        </a:rPr>
                        <a:t>Δεκατόμετρο: επί πληρωμή υπηρεσίες διόρθωσης</a:t>
                      </a:r>
                      <a:endParaRPr lang="el-GR" sz="1350" dirty="0">
                        <a:latin typeface="Calibri" charset="0"/>
                        <a:ea typeface="Calibri" charset="0"/>
                        <a:cs typeface="Calibri" charset="0"/>
                      </a:endParaRPr>
                    </a:p>
                  </a:txBody>
                  <a:tcPr marL="109728" marR="109728" marT="64008" marB="64008"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algn="ctr" indent="0" marL="0">
                        <a:buNone/>
                      </a:pPr>
                      <a:r>
                        <a:rPr lang="el-GR" sz="1350" dirty="0">
                          <a:solidFill>
                            <a:srgbClr val="1B2420"/>
                          </a:solidFill>
                          <a:latin typeface="Calibri" pitchFamily="34" charset="0"/>
                          <a:ea typeface="Calibri" pitchFamily="34" charset="-122"/>
                          <a:cs typeface="Calibri" pitchFamily="34" charset="-120"/>
                        </a:rPr>
                        <a:t>± 5-12,5 cm</a:t>
                      </a:r>
                      <a:endParaRPr lang="el-GR" sz="1350" dirty="0">
                        <a:latin typeface="Calibri" charset="0"/>
                        <a:ea typeface="Calibri" charset="0"/>
                        <a:cs typeface="Calibri" charset="0"/>
                      </a:endParaRPr>
                    </a:p>
                  </a:txBody>
                  <a:tcPr marL="109728" marR="109728" marT="64008" marB="64008"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algn="ctr" indent="0" marL="0">
                        <a:buNone/>
                      </a:pPr>
                      <a:r>
                        <a:rPr lang="el-GR" sz="1350" dirty="0">
                          <a:solidFill>
                            <a:srgbClr val="1B2420"/>
                          </a:solidFill>
                          <a:latin typeface="Calibri" pitchFamily="34" charset="0"/>
                          <a:ea typeface="Calibri" pitchFamily="34" charset="-122"/>
                          <a:cs typeface="Calibri" pitchFamily="34" charset="-120"/>
                        </a:rPr>
                        <a:t>± 10-25 cm</a:t>
                      </a:r>
                      <a:endParaRPr lang="el-GR" sz="1350" dirty="0">
                        <a:latin typeface="Calibri" charset="0"/>
                        <a:ea typeface="Calibri" charset="0"/>
                        <a:cs typeface="Calibri" charset="0"/>
                      </a:endParaRPr>
                    </a:p>
                  </a:txBody>
                  <a:tcPr marL="109728" marR="109728" marT="64008" marB="64008"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r h="362555">
                <a:tc>
                  <a:txBody>
                    <a:bodyPr/>
                    <a:lstStyle/>
                    <a:p>
                      <a:pPr algn="l" indent="0" marL="0">
                        <a:buNone/>
                      </a:pPr>
                      <a:r>
                        <a:rPr lang="el-GR" sz="1350" b="1" dirty="0">
                          <a:solidFill>
                            <a:srgbClr val="1B2420"/>
                          </a:solidFill>
                          <a:latin typeface="Calibri" pitchFamily="34" charset="0"/>
                          <a:ea typeface="Calibri" pitchFamily="34" charset="-122"/>
                          <a:cs typeface="Calibri" pitchFamily="34" charset="-120"/>
                        </a:rPr>
                        <a:t>Εκατοστόμετρο: RTK με τοπικό σταθμό βάσης</a:t>
                      </a:r>
                      <a:endParaRPr lang="el-GR" sz="1350" dirty="0">
                        <a:latin typeface="Calibri" charset="0"/>
                        <a:ea typeface="Calibri" charset="0"/>
                        <a:cs typeface="Calibri" charset="0"/>
                      </a:endParaRPr>
                    </a:p>
                  </a:txBody>
                  <a:tcPr marL="109728" marR="109728" marT="64008" marB="64008"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E6F3EA"/>
                    </a:solidFill>
                  </a:tcPr>
                </a:tc>
                <a:tc>
                  <a:txBody>
                    <a:bodyPr/>
                    <a:lstStyle/>
                    <a:p>
                      <a:pPr algn="ctr" indent="0" marL="0">
                        <a:buNone/>
                      </a:pPr>
                      <a:r>
                        <a:rPr lang="el-GR" sz="1350" b="1" dirty="0">
                          <a:solidFill>
                            <a:srgbClr val="1B2420"/>
                          </a:solidFill>
                          <a:latin typeface="Calibri" pitchFamily="34" charset="0"/>
                          <a:ea typeface="Calibri" pitchFamily="34" charset="-122"/>
                          <a:cs typeface="Calibri" pitchFamily="34" charset="-120"/>
                        </a:rPr>
                        <a:t>± 2,5 cm</a:t>
                      </a:r>
                      <a:endParaRPr lang="el-GR" sz="1350" dirty="0">
                        <a:latin typeface="Calibri" charset="0"/>
                        <a:ea typeface="Calibri" charset="0"/>
                        <a:cs typeface="Calibri" charset="0"/>
                      </a:endParaRPr>
                    </a:p>
                  </a:txBody>
                  <a:tcPr marL="109728" marR="109728" marT="64008" marB="64008"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E6F3EA"/>
                    </a:solidFill>
                  </a:tcPr>
                </a:tc>
                <a:tc>
                  <a:txBody>
                    <a:bodyPr/>
                    <a:lstStyle/>
                    <a:p>
                      <a:pPr algn="ctr" indent="0" marL="0">
                        <a:buNone/>
                      </a:pPr>
                      <a:r>
                        <a:rPr lang="el-GR" sz="1350" b="1" dirty="0">
                          <a:solidFill>
                            <a:srgbClr val="1B2420"/>
                          </a:solidFill>
                          <a:latin typeface="Calibri" pitchFamily="34" charset="0"/>
                          <a:ea typeface="Calibri" pitchFamily="34" charset="-122"/>
                          <a:cs typeface="Calibri" pitchFamily="34" charset="-120"/>
                        </a:rPr>
                        <a:t>± 2,5 cm</a:t>
                      </a:r>
                      <a:endParaRPr lang="el-GR" sz="1350" dirty="0">
                        <a:latin typeface="Calibri" charset="0"/>
                        <a:ea typeface="Calibri" charset="0"/>
                        <a:cs typeface="Calibri" charset="0"/>
                      </a:endParaRPr>
                    </a:p>
                  </a:txBody>
                  <a:tcPr marL="109728" marR="109728" marT="64008" marB="64008"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E6F3EA"/>
                    </a:solidFill>
                  </a:tcPr>
                </a:tc>
              </a:tr>
            </a:tbl>
          </a:graphicData>
        </a:graphic>
      </p:graphicFrame>
      <p:sp>
        <p:nvSpPr>
          <p:cNvPr id="8" name="Shape 4"/>
          <p:cNvSpPr/>
          <p:nvPr/>
        </p:nvSpPr>
        <p:spPr>
          <a:xfrm>
            <a:off x="548640" y="4043875"/>
            <a:ext cx="3515258" cy="1503094"/>
          </a:xfrm>
          <a:prstGeom prst="roundRect">
            <a:avLst>
              <a:gd name="adj" fmla="val 7300"/>
            </a:avLst>
          </a:prstGeom>
          <a:solidFill>
            <a:srgbClr val="F5F6F1"/>
          </a:solidFill>
          <a:ln w="9525">
            <a:solidFill>
              <a:srgbClr val="DFE6DC"/>
            </a:solidFill>
            <a:prstDash val="solid"/>
          </a:ln>
        </p:spPr>
      </p:sp>
      <p:sp>
        <p:nvSpPr>
          <p:cNvPr id="9" name="Text 5"/>
          <p:cNvSpPr txBox="1"/>
          <p:nvPr/>
        </p:nvSpPr>
        <p:spPr>
          <a:xfrm>
            <a:off x="822960" y="4194939"/>
            <a:ext cx="2966618" cy="604259"/>
          </a:xfrm>
          <a:prstGeom prst="rect">
            <a:avLst/>
          </a:prstGeom>
          <a:noFill/>
          <a:ln/>
        </p:spPr>
        <p:txBody>
          <a:bodyPr wrap="square" lIns="0" tIns="0" rIns="0" bIns="0" rtlCol="0" anchor="b"/>
          <a:lstStyle/>
          <a:p>
            <a:pPr indent="0" marL="0">
              <a:buNone/>
            </a:pPr>
            <a:r>
              <a:rPr lang="el-GR" altLang="en-US" sz="3600" b="1" dirty="0">
                <a:solidFill>
                  <a:srgbClr val="16602D"/>
                </a:solidFill>
                <a:latin typeface="Calibri" pitchFamily="34" charset="0"/>
                <a:ea typeface="Calibri" pitchFamily="34" charset="-122"/>
                <a:cs typeface="Calibri" pitchFamily="34" charset="-120"/>
              </a:rPr>
              <a:t>3,3%</a:t>
            </a:r>
            <a:endParaRPr lang="el-GR" sz="3600" dirty="0"/>
          </a:p>
        </p:txBody>
      </p:sp>
      <p:sp>
        <p:nvSpPr>
          <p:cNvPr id="10" name="Text 6"/>
          <p:cNvSpPr txBox="1"/>
          <p:nvPr/>
        </p:nvSpPr>
        <p:spPr>
          <a:xfrm>
            <a:off x="822960" y="4836965"/>
            <a:ext cx="2966618" cy="634472"/>
          </a:xfrm>
          <a:prstGeom prst="rect">
            <a:avLst/>
          </a:prstGeom>
          <a:noFill/>
          <a:ln/>
        </p:spPr>
        <p:txBody>
          <a:bodyPr wrap="square" lIns="0" tIns="0" rIns="0" bIns="0" rtlCol="0" anchor="t">
            <a:normAutofit/>
          </a:bodyPr>
          <a:lstStyle/>
          <a:p>
            <a:pPr indent="0" marL="0">
              <a:buNone/>
            </a:pPr>
            <a:r>
              <a:rPr lang="el-GR" altLang="en-US" sz="1220" dirty="0">
                <a:solidFill>
                  <a:srgbClr val="3A4540"/>
                </a:solidFill>
                <a:latin typeface="Calibri" pitchFamily="34" charset="0"/>
                <a:ea typeface="Calibri" pitchFamily="34" charset="-122"/>
                <a:cs typeface="Calibri" pitchFamily="34" charset="-120"/>
              </a:rPr>
              <a:t>μέση επικάλυψη στη σπορά χωρίς καθοδήγηση (Πολιτειακό Πανεπιστήμιο της Αϊόβα)</a:t>
            </a:r>
            <a:endParaRPr lang="el-GR" sz="1220" dirty="0"/>
          </a:p>
        </p:txBody>
      </p:sp>
      <p:sp>
        <p:nvSpPr>
          <p:cNvPr id="11" name="Shape 7"/>
          <p:cNvSpPr/>
          <p:nvPr/>
        </p:nvSpPr>
        <p:spPr>
          <a:xfrm>
            <a:off x="4338218" y="4043875"/>
            <a:ext cx="3515258" cy="1503094"/>
          </a:xfrm>
          <a:prstGeom prst="roundRect">
            <a:avLst>
              <a:gd name="adj" fmla="val 7300"/>
            </a:avLst>
          </a:prstGeom>
          <a:solidFill>
            <a:srgbClr val="F5F6F1"/>
          </a:solidFill>
          <a:ln w="9525">
            <a:solidFill>
              <a:srgbClr val="DFE6DC"/>
            </a:solidFill>
            <a:prstDash val="solid"/>
          </a:ln>
        </p:spPr>
      </p:sp>
      <p:sp>
        <p:nvSpPr>
          <p:cNvPr id="12" name="Text 8"/>
          <p:cNvSpPr txBox="1"/>
          <p:nvPr/>
        </p:nvSpPr>
        <p:spPr>
          <a:xfrm>
            <a:off x="4612538" y="4194939"/>
            <a:ext cx="2966618" cy="604259"/>
          </a:xfrm>
          <a:prstGeom prst="rect">
            <a:avLst/>
          </a:prstGeom>
          <a:noFill/>
          <a:ln/>
        </p:spPr>
        <p:txBody>
          <a:bodyPr wrap="square" lIns="0" tIns="0" rIns="0" bIns="0" rtlCol="0" anchor="b"/>
          <a:lstStyle/>
          <a:p>
            <a:pPr indent="0" marL="0">
              <a:buNone/>
            </a:pPr>
            <a:r>
              <a:rPr lang="el-GR" altLang="en-US" sz="3600" b="1" dirty="0">
                <a:solidFill>
                  <a:srgbClr val="16602D"/>
                </a:solidFill>
                <a:latin typeface="Calibri" pitchFamily="34" charset="0"/>
                <a:ea typeface="Calibri" pitchFamily="34" charset="-122"/>
                <a:cs typeface="Calibri" pitchFamily="34" charset="-120"/>
              </a:rPr>
              <a:t>7%</a:t>
            </a:r>
            <a:endParaRPr lang="el-GR" sz="3600" dirty="0"/>
          </a:p>
        </p:txBody>
      </p:sp>
      <p:sp>
        <p:nvSpPr>
          <p:cNvPr id="13" name="Text 9"/>
          <p:cNvSpPr txBox="1"/>
          <p:nvPr/>
        </p:nvSpPr>
        <p:spPr>
          <a:xfrm>
            <a:off x="4612538" y="4836965"/>
            <a:ext cx="2966618" cy="634472"/>
          </a:xfrm>
          <a:prstGeom prst="rect">
            <a:avLst/>
          </a:prstGeom>
          <a:noFill/>
          <a:ln/>
        </p:spPr>
        <p:txBody>
          <a:bodyPr wrap="square" lIns="0" tIns="0" rIns="0" bIns="0" rtlCol="0" anchor="t">
            <a:normAutofit/>
          </a:bodyPr>
          <a:lstStyle/>
          <a:p>
            <a:pPr indent="0" marL="0">
              <a:buNone/>
            </a:pPr>
            <a:r>
              <a:rPr lang="el-GR" altLang="en-US" sz="1220" dirty="0">
                <a:solidFill>
                  <a:srgbClr val="3A4540"/>
                </a:solidFill>
                <a:latin typeface="Calibri" pitchFamily="34" charset="0"/>
                <a:ea typeface="Calibri" pitchFamily="34" charset="-122"/>
                <a:cs typeface="Calibri" pitchFamily="34" charset="-120"/>
              </a:rPr>
              <a:t>επικάλυψη στην ανοιξιάτικη κατεργασία εδάφους· κάθε επικάλυψη σημαίνει επιπλέον σπόρο, λίπασμα, καύσιμο</a:t>
            </a:r>
            <a:endParaRPr lang="el-GR" sz="1220" dirty="0"/>
          </a:p>
        </p:txBody>
      </p:sp>
      <p:sp>
        <p:nvSpPr>
          <p:cNvPr id="14" name="Shape 10"/>
          <p:cNvSpPr/>
          <p:nvPr/>
        </p:nvSpPr>
        <p:spPr>
          <a:xfrm>
            <a:off x="8127797" y="4043875"/>
            <a:ext cx="3515258" cy="1503094"/>
          </a:xfrm>
          <a:prstGeom prst="roundRect">
            <a:avLst>
              <a:gd name="adj" fmla="val 7300"/>
            </a:avLst>
          </a:prstGeom>
          <a:solidFill>
            <a:srgbClr val="E2F2F6"/>
          </a:solidFill>
          <a:ln w="9525">
            <a:solidFill>
              <a:srgbClr val="DFE6DC"/>
            </a:solidFill>
            <a:prstDash val="solid"/>
          </a:ln>
        </p:spPr>
      </p:sp>
      <p:sp>
        <p:nvSpPr>
          <p:cNvPr id="15" name="Text 11"/>
          <p:cNvSpPr txBox="1"/>
          <p:nvPr/>
        </p:nvSpPr>
        <p:spPr>
          <a:xfrm>
            <a:off x="8402117" y="4194939"/>
            <a:ext cx="2966618" cy="604259"/>
          </a:xfrm>
          <a:prstGeom prst="rect">
            <a:avLst/>
          </a:prstGeom>
          <a:noFill/>
          <a:ln/>
        </p:spPr>
        <p:txBody>
          <a:bodyPr wrap="square" lIns="0" tIns="0" rIns="0" bIns="0" rtlCol="0" anchor="b"/>
          <a:lstStyle/>
          <a:p>
            <a:pPr indent="0" marL="0">
              <a:buNone/>
            </a:pPr>
            <a:r>
              <a:rPr lang="el-GR" altLang="en-US" sz="3600" b="1" dirty="0">
                <a:solidFill>
                  <a:srgbClr val="0E7490"/>
                </a:solidFill>
                <a:latin typeface="Calibri" pitchFamily="34" charset="0"/>
                <a:ea typeface="Calibri" pitchFamily="34" charset="-122"/>
                <a:cs typeface="Calibri" pitchFamily="34" charset="-120"/>
              </a:rPr>
              <a:t>64,5%</a:t>
            </a:r>
            <a:endParaRPr lang="el-GR" sz="3600" dirty="0"/>
          </a:p>
        </p:txBody>
      </p:sp>
      <p:sp>
        <p:nvSpPr>
          <p:cNvPr id="16" name="Text 12"/>
          <p:cNvSpPr txBox="1"/>
          <p:nvPr/>
        </p:nvSpPr>
        <p:spPr>
          <a:xfrm>
            <a:off x="8402117" y="4836965"/>
            <a:ext cx="2966618" cy="634472"/>
          </a:xfrm>
          <a:prstGeom prst="rect">
            <a:avLst/>
          </a:prstGeom>
          <a:noFill/>
          <a:ln/>
        </p:spPr>
        <p:txBody>
          <a:bodyPr wrap="square" lIns="0" tIns="0" rIns="0" bIns="0" rtlCol="0" anchor="t">
            <a:normAutofit/>
          </a:bodyPr>
          <a:lstStyle/>
          <a:p>
            <a:pPr indent="0" marL="0">
              <a:buNone/>
            </a:pPr>
            <a:r>
              <a:rPr lang="el-GR" altLang="en-US" sz="1220" dirty="0">
                <a:solidFill>
                  <a:srgbClr val="3A4540"/>
                </a:solidFill>
                <a:latin typeface="Calibri" pitchFamily="34" charset="0"/>
                <a:ea typeface="Calibri" pitchFamily="34" charset="-122"/>
                <a:cs typeface="Calibri" pitchFamily="34" charset="-120"/>
              </a:rPr>
              <a:t>έκταση βαμβακιού στις ΗΠΑ το 2019 με αυτόματη πηδαλιούχηση ή καθοδήγηση</a:t>
            </a:r>
            <a:endParaRPr lang="el-GR" sz="122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ΣΤΗΝ ΠΛΑΤΦΟΡΜΑ · ΜΑΘΗΜΑ 5</a:t>
            </a:r>
            <a:endParaRPr lang="el-G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Στην πλατφόρμα: ασφάλεια αυτόνομου τρακτέρ</a:t>
            </a:r>
            <a:endParaRPr lang="el-GR" sz="2700" dirty="0"/>
          </a:p>
        </p:txBody>
      </p:sp>
      <p:sp>
        <p:nvSpPr>
          <p:cNvPr id="5"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ISO 18497-1:2024 · Πλατφόρμα της Ακαδημίας, Ενότητα 2, Μάθημα 5</a:t>
            </a:r>
            <a:endParaRPr lang="el-GR" sz="900" dirty="0"/>
          </a:p>
        </p:txBody>
      </p:sp>
      <p:sp>
        <p:nvSpPr>
          <p:cNvPr id="6"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19</a:t>
            </a:r>
            <a:endParaRPr lang="el-GR" sz="900" dirty="0"/>
          </a:p>
        </p:txBody>
      </p:sp>
      <p:pic>
        <p:nvPicPr>
          <p:cNvPr id="8" name="Image 0" descr="/root/kozan-akilli-tarim/sunum/build/cache/m2-el-l05-ix1-45ef59f7-2000-0-0_0.265_1_0.875.jpg">    </p:cNvPr>
          <p:cNvPicPr>
            <a:picLocks noChangeAspect="1"/>
          </p:cNvPicPr>
          <p:nvPr/>
        </p:nvPicPr>
        <p:blipFill>
          <a:blip r:embed="rId1"/>
          <a:stretch>
            <a:fillRect/>
          </a:stretch>
        </p:blipFill>
        <p:spPr>
          <a:xfrm>
            <a:off x="1073592" y="2253758"/>
            <a:ext cx="4985136" cy="3097595"/>
          </a:xfrm>
          <a:prstGeom prst="rect">
            <a:avLst/>
          </a:prstGeom>
          <a:effectLst>
            <a:outerShdw sx="100000" sy="100000" kx="0" ky="0" algn="bl" rotWithShape="0" blurRad="101600" dist="38100" dir="5400000">
              <a:srgbClr val="1B2420">
                <a:alpha val="22000"/>
              </a:srgbClr>
            </a:outerShdw>
          </a:effectLst>
        </p:spPr>
      </p:pic>
      <p:sp>
        <p:nvSpPr>
          <p:cNvPr id="9" name="Text 5"/>
          <p:cNvSpPr txBox="1"/>
          <p:nvPr/>
        </p:nvSpPr>
        <p:spPr>
          <a:xfrm>
            <a:off x="548640" y="5411779"/>
            <a:ext cx="6035040" cy="226597"/>
          </a:xfrm>
          <a:prstGeom prst="rect">
            <a:avLst/>
          </a:prstGeom>
          <a:noFill/>
          <a:ln/>
        </p:spPr>
        <p:txBody>
          <a:bodyPr wrap="square" lIns="0" tIns="0" rIns="0" bIns="0" rtlCol="0" anchor="t"/>
          <a:lstStyle/>
          <a:p>
            <a:pPr indent="0" marL="0">
              <a:buNone/>
            </a:pPr>
            <a:r>
              <a:rPr lang="el-GR" altLang="en-US" sz="990" i="1" dirty="0">
                <a:solidFill>
                  <a:srgbClr val="5A6862"/>
                </a:solidFill>
                <a:latin typeface="Calibri" pitchFamily="34" charset="0"/>
                <a:ea typeface="Calibri" pitchFamily="34" charset="-122"/>
                <a:cs typeface="Calibri" pitchFamily="34" charset="-120"/>
              </a:rPr>
              <a:t>Ενότητα 2, Μάθημα 5: εύρεση κινδύνων στην εικόνα</a:t>
            </a:r>
            <a:endParaRPr lang="el-GR" sz="990" dirty="0"/>
          </a:p>
        </p:txBody>
      </p:sp>
      <p:sp>
        <p:nvSpPr>
          <p:cNvPr id="10" name="Shape 6"/>
          <p:cNvSpPr/>
          <p:nvPr/>
        </p:nvSpPr>
        <p:spPr>
          <a:xfrm>
            <a:off x="6949440" y="2253758"/>
            <a:ext cx="4693615" cy="3097595"/>
          </a:xfrm>
          <a:prstGeom prst="roundRect">
            <a:avLst>
              <a:gd name="adj" fmla="val 3542"/>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1" name="Shape 7"/>
          <p:cNvSpPr/>
          <p:nvPr/>
        </p:nvSpPr>
        <p:spPr>
          <a:xfrm>
            <a:off x="7221786" y="2419929"/>
            <a:ext cx="415428" cy="415428"/>
          </a:xfrm>
          <a:prstGeom prst="ellipse">
            <a:avLst/>
          </a:prstGeom>
          <a:solidFill>
            <a:srgbClr val="E6F3EA"/>
          </a:solidFill>
          <a:ln w="12700">
            <a:solidFill>
              <a:srgbClr val="E6F3EA"/>
            </a:solidFill>
            <a:prstDash val="solid"/>
          </a:ln>
        </p:spPr>
      </p:sp>
      <p:pic>
        <p:nvPicPr>
          <p:cNvPr id="12" name="Image 1" descr="/root/kozan-akilli-tarim/sunum/build/cache/m2/icons/shield-check-16602D.png">    </p:cNvPr>
          <p:cNvPicPr>
            <a:picLocks noChangeAspect="1"/>
          </p:cNvPicPr>
          <p:nvPr/>
        </p:nvPicPr>
        <p:blipFill>
          <a:blip r:embed="rId2"/>
          <a:stretch>
            <a:fillRect/>
          </a:stretch>
        </p:blipFill>
        <p:spPr>
          <a:xfrm>
            <a:off x="7313180" y="2511323"/>
            <a:ext cx="232640" cy="232640"/>
          </a:xfrm>
          <a:prstGeom prst="rect">
            <a:avLst/>
          </a:prstGeom>
        </p:spPr>
      </p:pic>
      <p:sp>
        <p:nvSpPr>
          <p:cNvPr id="13" name="Text 8"/>
          <p:cNvSpPr txBox="1"/>
          <p:nvPr/>
        </p:nvSpPr>
        <p:spPr>
          <a:xfrm>
            <a:off x="7818120" y="2419929"/>
            <a:ext cx="3596335" cy="226597"/>
          </a:xfrm>
          <a:prstGeom prst="rect">
            <a:avLst/>
          </a:prstGeom>
          <a:noFill/>
          <a:ln/>
        </p:spPr>
        <p:txBody>
          <a:bodyPr wrap="square" lIns="0" tIns="0" rIns="0" bIns="0" rtlCol="0" anchor="t"/>
          <a:lstStyle/>
          <a:p>
            <a:pPr indent="0" marL="0">
              <a:buNone/>
            </a:pPr>
            <a:r>
              <a:rPr lang="el-GR" altLang="en-US" sz="1350" b="1" dirty="0">
                <a:solidFill>
                  <a:srgbClr val="1B2420"/>
                </a:solidFill>
                <a:latin typeface="Calibri" pitchFamily="34" charset="0"/>
                <a:ea typeface="Calibri" pitchFamily="34" charset="-122"/>
                <a:cs typeface="Calibri" pitchFamily="34" charset="-120"/>
              </a:rPr>
              <a:t>Τι θα κάνουν οι συμμετέχοντες;</a:t>
            </a:r>
            <a:endParaRPr lang="el-GR" sz="1350" dirty="0"/>
          </a:p>
        </p:txBody>
      </p:sp>
      <p:sp>
        <p:nvSpPr>
          <p:cNvPr id="14" name="Text 9"/>
          <p:cNvSpPr txBox="1"/>
          <p:nvPr/>
        </p:nvSpPr>
        <p:spPr>
          <a:xfrm>
            <a:off x="7818120" y="2646526"/>
            <a:ext cx="3596335" cy="211491"/>
          </a:xfrm>
          <a:prstGeom prst="rect">
            <a:avLst/>
          </a:prstGeom>
          <a:noFill/>
          <a:ln/>
        </p:spPr>
        <p:txBody>
          <a:bodyPr wrap="square" lIns="0" tIns="0" rIns="0" bIns="0" rtlCol="0" anchor="t"/>
          <a:lstStyle/>
          <a:p>
            <a:pPr indent="0" marL="0">
              <a:buNone/>
            </a:pPr>
            <a:r>
              <a:rPr lang="el-GR" altLang="en-US" sz="1040" b="1" dirty="0">
                <a:solidFill>
                  <a:srgbClr val="A16207"/>
                </a:solidFill>
                <a:latin typeface="Calibri" pitchFamily="34" charset="0"/>
                <a:ea typeface="Calibri" pitchFamily="34" charset="-122"/>
                <a:cs typeface="Calibri" pitchFamily="34" charset="-120"/>
              </a:rPr>
              <a:t>Υποχρεωτική δραστηριότητα · 25 XP · όριο επιτυχίας 75%</a:t>
            </a:r>
            <a:endParaRPr lang="el-GR" sz="1040" dirty="0"/>
          </a:p>
        </p:txBody>
      </p:sp>
      <p:sp>
        <p:nvSpPr>
          <p:cNvPr id="15" name="Text 10"/>
          <p:cNvSpPr txBox="1"/>
          <p:nvPr/>
        </p:nvSpPr>
        <p:spPr>
          <a:xfrm>
            <a:off x="7223760" y="3024188"/>
            <a:ext cx="4144975" cy="2191207"/>
          </a:xfrm>
          <a:prstGeom prst="rect">
            <a:avLst/>
          </a:prstGeom>
          <a:noFill/>
          <a:ln/>
        </p:spPr>
        <p:txBody>
          <a:bodyPr wrap="square" lIns="0" tIns="0" rIns="0" bIns="0" rtlCol="0" anchor="t">
            <a:normAutofit/>
          </a:bodyPr>
          <a:lstStyle/>
          <a:p>
            <a:pPr marL="254000" indent="-254000">
              <a:spcAft>
                <a:spcPts val="743"/>
              </a:spcAft>
              <a:buSzPct val="100000"/>
              <a:buFont typeface="+mj-lt"/>
              <a:buAutoNum type="arabicPeriod" startAt="1"/>
            </a:pPr>
            <a:r>
              <a:rPr lang="el-GR" altLang="en-US" sz="1260" b="1" dirty="0">
                <a:solidFill>
                  <a:srgbClr val="16602D"/>
                </a:solidFill>
                <a:latin typeface="Calibri" pitchFamily="34" charset="0"/>
                <a:ea typeface="Calibri" pitchFamily="34" charset="-122"/>
                <a:cs typeface="Calibri" pitchFamily="34" charset="-120"/>
              </a:rPr>
              <a:t>Εργασία: </a:t>
            </a:r>
            <a:r>
              <a:rPr lang="el-GR" altLang="en-US" sz="1260" dirty="0">
                <a:solidFill>
                  <a:srgbClr val="3A4540"/>
                </a:solidFill>
                <a:latin typeface="Calibri" pitchFamily="34" charset="0"/>
                <a:ea typeface="Calibri" pitchFamily="34" charset="-122"/>
                <a:cs typeface="Calibri" pitchFamily="34" charset="-120"/>
              </a:rPr>
              <a:t>Εντοπισμός 4 κινδύνων ασφάλειας γύρω από τρακτέρ χωρίς οδηγό (έως 6 σημάδια).</a:t>
            </a:r>
            <a:endParaRPr lang="el-GR" sz="1260" dirty="0"/>
          </a:p>
          <a:p>
            <a:pPr marL="254000" indent="-254000">
              <a:spcAft>
                <a:spcPts val="743"/>
              </a:spcAft>
              <a:buSzPct val="100000"/>
              <a:buFont typeface="+mj-lt"/>
              <a:buAutoNum type="arabicPeriod" startAt="1"/>
            </a:pPr>
            <a:r>
              <a:rPr lang="el-GR" altLang="en-US" sz="1260" b="1" dirty="0">
                <a:solidFill>
                  <a:srgbClr val="16602D"/>
                </a:solidFill>
                <a:latin typeface="Calibri" pitchFamily="34" charset="0"/>
                <a:ea typeface="Calibri" pitchFamily="34" charset="-122"/>
                <a:cs typeface="Calibri" pitchFamily="34" charset="-120"/>
              </a:rPr>
              <a:t>Πρότυπο: </a:t>
            </a:r>
            <a:r>
              <a:rPr lang="el-GR" altLang="en-US" sz="1260" dirty="0">
                <a:solidFill>
                  <a:srgbClr val="3A4540"/>
                </a:solidFill>
                <a:latin typeface="Calibri" pitchFamily="34" charset="0"/>
                <a:ea typeface="Calibri" pitchFamily="34" charset="-122"/>
                <a:cs typeface="Calibri" pitchFamily="34" charset="-120"/>
              </a:rPr>
              <a:t>ISO 18497 (2024): αρχές σχεδιασμού, προστασία από εμπόδια, ζώνη αυτόνομης λειτουργίας, επαλήθευση.</a:t>
            </a:r>
            <a:endParaRPr lang="el-GR" sz="1260" dirty="0"/>
          </a:p>
          <a:p>
            <a:pPr marL="254000" indent="-254000">
              <a:spcAft>
                <a:spcPts val="743"/>
              </a:spcAft>
              <a:buSzPct val="100000"/>
              <a:buFont typeface="+mj-lt"/>
              <a:buAutoNum type="arabicPeriod" startAt="1"/>
            </a:pPr>
            <a:r>
              <a:rPr lang="el-GR" altLang="en-US" sz="1260" b="1" dirty="0">
                <a:solidFill>
                  <a:srgbClr val="16602D"/>
                </a:solidFill>
                <a:latin typeface="Calibri" pitchFamily="34" charset="0"/>
                <a:ea typeface="Calibri" pitchFamily="34" charset="-122"/>
                <a:cs typeface="Calibri" pitchFamily="34" charset="-120"/>
              </a:rPr>
              <a:t>Στο χωράφι: </a:t>
            </a:r>
            <a:r>
              <a:rPr lang="el-GR" altLang="en-US" sz="1260" dirty="0">
                <a:solidFill>
                  <a:srgbClr val="3A4540"/>
                </a:solidFill>
                <a:latin typeface="Calibri" pitchFamily="34" charset="0"/>
                <a:ea typeface="Calibri" pitchFamily="34" charset="-122"/>
                <a:cs typeface="Calibri" pitchFamily="34" charset="-120"/>
              </a:rPr>
              <a:t>Όρια και σταθερά εμπόδια στον χάρτη· υπεύθυνος που παρακολουθεί και σταματά σε έκτακτη ανάγκη· στάση αν χαθεί το σήμα.</a:t>
            </a:r>
            <a:endParaRPr lang="el-GR" sz="1260" dirty="0"/>
          </a:p>
          <a:p>
            <a:pPr marL="254000" indent="-254000">
              <a:spcAft>
                <a:spcPts val="743"/>
              </a:spcAft>
              <a:buSzPct val="100000"/>
              <a:buFont typeface="+mj-lt"/>
              <a:buAutoNum type="arabicPeriod" startAt="1"/>
            </a:pPr>
            <a:r>
              <a:rPr lang="el-GR" altLang="en-US" sz="1260" b="1" dirty="0">
                <a:solidFill>
                  <a:srgbClr val="16602D"/>
                </a:solidFill>
                <a:latin typeface="Calibri" pitchFamily="34" charset="0"/>
                <a:ea typeface="Calibri" pitchFamily="34" charset="-122"/>
                <a:cs typeface="Calibri" pitchFamily="34" charset="-120"/>
              </a:rPr>
              <a:t>Συζήτηση: </a:t>
            </a:r>
            <a:r>
              <a:rPr lang="el-GR" altLang="en-US" sz="1260" dirty="0">
                <a:solidFill>
                  <a:srgbClr val="3A4540"/>
                </a:solidFill>
                <a:latin typeface="Calibri" pitchFamily="34" charset="0"/>
                <a:ea typeface="Calibri" pitchFamily="34" charset="-122"/>
                <a:cs typeface="Calibri" pitchFamily="34" charset="-120"/>
              </a:rPr>
              <a:t>Αφού υπάρχει ανίχνευση εμποδίων, γιατί χρειάζεται ακόμη εικονικό όριο;</a:t>
            </a:r>
            <a:endParaRPr lang="el-GR" sz="126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6 · ΠΛΕΟΝΕΚΤΗΜΑΤΑ ΚΑΙ ΠΕΡΙΟΡΙΣΜΟΙ</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Ρομποτικά συστήματα: οφέλη και όρια</a:t>
            </a:r>
            <a:endParaRPr lang="el-GR" sz="2700" dirty="0"/>
          </a:p>
        </p:txBody>
      </p:sp>
      <p:sp>
        <p:nvSpPr>
          <p:cNvPr id="4" name="Shape 2"/>
          <p:cNvSpPr/>
          <p:nvPr/>
        </p:nvSpPr>
        <p:spPr>
          <a:xfrm>
            <a:off x="548640" y="2231098"/>
            <a:ext cx="5364328" cy="2265971"/>
          </a:xfrm>
          <a:prstGeom prst="roundRect">
            <a:avLst>
              <a:gd name="adj" fmla="val 4842"/>
            </a:avLst>
          </a:prstGeom>
          <a:solidFill>
            <a:srgbClr val="FBF1DC"/>
          </a:solidFill>
          <a:ln w="12700">
            <a:solidFill>
              <a:srgbClr val="FBF1DC"/>
            </a:solidFill>
            <a:prstDash val="solid"/>
          </a:ln>
        </p:spPr>
      </p:sp>
      <p:sp>
        <p:nvSpPr>
          <p:cNvPr id="5" name="Text 3"/>
          <p:cNvSpPr txBox="1"/>
          <p:nvPr/>
        </p:nvSpPr>
        <p:spPr>
          <a:xfrm>
            <a:off x="868680" y="2419929"/>
            <a:ext cx="4724248" cy="377662"/>
          </a:xfrm>
          <a:prstGeom prst="rect">
            <a:avLst/>
          </a:prstGeom>
          <a:noFill/>
          <a:ln/>
        </p:spPr>
        <p:txBody>
          <a:bodyPr wrap="square" lIns="0" tIns="0" rIns="0" bIns="0" rtlCol="0" anchor="t"/>
          <a:lstStyle/>
          <a:p>
            <a:pPr indent="0" marL="0">
              <a:buNone/>
            </a:pPr>
            <a:r>
              <a:rPr lang="el-GR" altLang="en-US" sz="1800" b="1" dirty="0">
                <a:solidFill>
                  <a:srgbClr val="854D0E"/>
                </a:solidFill>
                <a:latin typeface="Calibri" pitchFamily="34" charset="0"/>
                <a:ea typeface="Calibri" pitchFamily="34" charset="-122"/>
                <a:cs typeface="Calibri" pitchFamily="34" charset="-120"/>
              </a:rPr>
              <a:t>Πλεονεκτήματα</a:t>
            </a:r>
            <a:endParaRPr lang="el-GR" sz="1800" dirty="0"/>
          </a:p>
        </p:txBody>
      </p:sp>
      <p:sp>
        <p:nvSpPr>
          <p:cNvPr id="6" name="Text 4"/>
          <p:cNvSpPr txBox="1"/>
          <p:nvPr/>
        </p:nvSpPr>
        <p:spPr>
          <a:xfrm>
            <a:off x="868680" y="2910889"/>
            <a:ext cx="4724248" cy="1435115"/>
          </a:xfrm>
          <a:prstGeom prst="rect">
            <a:avLst/>
          </a:prstGeom>
          <a:noFill/>
          <a:ln/>
        </p:spPr>
        <p:txBody>
          <a:bodyPr wrap="square" lIns="0" tIns="0" rIns="0" bIns="0" rtlCol="0" anchor="t">
            <a:normAutofit/>
          </a:bodyPr>
          <a:lstStyle/>
          <a:p>
            <a:pPr marL="203200" indent="-203200">
              <a:spcAft>
                <a:spcPts val="496"/>
              </a:spcAft>
              <a:buSzPct val="100000"/>
              <a:buChar char="•"/>
            </a:pPr>
            <a:r>
              <a:rPr lang="el-GR" altLang="en-US" sz="1350" dirty="0">
                <a:solidFill>
                  <a:srgbClr val="1B2420"/>
                </a:solidFill>
                <a:latin typeface="Calibri" pitchFamily="34" charset="0"/>
                <a:ea typeface="Calibri" pitchFamily="34" charset="-122"/>
                <a:cs typeface="Calibri" pitchFamily="34" charset="-120"/>
              </a:rPr>
              <a:t>Εξοικονόμηση εργασίας· λειτουργία και τη νύχτα</a:t>
            </a:r>
            <a:endParaRPr lang="el-GR" sz="1350" dirty="0"/>
          </a:p>
          <a:p>
            <a:pPr marL="203200" indent="-203200">
              <a:spcAft>
                <a:spcPts val="496"/>
              </a:spcAft>
              <a:buSzPct val="100000"/>
              <a:buChar char="•"/>
            </a:pPr>
            <a:r>
              <a:rPr lang="el-GR" altLang="en-US" sz="1350" dirty="0">
                <a:solidFill>
                  <a:srgbClr val="1B2420"/>
                </a:solidFill>
                <a:latin typeface="Calibri" pitchFamily="34" charset="0"/>
                <a:ea typeface="Calibri" pitchFamily="34" charset="-122"/>
                <a:cs typeface="Calibri" pitchFamily="34" charset="-120"/>
              </a:rPr>
              <a:t>Έγκαιρη εκτέλεση εργασιών</a:t>
            </a:r>
            <a:endParaRPr lang="el-GR" sz="1350" dirty="0"/>
          </a:p>
          <a:p>
            <a:pPr marL="203200" indent="-203200">
              <a:spcAft>
                <a:spcPts val="496"/>
              </a:spcAft>
              <a:buSzPct val="100000"/>
              <a:buChar char="•"/>
            </a:pPr>
            <a:r>
              <a:rPr lang="el-GR" altLang="en-US" sz="1350" dirty="0">
                <a:solidFill>
                  <a:srgbClr val="1B2420"/>
                </a:solidFill>
                <a:latin typeface="Calibri" pitchFamily="34" charset="0"/>
                <a:ea typeface="Calibri" pitchFamily="34" charset="-122"/>
                <a:cs typeface="Calibri" pitchFamily="34" charset="-120"/>
              </a:rPr>
              <a:t>Εισροή μόνο εκεί όπου χρειάζεται</a:t>
            </a:r>
            <a:endParaRPr lang="el-GR" sz="1350" dirty="0"/>
          </a:p>
          <a:p>
            <a:pPr marL="203200" indent="-203200">
              <a:spcAft>
                <a:spcPts val="496"/>
              </a:spcAft>
              <a:buSzPct val="100000"/>
              <a:buChar char="•"/>
            </a:pPr>
            <a:r>
              <a:rPr lang="el-GR" altLang="en-US" sz="1350" dirty="0">
                <a:solidFill>
                  <a:srgbClr val="1B2420"/>
                </a:solidFill>
                <a:latin typeface="Calibri" pitchFamily="34" charset="0"/>
                <a:ea typeface="Calibri" pitchFamily="34" charset="-122"/>
                <a:cs typeface="Calibri" pitchFamily="34" charset="-120"/>
              </a:rPr>
              <a:t>Λιγότερη συμπίεση εδάφους με μικρά ρομπότ</a:t>
            </a:r>
            <a:endParaRPr lang="el-GR" sz="1350" dirty="0"/>
          </a:p>
          <a:p>
            <a:pPr marL="203200" indent="-203200">
              <a:spcAft>
                <a:spcPts val="496"/>
              </a:spcAft>
              <a:buSzPct val="100000"/>
              <a:buChar char="•"/>
            </a:pPr>
            <a:r>
              <a:rPr lang="el-GR" altLang="en-US" sz="1350" dirty="0">
                <a:solidFill>
                  <a:srgbClr val="1B2420"/>
                </a:solidFill>
                <a:latin typeface="Calibri" pitchFamily="34" charset="0"/>
                <a:ea typeface="Calibri" pitchFamily="34" charset="-122"/>
                <a:cs typeface="Calibri" pitchFamily="34" charset="-120"/>
              </a:rPr>
              <a:t>Καταγραφή κάθε διέλευσης· λιγότερη έκθεση σε χημικά</a:t>
            </a:r>
            <a:endParaRPr lang="el-GR" sz="1350" dirty="0"/>
          </a:p>
        </p:txBody>
      </p:sp>
      <p:sp>
        <p:nvSpPr>
          <p:cNvPr id="7" name="Shape 5"/>
          <p:cNvSpPr/>
          <p:nvPr/>
        </p:nvSpPr>
        <p:spPr>
          <a:xfrm>
            <a:off x="6278728" y="2231098"/>
            <a:ext cx="5364328" cy="2265971"/>
          </a:xfrm>
          <a:prstGeom prst="roundRect">
            <a:avLst>
              <a:gd name="adj" fmla="val 4842"/>
            </a:avLst>
          </a:prstGeom>
          <a:solidFill>
            <a:srgbClr val="E6F3EA"/>
          </a:solidFill>
          <a:ln w="12700">
            <a:solidFill>
              <a:srgbClr val="E6F3EA"/>
            </a:solidFill>
            <a:prstDash val="solid"/>
          </a:ln>
        </p:spPr>
      </p:sp>
      <p:sp>
        <p:nvSpPr>
          <p:cNvPr id="8" name="Text 6"/>
          <p:cNvSpPr txBox="1"/>
          <p:nvPr/>
        </p:nvSpPr>
        <p:spPr>
          <a:xfrm>
            <a:off x="6598768" y="2419929"/>
            <a:ext cx="4724248" cy="377662"/>
          </a:xfrm>
          <a:prstGeom prst="rect">
            <a:avLst/>
          </a:prstGeom>
          <a:noFill/>
          <a:ln/>
        </p:spPr>
        <p:txBody>
          <a:bodyPr wrap="square" lIns="0" tIns="0" rIns="0" bIns="0" rtlCol="0" anchor="t"/>
          <a:lstStyle/>
          <a:p>
            <a:pPr indent="0" marL="0">
              <a:buNone/>
            </a:pPr>
            <a:r>
              <a:rPr lang="el-GR" altLang="en-US" sz="1800" b="1" dirty="0">
                <a:solidFill>
                  <a:srgbClr val="16602D"/>
                </a:solidFill>
                <a:latin typeface="Calibri" pitchFamily="34" charset="0"/>
                <a:ea typeface="Calibri" pitchFamily="34" charset="-122"/>
                <a:cs typeface="Calibri" pitchFamily="34" charset="-120"/>
              </a:rPr>
              <a:t>Περιορισμοί</a:t>
            </a:r>
            <a:endParaRPr lang="el-GR" sz="1800" dirty="0"/>
          </a:p>
        </p:txBody>
      </p:sp>
      <p:sp>
        <p:nvSpPr>
          <p:cNvPr id="9" name="Text 7"/>
          <p:cNvSpPr txBox="1"/>
          <p:nvPr/>
        </p:nvSpPr>
        <p:spPr>
          <a:xfrm>
            <a:off x="6598768" y="2910889"/>
            <a:ext cx="4724248" cy="1435115"/>
          </a:xfrm>
          <a:prstGeom prst="rect">
            <a:avLst/>
          </a:prstGeom>
          <a:noFill/>
          <a:ln/>
        </p:spPr>
        <p:txBody>
          <a:bodyPr wrap="square" lIns="0" tIns="0" rIns="0" bIns="0" rtlCol="0" anchor="t">
            <a:normAutofit/>
          </a:bodyPr>
          <a:lstStyle/>
          <a:p>
            <a:pPr marL="203200" indent="-203200">
              <a:spcAft>
                <a:spcPts val="496"/>
              </a:spcAft>
              <a:buSzPct val="100000"/>
              <a:buChar char="•"/>
            </a:pPr>
            <a:r>
              <a:rPr lang="el-GR" altLang="en-US" sz="1350" dirty="0">
                <a:solidFill>
                  <a:srgbClr val="1B2420"/>
                </a:solidFill>
                <a:latin typeface="Calibri" pitchFamily="34" charset="0"/>
                <a:ea typeface="Calibri" pitchFamily="34" charset="-122"/>
                <a:cs typeface="Calibri" pitchFamily="34" charset="-120"/>
              </a:rPr>
              <a:t>Κόστος και κλίμακα: οι περισσότερες λύσεις για μεγάλες εκμεταλλεύσεις</a:t>
            </a:r>
            <a:endParaRPr lang="el-GR" sz="1350" dirty="0"/>
          </a:p>
          <a:p>
            <a:pPr marL="203200" indent="-203200">
              <a:spcAft>
                <a:spcPts val="496"/>
              </a:spcAft>
              <a:buSzPct val="100000"/>
              <a:buChar char="•"/>
            </a:pPr>
            <a:r>
              <a:rPr lang="el-GR" altLang="en-US" sz="1350" dirty="0">
                <a:solidFill>
                  <a:srgbClr val="1B2420"/>
                </a:solidFill>
                <a:latin typeface="Calibri" pitchFamily="34" charset="0"/>
                <a:ea typeface="Calibri" pitchFamily="34" charset="-122"/>
                <a:cs typeface="Calibri" pitchFamily="34" charset="-120"/>
              </a:rPr>
              <a:t>Ελλείψεις διαδικτύου και ρεύματος στην ύπαιθρο</a:t>
            </a:r>
            <a:endParaRPr lang="el-GR" sz="1350" dirty="0"/>
          </a:p>
          <a:p>
            <a:pPr marL="203200" indent="-203200">
              <a:spcAft>
                <a:spcPts val="496"/>
              </a:spcAft>
              <a:buSzPct val="100000"/>
              <a:buChar char="•"/>
            </a:pPr>
            <a:r>
              <a:rPr lang="el-GR" altLang="en-US" sz="1350" dirty="0">
                <a:solidFill>
                  <a:srgbClr val="1B2420"/>
                </a:solidFill>
                <a:latin typeface="Calibri" pitchFamily="34" charset="0"/>
                <a:ea typeface="Calibri" pitchFamily="34" charset="-122"/>
                <a:cs typeface="Calibri" pitchFamily="34" charset="-120"/>
              </a:rPr>
              <a:t>Ανώριμα επιχειρηματικά μοντέλα, πρωτότυπα</a:t>
            </a:r>
            <a:endParaRPr lang="el-GR" sz="1350" dirty="0"/>
          </a:p>
          <a:p>
            <a:pPr marL="203200" indent="-203200">
              <a:spcAft>
                <a:spcPts val="496"/>
              </a:spcAft>
              <a:buSzPct val="100000"/>
              <a:buChar char="•"/>
            </a:pPr>
            <a:r>
              <a:rPr lang="el-GR" altLang="en-US" sz="1350" dirty="0">
                <a:solidFill>
                  <a:srgbClr val="1B2420"/>
                </a:solidFill>
                <a:latin typeface="Calibri" pitchFamily="34" charset="0"/>
                <a:ea typeface="Calibri" pitchFamily="34" charset="-122"/>
                <a:cs typeface="Calibri" pitchFamily="34" charset="-120"/>
              </a:rPr>
              <a:t>Ανάγκη για δεξιότητες, σέρβις, ανταλλακτικά</a:t>
            </a:r>
            <a:endParaRPr lang="el-GR" sz="1350" dirty="0"/>
          </a:p>
          <a:p>
            <a:pPr marL="203200" indent="-203200">
              <a:spcAft>
                <a:spcPts val="496"/>
              </a:spcAft>
              <a:buSzPct val="100000"/>
              <a:buChar char="•"/>
            </a:pPr>
            <a:r>
              <a:rPr lang="el-GR" altLang="en-US" sz="1350" dirty="0">
                <a:solidFill>
                  <a:srgbClr val="1B2420"/>
                </a:solidFill>
                <a:latin typeface="Calibri" pitchFamily="34" charset="0"/>
                <a:ea typeface="Calibri" pitchFamily="34" charset="-122"/>
                <a:cs typeface="Calibri" pitchFamily="34" charset="-120"/>
              </a:rPr>
              <a:t>Λάσπη, πέτρες, κλίσεις· κίνδυνος ανισότητας</a:t>
            </a:r>
            <a:endParaRPr lang="el-GR" sz="1350" dirty="0"/>
          </a:p>
        </p:txBody>
      </p:sp>
      <p:sp>
        <p:nvSpPr>
          <p:cNvPr id="10" name="Text 8"/>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FAO (2022), The State of Food and Agriculture</a:t>
            </a:r>
            <a:endParaRPr lang="el-GR" sz="900" dirty="0"/>
          </a:p>
        </p:txBody>
      </p:sp>
      <p:sp>
        <p:nvSpPr>
          <p:cNvPr id="11" name="Text 9"/>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20</a:t>
            </a:r>
            <a:endParaRPr lang="el-GR" sz="900" dirty="0"/>
          </a:p>
        </p:txBody>
      </p:sp>
      <p:sp>
        <p:nvSpPr>
          <p:cNvPr id="13" name="Shape 10"/>
          <p:cNvSpPr/>
          <p:nvPr/>
        </p:nvSpPr>
        <p:spPr>
          <a:xfrm>
            <a:off x="548640" y="4685900"/>
            <a:ext cx="11094415" cy="793090"/>
          </a:xfrm>
          <a:prstGeom prst="roundRect">
            <a:avLst>
              <a:gd name="adj" fmla="val 13836"/>
            </a:avLst>
          </a:prstGeom>
          <a:solidFill>
            <a:srgbClr val="FBF1DC"/>
          </a:solidFill>
          <a:ln w="9525">
            <a:solidFill>
              <a:srgbClr val="FBF1DC"/>
            </a:solidFill>
            <a:prstDash val="solid"/>
          </a:ln>
        </p:spPr>
      </p:sp>
      <p:sp>
        <p:nvSpPr>
          <p:cNvPr id="14" name="Shape 11"/>
          <p:cNvSpPr/>
          <p:nvPr/>
        </p:nvSpPr>
        <p:spPr>
          <a:xfrm>
            <a:off x="826554" y="4848294"/>
            <a:ext cx="468301" cy="468301"/>
          </a:xfrm>
          <a:prstGeom prst="ellipse">
            <a:avLst/>
          </a:prstGeom>
          <a:solidFill>
            <a:srgbClr val="FFFFFF"/>
          </a:solidFill>
          <a:ln w="12700">
            <a:solidFill>
              <a:srgbClr val="FFFFFF"/>
            </a:solidFill>
            <a:prstDash val="solid"/>
          </a:ln>
        </p:spPr>
      </p:sp>
      <p:pic>
        <p:nvPicPr>
          <p:cNvPr id="15" name="Image 0" descr="/root/kozan-akilli-tarim/sunum/build/cache/m2/icons/users-854D0E.png">    </p:cNvPr>
          <p:cNvPicPr>
            <a:picLocks noChangeAspect="1"/>
          </p:cNvPicPr>
          <p:nvPr/>
        </p:nvPicPr>
        <p:blipFill>
          <a:blip r:embed="rId1"/>
          <a:stretch>
            <a:fillRect/>
          </a:stretch>
        </p:blipFill>
        <p:spPr>
          <a:xfrm>
            <a:off x="929580" y="4951321"/>
            <a:ext cx="262248" cy="262248"/>
          </a:xfrm>
          <a:prstGeom prst="rect">
            <a:avLst/>
          </a:prstGeom>
        </p:spPr>
      </p:pic>
      <p:sp>
        <p:nvSpPr>
          <p:cNvPr id="16" name="Text 12"/>
          <p:cNvSpPr txBox="1"/>
          <p:nvPr/>
        </p:nvSpPr>
        <p:spPr>
          <a:xfrm>
            <a:off x="1554480" y="4776539"/>
            <a:ext cx="9859975" cy="611812"/>
          </a:xfrm>
          <a:prstGeom prst="rect">
            <a:avLst/>
          </a:prstGeom>
          <a:noFill/>
          <a:ln/>
        </p:spPr>
        <p:txBody>
          <a:bodyPr wrap="square" lIns="0" tIns="0" rIns="0" bIns="0" rtlCol="0" anchor="ctr">
            <a:normAutofit/>
          </a:bodyPr>
          <a:lstStyle/>
          <a:p>
            <a:pPr indent="0" marL="0">
              <a:buNone/>
            </a:pPr>
            <a:r>
              <a:rPr lang="el-GR" altLang="en-US" sz="1260" b="1" dirty="0">
                <a:solidFill>
                  <a:srgbClr val="854D0E"/>
                </a:solidFill>
                <a:latin typeface="Calibri" pitchFamily="34" charset="0"/>
                <a:ea typeface="Calibri" pitchFamily="34" charset="-122"/>
                <a:cs typeface="Calibri" pitchFamily="34" charset="-120"/>
              </a:rPr>
              <a:t>Προειδοποίηση FAO: </a:t>
            </a:r>
            <a:r>
              <a:rPr lang="el-GR" altLang="en-US" sz="1260" dirty="0">
                <a:solidFill>
                  <a:srgbClr val="1B2420"/>
                </a:solidFill>
                <a:latin typeface="Calibri" pitchFamily="34" charset="0"/>
                <a:ea typeface="Calibri" pitchFamily="34" charset="-122"/>
                <a:cs typeface="Calibri" pitchFamily="34" charset="-120"/>
              </a:rPr>
              <a:t>Αν ο αυτοματισμός μείνει απρόσιτος για μικρούς παραγωγούς, γυναίκες και νέους, μπορεί να εντείνει τις ανισότητες· όπου περισσεύουν εργατικά χέρια χρειάζεται κοινωνική προστασία.</a:t>
            </a:r>
            <a:endParaRPr lang="el-GR" sz="126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6 · ΚΛΙΜΑΚΑ ΚΑΙ ΛΥΣΕΙΣ</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Η κλίμακα μετράει: ποιος χρησιμοποιεί καθοδήγηση;</a:t>
            </a:r>
            <a:endParaRPr lang="el-GR" sz="2700" dirty="0"/>
          </a:p>
        </p:txBody>
      </p:sp>
      <p:graphicFrame>
        <p:nvGraphicFramePr>
          <p:cNvPr id="4" name="Chart 0" descr=""/>
          <p:cNvGraphicFramePr/>
          <p:nvPr/>
        </p:nvGraphicFramePr>
        <p:xfrm>
          <a:off x="548640" y="2231098"/>
          <a:ext cx="6979615" cy="3391403"/>
        </p:xfrm>
        <a:graphic xmlns:a="http://schemas.openxmlformats.org/drawingml/2006/main">
          <a:graphicData uri="http://schemas.openxmlformats.org/drawingml/2006/chart">
            <c:chart xmlns:c="http://schemas.openxmlformats.org/drawingml/2006/chart" r:id="rId1"/>
          </a:graphicData>
        </a:graphic>
      </p:graphicFrame>
      <p:sp>
        <p:nvSpPr>
          <p:cNvPr id="5" name="Text 2"/>
          <p:cNvSpPr txBox="1"/>
          <p:nvPr/>
        </p:nvSpPr>
        <p:spPr>
          <a:xfrm>
            <a:off x="7894015" y="2344397"/>
            <a:ext cx="3749040" cy="3240338"/>
          </a:xfrm>
          <a:prstGeom prst="rect">
            <a:avLst/>
          </a:prstGeom>
          <a:noFill/>
          <a:ln/>
        </p:spPr>
        <p:txBody>
          <a:bodyPr wrap="square" lIns="0" tIns="0" rIns="0" bIns="0" rtlCol="0" anchor="t">
            <a:normAutofit/>
          </a:bodyPr>
          <a:lstStyle/>
          <a:p>
            <a:pPr indent="0" marL="0">
              <a:buNone/>
            </a:pPr>
            <a:r>
              <a:rPr lang="el-GR" altLang="en-US" sz="1350" b="1" dirty="0">
                <a:solidFill>
                  <a:srgbClr val="1B2420"/>
                </a:solidFill>
                <a:latin typeface="Calibri" pitchFamily="34" charset="0"/>
                <a:ea typeface="Calibri" pitchFamily="34" charset="-122"/>
                <a:cs typeface="Calibri" pitchFamily="34" charset="-120"/>
              </a:rPr>
              <a:t>Ποσοστό εκμεταλλεύσεων στις ΗΠΑ με αυτόματη πηδαλιούχηση ή καθοδήγηση</a:t>
            </a:r>
            <a:endParaRPr lang="el-GR" sz="1350" dirty="0"/>
          </a:p>
          <a:p>
            <a:pPr indent="0" marL="0">
              <a:buNone/>
            </a:pPr>
            <a:r>
              <a:rPr lang="el-GR" altLang="en-US" sz="600" dirty="0">
                <a:solidFill>
                  <a:srgbClr val="3A4540"/>
                </a:solidFill>
                <a:latin typeface="Calibri" pitchFamily="34" charset="0"/>
                <a:ea typeface="Calibri" pitchFamily="34" charset="-122"/>
                <a:cs typeface="Calibri" pitchFamily="34" charset="-120"/>
              </a:rPr>
              <a:t> </a:t>
            </a:r>
            <a:endParaRPr lang="el-GR" sz="1350" dirty="0"/>
          </a:p>
          <a:p>
            <a:pPr indent="0" marL="0">
              <a:buNone/>
            </a:pPr>
            <a:r>
              <a:rPr lang="el-GR" altLang="en-US" sz="1350" b="1" dirty="0">
                <a:solidFill>
                  <a:srgbClr val="16602D"/>
                </a:solidFill>
                <a:latin typeface="Calibri" pitchFamily="34" charset="0"/>
                <a:ea typeface="Calibri" pitchFamily="34" charset="-122"/>
                <a:cs typeface="Calibri" pitchFamily="34" charset="-120"/>
              </a:rPr>
              <a:t>Δρόμοι λύσης (EIP-AGRI, 2015):</a:t>
            </a:r>
            <a:endParaRPr lang="el-GR" sz="1350" dirty="0"/>
          </a:p>
          <a:p>
            <a:pPr indent="0" marL="0">
              <a:buNone/>
            </a:pPr>
            <a:r>
              <a:rPr lang="el-GR" altLang="en-US" sz="1350" dirty="0">
                <a:solidFill>
                  <a:srgbClr val="3A4540"/>
                </a:solidFill>
                <a:latin typeface="Calibri" pitchFamily="34" charset="0"/>
                <a:ea typeface="Calibri" pitchFamily="34" charset="-122"/>
                <a:cs typeface="Calibri" pitchFamily="34" charset="-120"/>
              </a:rPr>
              <a:t>Αγοράστε πρώτα υπηρεσία, μοιραστείτε ακριβά και μεταφερόμενα συστήματα, ξεκινήστε μικρά σε ένα αγροτεμάχιο, εκπαιδεύστε νέους για τεχνική υποστήριξη.</a:t>
            </a:r>
            <a:endParaRPr lang="el-GR" sz="1350" dirty="0"/>
          </a:p>
          <a:p>
            <a:pPr indent="0" marL="0">
              <a:buNone/>
            </a:pPr>
            <a:r>
              <a:rPr lang="el-GR" altLang="en-US" sz="600" dirty="0">
                <a:solidFill>
                  <a:srgbClr val="3A4540"/>
                </a:solidFill>
                <a:latin typeface="Calibri" pitchFamily="34" charset="0"/>
                <a:ea typeface="Calibri" pitchFamily="34" charset="-122"/>
                <a:cs typeface="Calibri" pitchFamily="34" charset="-120"/>
              </a:rPr>
              <a:t> </a:t>
            </a:r>
            <a:endParaRPr lang="el-GR" sz="1350" dirty="0"/>
          </a:p>
          <a:p>
            <a:pPr indent="0" marL="0">
              <a:buNone/>
            </a:pPr>
            <a:r>
              <a:rPr lang="el-GR" altLang="en-US" sz="1350" dirty="0">
                <a:solidFill>
                  <a:srgbClr val="3A4540"/>
                </a:solidFill>
                <a:latin typeface="Calibri" pitchFamily="34" charset="0"/>
                <a:ea typeface="Calibri" pitchFamily="34" charset="-122"/>
                <a:cs typeface="Calibri" pitchFamily="34" charset="-120"/>
              </a:rPr>
              <a:t>Τα συστήματα αυτόματης καθοδήγησης μεταφέρονται: ένα σύστημα μπορεί να μοιράζεται σε πολλά μηχανήματα, ακόμη και σε πολλούς παραγωγούς.</a:t>
            </a:r>
            <a:endParaRPr lang="el-GR" sz="1350" dirty="0"/>
          </a:p>
        </p:txBody>
      </p:sp>
      <p:sp>
        <p:nvSpPr>
          <p:cNvPr id="6"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USDA ERS (2023) · EIP-AGRI Focus Group on Precision Farming (2015)</a:t>
            </a:r>
            <a:endParaRPr lang="el-GR" sz="900" dirty="0"/>
          </a:p>
        </p:txBody>
      </p:sp>
      <p:sp>
        <p:nvSpPr>
          <p:cNvPr id="7"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21</a:t>
            </a:r>
            <a:endParaRPr lang="el-GR"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root/kozan-akilli-tarim/sunum/build/cache/bg-section-0363c0b6-1920-0-0_0.13253674517715958_1_0.8674632548228405.jpg">    </p:cNvPr>
          <p:cNvPicPr>
            <a:picLocks noChangeAspect="1"/>
          </p:cNvPicPr>
          <p:nvPr/>
        </p:nvPicPr>
        <p:blipFill>
          <a:blip r:embed="rId1"/>
          <a:stretch>
            <a:fillRect/>
          </a:stretch>
        </p:blipFill>
        <p:spPr>
          <a:xfrm>
            <a:off x="0" y="1116000"/>
            <a:ext cx="12191695" cy="5040000"/>
          </a:xfrm>
          <a:prstGeom prst="rect">
            <a:avLst/>
          </a:prstGeom>
        </p:spPr>
      </p:pic>
      <p:sp>
        <p:nvSpPr>
          <p:cNvPr id="3" name="Text 0"/>
          <p:cNvSpPr txBox="1"/>
          <p:nvPr/>
        </p:nvSpPr>
        <p:spPr>
          <a:xfrm>
            <a:off x="548640" y="1581520"/>
            <a:ext cx="2743200" cy="1423402"/>
          </a:xfrm>
          <a:prstGeom prst="rect">
            <a:avLst/>
          </a:prstGeom>
          <a:noFill/>
          <a:ln/>
        </p:spPr>
        <p:txBody>
          <a:bodyPr wrap="square" lIns="0" tIns="0" rIns="0" bIns="0" rtlCol="0" anchor="t"/>
          <a:lstStyle/>
          <a:p>
            <a:pPr indent="0" marL="0">
              <a:buNone/>
            </a:pPr>
            <a:r>
              <a:rPr lang="el-GR" altLang="en-US" sz="8750" b="1" dirty="0">
                <a:solidFill>
                  <a:srgbClr val="E8B54A"/>
                </a:solidFill>
                <a:latin typeface="Calibri" pitchFamily="34" charset="0"/>
                <a:ea typeface="Calibri" pitchFamily="34" charset="-122"/>
                <a:cs typeface="Calibri" pitchFamily="34" charset="-120"/>
              </a:rPr>
              <a:t>03</a:t>
            </a:r>
            <a:endParaRPr lang="el-GR" sz="8750" dirty="0"/>
          </a:p>
        </p:txBody>
      </p:sp>
      <p:sp>
        <p:nvSpPr>
          <p:cNvPr id="4" name="Text 1"/>
          <p:cNvSpPr txBox="1"/>
          <p:nvPr/>
        </p:nvSpPr>
        <p:spPr>
          <a:xfrm>
            <a:off x="548640" y="2978868"/>
            <a:ext cx="5486400" cy="226597"/>
          </a:xfrm>
          <a:prstGeom prst="rect">
            <a:avLst/>
          </a:prstGeom>
          <a:noFill/>
          <a:ln/>
        </p:spPr>
        <p:txBody>
          <a:bodyPr wrap="square" lIns="0" tIns="0" rIns="0" bIns="0" rtlCol="0" anchor="t"/>
          <a:lstStyle/>
          <a:p>
            <a:pPr indent="0" marL="0">
              <a:buNone/>
            </a:pPr>
            <a:r>
              <a:rPr lang="el-GR" altLang="en-US" sz="1170" b="1" spc="300" kern="0" dirty="0">
                <a:solidFill>
                  <a:srgbClr val="A9D2B5"/>
                </a:solidFill>
                <a:latin typeface="Calibri" pitchFamily="34" charset="0"/>
                <a:ea typeface="Calibri" pitchFamily="34" charset="-122"/>
                <a:cs typeface="Calibri" pitchFamily="34" charset="-120"/>
              </a:rPr>
              <a:t>ΜΕΡΟΣ 3</a:t>
            </a:r>
            <a:endParaRPr lang="el-GR" sz="1170" dirty="0"/>
          </a:p>
        </p:txBody>
      </p:sp>
      <p:sp>
        <p:nvSpPr>
          <p:cNvPr id="5" name="Text 2"/>
          <p:cNvSpPr txBox="1"/>
          <p:nvPr/>
        </p:nvSpPr>
        <p:spPr>
          <a:xfrm>
            <a:off x="548640" y="3243232"/>
            <a:ext cx="7863840" cy="1057453"/>
          </a:xfrm>
          <a:prstGeom prst="rect">
            <a:avLst/>
          </a:prstGeom>
          <a:noFill/>
          <a:ln/>
        </p:spPr>
        <p:txBody>
          <a:bodyPr wrap="square" lIns="0" tIns="0" rIns="0" bIns="0" rtlCol="0" anchor="t">
            <a:normAutofit/>
          </a:bodyPr>
          <a:lstStyle/>
          <a:p>
            <a:pPr indent="0" marL="0">
              <a:buNone/>
            </a:pPr>
            <a:r>
              <a:rPr lang="el-GR" altLang="en-US" sz="3420" b="1" dirty="0">
                <a:solidFill>
                  <a:srgbClr val="FFFFFF"/>
                </a:solidFill>
                <a:latin typeface="Calibri" pitchFamily="34" charset="0"/>
                <a:ea typeface="Calibri" pitchFamily="34" charset="-122"/>
                <a:cs typeface="Calibri" pitchFamily="34" charset="-120"/>
              </a:rPr>
              <a:t>Εφαρμογή και επίδραση</a:t>
            </a:r>
            <a:endParaRPr lang="el-GR" sz="3420" dirty="0"/>
          </a:p>
        </p:txBody>
      </p:sp>
      <p:sp>
        <p:nvSpPr>
          <p:cNvPr id="6" name="Text 3"/>
          <p:cNvSpPr txBox="1"/>
          <p:nvPr/>
        </p:nvSpPr>
        <p:spPr>
          <a:xfrm>
            <a:off x="548640" y="4338451"/>
            <a:ext cx="7680960" cy="755324"/>
          </a:xfrm>
          <a:prstGeom prst="rect">
            <a:avLst/>
          </a:prstGeom>
          <a:noFill/>
          <a:ln/>
        </p:spPr>
        <p:txBody>
          <a:bodyPr wrap="square" lIns="0" tIns="0" rIns="0" bIns="0" rtlCol="0" anchor="t"/>
          <a:lstStyle/>
          <a:p>
            <a:pPr indent="0" marL="0">
              <a:buNone/>
            </a:pPr>
            <a:r>
              <a:rPr lang="el-GR" altLang="en-US" sz="1530" dirty="0">
                <a:solidFill>
                  <a:srgbClr val="CFE6D6"/>
                </a:solidFill>
                <a:latin typeface="Calibri" pitchFamily="34" charset="0"/>
                <a:ea typeface="Calibri" pitchFamily="34" charset="-122"/>
                <a:cs typeface="Calibri" pitchFamily="34" charset="-120"/>
              </a:rPr>
              <a:t>Παραδείγματα από Τουρκία, ΕΕ και Ελλάδα· οικονομική, περιβαλλοντική και κοινωνική επίδραση</a:t>
            </a:r>
            <a:endParaRPr lang="el-GR" sz="1530" dirty="0"/>
          </a:p>
        </p:txBody>
      </p:sp>
      <p:sp>
        <p:nvSpPr>
          <p:cNvPr id="7" name="Shape 4"/>
          <p:cNvSpPr/>
          <p:nvPr/>
        </p:nvSpPr>
        <p:spPr>
          <a:xfrm>
            <a:off x="548640" y="5244839"/>
            <a:ext cx="1378732"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8" name="Text 5"/>
          <p:cNvSpPr txBox="1"/>
          <p:nvPr/>
        </p:nvSpPr>
        <p:spPr>
          <a:xfrm>
            <a:off x="548640" y="5244839"/>
            <a:ext cx="1378732"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Μαθήματα 7-10</a:t>
            </a:r>
            <a:endParaRPr lang="el-GR" sz="1040" dirty="0"/>
          </a:p>
        </p:txBody>
      </p:sp>
      <p:sp>
        <p:nvSpPr>
          <p:cNvPr id="9" name="Shape 6"/>
          <p:cNvSpPr/>
          <p:nvPr/>
        </p:nvSpPr>
        <p:spPr>
          <a:xfrm>
            <a:off x="2037100" y="5244839"/>
            <a:ext cx="1010229"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0" name="Text 7"/>
          <p:cNvSpPr txBox="1"/>
          <p:nvPr/>
        </p:nvSpPr>
        <p:spPr>
          <a:xfrm>
            <a:off x="2037100" y="5244839"/>
            <a:ext cx="1010229"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76 λεπτά</a:t>
            </a:r>
            <a:endParaRPr lang="el-GR" sz="1040" dirty="0"/>
          </a:p>
        </p:txBody>
      </p:sp>
      <p:sp>
        <p:nvSpPr>
          <p:cNvPr id="11" name="Shape 8"/>
          <p:cNvSpPr/>
          <p:nvPr/>
        </p:nvSpPr>
        <p:spPr>
          <a:xfrm>
            <a:off x="3157057" y="5244839"/>
            <a:ext cx="1599834"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2" name="Text 9"/>
          <p:cNvSpPr txBox="1"/>
          <p:nvPr/>
        </p:nvSpPr>
        <p:spPr>
          <a:xfrm>
            <a:off x="3157057" y="5244839"/>
            <a:ext cx="1599834"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8 δραστηριότητες</a:t>
            </a:r>
            <a:endParaRPr lang="el-GR" sz="1040" dirty="0"/>
          </a:p>
        </p:txBody>
      </p:sp>
      <p:pic>
        <p:nvPicPr>
          <p:cNvPr id="13" name="Image 1" descr="/root/kozan-akilli-tarim/sunum/build/cache/m2-step5-230a30af-1400-0.03.png">    </p:cNvPr>
          <p:cNvPicPr>
            <a:picLocks noChangeAspect="1"/>
          </p:cNvPicPr>
          <p:nvPr/>
        </p:nvPicPr>
        <p:blipFill>
          <a:blip r:embed="rId2"/>
          <a:stretch>
            <a:fillRect/>
          </a:stretch>
        </p:blipFill>
        <p:spPr>
          <a:xfrm>
            <a:off x="8778327" y="2736929"/>
            <a:ext cx="2605867" cy="1465800"/>
          </a:xfrm>
          <a:prstGeom prst="rect">
            <a:avLst/>
          </a:prstGeom>
        </p:spPr>
      </p:pic>
      <p:sp>
        <p:nvSpPr>
          <p:cNvPr id="14" name="Text 10"/>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A9D2B5"/>
                </a:solidFill>
                <a:latin typeface="Calibri" pitchFamily="34" charset="0"/>
                <a:ea typeface="Calibri" pitchFamily="34" charset="-122"/>
                <a:cs typeface="Calibri" pitchFamily="34" charset="-120"/>
              </a:rPr>
              <a:t>22</a:t>
            </a:r>
            <a:endParaRPr lang="el-GR"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7 · ΠΑΡΑΔΕΙΓΜΑΤΑ · ΠΑΡΑΚΟΛΟΥΘΗΣΗ</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Τεκμηριωμένα παραδείγματα από την Τουρκία</a:t>
            </a:r>
            <a:endParaRPr lang="el-GR" sz="2700" dirty="0"/>
          </a:p>
        </p:txBody>
      </p:sp>
      <p:sp>
        <p:nvSpPr>
          <p:cNvPr id="4" name="Shape 2"/>
          <p:cNvSpPr/>
          <p:nvPr/>
        </p:nvSpPr>
        <p:spPr>
          <a:xfrm>
            <a:off x="548640" y="2231098"/>
            <a:ext cx="3515258" cy="2492568"/>
          </a:xfrm>
          <a:prstGeom prst="roundRect">
            <a:avLst>
              <a:gd name="adj" fmla="val 4402"/>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5" name="Shape 3"/>
          <p:cNvSpPr/>
          <p:nvPr/>
        </p:nvSpPr>
        <p:spPr>
          <a:xfrm>
            <a:off x="826554" y="2419929"/>
            <a:ext cx="468301" cy="468301"/>
          </a:xfrm>
          <a:prstGeom prst="ellipse">
            <a:avLst/>
          </a:prstGeom>
          <a:solidFill>
            <a:srgbClr val="E6F3EA"/>
          </a:solidFill>
          <a:ln w="12700">
            <a:solidFill>
              <a:srgbClr val="E6F3EA"/>
            </a:solidFill>
            <a:prstDash val="solid"/>
          </a:ln>
        </p:spPr>
      </p:sp>
      <p:sp>
        <p:nvSpPr>
          <p:cNvPr id="6" name="Text 4"/>
          <p:cNvSpPr txBox="1"/>
          <p:nvPr/>
        </p:nvSpPr>
        <p:spPr>
          <a:xfrm>
            <a:off x="826554" y="2419929"/>
            <a:ext cx="468301" cy="468301"/>
          </a:xfrm>
          <a:prstGeom prst="rect">
            <a:avLst/>
          </a:prstGeom>
          <a:noFill/>
          <a:ln/>
        </p:spPr>
        <p:txBody>
          <a:bodyPr wrap="square" lIns="0" tIns="0" rIns="0" bIns="0" rtlCol="0" anchor="ctr"/>
          <a:lstStyle/>
          <a:p>
            <a:pPr algn="ctr" indent="0" marL="0">
              <a:buNone/>
            </a:pPr>
            <a:r>
              <a:rPr lang="el-GR" altLang="en-US" sz="1130" b="1" dirty="0">
                <a:solidFill>
                  <a:srgbClr val="16602D"/>
                </a:solidFill>
                <a:latin typeface="Calibri" pitchFamily="34" charset="0"/>
                <a:ea typeface="Calibri" pitchFamily="34" charset="-122"/>
                <a:cs typeface="Calibri" pitchFamily="34" charset="-120"/>
              </a:rPr>
              <a:t>1</a:t>
            </a:r>
            <a:endParaRPr lang="el-GR" sz="1130" dirty="0"/>
          </a:p>
        </p:txBody>
      </p:sp>
      <p:sp>
        <p:nvSpPr>
          <p:cNvPr id="7" name="Text 5"/>
          <p:cNvSpPr txBox="1"/>
          <p:nvPr/>
        </p:nvSpPr>
        <p:spPr>
          <a:xfrm>
            <a:off x="777240" y="2986422"/>
            <a:ext cx="3058058" cy="468301"/>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Gelecek Tarımda</a:t>
            </a:r>
            <a:endParaRPr lang="el-GR" sz="1530" dirty="0"/>
          </a:p>
        </p:txBody>
      </p:sp>
      <p:sp>
        <p:nvSpPr>
          <p:cNvPr id="8" name="Text 6"/>
          <p:cNvSpPr txBox="1"/>
          <p:nvPr/>
        </p:nvSpPr>
        <p:spPr>
          <a:xfrm>
            <a:off x="777240" y="3454722"/>
            <a:ext cx="3058058" cy="1170752"/>
          </a:xfrm>
          <a:prstGeom prst="rect">
            <a:avLst/>
          </a:prstGeom>
          <a:noFill/>
          <a:ln/>
        </p:spPr>
        <p:txBody>
          <a:bodyPr wrap="square" lIns="0" tIns="0" rIns="0" bIns="0" rtlCol="0" anchor="t">
            <a:normAutofit/>
          </a:bodyPr>
          <a:lstStyle/>
          <a:p>
            <a:pPr indent="0" marL="0">
              <a:buNone/>
            </a:pPr>
            <a:r>
              <a:rPr lang="el-GR" altLang="en-US" sz="1220" dirty="0">
                <a:solidFill>
                  <a:srgbClr val="3A4540"/>
                </a:solidFill>
                <a:latin typeface="Calibri" pitchFamily="34" charset="0"/>
                <a:ea typeface="Calibri" pitchFamily="34" charset="-122"/>
                <a:cs typeface="Calibri" pitchFamily="34" charset="-120"/>
              </a:rPr>
              <a:t>Anadolu Efes και WWF-Τουρκίας, 2018. Ψηφιακή ανάλυση εδάφους, σταθμοί με αισθητήρες, δορυφορικές εικόνες και εφαρμογή κινητού σε κριθάρι και λυκίσκο. Από 1.542 σε 3.125 στρέμματα (2023).</a:t>
            </a:r>
            <a:endParaRPr lang="el-GR" sz="1220" dirty="0"/>
          </a:p>
        </p:txBody>
      </p:sp>
      <p:sp>
        <p:nvSpPr>
          <p:cNvPr id="9" name="Shape 7"/>
          <p:cNvSpPr/>
          <p:nvPr/>
        </p:nvSpPr>
        <p:spPr>
          <a:xfrm>
            <a:off x="4338218" y="2231098"/>
            <a:ext cx="3515258" cy="2492568"/>
          </a:xfrm>
          <a:prstGeom prst="roundRect">
            <a:avLst>
              <a:gd name="adj" fmla="val 4402"/>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0" name="Shape 8"/>
          <p:cNvSpPr/>
          <p:nvPr/>
        </p:nvSpPr>
        <p:spPr>
          <a:xfrm>
            <a:off x="4616132" y="2419929"/>
            <a:ext cx="468301" cy="468301"/>
          </a:xfrm>
          <a:prstGeom prst="ellipse">
            <a:avLst/>
          </a:prstGeom>
          <a:solidFill>
            <a:srgbClr val="FBF1DC"/>
          </a:solidFill>
          <a:ln w="12700">
            <a:solidFill>
              <a:srgbClr val="FBF1DC"/>
            </a:solidFill>
            <a:prstDash val="solid"/>
          </a:ln>
        </p:spPr>
      </p:sp>
      <p:sp>
        <p:nvSpPr>
          <p:cNvPr id="11" name="Text 9"/>
          <p:cNvSpPr txBox="1"/>
          <p:nvPr/>
        </p:nvSpPr>
        <p:spPr>
          <a:xfrm>
            <a:off x="4616132" y="2419929"/>
            <a:ext cx="468301" cy="468301"/>
          </a:xfrm>
          <a:prstGeom prst="rect">
            <a:avLst/>
          </a:prstGeom>
          <a:noFill/>
          <a:ln/>
        </p:spPr>
        <p:txBody>
          <a:bodyPr wrap="square" lIns="0" tIns="0" rIns="0" bIns="0" rtlCol="0" anchor="ctr"/>
          <a:lstStyle/>
          <a:p>
            <a:pPr algn="ctr" indent="0" marL="0">
              <a:buNone/>
            </a:pPr>
            <a:r>
              <a:rPr lang="el-GR" altLang="en-US" sz="1130" b="1" dirty="0">
                <a:solidFill>
                  <a:srgbClr val="854D0E"/>
                </a:solidFill>
                <a:latin typeface="Calibri" pitchFamily="34" charset="0"/>
                <a:ea typeface="Calibri" pitchFamily="34" charset="-122"/>
                <a:cs typeface="Calibri" pitchFamily="34" charset="-120"/>
              </a:rPr>
              <a:t>2</a:t>
            </a:r>
            <a:endParaRPr lang="el-GR" sz="1130" dirty="0"/>
          </a:p>
        </p:txBody>
      </p:sp>
      <p:sp>
        <p:nvSpPr>
          <p:cNvPr id="12" name="Text 10"/>
          <p:cNvSpPr txBox="1"/>
          <p:nvPr/>
        </p:nvSpPr>
        <p:spPr>
          <a:xfrm>
            <a:off x="4566818" y="2986422"/>
            <a:ext cx="3058058" cy="468301"/>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Σταθμοί TARBİL</a:t>
            </a:r>
            <a:endParaRPr lang="el-GR" sz="1530" dirty="0"/>
          </a:p>
        </p:txBody>
      </p:sp>
      <p:sp>
        <p:nvSpPr>
          <p:cNvPr id="13" name="Text 11"/>
          <p:cNvSpPr txBox="1"/>
          <p:nvPr/>
        </p:nvSpPr>
        <p:spPr>
          <a:xfrm>
            <a:off x="4566818" y="3454722"/>
            <a:ext cx="3058058" cy="1170752"/>
          </a:xfrm>
          <a:prstGeom prst="rect">
            <a:avLst/>
          </a:prstGeom>
          <a:noFill/>
          <a:ln/>
        </p:spPr>
        <p:txBody>
          <a:bodyPr wrap="square" lIns="0" tIns="0" rIns="0" bIns="0" rtlCol="0" anchor="t">
            <a:normAutofit/>
          </a:bodyPr>
          <a:lstStyle/>
          <a:p>
            <a:pPr indent="0" marL="0">
              <a:buNone/>
            </a:pPr>
            <a:r>
              <a:rPr lang="el-GR" altLang="en-US" sz="1220" dirty="0">
                <a:solidFill>
                  <a:srgbClr val="3A4540"/>
                </a:solidFill>
                <a:latin typeface="Calibri" pitchFamily="34" charset="0"/>
                <a:ea typeface="Calibri" pitchFamily="34" charset="-122"/>
                <a:cs typeface="Calibri" pitchFamily="34" charset="-120"/>
              </a:rPr>
              <a:t>Υγρασία και θερμοκρασία εδάφους, διαβροχή φύλλου, άνεμος, βροχή, υγρασία, πίεση, ηλιοφάνεια. Ηλιακή τροφοδοσία, δεδομένα μέσω δορυφόρου. Βοηθούν στην πρόβλεψη μυκητολογικών ασθενειών.</a:t>
            </a:r>
            <a:endParaRPr lang="el-GR" sz="1220" dirty="0"/>
          </a:p>
        </p:txBody>
      </p:sp>
      <p:sp>
        <p:nvSpPr>
          <p:cNvPr id="14" name="Shape 12"/>
          <p:cNvSpPr/>
          <p:nvPr/>
        </p:nvSpPr>
        <p:spPr>
          <a:xfrm>
            <a:off x="8127797" y="2231098"/>
            <a:ext cx="3515258" cy="2492568"/>
          </a:xfrm>
          <a:prstGeom prst="roundRect">
            <a:avLst>
              <a:gd name="adj" fmla="val 4402"/>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5" name="Shape 13"/>
          <p:cNvSpPr/>
          <p:nvPr/>
        </p:nvSpPr>
        <p:spPr>
          <a:xfrm>
            <a:off x="8405710" y="2419929"/>
            <a:ext cx="468301" cy="468301"/>
          </a:xfrm>
          <a:prstGeom prst="ellipse">
            <a:avLst/>
          </a:prstGeom>
          <a:solidFill>
            <a:srgbClr val="E2F2F6"/>
          </a:solidFill>
          <a:ln w="12700">
            <a:solidFill>
              <a:srgbClr val="E2F2F6"/>
            </a:solidFill>
            <a:prstDash val="solid"/>
          </a:ln>
        </p:spPr>
      </p:sp>
      <p:sp>
        <p:nvSpPr>
          <p:cNvPr id="16" name="Text 14"/>
          <p:cNvSpPr txBox="1"/>
          <p:nvPr/>
        </p:nvSpPr>
        <p:spPr>
          <a:xfrm>
            <a:off x="8405710" y="2419929"/>
            <a:ext cx="468301" cy="468301"/>
          </a:xfrm>
          <a:prstGeom prst="rect">
            <a:avLst/>
          </a:prstGeom>
          <a:noFill/>
          <a:ln/>
        </p:spPr>
        <p:txBody>
          <a:bodyPr wrap="square" lIns="0" tIns="0" rIns="0" bIns="0" rtlCol="0" anchor="ctr"/>
          <a:lstStyle/>
          <a:p>
            <a:pPr algn="ctr" indent="0" marL="0">
              <a:buNone/>
            </a:pPr>
            <a:r>
              <a:rPr lang="el-GR" altLang="en-US" sz="1130" b="1" dirty="0">
                <a:solidFill>
                  <a:srgbClr val="0E7490"/>
                </a:solidFill>
                <a:latin typeface="Calibri" pitchFamily="34" charset="0"/>
                <a:ea typeface="Calibri" pitchFamily="34" charset="-122"/>
                <a:cs typeface="Calibri" pitchFamily="34" charset="-120"/>
              </a:rPr>
              <a:t>3</a:t>
            </a:r>
            <a:endParaRPr lang="el-GR" sz="1130" dirty="0"/>
          </a:p>
        </p:txBody>
      </p:sp>
      <p:sp>
        <p:nvSpPr>
          <p:cNvPr id="17" name="Text 15"/>
          <p:cNvSpPr txBox="1"/>
          <p:nvPr/>
        </p:nvSpPr>
        <p:spPr>
          <a:xfrm>
            <a:off x="8356397" y="2986422"/>
            <a:ext cx="3058058" cy="468301"/>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Στο Κοζάν, μέσα από το έργο</a:t>
            </a:r>
            <a:endParaRPr lang="el-GR" sz="1530" dirty="0"/>
          </a:p>
        </p:txBody>
      </p:sp>
      <p:sp>
        <p:nvSpPr>
          <p:cNvPr id="18" name="Text 16"/>
          <p:cNvSpPr txBox="1"/>
          <p:nvPr/>
        </p:nvSpPr>
        <p:spPr>
          <a:xfrm>
            <a:off x="8356397" y="3454722"/>
            <a:ext cx="3058058" cy="1170752"/>
          </a:xfrm>
          <a:prstGeom prst="rect">
            <a:avLst/>
          </a:prstGeom>
          <a:noFill/>
          <a:ln/>
        </p:spPr>
        <p:txBody>
          <a:bodyPr wrap="square" lIns="0" tIns="0" rIns="0" bIns="0" rtlCol="0" anchor="t">
            <a:normAutofit/>
          </a:bodyPr>
          <a:lstStyle/>
          <a:p>
            <a:pPr indent="0" marL="0">
              <a:buNone/>
            </a:pPr>
            <a:r>
              <a:rPr lang="el-GR" altLang="en-US" sz="1220" dirty="0">
                <a:solidFill>
                  <a:srgbClr val="3A4540"/>
                </a:solidFill>
                <a:latin typeface="Calibri" pitchFamily="34" charset="0"/>
                <a:ea typeface="Calibri" pitchFamily="34" charset="-122"/>
                <a:cs typeface="Calibri" pitchFamily="34" charset="-120"/>
              </a:rPr>
              <a:t>Εκπαίδευση στην έξυπνη άρδευση (28-29 Απριλίου 2026), επισκέψεις πεδίου καλών πρακτικών (Απρίλιος και Ιούλιος), εργαστήριο έξυπνης γεωργίας (30 Ιουνίου-1 Ιουλίου, 25 συμμετέχοντες).</a:t>
            </a:r>
            <a:endParaRPr lang="el-GR" sz="1220" dirty="0"/>
          </a:p>
        </p:txBody>
      </p:sp>
      <p:sp>
        <p:nvSpPr>
          <p:cNvPr id="19" name="Text 17"/>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WWF-Τουρκίας (2018, 2023) · Διεύθυνση Γεωργίας Μπουρντούρ (2015) · Εμπορικό Επιμελητήριο Κοζάν (2026)</a:t>
            </a:r>
            <a:endParaRPr lang="el-GR" sz="900" dirty="0"/>
          </a:p>
        </p:txBody>
      </p:sp>
      <p:sp>
        <p:nvSpPr>
          <p:cNvPr id="20" name="Text 18"/>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23</a:t>
            </a:r>
            <a:endParaRPr lang="el-GR" sz="900" dirty="0"/>
          </a:p>
        </p:txBody>
      </p:sp>
      <p:sp>
        <p:nvSpPr>
          <p:cNvPr id="22" name="Shape 19"/>
          <p:cNvSpPr/>
          <p:nvPr/>
        </p:nvSpPr>
        <p:spPr>
          <a:xfrm>
            <a:off x="548640" y="4912497"/>
            <a:ext cx="11094415" cy="793090"/>
          </a:xfrm>
          <a:prstGeom prst="roundRect">
            <a:avLst>
              <a:gd name="adj" fmla="val 13836"/>
            </a:avLst>
          </a:prstGeom>
          <a:solidFill>
            <a:srgbClr val="E6F3EA"/>
          </a:solidFill>
          <a:ln w="9525">
            <a:solidFill>
              <a:srgbClr val="E6F3EA"/>
            </a:solidFill>
            <a:prstDash val="solid"/>
          </a:ln>
        </p:spPr>
      </p:sp>
      <p:sp>
        <p:nvSpPr>
          <p:cNvPr id="23" name="Shape 20"/>
          <p:cNvSpPr/>
          <p:nvPr/>
        </p:nvSpPr>
        <p:spPr>
          <a:xfrm>
            <a:off x="826554" y="5074892"/>
            <a:ext cx="468301" cy="468301"/>
          </a:xfrm>
          <a:prstGeom prst="ellipse">
            <a:avLst/>
          </a:prstGeom>
          <a:solidFill>
            <a:srgbClr val="FFFFFF"/>
          </a:solidFill>
          <a:ln w="12700">
            <a:solidFill>
              <a:srgbClr val="FFFFFF"/>
            </a:solidFill>
            <a:prstDash val="solid"/>
          </a:ln>
        </p:spPr>
      </p:sp>
      <p:pic>
        <p:nvPicPr>
          <p:cNvPr id="24" name="Image 0" descr="/root/kozan-akilli-tarim/sunum/build/cache/m2/icons/clipboard-check-16602D.png">    </p:cNvPr>
          <p:cNvPicPr>
            <a:picLocks noChangeAspect="1"/>
          </p:cNvPicPr>
          <p:nvPr/>
        </p:nvPicPr>
        <p:blipFill>
          <a:blip r:embed="rId1"/>
          <a:stretch>
            <a:fillRect/>
          </a:stretch>
        </p:blipFill>
        <p:spPr>
          <a:xfrm>
            <a:off x="929580" y="5177918"/>
            <a:ext cx="262248" cy="262248"/>
          </a:xfrm>
          <a:prstGeom prst="rect">
            <a:avLst/>
          </a:prstGeom>
        </p:spPr>
      </p:pic>
      <p:sp>
        <p:nvSpPr>
          <p:cNvPr id="25" name="Text 21"/>
          <p:cNvSpPr txBox="1"/>
          <p:nvPr/>
        </p:nvSpPr>
        <p:spPr>
          <a:xfrm>
            <a:off x="1554480" y="5003136"/>
            <a:ext cx="9859975" cy="611812"/>
          </a:xfrm>
          <a:prstGeom prst="rect">
            <a:avLst/>
          </a:prstGeom>
          <a:noFill/>
          <a:ln/>
        </p:spPr>
        <p:txBody>
          <a:bodyPr wrap="square" lIns="0" tIns="0" rIns="0" bIns="0" rtlCol="0" anchor="ctr">
            <a:normAutofit/>
          </a:bodyPr>
          <a:lstStyle/>
          <a:p>
            <a:pPr indent="0" marL="0">
              <a:buNone/>
            </a:pPr>
            <a:r>
              <a:rPr lang="el-GR" altLang="en-US" sz="1260" b="1" dirty="0">
                <a:solidFill>
                  <a:srgbClr val="16602D"/>
                </a:solidFill>
                <a:latin typeface="Calibri" pitchFamily="34" charset="0"/>
                <a:ea typeface="Calibri" pitchFamily="34" charset="-122"/>
                <a:cs typeface="Calibri" pitchFamily="34" charset="-120"/>
              </a:rPr>
              <a:t>Όταν αξιολογείτε ένα παράδειγμα: </a:t>
            </a:r>
            <a:r>
              <a:rPr lang="el-GR" altLang="en-US" sz="1260" dirty="0">
                <a:solidFill>
                  <a:srgbClr val="1B2420"/>
                </a:solidFill>
                <a:latin typeface="Calibri" pitchFamily="34" charset="0"/>
                <a:ea typeface="Calibri" pitchFamily="34" charset="-122"/>
                <a:cs typeface="Calibri" pitchFamily="34" charset="-120"/>
              </a:rPr>
              <a:t>Έχει δημοσιευθεί μετρημένο αποτέλεσμα για νερό, λίπασμα ή απόδοση; Σε ποια καλλιέργεια και ποιο κλίμα; Αν όχι, μετρήστε το δικό σας με μια μικρή δοκιμή.</a:t>
            </a:r>
            <a:endParaRPr lang="el-GR" sz="126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7 · ΕΞΥΠΝΗ ΑΡΔΕΥΣΗ</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Άδανα 2026: ποσοστά επιχορήγησης άρδευσης</a:t>
            </a:r>
            <a:endParaRPr lang="el-GR" sz="2700" dirty="0"/>
          </a:p>
        </p:txBody>
      </p:sp>
      <p:graphicFrame>
        <p:nvGraphicFramePr>
          <p:cNvPr id="4" name="Chart 0" descr=""/>
          <p:cNvGraphicFramePr/>
          <p:nvPr/>
        </p:nvGraphicFramePr>
        <p:xfrm>
          <a:off x="548640" y="2231098"/>
          <a:ext cx="6979615" cy="3391403"/>
        </p:xfrm>
        <a:graphic xmlns:a="http://schemas.openxmlformats.org/drawingml/2006/main">
          <a:graphicData uri="http://schemas.openxmlformats.org/drawingml/2006/chart">
            <c:chart xmlns:c="http://schemas.openxmlformats.org/drawingml/2006/chart" r:id="rId1"/>
          </a:graphicData>
        </a:graphic>
      </p:graphicFrame>
      <p:sp>
        <p:nvSpPr>
          <p:cNvPr id="5" name="Text 2"/>
          <p:cNvSpPr txBox="1"/>
          <p:nvPr/>
        </p:nvSpPr>
        <p:spPr>
          <a:xfrm>
            <a:off x="7894015" y="2344397"/>
            <a:ext cx="3749040" cy="3240338"/>
          </a:xfrm>
          <a:prstGeom prst="rect">
            <a:avLst/>
          </a:prstGeom>
          <a:noFill/>
          <a:ln/>
        </p:spPr>
        <p:txBody>
          <a:bodyPr wrap="square" lIns="0" tIns="0" rIns="0" bIns="0" rtlCol="0" anchor="t">
            <a:normAutofit/>
          </a:bodyPr>
          <a:lstStyle/>
          <a:p>
            <a:pPr indent="0" marL="0">
              <a:buNone/>
            </a:pPr>
            <a:r>
              <a:rPr lang="el-GR" altLang="en-US" sz="1350" b="1" dirty="0">
                <a:solidFill>
                  <a:srgbClr val="1B2420"/>
                </a:solidFill>
                <a:latin typeface="Calibri" pitchFamily="34" charset="0"/>
                <a:ea typeface="Calibri" pitchFamily="34" charset="-122"/>
                <a:cs typeface="Calibri" pitchFamily="34" charset="-120"/>
              </a:rPr>
              <a:t>Επιδότηση «Συστήματα Εξοικονόμησης Νερού στην Αγροτική Άρδευση», ανακοίνωση της Διεύθυνσης Άδανα (22 Απριλίου 2026)</a:t>
            </a:r>
            <a:endParaRPr lang="el-GR" sz="1350" dirty="0"/>
          </a:p>
          <a:p>
            <a:pPr indent="0" marL="0">
              <a:buNone/>
            </a:pPr>
            <a:r>
              <a:rPr lang="el-GR" altLang="en-US" sz="600" dirty="0">
                <a:solidFill>
                  <a:srgbClr val="3A4540"/>
                </a:solidFill>
                <a:latin typeface="Calibri" pitchFamily="34" charset="0"/>
                <a:ea typeface="Calibri" pitchFamily="34" charset="-122"/>
                <a:cs typeface="Calibri" pitchFamily="34" charset="-120"/>
              </a:rPr>
              <a:t> </a:t>
            </a:r>
            <a:endParaRPr lang="el-GR" sz="1350" dirty="0"/>
          </a:p>
          <a:p>
            <a:pPr indent="0" marL="0">
              <a:buNone/>
            </a:pPr>
            <a:r>
              <a:rPr lang="el-GR" altLang="en-US" sz="1350" dirty="0">
                <a:solidFill>
                  <a:srgbClr val="3A4540"/>
                </a:solidFill>
                <a:latin typeface="Calibri" pitchFamily="34" charset="0"/>
                <a:ea typeface="Calibri" pitchFamily="34" charset="-122"/>
                <a:cs typeface="Calibri" pitchFamily="34" charset="-120"/>
              </a:rPr>
              <a:t>Ανώτατο όριο ανά έργο: 10 εκατ. TL.</a:t>
            </a:r>
            <a:endParaRPr lang="el-GR" sz="1350" dirty="0"/>
          </a:p>
          <a:p>
            <a:pPr indent="0" marL="0">
              <a:buNone/>
            </a:pPr>
            <a:r>
              <a:rPr lang="el-GR" altLang="en-US" sz="1350" dirty="0">
                <a:solidFill>
                  <a:srgbClr val="3A4540"/>
                </a:solidFill>
                <a:latin typeface="Calibri" pitchFamily="34" charset="0"/>
                <a:ea typeface="Calibri" pitchFamily="34" charset="-122"/>
                <a:cs typeface="Calibri" pitchFamily="34" charset="-120"/>
              </a:rPr>
              <a:t>Τουλάχιστον το 20% του προϋπολογισμού για γυναίκες και νέους επιχειρηματίες.</a:t>
            </a:r>
            <a:endParaRPr lang="el-GR" sz="1350" dirty="0"/>
          </a:p>
          <a:p>
            <a:pPr indent="0" marL="0">
              <a:buNone/>
            </a:pPr>
            <a:r>
              <a:rPr lang="el-GR" altLang="en-US" sz="600" dirty="0">
                <a:solidFill>
                  <a:srgbClr val="3A4540"/>
                </a:solidFill>
                <a:latin typeface="Calibri" pitchFamily="34" charset="0"/>
                <a:ea typeface="Calibri" pitchFamily="34" charset="-122"/>
                <a:cs typeface="Calibri" pitchFamily="34" charset="-120"/>
              </a:rPr>
              <a:t> </a:t>
            </a:r>
            <a:endParaRPr lang="el-GR" sz="1350" dirty="0"/>
          </a:p>
          <a:p>
            <a:pPr indent="0" marL="0">
              <a:buNone/>
            </a:pPr>
            <a:r>
              <a:rPr lang="el-GR" altLang="en-US" sz="1350" i="1" dirty="0">
                <a:solidFill>
                  <a:srgbClr val="5A6862"/>
                </a:solidFill>
                <a:latin typeface="Calibri" pitchFamily="34" charset="0"/>
                <a:ea typeface="Calibri" pitchFamily="34" charset="-122"/>
                <a:cs typeface="Calibri" pitchFamily="34" charset="-120"/>
              </a:rPr>
              <a:t>Τα ποσοστά αλλάζουν από χρόνο σε χρόνο: ελέγξτε την τρέχουσα ανακοίνωση πριν από την αίτηση.</a:t>
            </a:r>
            <a:endParaRPr lang="el-GR" sz="1350" dirty="0"/>
          </a:p>
        </p:txBody>
      </p:sp>
      <p:sp>
        <p:nvSpPr>
          <p:cNvPr id="6"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Υπουργείο Γεωργίας και Δασών της Τουρκίας, Διεύθυνση Άδανα (2026), ανακοίνωση οδηγού εφαρμογής</a:t>
            </a:r>
            <a:endParaRPr lang="el-GR" sz="900" dirty="0"/>
          </a:p>
        </p:txBody>
      </p:sp>
      <p:sp>
        <p:nvSpPr>
          <p:cNvPr id="7"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24</a:t>
            </a:r>
            <a:endParaRPr lang="el-GR" sz="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7 · ΣΥΣΤΗΜΑΤΑ ΠΑΡΑΚΟΛΟΥΘΗΣΗΣ · ΚΟΖΑΝ</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Ο πίνακας αισθητήρων ενός πορτοκαλεώνα</a:t>
            </a:r>
            <a:endParaRPr lang="el-G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Πίνακας του Μαθήματος 7: εκπαιδευτικά δεδομένα, όχι μετρήσεις πραγματικού οπωρώνα</a:t>
            </a:r>
            <a:endParaRPr lang="el-G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25</a:t>
            </a:r>
            <a:endParaRPr lang="el-GR" sz="900" dirty="0"/>
          </a:p>
        </p:txBody>
      </p:sp>
      <p:graphicFrame>
        <p:nvGraphicFramePr>
          <p:cNvPr id="7" name="Chart 0" descr=""/>
          <p:cNvGraphicFramePr/>
          <p:nvPr/>
        </p:nvGraphicFramePr>
        <p:xfrm>
          <a:off x="548640" y="2231098"/>
          <a:ext cx="7452360" cy="1963841"/>
        </p:xfrm>
        <a:graphic xmlns:a="http://schemas.openxmlformats.org/drawingml/2006/main">
          <a:graphicData uri="http://schemas.openxmlformats.org/drawingml/2006/chart">
            <c:chart xmlns:c="http://schemas.openxmlformats.org/drawingml/2006/chart" r:id="rId1"/>
          </a:graphicData>
        </a:graphic>
      </p:graphicFrame>
      <p:graphicFrame>
        <p:nvGraphicFramePr>
          <p:cNvPr id="8" name="Chart 1" descr=""/>
          <p:cNvGraphicFramePr/>
          <p:nvPr/>
        </p:nvGraphicFramePr>
        <p:xfrm>
          <a:off x="548640" y="4270472"/>
          <a:ext cx="7452360" cy="1548413"/>
        </p:xfrm>
        <a:graphic xmlns:a="http://schemas.openxmlformats.org/drawingml/2006/main">
          <a:graphicData uri="http://schemas.openxmlformats.org/drawingml/2006/chart">
            <c:chart xmlns:c="http://schemas.openxmlformats.org/drawingml/2006/chart" r:id="rId2"/>
          </a:graphicData>
        </a:graphic>
      </p:graphicFrame>
      <p:sp>
        <p:nvSpPr>
          <p:cNvPr id="9" name="Shape 4"/>
          <p:cNvSpPr/>
          <p:nvPr/>
        </p:nvSpPr>
        <p:spPr>
          <a:xfrm>
            <a:off x="8321040" y="2231098"/>
            <a:ext cx="3322015" cy="3315871"/>
          </a:xfrm>
          <a:prstGeom prst="roundRect">
            <a:avLst>
              <a:gd name="adj" fmla="val 3309"/>
            </a:avLst>
          </a:prstGeom>
          <a:solidFill>
            <a:srgbClr val="F5F6F1"/>
          </a:solidFill>
          <a:ln w="9525">
            <a:solidFill>
              <a:srgbClr val="DFE6DC"/>
            </a:solidFill>
            <a:prstDash val="solid"/>
          </a:ln>
        </p:spPr>
      </p:sp>
      <p:sp>
        <p:nvSpPr>
          <p:cNvPr id="10" name="Text 5"/>
          <p:cNvSpPr txBox="1"/>
          <p:nvPr/>
        </p:nvSpPr>
        <p:spPr>
          <a:xfrm>
            <a:off x="8549640" y="2382163"/>
            <a:ext cx="2864815" cy="264363"/>
          </a:xfrm>
          <a:prstGeom prst="rect">
            <a:avLst/>
          </a:prstGeom>
          <a:noFill/>
          <a:ln/>
        </p:spPr>
        <p:txBody>
          <a:bodyPr wrap="square" lIns="0" tIns="0" rIns="0" bIns="0" rtlCol="0" anchor="t"/>
          <a:lstStyle/>
          <a:p>
            <a:pPr indent="0" marL="0">
              <a:buNone/>
            </a:pPr>
            <a:r>
              <a:rPr lang="el-GR" altLang="en-US" sz="1350" b="1" dirty="0">
                <a:solidFill>
                  <a:srgbClr val="1B2420"/>
                </a:solidFill>
                <a:latin typeface="Calibri" pitchFamily="34" charset="0"/>
                <a:ea typeface="Calibri" pitchFamily="34" charset="-122"/>
                <a:cs typeface="Calibri" pitchFamily="34" charset="-120"/>
              </a:rPr>
              <a:t>Ας το διαβάσουμε μαζί</a:t>
            </a:r>
            <a:endParaRPr lang="el-GR" sz="1350" dirty="0"/>
          </a:p>
        </p:txBody>
      </p:sp>
      <p:sp>
        <p:nvSpPr>
          <p:cNvPr id="11" name="Text 6"/>
          <p:cNvSpPr txBox="1"/>
          <p:nvPr/>
        </p:nvSpPr>
        <p:spPr>
          <a:xfrm>
            <a:off x="8549640" y="2759825"/>
            <a:ext cx="2864815" cy="2636079"/>
          </a:xfrm>
          <a:prstGeom prst="rect">
            <a:avLst/>
          </a:prstGeom>
          <a:noFill/>
          <a:ln/>
        </p:spPr>
        <p:txBody>
          <a:bodyPr wrap="square" lIns="0" tIns="0" rIns="0" bIns="0" rtlCol="0" anchor="t">
            <a:normAutofit/>
          </a:bodyPr>
          <a:lstStyle/>
          <a:p>
            <a:pPr marL="254000" indent="-254000">
              <a:spcAft>
                <a:spcPts val="743"/>
              </a:spcAft>
              <a:buSzPct val="100000"/>
              <a:buFont typeface="+mj-lt"/>
              <a:buAutoNum type="arabicPeriod" startAt="1"/>
            </a:pPr>
            <a:r>
              <a:rPr lang="el-GR" altLang="en-US" sz="1310" b="1" dirty="0">
                <a:solidFill>
                  <a:srgbClr val="16602D"/>
                </a:solidFill>
                <a:latin typeface="Calibri" pitchFamily="34" charset="0"/>
                <a:ea typeface="Calibri" pitchFamily="34" charset="-122"/>
                <a:cs typeface="Calibri" pitchFamily="34" charset="-120"/>
              </a:rPr>
              <a:t>6 Ιουλίου: </a:t>
            </a:r>
            <a:r>
              <a:rPr lang="el-GR" altLang="en-US" sz="1310" dirty="0">
                <a:solidFill>
                  <a:srgbClr val="3A4540"/>
                </a:solidFill>
                <a:latin typeface="Calibri" pitchFamily="34" charset="0"/>
                <a:ea typeface="Calibri" pitchFamily="34" charset="-122"/>
                <a:cs typeface="Calibri" pitchFamily="34" charset="-120"/>
              </a:rPr>
              <a:t>Στα 30 cm η υγρασία ανέβηκε από 21% σε 30%: έγινε άρδευση.</a:t>
            </a:r>
            <a:endParaRPr lang="el-GR" sz="1310" dirty="0"/>
          </a:p>
          <a:p>
            <a:pPr marL="254000" indent="-254000">
              <a:spcAft>
                <a:spcPts val="743"/>
              </a:spcAft>
              <a:buSzPct val="100000"/>
              <a:buFont typeface="+mj-lt"/>
              <a:buAutoNum type="arabicPeriod" startAt="1"/>
            </a:pPr>
            <a:r>
              <a:rPr lang="el-GR" altLang="en-US" sz="1310" b="1" dirty="0">
                <a:solidFill>
                  <a:srgbClr val="16602D"/>
                </a:solidFill>
                <a:latin typeface="Calibri" pitchFamily="34" charset="0"/>
                <a:ea typeface="Calibri" pitchFamily="34" charset="-122"/>
                <a:cs typeface="Calibri" pitchFamily="34" charset="-120"/>
              </a:rPr>
              <a:t>60 cm: </a:t>
            </a:r>
            <a:r>
              <a:rPr lang="el-GR" altLang="en-US" sz="1310" dirty="0">
                <a:solidFill>
                  <a:srgbClr val="3A4540"/>
                </a:solidFill>
                <a:latin typeface="Calibri" pitchFamily="34" charset="0"/>
                <a:ea typeface="Calibri" pitchFamily="34" charset="-122"/>
                <a:cs typeface="Calibri" pitchFamily="34" charset="-120"/>
              </a:rPr>
              <a:t>Αλλάζει πιο αργά· το βαθύ στρώμα επηρεάζεται λιγότερο από την εξάτμιση και το νερό φτάνει αργότερα.</a:t>
            </a:r>
            <a:endParaRPr lang="el-GR" sz="1310" dirty="0"/>
          </a:p>
          <a:p>
            <a:pPr marL="254000" indent="-254000">
              <a:spcAft>
                <a:spcPts val="743"/>
              </a:spcAft>
              <a:buSzPct val="100000"/>
              <a:buFont typeface="+mj-lt"/>
              <a:buAutoNum type="arabicPeriod" startAt="1"/>
            </a:pPr>
            <a:r>
              <a:rPr lang="el-GR" altLang="en-US" sz="1310" b="1" dirty="0">
                <a:solidFill>
                  <a:srgbClr val="16602D"/>
                </a:solidFill>
                <a:latin typeface="Calibri" pitchFamily="34" charset="0"/>
                <a:ea typeface="Calibri" pitchFamily="34" charset="-122"/>
                <a:cs typeface="Calibri" pitchFamily="34" charset="-120"/>
              </a:rPr>
              <a:t>10 Ιουλίου: </a:t>
            </a:r>
            <a:r>
              <a:rPr lang="el-GR" altLang="en-US" sz="1310" dirty="0">
                <a:solidFill>
                  <a:srgbClr val="3A4540"/>
                </a:solidFill>
                <a:latin typeface="Calibri" pitchFamily="34" charset="0"/>
                <a:ea typeface="Calibri" pitchFamily="34" charset="-122"/>
                <a:cs typeface="Calibri" pitchFamily="34" charset="-120"/>
              </a:rPr>
              <a:t>Στα 30 cm 21%, κάτω από το εύρος· θερμοκρασία 40 °C. Προγραμματίστε άρδευση πριν από την καταπόνηση.</a:t>
            </a:r>
            <a:endParaRPr lang="el-GR" sz="1310" dirty="0"/>
          </a:p>
          <a:p>
            <a:pPr marL="254000" indent="-254000">
              <a:spcAft>
                <a:spcPts val="743"/>
              </a:spcAft>
              <a:buSzPct val="100000"/>
              <a:buFont typeface="+mj-lt"/>
              <a:buAutoNum type="arabicPeriod" startAt="1"/>
            </a:pPr>
            <a:r>
              <a:rPr lang="el-GR" altLang="en-US" sz="1310" b="1" dirty="0">
                <a:solidFill>
                  <a:srgbClr val="16602D"/>
                </a:solidFill>
                <a:latin typeface="Calibri" pitchFamily="34" charset="0"/>
                <a:ea typeface="Calibri" pitchFamily="34" charset="-122"/>
                <a:cs typeface="Calibri" pitchFamily="34" charset="-120"/>
              </a:rPr>
              <a:t>Κανόνας: </a:t>
            </a:r>
            <a:r>
              <a:rPr lang="el-GR" altLang="en-US" sz="1310" dirty="0">
                <a:solidFill>
                  <a:srgbClr val="3A4540"/>
                </a:solidFill>
                <a:latin typeface="Calibri" pitchFamily="34" charset="0"/>
                <a:ea typeface="Calibri" pitchFamily="34" charset="-122"/>
                <a:cs typeface="Calibri" pitchFamily="34" charset="-120"/>
              </a:rPr>
              <a:t>Όχι μία τιμή, αλλά τάση και καιρός μαζί.</a:t>
            </a:r>
            <a:endParaRPr lang="el-GR" sz="131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8 · ΠΑΡΑΔΕΙΓΜΑΤΑ · ΛΑΡΙΣΑ</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Εφαρμογές από την Ευρώπη και την Ελλάδα</a:t>
            </a:r>
            <a:endParaRPr lang="el-GR" sz="2700" dirty="0"/>
          </a:p>
        </p:txBody>
      </p:sp>
      <p:sp>
        <p:nvSpPr>
          <p:cNvPr id="4" name="Shape 2"/>
          <p:cNvSpPr/>
          <p:nvPr/>
        </p:nvSpPr>
        <p:spPr>
          <a:xfrm>
            <a:off x="548640" y="2231098"/>
            <a:ext cx="2567864" cy="2568100"/>
          </a:xfrm>
          <a:prstGeom prst="roundRect">
            <a:avLst>
              <a:gd name="adj" fmla="val 427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5" name="Shape 3"/>
          <p:cNvSpPr/>
          <p:nvPr/>
        </p:nvSpPr>
        <p:spPr>
          <a:xfrm>
            <a:off x="826554" y="2419929"/>
            <a:ext cx="468301" cy="468301"/>
          </a:xfrm>
          <a:prstGeom prst="ellipse">
            <a:avLst/>
          </a:prstGeom>
          <a:solidFill>
            <a:srgbClr val="E6F3EA"/>
          </a:solidFill>
          <a:ln w="12700">
            <a:solidFill>
              <a:srgbClr val="E6F3EA"/>
            </a:solidFill>
            <a:prstDash val="solid"/>
          </a:ln>
        </p:spPr>
      </p:sp>
      <p:sp>
        <p:nvSpPr>
          <p:cNvPr id="6" name="Text 4"/>
          <p:cNvSpPr txBox="1"/>
          <p:nvPr/>
        </p:nvSpPr>
        <p:spPr>
          <a:xfrm>
            <a:off x="826554" y="2419929"/>
            <a:ext cx="468301" cy="468301"/>
          </a:xfrm>
          <a:prstGeom prst="rect">
            <a:avLst/>
          </a:prstGeom>
          <a:noFill/>
          <a:ln/>
        </p:spPr>
        <p:txBody>
          <a:bodyPr wrap="square" lIns="0" tIns="0" rIns="0" bIns="0" rtlCol="0" anchor="ctr"/>
          <a:lstStyle/>
          <a:p>
            <a:pPr algn="ctr" indent="0" marL="0">
              <a:buNone/>
            </a:pPr>
            <a:r>
              <a:rPr lang="el-GR" altLang="en-US" sz="1130" b="1" dirty="0">
                <a:solidFill>
                  <a:srgbClr val="16602D"/>
                </a:solidFill>
                <a:latin typeface="Calibri" pitchFamily="34" charset="0"/>
                <a:ea typeface="Calibri" pitchFamily="34" charset="-122"/>
                <a:cs typeface="Calibri" pitchFamily="34" charset="-120"/>
              </a:rPr>
              <a:t>1</a:t>
            </a:r>
            <a:endParaRPr lang="el-GR" sz="1130" dirty="0"/>
          </a:p>
        </p:txBody>
      </p:sp>
      <p:sp>
        <p:nvSpPr>
          <p:cNvPr id="7" name="Text 5"/>
          <p:cNvSpPr txBox="1"/>
          <p:nvPr/>
        </p:nvSpPr>
        <p:spPr>
          <a:xfrm>
            <a:off x="777240" y="2986422"/>
            <a:ext cx="2110664" cy="468301"/>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Hands Free Hectare</a:t>
            </a:r>
            <a:endParaRPr lang="el-GR" sz="1530" dirty="0"/>
          </a:p>
        </p:txBody>
      </p:sp>
      <p:sp>
        <p:nvSpPr>
          <p:cNvPr id="8" name="Text 6"/>
          <p:cNvSpPr txBox="1"/>
          <p:nvPr/>
        </p:nvSpPr>
        <p:spPr>
          <a:xfrm>
            <a:off x="777240" y="3454722"/>
            <a:ext cx="2110664" cy="1246284"/>
          </a:xfrm>
          <a:prstGeom prst="rect">
            <a:avLst/>
          </a:prstGeom>
          <a:noFill/>
          <a:ln/>
        </p:spPr>
        <p:txBody>
          <a:bodyPr wrap="square" lIns="0" tIns="0" rIns="0" bIns="0" rtlCol="0" anchor="t">
            <a:normAutofit/>
          </a:bodyPr>
          <a:lstStyle/>
          <a:p>
            <a:pPr indent="0" marL="0">
              <a:buNone/>
            </a:pPr>
            <a:r>
              <a:rPr lang="el-GR" altLang="en-US" sz="1170" dirty="0">
                <a:solidFill>
                  <a:srgbClr val="3A4540"/>
                </a:solidFill>
                <a:latin typeface="Calibri" pitchFamily="34" charset="0"/>
                <a:ea typeface="Calibri" pitchFamily="34" charset="-122"/>
                <a:cs typeface="Calibri" pitchFamily="34" charset="-120"/>
              </a:rPr>
              <a:t>Ηνωμένο Βασίλειο. Συγκομιδή 4,5 t κριθαριού το 2017 με μικρά μηχανήματα χωρίς χειριστή· η έκταση που παραλείφθηκε στη σπορά έπεσε από 2,82% σε 0,35%. Προϋπολογισμός κάτω από 200.000 λίρες.</a:t>
            </a:r>
            <a:endParaRPr lang="el-GR" sz="1170" dirty="0"/>
          </a:p>
        </p:txBody>
      </p:sp>
      <p:sp>
        <p:nvSpPr>
          <p:cNvPr id="9" name="Shape 7"/>
          <p:cNvSpPr/>
          <p:nvPr/>
        </p:nvSpPr>
        <p:spPr>
          <a:xfrm>
            <a:off x="3390824" y="2231098"/>
            <a:ext cx="2567864" cy="2568100"/>
          </a:xfrm>
          <a:prstGeom prst="roundRect">
            <a:avLst>
              <a:gd name="adj" fmla="val 427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0" name="Shape 8"/>
          <p:cNvSpPr/>
          <p:nvPr/>
        </p:nvSpPr>
        <p:spPr>
          <a:xfrm>
            <a:off x="3668737" y="2419929"/>
            <a:ext cx="468301" cy="468301"/>
          </a:xfrm>
          <a:prstGeom prst="ellipse">
            <a:avLst/>
          </a:prstGeom>
          <a:solidFill>
            <a:srgbClr val="FBF1DC"/>
          </a:solidFill>
          <a:ln w="12700">
            <a:solidFill>
              <a:srgbClr val="FBF1DC"/>
            </a:solidFill>
            <a:prstDash val="solid"/>
          </a:ln>
        </p:spPr>
      </p:sp>
      <p:sp>
        <p:nvSpPr>
          <p:cNvPr id="11" name="Text 9"/>
          <p:cNvSpPr txBox="1"/>
          <p:nvPr/>
        </p:nvSpPr>
        <p:spPr>
          <a:xfrm>
            <a:off x="3668737" y="2419929"/>
            <a:ext cx="468301" cy="468301"/>
          </a:xfrm>
          <a:prstGeom prst="rect">
            <a:avLst/>
          </a:prstGeom>
          <a:noFill/>
          <a:ln/>
        </p:spPr>
        <p:txBody>
          <a:bodyPr wrap="square" lIns="0" tIns="0" rIns="0" bIns="0" rtlCol="0" anchor="ctr"/>
          <a:lstStyle/>
          <a:p>
            <a:pPr algn="ctr" indent="0" marL="0">
              <a:buNone/>
            </a:pPr>
            <a:r>
              <a:rPr lang="el-GR" altLang="en-US" sz="1130" b="1" dirty="0">
                <a:solidFill>
                  <a:srgbClr val="854D0E"/>
                </a:solidFill>
                <a:latin typeface="Calibri" pitchFamily="34" charset="0"/>
                <a:ea typeface="Calibri" pitchFamily="34" charset="-122"/>
                <a:cs typeface="Calibri" pitchFamily="34" charset="-120"/>
              </a:rPr>
              <a:t>2</a:t>
            </a:r>
            <a:endParaRPr lang="el-GR" sz="1130" dirty="0"/>
          </a:p>
        </p:txBody>
      </p:sp>
      <p:sp>
        <p:nvSpPr>
          <p:cNvPr id="12" name="Text 10"/>
          <p:cNvSpPr txBox="1"/>
          <p:nvPr/>
        </p:nvSpPr>
        <p:spPr>
          <a:xfrm>
            <a:off x="3619424" y="2986422"/>
            <a:ext cx="2110664" cy="468301"/>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AFarCloud</a:t>
            </a:r>
            <a:endParaRPr lang="el-GR" sz="1530" dirty="0"/>
          </a:p>
        </p:txBody>
      </p:sp>
      <p:sp>
        <p:nvSpPr>
          <p:cNvPr id="13" name="Text 11"/>
          <p:cNvSpPr txBox="1"/>
          <p:nvPr/>
        </p:nvSpPr>
        <p:spPr>
          <a:xfrm>
            <a:off x="3619424" y="3454722"/>
            <a:ext cx="2110664" cy="1246284"/>
          </a:xfrm>
          <a:prstGeom prst="rect">
            <a:avLst/>
          </a:prstGeom>
          <a:noFill/>
          <a:ln/>
        </p:spPr>
        <p:txBody>
          <a:bodyPr wrap="square" lIns="0" tIns="0" rIns="0" bIns="0" rtlCol="0" anchor="t">
            <a:normAutofit/>
          </a:bodyPr>
          <a:lstStyle/>
          <a:p>
            <a:pPr indent="0" marL="0">
              <a:buNone/>
            </a:pPr>
            <a:r>
              <a:rPr lang="el-GR" altLang="en-US" sz="1170" dirty="0">
                <a:solidFill>
                  <a:srgbClr val="3A4540"/>
                </a:solidFill>
                <a:latin typeface="Calibri" pitchFamily="34" charset="0"/>
                <a:ea typeface="Calibri" pitchFamily="34" charset="-122"/>
                <a:cs typeface="Calibri" pitchFamily="34" charset="-120"/>
              </a:rPr>
              <a:t>Horizon 2020 της ΕΕ, 2018-2021, 13 χώρες μαζί με την Ελλάδα. Αισθητήρες, αυτόνομα οχήματα και λογισμικό διαφορετικών κατασκευαστών σε κοινή πλατφόρμα.</a:t>
            </a:r>
            <a:endParaRPr lang="el-GR" sz="1170" dirty="0"/>
          </a:p>
        </p:txBody>
      </p:sp>
      <p:sp>
        <p:nvSpPr>
          <p:cNvPr id="14" name="Shape 12"/>
          <p:cNvSpPr/>
          <p:nvPr/>
        </p:nvSpPr>
        <p:spPr>
          <a:xfrm>
            <a:off x="6233008" y="2231098"/>
            <a:ext cx="2567864" cy="2568100"/>
          </a:xfrm>
          <a:prstGeom prst="roundRect">
            <a:avLst>
              <a:gd name="adj" fmla="val 427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5" name="Shape 13"/>
          <p:cNvSpPr/>
          <p:nvPr/>
        </p:nvSpPr>
        <p:spPr>
          <a:xfrm>
            <a:off x="6510921" y="2419929"/>
            <a:ext cx="468301" cy="468301"/>
          </a:xfrm>
          <a:prstGeom prst="ellipse">
            <a:avLst/>
          </a:prstGeom>
          <a:solidFill>
            <a:srgbClr val="E2F2F6"/>
          </a:solidFill>
          <a:ln w="12700">
            <a:solidFill>
              <a:srgbClr val="E2F2F6"/>
            </a:solidFill>
            <a:prstDash val="solid"/>
          </a:ln>
        </p:spPr>
      </p:sp>
      <p:sp>
        <p:nvSpPr>
          <p:cNvPr id="16" name="Text 14"/>
          <p:cNvSpPr txBox="1"/>
          <p:nvPr/>
        </p:nvSpPr>
        <p:spPr>
          <a:xfrm>
            <a:off x="6510921" y="2419929"/>
            <a:ext cx="468301" cy="468301"/>
          </a:xfrm>
          <a:prstGeom prst="rect">
            <a:avLst/>
          </a:prstGeom>
          <a:noFill/>
          <a:ln/>
        </p:spPr>
        <p:txBody>
          <a:bodyPr wrap="square" lIns="0" tIns="0" rIns="0" bIns="0" rtlCol="0" anchor="ctr"/>
          <a:lstStyle/>
          <a:p>
            <a:pPr algn="ctr" indent="0" marL="0">
              <a:buNone/>
            </a:pPr>
            <a:r>
              <a:rPr lang="el-GR" altLang="en-US" sz="1130" b="1" dirty="0">
                <a:solidFill>
                  <a:srgbClr val="0E7490"/>
                </a:solidFill>
                <a:latin typeface="Calibri" pitchFamily="34" charset="0"/>
                <a:ea typeface="Calibri" pitchFamily="34" charset="-122"/>
                <a:cs typeface="Calibri" pitchFamily="34" charset="-120"/>
              </a:rPr>
              <a:t>3</a:t>
            </a:r>
            <a:endParaRPr lang="el-GR" sz="1130" dirty="0"/>
          </a:p>
        </p:txBody>
      </p:sp>
      <p:sp>
        <p:nvSpPr>
          <p:cNvPr id="17" name="Text 15"/>
          <p:cNvSpPr txBox="1"/>
          <p:nvPr/>
        </p:nvSpPr>
        <p:spPr>
          <a:xfrm>
            <a:off x="6461608" y="2986422"/>
            <a:ext cx="2110664" cy="468301"/>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FieldCopter</a:t>
            </a:r>
            <a:endParaRPr lang="el-GR" sz="1530" dirty="0"/>
          </a:p>
        </p:txBody>
      </p:sp>
      <p:sp>
        <p:nvSpPr>
          <p:cNvPr id="18" name="Text 16"/>
          <p:cNvSpPr txBox="1"/>
          <p:nvPr/>
        </p:nvSpPr>
        <p:spPr>
          <a:xfrm>
            <a:off x="6461608" y="3454722"/>
            <a:ext cx="2110664" cy="1246284"/>
          </a:xfrm>
          <a:prstGeom prst="rect">
            <a:avLst/>
          </a:prstGeom>
          <a:noFill/>
          <a:ln/>
        </p:spPr>
        <p:txBody>
          <a:bodyPr wrap="square" lIns="0" tIns="0" rIns="0" bIns="0" rtlCol="0" anchor="t">
            <a:normAutofit/>
          </a:bodyPr>
          <a:lstStyle/>
          <a:p>
            <a:pPr indent="0" marL="0">
              <a:buNone/>
            </a:pPr>
            <a:r>
              <a:rPr lang="el-GR" altLang="en-US" sz="1170" dirty="0">
                <a:solidFill>
                  <a:srgbClr val="3A4540"/>
                </a:solidFill>
                <a:latin typeface="Calibri" pitchFamily="34" charset="0"/>
                <a:ea typeface="Calibri" pitchFamily="34" charset="-122"/>
                <a:cs typeface="Calibri" pitchFamily="34" charset="-120"/>
              </a:rPr>
              <a:t>ΕΕ, 2012-2014. Drone με πολυφασματική κάμερα: χάρτες υδατικής και θρεπτικής καταπόνησης σε αμπέλια και πατάτα λίγες ώρες μετά την πτήση.</a:t>
            </a:r>
            <a:endParaRPr lang="el-GR" sz="1170" dirty="0"/>
          </a:p>
        </p:txBody>
      </p:sp>
      <p:sp>
        <p:nvSpPr>
          <p:cNvPr id="19" name="Shape 17"/>
          <p:cNvSpPr/>
          <p:nvPr/>
        </p:nvSpPr>
        <p:spPr>
          <a:xfrm>
            <a:off x="9075191" y="2231098"/>
            <a:ext cx="2567864" cy="2568100"/>
          </a:xfrm>
          <a:prstGeom prst="roundRect">
            <a:avLst>
              <a:gd name="adj" fmla="val 427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0" name="Shape 18"/>
          <p:cNvSpPr/>
          <p:nvPr/>
        </p:nvSpPr>
        <p:spPr>
          <a:xfrm>
            <a:off x="9353105" y="2419929"/>
            <a:ext cx="468301" cy="468301"/>
          </a:xfrm>
          <a:prstGeom prst="ellipse">
            <a:avLst/>
          </a:prstGeom>
          <a:solidFill>
            <a:srgbClr val="E6F3EA"/>
          </a:solidFill>
          <a:ln w="12700">
            <a:solidFill>
              <a:srgbClr val="E6F3EA"/>
            </a:solidFill>
            <a:prstDash val="solid"/>
          </a:ln>
        </p:spPr>
      </p:sp>
      <p:sp>
        <p:nvSpPr>
          <p:cNvPr id="21" name="Text 19"/>
          <p:cNvSpPr txBox="1"/>
          <p:nvPr/>
        </p:nvSpPr>
        <p:spPr>
          <a:xfrm>
            <a:off x="9353105" y="2419929"/>
            <a:ext cx="468301" cy="468301"/>
          </a:xfrm>
          <a:prstGeom prst="rect">
            <a:avLst/>
          </a:prstGeom>
          <a:noFill/>
          <a:ln/>
        </p:spPr>
        <p:txBody>
          <a:bodyPr wrap="square" lIns="0" tIns="0" rIns="0" bIns="0" rtlCol="0" anchor="ctr"/>
          <a:lstStyle/>
          <a:p>
            <a:pPr algn="ctr" indent="0" marL="0">
              <a:buNone/>
            </a:pPr>
            <a:r>
              <a:rPr lang="el-GR" altLang="en-US" sz="1130" b="1" dirty="0">
                <a:solidFill>
                  <a:srgbClr val="16602D"/>
                </a:solidFill>
                <a:latin typeface="Calibri" pitchFamily="34" charset="0"/>
                <a:ea typeface="Calibri" pitchFamily="34" charset="-122"/>
                <a:cs typeface="Calibri" pitchFamily="34" charset="-120"/>
              </a:rPr>
              <a:t>4</a:t>
            </a:r>
            <a:endParaRPr lang="el-GR" sz="1130" dirty="0"/>
          </a:p>
        </p:txBody>
      </p:sp>
      <p:sp>
        <p:nvSpPr>
          <p:cNvPr id="22" name="Text 20"/>
          <p:cNvSpPr txBox="1"/>
          <p:nvPr/>
        </p:nvSpPr>
        <p:spPr>
          <a:xfrm>
            <a:off x="9303791" y="2986422"/>
            <a:ext cx="2110664" cy="468301"/>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gaiasense, Λάρισα</a:t>
            </a:r>
            <a:endParaRPr lang="el-GR" sz="1530" dirty="0"/>
          </a:p>
        </p:txBody>
      </p:sp>
      <p:sp>
        <p:nvSpPr>
          <p:cNvPr id="23" name="Text 21"/>
          <p:cNvSpPr txBox="1"/>
          <p:nvPr/>
        </p:nvSpPr>
        <p:spPr>
          <a:xfrm>
            <a:off x="9303791" y="3454722"/>
            <a:ext cx="2110664" cy="1246284"/>
          </a:xfrm>
          <a:prstGeom prst="rect">
            <a:avLst/>
          </a:prstGeom>
          <a:noFill/>
          <a:ln/>
        </p:spPr>
        <p:txBody>
          <a:bodyPr wrap="square" lIns="0" tIns="0" rIns="0" bIns="0" rtlCol="0" anchor="t">
            <a:normAutofit/>
          </a:bodyPr>
          <a:lstStyle/>
          <a:p>
            <a:pPr indent="0" marL="0">
              <a:buNone/>
            </a:pPr>
            <a:r>
              <a:rPr lang="el-GR" altLang="en-US" sz="1170" dirty="0">
                <a:solidFill>
                  <a:srgbClr val="3A4540"/>
                </a:solidFill>
                <a:latin typeface="Calibri" pitchFamily="34" charset="0"/>
                <a:ea typeface="Calibri" pitchFamily="34" charset="-122"/>
                <a:cs typeface="Calibri" pitchFamily="34" charset="-120"/>
              </a:rPr>
              <a:t>NEUROPUBLIC και θεσσαλικός συνεταιρισμός, βαμβάκι: έξυπνη άρδευση, στοχευμένη λίπανση, έγκαιρη προειδοποίηση για πράσινο και ρόδινο σκουλήκι και αλτερναρίωση.</a:t>
            </a:r>
            <a:endParaRPr lang="el-GR" sz="1170" dirty="0"/>
          </a:p>
        </p:txBody>
      </p:sp>
      <p:sp>
        <p:nvSpPr>
          <p:cNvPr id="24" name="Text 22"/>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Harper Adams University (2019) · CORDIS (2021) · EIP-AGRI (2015) · NEUROPUBLIC</a:t>
            </a:r>
            <a:endParaRPr lang="el-GR" sz="900" dirty="0"/>
          </a:p>
        </p:txBody>
      </p:sp>
      <p:sp>
        <p:nvSpPr>
          <p:cNvPr id="25" name="Text 2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26</a:t>
            </a:r>
            <a:endParaRPr lang="el-GR" sz="900" dirty="0"/>
          </a:p>
        </p:txBody>
      </p:sp>
      <p:sp>
        <p:nvSpPr>
          <p:cNvPr id="27" name="Shape 24"/>
          <p:cNvSpPr/>
          <p:nvPr/>
        </p:nvSpPr>
        <p:spPr>
          <a:xfrm>
            <a:off x="548640" y="4988029"/>
            <a:ext cx="11094415" cy="793090"/>
          </a:xfrm>
          <a:prstGeom prst="roundRect">
            <a:avLst>
              <a:gd name="adj" fmla="val 13836"/>
            </a:avLst>
          </a:prstGeom>
          <a:solidFill>
            <a:srgbClr val="FBF1DC"/>
          </a:solidFill>
          <a:ln w="9525">
            <a:solidFill>
              <a:srgbClr val="FBF1DC"/>
            </a:solidFill>
            <a:prstDash val="solid"/>
          </a:ln>
        </p:spPr>
      </p:sp>
      <p:sp>
        <p:nvSpPr>
          <p:cNvPr id="28" name="Shape 25"/>
          <p:cNvSpPr/>
          <p:nvPr/>
        </p:nvSpPr>
        <p:spPr>
          <a:xfrm>
            <a:off x="826554" y="5150424"/>
            <a:ext cx="468301" cy="468301"/>
          </a:xfrm>
          <a:prstGeom prst="ellipse">
            <a:avLst/>
          </a:prstGeom>
          <a:solidFill>
            <a:srgbClr val="FFFFFF"/>
          </a:solidFill>
          <a:ln w="12700">
            <a:solidFill>
              <a:srgbClr val="FFFFFF"/>
            </a:solidFill>
            <a:prstDash val="solid"/>
          </a:ln>
        </p:spPr>
      </p:sp>
      <p:pic>
        <p:nvPicPr>
          <p:cNvPr id="29" name="Image 0" descr="/root/kozan-akilli-tarim/sunum/build/cache/m2/icons/triangle-alert-854D0E.png">    </p:cNvPr>
          <p:cNvPicPr>
            <a:picLocks noChangeAspect="1"/>
          </p:cNvPicPr>
          <p:nvPr/>
        </p:nvPicPr>
        <p:blipFill>
          <a:blip r:embed="rId1"/>
          <a:stretch>
            <a:fillRect/>
          </a:stretch>
        </p:blipFill>
        <p:spPr>
          <a:xfrm>
            <a:off x="929580" y="5253450"/>
            <a:ext cx="262248" cy="262248"/>
          </a:xfrm>
          <a:prstGeom prst="rect">
            <a:avLst/>
          </a:prstGeom>
        </p:spPr>
      </p:pic>
      <p:sp>
        <p:nvSpPr>
          <p:cNvPr id="30" name="Text 26"/>
          <p:cNvSpPr txBox="1"/>
          <p:nvPr/>
        </p:nvSpPr>
        <p:spPr>
          <a:xfrm>
            <a:off x="1554480" y="5078668"/>
            <a:ext cx="9859975" cy="611812"/>
          </a:xfrm>
          <a:prstGeom prst="rect">
            <a:avLst/>
          </a:prstGeom>
          <a:noFill/>
          <a:ln/>
        </p:spPr>
        <p:txBody>
          <a:bodyPr wrap="square" lIns="0" tIns="0" rIns="0" bIns="0" rtlCol="0" anchor="ctr">
            <a:normAutofit/>
          </a:bodyPr>
          <a:lstStyle/>
          <a:p>
            <a:pPr indent="0" marL="0">
              <a:buNone/>
            </a:pPr>
            <a:r>
              <a:rPr lang="el-GR" altLang="en-US" sz="1260" b="1" dirty="0">
                <a:solidFill>
                  <a:srgbClr val="854D0E"/>
                </a:solidFill>
                <a:latin typeface="Calibri" pitchFamily="34" charset="0"/>
                <a:ea typeface="Calibri" pitchFamily="34" charset="-122"/>
                <a:cs typeface="Calibri" pitchFamily="34" charset="-120"/>
              </a:rPr>
              <a:t>Διαβάστε σωστά τον μέσο όρο: </a:t>
            </a:r>
            <a:r>
              <a:rPr lang="el-GR" altLang="en-US" sz="1260" dirty="0">
                <a:solidFill>
                  <a:srgbClr val="1B2420"/>
                </a:solidFill>
                <a:latin typeface="Calibri" pitchFamily="34" charset="0"/>
                <a:ea typeface="Calibri" pitchFamily="34" charset="-122"/>
                <a:cs typeface="Calibri" pitchFamily="34" charset="-120"/>
              </a:rPr>
              <a:t>Τα δημοσιευμένα αποτελέσματα είναι συνήθως μέσοι όροι και το ερευνητικό αποτέλεσμα δεν είναι εμπορικό· δοκιμάστε πρώτα σε μικρό αγροτεμάχιο και καταγράψτε πριν και μετά.</a:t>
            </a:r>
            <a:endParaRPr lang="el-GR" sz="126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ΜΑΘΗΜΑΤΑ 8-9 · ΒΙΩΣΙΜΟΤΗΤΑ ΚΑΙ ΠΟΡΟΙ</a:t>
            </a:r>
            <a:endParaRPr lang="el-G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Λιγότερο νερό, λίπασμα και φυτοφάρμακα</a:t>
            </a:r>
            <a:endParaRPr lang="el-GR" sz="2700" dirty="0"/>
          </a:p>
        </p:txBody>
      </p:sp>
      <p:sp>
        <p:nvSpPr>
          <p:cNvPr id="5" name="Shape 3"/>
          <p:cNvSpPr/>
          <p:nvPr/>
        </p:nvSpPr>
        <p:spPr>
          <a:xfrm>
            <a:off x="548640" y="2268864"/>
            <a:ext cx="3515258" cy="1926075"/>
          </a:xfrm>
          <a:prstGeom prst="roundRect">
            <a:avLst>
              <a:gd name="adj" fmla="val 5697"/>
            </a:avLst>
          </a:prstGeom>
          <a:solidFill>
            <a:srgbClr val="FFFFFF"/>
          </a:solidFill>
          <a:ln w="9525">
            <a:solidFill>
              <a:srgbClr val="DFE6DC"/>
            </a:solidFill>
            <a:prstDash val="solid"/>
          </a:ln>
        </p:spPr>
      </p:sp>
      <p:sp>
        <p:nvSpPr>
          <p:cNvPr id="6" name="Text 4"/>
          <p:cNvSpPr txBox="1"/>
          <p:nvPr/>
        </p:nvSpPr>
        <p:spPr>
          <a:xfrm>
            <a:off x="822960" y="2495461"/>
            <a:ext cx="2966618" cy="755324"/>
          </a:xfrm>
          <a:prstGeom prst="rect">
            <a:avLst/>
          </a:prstGeom>
          <a:noFill/>
          <a:ln/>
        </p:spPr>
        <p:txBody>
          <a:bodyPr wrap="square" lIns="0" tIns="0" rIns="0" bIns="0" rtlCol="0" anchor="b">
            <a:normAutofit/>
          </a:bodyPr>
          <a:lstStyle/>
          <a:p>
            <a:pPr indent="0" marL="0">
              <a:buNone/>
            </a:pPr>
            <a:r>
              <a:rPr lang="el-GR" altLang="en-US" sz="4500" b="1" dirty="0">
                <a:solidFill>
                  <a:srgbClr val="16602D"/>
                </a:solidFill>
                <a:latin typeface="Calibri" pitchFamily="34" charset="0"/>
                <a:ea typeface="Calibri" pitchFamily="34" charset="-122"/>
                <a:cs typeface="Calibri" pitchFamily="34" charset="-120"/>
              </a:rPr>
              <a:t>20,2%</a:t>
            </a:r>
            <a:endParaRPr lang="el-GR" sz="1620" dirty="0"/>
          </a:p>
        </p:txBody>
      </p:sp>
      <p:sp>
        <p:nvSpPr>
          <p:cNvPr id="7" name="Text 5"/>
          <p:cNvSpPr txBox="1"/>
          <p:nvPr/>
        </p:nvSpPr>
        <p:spPr>
          <a:xfrm>
            <a:off x="822960" y="3326317"/>
            <a:ext cx="2966618" cy="755324"/>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μέση μείωση στο κόστος άρδευσης (και 20,2% στο κόστος ενέργειας)</a:t>
            </a:r>
            <a:endParaRPr lang="el-GR" sz="1260" dirty="0"/>
          </a:p>
        </p:txBody>
      </p:sp>
      <p:sp>
        <p:nvSpPr>
          <p:cNvPr id="8" name="Shape 6"/>
          <p:cNvSpPr/>
          <p:nvPr/>
        </p:nvSpPr>
        <p:spPr>
          <a:xfrm>
            <a:off x="4338218" y="2268864"/>
            <a:ext cx="3515258" cy="1926075"/>
          </a:xfrm>
          <a:prstGeom prst="roundRect">
            <a:avLst>
              <a:gd name="adj" fmla="val 5697"/>
            </a:avLst>
          </a:prstGeom>
          <a:solidFill>
            <a:srgbClr val="FFFFFF"/>
          </a:solidFill>
          <a:ln w="9525">
            <a:solidFill>
              <a:srgbClr val="DFE6DC"/>
            </a:solidFill>
            <a:prstDash val="solid"/>
          </a:ln>
        </p:spPr>
      </p:sp>
      <p:sp>
        <p:nvSpPr>
          <p:cNvPr id="9" name="Text 7"/>
          <p:cNvSpPr txBox="1"/>
          <p:nvPr/>
        </p:nvSpPr>
        <p:spPr>
          <a:xfrm>
            <a:off x="4612538" y="2495461"/>
            <a:ext cx="2966618" cy="755324"/>
          </a:xfrm>
          <a:prstGeom prst="rect">
            <a:avLst/>
          </a:prstGeom>
          <a:noFill/>
          <a:ln/>
        </p:spPr>
        <p:txBody>
          <a:bodyPr wrap="square" lIns="0" tIns="0" rIns="0" bIns="0" rtlCol="0" anchor="b">
            <a:normAutofit/>
          </a:bodyPr>
          <a:lstStyle/>
          <a:p>
            <a:pPr indent="0" marL="0">
              <a:buNone/>
            </a:pPr>
            <a:r>
              <a:rPr lang="el-GR" altLang="en-US" sz="4500" b="1" dirty="0">
                <a:solidFill>
                  <a:srgbClr val="16602D"/>
                </a:solidFill>
                <a:latin typeface="Calibri" pitchFamily="34" charset="0"/>
                <a:ea typeface="Calibri" pitchFamily="34" charset="-122"/>
                <a:cs typeface="Calibri" pitchFamily="34" charset="-120"/>
              </a:rPr>
              <a:t>21,9%</a:t>
            </a:r>
            <a:endParaRPr lang="el-GR" sz="1620" dirty="0"/>
          </a:p>
        </p:txBody>
      </p:sp>
      <p:sp>
        <p:nvSpPr>
          <p:cNvPr id="10" name="Text 8"/>
          <p:cNvSpPr txBox="1"/>
          <p:nvPr/>
        </p:nvSpPr>
        <p:spPr>
          <a:xfrm>
            <a:off x="4612538" y="3326317"/>
            <a:ext cx="2966618" cy="755324"/>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μέση μείωση στο κόστος λίπανσης</a:t>
            </a:r>
            <a:endParaRPr lang="el-GR" sz="1260" dirty="0"/>
          </a:p>
        </p:txBody>
      </p:sp>
      <p:sp>
        <p:nvSpPr>
          <p:cNvPr id="11" name="Shape 9"/>
          <p:cNvSpPr/>
          <p:nvPr/>
        </p:nvSpPr>
        <p:spPr>
          <a:xfrm>
            <a:off x="8127797" y="2268864"/>
            <a:ext cx="3515258" cy="1926075"/>
          </a:xfrm>
          <a:prstGeom prst="roundRect">
            <a:avLst>
              <a:gd name="adj" fmla="val 5697"/>
            </a:avLst>
          </a:prstGeom>
          <a:solidFill>
            <a:srgbClr val="FFFFFF"/>
          </a:solidFill>
          <a:ln w="9525">
            <a:solidFill>
              <a:srgbClr val="DFE6DC"/>
            </a:solidFill>
            <a:prstDash val="solid"/>
          </a:ln>
        </p:spPr>
      </p:sp>
      <p:sp>
        <p:nvSpPr>
          <p:cNvPr id="12" name="Text 10"/>
          <p:cNvSpPr txBox="1"/>
          <p:nvPr/>
        </p:nvSpPr>
        <p:spPr>
          <a:xfrm>
            <a:off x="8402117" y="2495461"/>
            <a:ext cx="2966618" cy="755324"/>
          </a:xfrm>
          <a:prstGeom prst="rect">
            <a:avLst/>
          </a:prstGeom>
          <a:noFill/>
          <a:ln/>
        </p:spPr>
        <p:txBody>
          <a:bodyPr wrap="square" lIns="0" tIns="0" rIns="0" bIns="0" rtlCol="0" anchor="b">
            <a:normAutofit/>
          </a:bodyPr>
          <a:lstStyle/>
          <a:p>
            <a:pPr indent="0" marL="0">
              <a:buNone/>
            </a:pPr>
            <a:r>
              <a:rPr lang="el-GR" altLang="en-US" sz="4500" b="1" dirty="0">
                <a:solidFill>
                  <a:srgbClr val="16602D"/>
                </a:solidFill>
                <a:latin typeface="Calibri" pitchFamily="34" charset="0"/>
                <a:ea typeface="Calibri" pitchFamily="34" charset="-122"/>
                <a:cs typeface="Calibri" pitchFamily="34" charset="-120"/>
              </a:rPr>
              <a:t>33,7%</a:t>
            </a:r>
            <a:endParaRPr lang="el-GR" sz="1620" dirty="0"/>
          </a:p>
        </p:txBody>
      </p:sp>
      <p:sp>
        <p:nvSpPr>
          <p:cNvPr id="13" name="Text 11"/>
          <p:cNvSpPr txBox="1"/>
          <p:nvPr/>
        </p:nvSpPr>
        <p:spPr>
          <a:xfrm>
            <a:off x="8402117" y="3326317"/>
            <a:ext cx="2966618" cy="755324"/>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περίπου μείωση στο κόστος φυτοπροστασίας</a:t>
            </a:r>
            <a:endParaRPr lang="el-GR" sz="1260" dirty="0"/>
          </a:p>
        </p:txBody>
      </p:sp>
      <p:sp>
        <p:nvSpPr>
          <p:cNvPr id="14" name="Text 12"/>
          <p:cNvSpPr txBox="1"/>
          <p:nvPr/>
        </p:nvSpPr>
        <p:spPr>
          <a:xfrm>
            <a:off x="548640" y="4421537"/>
            <a:ext cx="11094415" cy="1314263"/>
          </a:xfrm>
          <a:prstGeom prst="rect">
            <a:avLst/>
          </a:prstGeom>
          <a:noFill/>
          <a:ln/>
        </p:spPr>
        <p:txBody>
          <a:bodyPr wrap="square" lIns="0" tIns="0" rIns="0" bIns="0" rtlCol="0" anchor="t">
            <a:normAutofit/>
          </a:bodyPr>
          <a:lstStyle/>
          <a:p>
            <a:pPr indent="0" marL="0">
              <a:buNone/>
            </a:pPr>
            <a:r>
              <a:rPr lang="el-GR" altLang="en-US" sz="1440" dirty="0">
                <a:solidFill>
                  <a:srgbClr val="3A4540"/>
                </a:solidFill>
                <a:latin typeface="Calibri" pitchFamily="34" charset="0"/>
                <a:ea typeface="Calibri" pitchFamily="34" charset="-122"/>
                <a:cs typeface="Calibri" pitchFamily="34" charset="-120"/>
              </a:rPr>
              <a:t>LIFE GAIA Sense: μέσος όρος 18 περιοχών σε Ελλάδα, Ισπανία και Πορτογαλία και 9 καλλιεργειών, μαζί με το βαμβάκι· όχι αποτέλεσμα ενός χωραφιού. Κάθε όφελος δεν έρχεται αυτόματα: στη Φλόριντα η εξοικονόμηση νερού δεν μείωσε αισθητά την απώλεια λιπάσματος με την αποστράγγιση· αν το νερό που εξοικονομείται αρδεύσει νέες εκτάσεις, η συνολική χρήση στη λεκάνη δεν μειώνεται.</a:t>
            </a:r>
            <a:endParaRPr lang="el-GR" sz="1440" dirty="0"/>
          </a:p>
        </p:txBody>
      </p:sp>
      <p:sp>
        <p:nvSpPr>
          <p:cNvPr id="15" name="Text 13"/>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LIFE GAIA Sense (2022) · Her κ.ά., UF/IFAS (2026)</a:t>
            </a:r>
            <a:endParaRPr lang="el-GR" sz="900" dirty="0"/>
          </a:p>
        </p:txBody>
      </p:sp>
      <p:sp>
        <p:nvSpPr>
          <p:cNvPr id="16" name="Text 1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27</a:t>
            </a:r>
            <a:endParaRPr lang="el-GR" sz="9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ΜΑΘΗΜΑΤΑ 3, 7, 8, 9 · ΕΞΥΠΝΗ ΛΙΠΑΝΣΗ</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Έξυπνη λίπανση: η δόση ακολουθεί τη μέτρηση</a:t>
            </a:r>
            <a:endParaRPr lang="el-GR" sz="2700" dirty="0"/>
          </a:p>
        </p:txBody>
      </p:sp>
      <p:sp>
        <p:nvSpPr>
          <p:cNvPr id="4" name="Shape 2"/>
          <p:cNvSpPr/>
          <p:nvPr/>
        </p:nvSpPr>
        <p:spPr>
          <a:xfrm>
            <a:off x="548640" y="2268864"/>
            <a:ext cx="2485568" cy="2228205"/>
          </a:xfrm>
          <a:prstGeom prst="roundRect">
            <a:avLst>
              <a:gd name="adj" fmla="val 4925"/>
            </a:avLst>
          </a:prstGeom>
          <a:solidFill>
            <a:srgbClr val="E6F3EA"/>
          </a:solidFill>
          <a:ln w="9525">
            <a:solidFill>
              <a:srgbClr val="CFE6D6"/>
            </a:solidFill>
            <a:prstDash val="solid"/>
          </a:ln>
        </p:spPr>
      </p:sp>
      <p:sp>
        <p:nvSpPr>
          <p:cNvPr id="5" name="Shape 3"/>
          <p:cNvSpPr/>
          <p:nvPr/>
        </p:nvSpPr>
        <p:spPr>
          <a:xfrm>
            <a:off x="794349" y="2435035"/>
            <a:ext cx="422981" cy="422981"/>
          </a:xfrm>
          <a:prstGeom prst="ellipse">
            <a:avLst/>
          </a:prstGeom>
          <a:solidFill>
            <a:srgbClr val="1F7A3A"/>
          </a:solidFill>
          <a:ln w="12700">
            <a:solidFill>
              <a:srgbClr val="1F7A3A"/>
            </a:solidFill>
            <a:prstDash val="solid"/>
          </a:ln>
        </p:spPr>
      </p:sp>
      <p:sp>
        <p:nvSpPr>
          <p:cNvPr id="6" name="Text 4"/>
          <p:cNvSpPr txBox="1"/>
          <p:nvPr/>
        </p:nvSpPr>
        <p:spPr>
          <a:xfrm>
            <a:off x="794349" y="2435035"/>
            <a:ext cx="422981" cy="422981"/>
          </a:xfrm>
          <a:prstGeom prst="rect">
            <a:avLst/>
          </a:prstGeom>
          <a:noFill/>
          <a:ln/>
        </p:spPr>
        <p:txBody>
          <a:bodyPr wrap="square" lIns="0" tIns="0" rIns="0" bIns="0" rtlCol="0" anchor="ctr"/>
          <a:lstStyle/>
          <a:p>
            <a:pPr algn="ctr" indent="0" marL="0">
              <a:buNone/>
            </a:pPr>
            <a:r>
              <a:rPr lang="el-GR" altLang="en-US" sz="1020" b="1" dirty="0">
                <a:solidFill>
                  <a:srgbClr val="FFFFFF"/>
                </a:solidFill>
                <a:latin typeface="Calibri" pitchFamily="34" charset="0"/>
                <a:ea typeface="Calibri" pitchFamily="34" charset="-122"/>
                <a:cs typeface="Calibri" pitchFamily="34" charset="-120"/>
              </a:rPr>
              <a:t>1</a:t>
            </a:r>
            <a:endParaRPr lang="el-GR" sz="1020" dirty="0"/>
          </a:p>
        </p:txBody>
      </p:sp>
      <p:sp>
        <p:nvSpPr>
          <p:cNvPr id="7" name="Text 5"/>
          <p:cNvSpPr txBox="1"/>
          <p:nvPr/>
        </p:nvSpPr>
        <p:spPr>
          <a:xfrm>
            <a:off x="749808" y="2986422"/>
            <a:ext cx="2083232" cy="604259"/>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Μέτρηση</a:t>
            </a:r>
            <a:endParaRPr lang="el-GR" sz="1530" dirty="0"/>
          </a:p>
        </p:txBody>
      </p:sp>
      <p:sp>
        <p:nvSpPr>
          <p:cNvPr id="8" name="Text 6"/>
          <p:cNvSpPr txBox="1"/>
          <p:nvPr/>
        </p:nvSpPr>
        <p:spPr>
          <a:xfrm>
            <a:off x="749808" y="3590681"/>
            <a:ext cx="2083232" cy="793090"/>
          </a:xfrm>
          <a:prstGeom prst="rect">
            <a:avLst/>
          </a:prstGeom>
          <a:noFill/>
          <a:ln/>
        </p:spPr>
        <p:txBody>
          <a:bodyPr wrap="square" lIns="0" tIns="0" rIns="0" bIns="0" rtlCol="0" anchor="t">
            <a:normAutofit/>
          </a:bodyPr>
          <a:lstStyle/>
          <a:p>
            <a:pPr indent="0" marL="0">
              <a:buNone/>
            </a:pPr>
            <a:r>
              <a:rPr lang="el-GR" altLang="en-US" sz="1170" dirty="0">
                <a:solidFill>
                  <a:srgbClr val="3A4540"/>
                </a:solidFill>
                <a:latin typeface="Calibri" pitchFamily="34" charset="0"/>
                <a:ea typeface="Calibri" pitchFamily="34" charset="-122"/>
                <a:cs typeface="Calibri" pitchFamily="34" charset="-120"/>
              </a:rPr>
              <a:t>Ψηφιακή ανάλυση εδάφους (Gelecek Tarımda)· χάρτης θρεπτικής καταπόνησης με drone (FieldCopter).</a:t>
            </a:r>
            <a:endParaRPr lang="el-GR" sz="1170" dirty="0"/>
          </a:p>
        </p:txBody>
      </p:sp>
      <p:sp>
        <p:nvSpPr>
          <p:cNvPr id="9" name="Shape 7"/>
          <p:cNvSpPr/>
          <p:nvPr/>
        </p:nvSpPr>
        <p:spPr>
          <a:xfrm rot="5400000">
            <a:off x="3125648" y="3284775"/>
            <a:ext cx="201168" cy="196384"/>
          </a:xfrm>
          <a:prstGeom prst="triangle">
            <a:avLst/>
          </a:prstGeom>
          <a:solidFill>
            <a:srgbClr val="BFE0C8"/>
          </a:solidFill>
          <a:ln w="12700">
            <a:solidFill>
              <a:srgbClr val="BFE0C8"/>
            </a:solidFill>
            <a:prstDash val="solid"/>
          </a:ln>
        </p:spPr>
      </p:sp>
      <p:sp>
        <p:nvSpPr>
          <p:cNvPr id="10" name="Shape 8"/>
          <p:cNvSpPr/>
          <p:nvPr/>
        </p:nvSpPr>
        <p:spPr>
          <a:xfrm>
            <a:off x="3418256" y="2268864"/>
            <a:ext cx="2485568" cy="2228205"/>
          </a:xfrm>
          <a:prstGeom prst="roundRect">
            <a:avLst>
              <a:gd name="adj" fmla="val 4925"/>
            </a:avLst>
          </a:prstGeom>
          <a:solidFill>
            <a:srgbClr val="FFFFFF"/>
          </a:solidFill>
          <a:ln w="9525">
            <a:solidFill>
              <a:srgbClr val="DFE6DC"/>
            </a:solidFill>
            <a:prstDash val="solid"/>
          </a:ln>
        </p:spPr>
      </p:sp>
      <p:sp>
        <p:nvSpPr>
          <p:cNvPr id="11" name="Shape 9"/>
          <p:cNvSpPr/>
          <p:nvPr/>
        </p:nvSpPr>
        <p:spPr>
          <a:xfrm>
            <a:off x="3663965" y="2435035"/>
            <a:ext cx="422981" cy="422981"/>
          </a:xfrm>
          <a:prstGeom prst="ellipse">
            <a:avLst/>
          </a:prstGeom>
          <a:solidFill>
            <a:srgbClr val="1F7A3A"/>
          </a:solidFill>
          <a:ln w="12700">
            <a:solidFill>
              <a:srgbClr val="1F7A3A"/>
            </a:solidFill>
            <a:prstDash val="solid"/>
          </a:ln>
        </p:spPr>
      </p:sp>
      <p:sp>
        <p:nvSpPr>
          <p:cNvPr id="12" name="Text 10"/>
          <p:cNvSpPr txBox="1"/>
          <p:nvPr/>
        </p:nvSpPr>
        <p:spPr>
          <a:xfrm>
            <a:off x="3663965" y="2435035"/>
            <a:ext cx="422981" cy="422981"/>
          </a:xfrm>
          <a:prstGeom prst="rect">
            <a:avLst/>
          </a:prstGeom>
          <a:noFill/>
          <a:ln/>
        </p:spPr>
        <p:txBody>
          <a:bodyPr wrap="square" lIns="0" tIns="0" rIns="0" bIns="0" rtlCol="0" anchor="ctr"/>
          <a:lstStyle/>
          <a:p>
            <a:pPr algn="ctr" indent="0" marL="0">
              <a:buNone/>
            </a:pPr>
            <a:r>
              <a:rPr lang="el-GR" altLang="en-US" sz="1020" b="1" dirty="0">
                <a:solidFill>
                  <a:srgbClr val="FFFFFF"/>
                </a:solidFill>
                <a:latin typeface="Calibri" pitchFamily="34" charset="0"/>
                <a:ea typeface="Calibri" pitchFamily="34" charset="-122"/>
                <a:cs typeface="Calibri" pitchFamily="34" charset="-120"/>
              </a:rPr>
              <a:t>2</a:t>
            </a:r>
            <a:endParaRPr lang="el-GR" sz="1020" dirty="0"/>
          </a:p>
        </p:txBody>
      </p:sp>
      <p:sp>
        <p:nvSpPr>
          <p:cNvPr id="13" name="Text 11"/>
          <p:cNvSpPr txBox="1"/>
          <p:nvPr/>
        </p:nvSpPr>
        <p:spPr>
          <a:xfrm>
            <a:off x="3619424" y="2986422"/>
            <a:ext cx="2083232" cy="604259"/>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Απόφαση</a:t>
            </a:r>
            <a:endParaRPr lang="el-GR" sz="1530" dirty="0"/>
          </a:p>
        </p:txBody>
      </p:sp>
      <p:sp>
        <p:nvSpPr>
          <p:cNvPr id="14" name="Text 12"/>
          <p:cNvSpPr txBox="1"/>
          <p:nvPr/>
        </p:nvSpPr>
        <p:spPr>
          <a:xfrm>
            <a:off x="3619424" y="3590681"/>
            <a:ext cx="2083232" cy="793090"/>
          </a:xfrm>
          <a:prstGeom prst="rect">
            <a:avLst/>
          </a:prstGeom>
          <a:noFill/>
          <a:ln/>
        </p:spPr>
        <p:txBody>
          <a:bodyPr wrap="square" lIns="0" tIns="0" rIns="0" bIns="0" rtlCol="0" anchor="t">
            <a:normAutofit/>
          </a:bodyPr>
          <a:lstStyle/>
          <a:p>
            <a:pPr indent="0" marL="0">
              <a:buNone/>
            </a:pPr>
            <a:r>
              <a:rPr lang="el-GR" altLang="en-US" sz="1170" dirty="0">
                <a:solidFill>
                  <a:srgbClr val="3A4540"/>
                </a:solidFill>
                <a:latin typeface="Calibri" pitchFamily="34" charset="0"/>
                <a:ea typeface="Calibri" pitchFamily="34" charset="-122"/>
                <a:cs typeface="Calibri" pitchFamily="34" charset="-120"/>
              </a:rPr>
              <a:t>Το λογισμικό υποστήριξης αποφάσεων προτείνει στοχευμένη λίπανση (gaiasense, βαμβάκι Λάρισας).</a:t>
            </a:r>
            <a:endParaRPr lang="el-GR" sz="1170" dirty="0"/>
          </a:p>
        </p:txBody>
      </p:sp>
      <p:sp>
        <p:nvSpPr>
          <p:cNvPr id="15" name="Shape 13"/>
          <p:cNvSpPr/>
          <p:nvPr/>
        </p:nvSpPr>
        <p:spPr>
          <a:xfrm rot="5400000">
            <a:off x="5995264" y="3284775"/>
            <a:ext cx="201168" cy="196384"/>
          </a:xfrm>
          <a:prstGeom prst="triangle">
            <a:avLst/>
          </a:prstGeom>
          <a:solidFill>
            <a:srgbClr val="BFE0C8"/>
          </a:solidFill>
          <a:ln w="12700">
            <a:solidFill>
              <a:srgbClr val="BFE0C8"/>
            </a:solidFill>
            <a:prstDash val="solid"/>
          </a:ln>
        </p:spPr>
      </p:sp>
      <p:sp>
        <p:nvSpPr>
          <p:cNvPr id="16" name="Shape 14"/>
          <p:cNvSpPr/>
          <p:nvPr/>
        </p:nvSpPr>
        <p:spPr>
          <a:xfrm>
            <a:off x="6287872" y="2268864"/>
            <a:ext cx="2485568" cy="2228205"/>
          </a:xfrm>
          <a:prstGeom prst="roundRect">
            <a:avLst>
              <a:gd name="adj" fmla="val 4925"/>
            </a:avLst>
          </a:prstGeom>
          <a:solidFill>
            <a:srgbClr val="E6F3EA"/>
          </a:solidFill>
          <a:ln w="9525">
            <a:solidFill>
              <a:srgbClr val="CFE6D6"/>
            </a:solidFill>
            <a:prstDash val="solid"/>
          </a:ln>
        </p:spPr>
      </p:sp>
      <p:sp>
        <p:nvSpPr>
          <p:cNvPr id="17" name="Shape 15"/>
          <p:cNvSpPr/>
          <p:nvPr/>
        </p:nvSpPr>
        <p:spPr>
          <a:xfrm>
            <a:off x="6533581" y="2435035"/>
            <a:ext cx="422981" cy="422981"/>
          </a:xfrm>
          <a:prstGeom prst="ellipse">
            <a:avLst/>
          </a:prstGeom>
          <a:solidFill>
            <a:srgbClr val="1F7A3A"/>
          </a:solidFill>
          <a:ln w="12700">
            <a:solidFill>
              <a:srgbClr val="1F7A3A"/>
            </a:solidFill>
            <a:prstDash val="solid"/>
          </a:ln>
        </p:spPr>
      </p:sp>
      <p:sp>
        <p:nvSpPr>
          <p:cNvPr id="18" name="Text 16"/>
          <p:cNvSpPr txBox="1"/>
          <p:nvPr/>
        </p:nvSpPr>
        <p:spPr>
          <a:xfrm>
            <a:off x="6533581" y="2435035"/>
            <a:ext cx="422981" cy="422981"/>
          </a:xfrm>
          <a:prstGeom prst="rect">
            <a:avLst/>
          </a:prstGeom>
          <a:noFill/>
          <a:ln/>
        </p:spPr>
        <p:txBody>
          <a:bodyPr wrap="square" lIns="0" tIns="0" rIns="0" bIns="0" rtlCol="0" anchor="ctr"/>
          <a:lstStyle/>
          <a:p>
            <a:pPr algn="ctr" indent="0" marL="0">
              <a:buNone/>
            </a:pPr>
            <a:r>
              <a:rPr lang="el-GR" altLang="en-US" sz="1020" b="1" dirty="0">
                <a:solidFill>
                  <a:srgbClr val="FFFFFF"/>
                </a:solidFill>
                <a:latin typeface="Calibri" pitchFamily="34" charset="0"/>
                <a:ea typeface="Calibri" pitchFamily="34" charset="-122"/>
                <a:cs typeface="Calibri" pitchFamily="34" charset="-120"/>
              </a:rPr>
              <a:t>3</a:t>
            </a:r>
            <a:endParaRPr lang="el-GR" sz="1020" dirty="0"/>
          </a:p>
        </p:txBody>
      </p:sp>
      <p:sp>
        <p:nvSpPr>
          <p:cNvPr id="19" name="Text 17"/>
          <p:cNvSpPr txBox="1"/>
          <p:nvPr/>
        </p:nvSpPr>
        <p:spPr>
          <a:xfrm>
            <a:off x="6489040" y="2986422"/>
            <a:ext cx="2083232" cy="604259"/>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Εφαρμογή</a:t>
            </a:r>
            <a:endParaRPr lang="el-GR" sz="1530" dirty="0"/>
          </a:p>
        </p:txBody>
      </p:sp>
      <p:sp>
        <p:nvSpPr>
          <p:cNvPr id="20" name="Text 18"/>
          <p:cNvSpPr txBox="1"/>
          <p:nvPr/>
        </p:nvSpPr>
        <p:spPr>
          <a:xfrm>
            <a:off x="6489040" y="3590681"/>
            <a:ext cx="2083232" cy="793090"/>
          </a:xfrm>
          <a:prstGeom prst="rect">
            <a:avLst/>
          </a:prstGeom>
          <a:noFill/>
          <a:ln/>
        </p:spPr>
        <p:txBody>
          <a:bodyPr wrap="square" lIns="0" tIns="0" rIns="0" bIns="0" rtlCol="0" anchor="t">
            <a:normAutofit/>
          </a:bodyPr>
          <a:lstStyle/>
          <a:p>
            <a:pPr indent="0" marL="0">
              <a:buNone/>
            </a:pPr>
            <a:r>
              <a:rPr lang="el-GR" altLang="en-US" sz="1170" dirty="0">
                <a:solidFill>
                  <a:srgbClr val="3A4540"/>
                </a:solidFill>
                <a:latin typeface="Calibri" pitchFamily="34" charset="0"/>
                <a:ea typeface="Calibri" pitchFamily="34" charset="-122"/>
                <a:cs typeface="Calibri" pitchFamily="34" charset="-120"/>
              </a:rPr>
              <a:t>Εγχυτήρας λιπάσματος ή μηχάνημα μεταβλητής δόσης δίνει τη δόση όπου χρειάζεται.</a:t>
            </a:r>
            <a:endParaRPr lang="el-GR" sz="1170" dirty="0"/>
          </a:p>
        </p:txBody>
      </p:sp>
      <p:sp>
        <p:nvSpPr>
          <p:cNvPr id="21" name="Shape 19"/>
          <p:cNvSpPr/>
          <p:nvPr/>
        </p:nvSpPr>
        <p:spPr>
          <a:xfrm rot="5400000">
            <a:off x="8864879" y="3284775"/>
            <a:ext cx="201168" cy="196384"/>
          </a:xfrm>
          <a:prstGeom prst="triangle">
            <a:avLst/>
          </a:prstGeom>
          <a:solidFill>
            <a:srgbClr val="BFE0C8"/>
          </a:solidFill>
          <a:ln w="12700">
            <a:solidFill>
              <a:srgbClr val="BFE0C8"/>
            </a:solidFill>
            <a:prstDash val="solid"/>
          </a:ln>
        </p:spPr>
      </p:sp>
      <p:sp>
        <p:nvSpPr>
          <p:cNvPr id="22" name="Shape 20"/>
          <p:cNvSpPr/>
          <p:nvPr/>
        </p:nvSpPr>
        <p:spPr>
          <a:xfrm>
            <a:off x="9157487" y="2268864"/>
            <a:ext cx="2485568" cy="2228205"/>
          </a:xfrm>
          <a:prstGeom prst="roundRect">
            <a:avLst>
              <a:gd name="adj" fmla="val 4925"/>
            </a:avLst>
          </a:prstGeom>
          <a:solidFill>
            <a:srgbClr val="FFFFFF"/>
          </a:solidFill>
          <a:ln w="9525">
            <a:solidFill>
              <a:srgbClr val="DFE6DC"/>
            </a:solidFill>
            <a:prstDash val="solid"/>
          </a:ln>
        </p:spPr>
      </p:sp>
      <p:sp>
        <p:nvSpPr>
          <p:cNvPr id="23" name="Shape 21"/>
          <p:cNvSpPr/>
          <p:nvPr/>
        </p:nvSpPr>
        <p:spPr>
          <a:xfrm>
            <a:off x="9403197" y="2435035"/>
            <a:ext cx="422981" cy="422981"/>
          </a:xfrm>
          <a:prstGeom prst="ellipse">
            <a:avLst/>
          </a:prstGeom>
          <a:solidFill>
            <a:srgbClr val="1F7A3A"/>
          </a:solidFill>
          <a:ln w="12700">
            <a:solidFill>
              <a:srgbClr val="1F7A3A"/>
            </a:solidFill>
            <a:prstDash val="solid"/>
          </a:ln>
        </p:spPr>
      </p:sp>
      <p:sp>
        <p:nvSpPr>
          <p:cNvPr id="24" name="Text 22"/>
          <p:cNvSpPr txBox="1"/>
          <p:nvPr/>
        </p:nvSpPr>
        <p:spPr>
          <a:xfrm>
            <a:off x="9403197" y="2435035"/>
            <a:ext cx="422981" cy="422981"/>
          </a:xfrm>
          <a:prstGeom prst="rect">
            <a:avLst/>
          </a:prstGeom>
          <a:noFill/>
          <a:ln/>
        </p:spPr>
        <p:txBody>
          <a:bodyPr wrap="square" lIns="0" tIns="0" rIns="0" bIns="0" rtlCol="0" anchor="ctr"/>
          <a:lstStyle/>
          <a:p>
            <a:pPr algn="ctr" indent="0" marL="0">
              <a:buNone/>
            </a:pPr>
            <a:r>
              <a:rPr lang="el-GR" altLang="en-US" sz="1020" b="1" dirty="0">
                <a:solidFill>
                  <a:srgbClr val="FFFFFF"/>
                </a:solidFill>
                <a:latin typeface="Calibri" pitchFamily="34" charset="0"/>
                <a:ea typeface="Calibri" pitchFamily="34" charset="-122"/>
                <a:cs typeface="Calibri" pitchFamily="34" charset="-120"/>
              </a:rPr>
              <a:t>4</a:t>
            </a:r>
            <a:endParaRPr lang="el-GR" sz="1020" dirty="0"/>
          </a:p>
        </p:txBody>
      </p:sp>
      <p:sp>
        <p:nvSpPr>
          <p:cNvPr id="25" name="Text 23"/>
          <p:cNvSpPr txBox="1"/>
          <p:nvPr/>
        </p:nvSpPr>
        <p:spPr>
          <a:xfrm>
            <a:off x="9358655" y="2986422"/>
            <a:ext cx="2083232" cy="604259"/>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Επαλήθευση</a:t>
            </a:r>
            <a:endParaRPr lang="el-GR" sz="1530" dirty="0"/>
          </a:p>
        </p:txBody>
      </p:sp>
      <p:sp>
        <p:nvSpPr>
          <p:cNvPr id="26" name="Text 24"/>
          <p:cNvSpPr txBox="1"/>
          <p:nvPr/>
        </p:nvSpPr>
        <p:spPr>
          <a:xfrm>
            <a:off x="9358655" y="3590681"/>
            <a:ext cx="2083232" cy="793090"/>
          </a:xfrm>
          <a:prstGeom prst="rect">
            <a:avLst/>
          </a:prstGeom>
          <a:noFill/>
          <a:ln/>
        </p:spPr>
        <p:txBody>
          <a:bodyPr wrap="square" lIns="0" tIns="0" rIns="0" bIns="0" rtlCol="0" anchor="t">
            <a:normAutofit/>
          </a:bodyPr>
          <a:lstStyle/>
          <a:p>
            <a:pPr indent="0" marL="0">
              <a:buNone/>
            </a:pPr>
            <a:r>
              <a:rPr lang="el-GR" altLang="en-US" sz="1170" dirty="0">
                <a:solidFill>
                  <a:srgbClr val="3A4540"/>
                </a:solidFill>
                <a:latin typeface="Calibri" pitchFamily="34" charset="0"/>
                <a:ea typeface="Calibri" pitchFamily="34" charset="-122"/>
                <a:cs typeface="Calibri" pitchFamily="34" charset="-120"/>
              </a:rPr>
              <a:t>Μετρήστε κόστος και απόδοση: στο LIFE GAIA Sense το κόστος λίπανσης μειώθηκε κατά μέσο όρο 21,9%.</a:t>
            </a:r>
            <a:endParaRPr lang="el-GR" sz="1170" dirty="0"/>
          </a:p>
        </p:txBody>
      </p:sp>
      <p:sp>
        <p:nvSpPr>
          <p:cNvPr id="27" name="Text 25"/>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WWF-Τουρκίας (2023) · EIP-AGRI (2015) · NEUROPUBLIC · LIFE GAIA Sense (2022) · JRC, Pinios River Basin Fact Sheet</a:t>
            </a:r>
            <a:endParaRPr lang="el-GR" sz="900" dirty="0"/>
          </a:p>
        </p:txBody>
      </p:sp>
      <p:sp>
        <p:nvSpPr>
          <p:cNvPr id="28" name="Text 26"/>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28</a:t>
            </a:r>
            <a:endParaRPr lang="el-GR" sz="900" dirty="0"/>
          </a:p>
        </p:txBody>
      </p:sp>
      <p:sp>
        <p:nvSpPr>
          <p:cNvPr id="30" name="Shape 27"/>
          <p:cNvSpPr/>
          <p:nvPr/>
        </p:nvSpPr>
        <p:spPr>
          <a:xfrm>
            <a:off x="548640" y="4678347"/>
            <a:ext cx="11094415" cy="868622"/>
          </a:xfrm>
          <a:prstGeom prst="roundRect">
            <a:avLst>
              <a:gd name="adj" fmla="val 12632"/>
            </a:avLst>
          </a:prstGeom>
          <a:solidFill>
            <a:srgbClr val="E2F2F6"/>
          </a:solidFill>
          <a:ln w="9525">
            <a:solidFill>
              <a:srgbClr val="E2F2F6"/>
            </a:solidFill>
            <a:prstDash val="solid"/>
          </a:ln>
        </p:spPr>
      </p:sp>
      <p:sp>
        <p:nvSpPr>
          <p:cNvPr id="31" name="Shape 28"/>
          <p:cNvSpPr/>
          <p:nvPr/>
        </p:nvSpPr>
        <p:spPr>
          <a:xfrm>
            <a:off x="826554" y="4878507"/>
            <a:ext cx="468301" cy="468301"/>
          </a:xfrm>
          <a:prstGeom prst="ellipse">
            <a:avLst/>
          </a:prstGeom>
          <a:solidFill>
            <a:srgbClr val="FFFFFF"/>
          </a:solidFill>
          <a:ln w="12700">
            <a:solidFill>
              <a:srgbClr val="FFFFFF"/>
            </a:solidFill>
            <a:prstDash val="solid"/>
          </a:ln>
        </p:spPr>
      </p:sp>
      <p:pic>
        <p:nvPicPr>
          <p:cNvPr id="32" name="Image 0" descr="/root/kozan-akilli-tarim/sunum/build/cache/m2/icons/flask-conical-0E7490.png">    </p:cNvPr>
          <p:cNvPicPr>
            <a:picLocks noChangeAspect="1"/>
          </p:cNvPicPr>
          <p:nvPr/>
        </p:nvPicPr>
        <p:blipFill>
          <a:blip r:embed="rId1"/>
          <a:stretch>
            <a:fillRect/>
          </a:stretch>
        </p:blipFill>
        <p:spPr>
          <a:xfrm>
            <a:off x="929580" y="4981534"/>
            <a:ext cx="262248" cy="262248"/>
          </a:xfrm>
          <a:prstGeom prst="rect">
            <a:avLst/>
          </a:prstGeom>
        </p:spPr>
      </p:pic>
      <p:sp>
        <p:nvSpPr>
          <p:cNvPr id="33" name="Text 29"/>
          <p:cNvSpPr txBox="1"/>
          <p:nvPr/>
        </p:nvSpPr>
        <p:spPr>
          <a:xfrm>
            <a:off x="1554480" y="4768985"/>
            <a:ext cx="9859975" cy="687345"/>
          </a:xfrm>
          <a:prstGeom prst="rect">
            <a:avLst/>
          </a:prstGeom>
          <a:noFill/>
          <a:ln/>
        </p:spPr>
        <p:txBody>
          <a:bodyPr wrap="square" lIns="0" tIns="0" rIns="0" bIns="0" rtlCol="0" anchor="ctr">
            <a:normAutofit/>
          </a:bodyPr>
          <a:lstStyle/>
          <a:p>
            <a:pPr indent="0" marL="0">
              <a:buNone/>
            </a:pPr>
            <a:r>
              <a:rPr lang="el-GR" altLang="en-US" sz="1260" b="1" dirty="0">
                <a:solidFill>
                  <a:srgbClr val="0E7490"/>
                </a:solidFill>
                <a:latin typeface="Calibri" pitchFamily="34" charset="0"/>
                <a:ea typeface="Calibri" pitchFamily="34" charset="-122"/>
                <a:cs typeface="Calibri" pitchFamily="34" charset="-120"/>
              </a:rPr>
              <a:t>Γιατί μετράει στη Θεσσαλία; </a:t>
            </a:r>
            <a:r>
              <a:rPr lang="el-GR" altLang="en-US" sz="1260" dirty="0">
                <a:solidFill>
                  <a:srgbClr val="1B2420"/>
                </a:solidFill>
                <a:latin typeface="Calibri" pitchFamily="34" charset="0"/>
                <a:ea typeface="Calibri" pitchFamily="34" charset="-122"/>
                <a:cs typeface="Calibri" pitchFamily="34" charset="-120"/>
              </a:rPr>
              <a:t>Ο κάμπος είναι ζώνη ευπρόσβλητη στη νιτρορύπανση (Οδηγία για τη νιτρορύπανση)· σε μετρήσεις του 2002 στη δυτική Θεσσαλία, περίπου το 40% των πηγαδιών είχε νερό μη πόσιμο λόγω νιτρικών.</a:t>
            </a:r>
            <a:endParaRPr lang="el-GR" sz="126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9 · ΟΙΚΟΝΟΜΙΚΗ ΕΠΙΔΡΑΣΗ</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Χρόνος απόσβεσης και μερικός προϋπολογισμός</a:t>
            </a:r>
            <a:endParaRPr lang="el-G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Hanchar και Haas, Cornell University (2017)</a:t>
            </a:r>
            <a:endParaRPr lang="el-G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29</a:t>
            </a:r>
            <a:endParaRPr lang="el-GR" sz="900" dirty="0"/>
          </a:p>
        </p:txBody>
      </p:sp>
      <p:sp>
        <p:nvSpPr>
          <p:cNvPr id="7" name="Shape 4"/>
          <p:cNvSpPr/>
          <p:nvPr/>
        </p:nvSpPr>
        <p:spPr>
          <a:xfrm>
            <a:off x="548640" y="2231098"/>
            <a:ext cx="6400800" cy="1019687"/>
          </a:xfrm>
          <a:prstGeom prst="roundRect">
            <a:avLst>
              <a:gd name="adj" fmla="val 10761"/>
            </a:avLst>
          </a:prstGeom>
          <a:solidFill>
            <a:srgbClr val="0E3D1E"/>
          </a:solidFill>
          <a:ln w="9525">
            <a:solidFill>
              <a:srgbClr val="0E3D1E"/>
            </a:solidFill>
            <a:prstDash val="solid"/>
          </a:ln>
        </p:spPr>
      </p:sp>
      <p:sp>
        <p:nvSpPr>
          <p:cNvPr id="8" name="Text 5"/>
          <p:cNvSpPr txBox="1"/>
          <p:nvPr/>
        </p:nvSpPr>
        <p:spPr>
          <a:xfrm>
            <a:off x="822960" y="2283971"/>
            <a:ext cx="5852160" cy="913942"/>
          </a:xfrm>
          <a:prstGeom prst="rect">
            <a:avLst/>
          </a:prstGeom>
          <a:noFill/>
          <a:ln/>
        </p:spPr>
        <p:txBody>
          <a:bodyPr wrap="square" lIns="0" tIns="0" rIns="0" bIns="0" rtlCol="0" anchor="ctr">
            <a:normAutofit/>
          </a:bodyPr>
          <a:lstStyle/>
          <a:p>
            <a:pPr indent="0" marL="0">
              <a:buNone/>
            </a:pPr>
            <a:r>
              <a:rPr lang="el-GR" altLang="en-US" sz="1620" b="1" dirty="0">
                <a:solidFill>
                  <a:srgbClr val="FFFFFF"/>
                </a:solidFill>
                <a:latin typeface="Calibri" pitchFamily="34" charset="0"/>
                <a:ea typeface="Calibri" pitchFamily="34" charset="-122"/>
                <a:cs typeface="Calibri" pitchFamily="34" charset="-120"/>
              </a:rPr>
              <a:t>Χρόνος απόσβεσης = επένδυση ÷ ετήσιο καθαρό όφελος</a:t>
            </a:r>
            <a:endParaRPr lang="el-GR" sz="1620" dirty="0"/>
          </a:p>
          <a:p>
            <a:pPr indent="0" marL="0">
              <a:buNone/>
            </a:pPr>
            <a:r>
              <a:rPr lang="el-GR" altLang="en-US" sz="1130" dirty="0">
                <a:solidFill>
                  <a:srgbClr val="CFE6D6"/>
                </a:solidFill>
                <a:latin typeface="Calibri" pitchFamily="34" charset="0"/>
                <a:ea typeface="Calibri" pitchFamily="34" charset="-122"/>
                <a:cs typeface="Calibri" pitchFamily="34" charset="-120"/>
              </a:rPr>
              <a:t>Με επιδότηση, το μέρος που πληρώνει ο παραγωγός· καθαρό όφελος = εξοικονόμηση και πρόσθετο εισόδημα μείον συνδρομή και συντήρηση. Πρέπει να είναι μικρότερος από τη διάρκεια ζωής του συστήματος.</a:t>
            </a:r>
            <a:endParaRPr lang="el-GR" sz="1620" dirty="0"/>
          </a:p>
        </p:txBody>
      </p:sp>
      <p:sp>
        <p:nvSpPr>
          <p:cNvPr id="9" name="Shape 6"/>
          <p:cNvSpPr/>
          <p:nvPr/>
        </p:nvSpPr>
        <p:spPr>
          <a:xfrm>
            <a:off x="548640" y="3439616"/>
            <a:ext cx="3063240" cy="2107353"/>
          </a:xfrm>
          <a:prstGeom prst="roundRect">
            <a:avLst>
              <a:gd name="adj" fmla="val 5207"/>
            </a:avLst>
          </a:prstGeom>
          <a:solidFill>
            <a:srgbClr val="E6F3EA"/>
          </a:solidFill>
          <a:ln w="9525">
            <a:solidFill>
              <a:srgbClr val="E6F3EA"/>
            </a:solidFill>
            <a:prstDash val="solid"/>
          </a:ln>
        </p:spPr>
      </p:sp>
      <p:sp>
        <p:nvSpPr>
          <p:cNvPr id="10" name="Text 7"/>
          <p:cNvSpPr txBox="1"/>
          <p:nvPr/>
        </p:nvSpPr>
        <p:spPr>
          <a:xfrm>
            <a:off x="777240" y="3575574"/>
            <a:ext cx="2606040" cy="302129"/>
          </a:xfrm>
          <a:prstGeom prst="rect">
            <a:avLst/>
          </a:prstGeom>
          <a:noFill/>
          <a:ln/>
        </p:spPr>
        <p:txBody>
          <a:bodyPr wrap="square" lIns="0" tIns="0" rIns="0" bIns="0" rtlCol="0" anchor="t"/>
          <a:lstStyle/>
          <a:p>
            <a:pPr indent="0" marL="0">
              <a:buNone/>
            </a:pPr>
            <a:r>
              <a:rPr lang="el-GR" altLang="en-US" sz="1440" b="1" dirty="0">
                <a:solidFill>
                  <a:srgbClr val="16602D"/>
                </a:solidFill>
                <a:latin typeface="Calibri" pitchFamily="34" charset="0"/>
                <a:ea typeface="Calibri" pitchFamily="34" charset="-122"/>
                <a:cs typeface="Calibri" pitchFamily="34" charset="-120"/>
              </a:rPr>
              <a:t>Αυξάνουν το κέρδος</a:t>
            </a:r>
            <a:endParaRPr lang="el-GR" sz="1440" dirty="0"/>
          </a:p>
        </p:txBody>
      </p:sp>
      <p:sp>
        <p:nvSpPr>
          <p:cNvPr id="11" name="Text 8"/>
          <p:cNvSpPr txBox="1"/>
          <p:nvPr/>
        </p:nvSpPr>
        <p:spPr>
          <a:xfrm>
            <a:off x="777240" y="3930576"/>
            <a:ext cx="2606040" cy="1503094"/>
          </a:xfrm>
          <a:prstGeom prst="rect">
            <a:avLst/>
          </a:prstGeom>
          <a:noFill/>
          <a:ln/>
        </p:spPr>
        <p:txBody>
          <a:bodyPr wrap="square" lIns="0" tIns="0" rIns="0" bIns="0" rtlCol="0" anchor="t">
            <a:normAutofit/>
          </a:bodyPr>
          <a:lstStyle/>
          <a:p>
            <a:pPr marL="177800" indent="-177800">
              <a:spcAft>
                <a:spcPts val="496"/>
              </a:spcAft>
              <a:buSzPct val="100000"/>
              <a:buChar char="•"/>
            </a:pPr>
            <a:r>
              <a:rPr lang="el-GR" altLang="en-US" sz="1260" dirty="0">
                <a:solidFill>
                  <a:srgbClr val="1B2420"/>
                </a:solidFill>
                <a:latin typeface="Calibri" pitchFamily="34" charset="0"/>
                <a:ea typeface="Calibri" pitchFamily="34" charset="-122"/>
                <a:cs typeface="Calibri" pitchFamily="34" charset="-120"/>
              </a:rPr>
              <a:t>Λιγότερη δαπάνη για σπόρο, λίπασμα, φάρμακα, νερό, καύσιμο</a:t>
            </a:r>
            <a:endParaRPr lang="el-GR" sz="1260" dirty="0"/>
          </a:p>
          <a:p>
            <a:pPr marL="177800" indent="-177800">
              <a:spcAft>
                <a:spcPts val="496"/>
              </a:spcAft>
              <a:buSzPct val="100000"/>
              <a:buChar char="•"/>
            </a:pPr>
            <a:r>
              <a:rPr lang="el-GR" altLang="en-US" sz="1260" dirty="0">
                <a:solidFill>
                  <a:srgbClr val="1B2420"/>
                </a:solidFill>
                <a:latin typeface="Calibri" pitchFamily="34" charset="0"/>
                <a:ea typeface="Calibri" pitchFamily="34" charset="-122"/>
                <a:cs typeface="Calibri" pitchFamily="34" charset="-120"/>
              </a:rPr>
              <a:t>Λιγότερη εργασία και συντήρηση μηχανημάτων</a:t>
            </a:r>
            <a:endParaRPr lang="el-GR" sz="1260" dirty="0"/>
          </a:p>
          <a:p>
            <a:pPr marL="177800" indent="-177800">
              <a:spcAft>
                <a:spcPts val="496"/>
              </a:spcAft>
              <a:buSzPct val="100000"/>
              <a:buChar char="•"/>
            </a:pPr>
            <a:r>
              <a:rPr lang="el-GR" altLang="en-US" sz="1260" dirty="0">
                <a:solidFill>
                  <a:srgbClr val="1B2420"/>
                </a:solidFill>
                <a:latin typeface="Calibri" pitchFamily="34" charset="0"/>
                <a:ea typeface="Calibri" pitchFamily="34" charset="-122"/>
                <a:cs typeface="Calibri" pitchFamily="34" charset="-120"/>
              </a:rPr>
              <a:t>Αύξηση απόδοσης ή ποιότητας, αν υπάρχει</a:t>
            </a:r>
            <a:endParaRPr lang="el-GR" sz="1260" dirty="0"/>
          </a:p>
        </p:txBody>
      </p:sp>
      <p:sp>
        <p:nvSpPr>
          <p:cNvPr id="12" name="Shape 9"/>
          <p:cNvSpPr/>
          <p:nvPr/>
        </p:nvSpPr>
        <p:spPr>
          <a:xfrm>
            <a:off x="3886200" y="3439616"/>
            <a:ext cx="3063240" cy="2107353"/>
          </a:xfrm>
          <a:prstGeom prst="roundRect">
            <a:avLst>
              <a:gd name="adj" fmla="val 5207"/>
            </a:avLst>
          </a:prstGeom>
          <a:solidFill>
            <a:srgbClr val="FBF1DC"/>
          </a:solidFill>
          <a:ln w="9525">
            <a:solidFill>
              <a:srgbClr val="FBF1DC"/>
            </a:solidFill>
            <a:prstDash val="solid"/>
          </a:ln>
        </p:spPr>
      </p:sp>
      <p:sp>
        <p:nvSpPr>
          <p:cNvPr id="13" name="Text 10"/>
          <p:cNvSpPr txBox="1"/>
          <p:nvPr/>
        </p:nvSpPr>
        <p:spPr>
          <a:xfrm>
            <a:off x="4114800" y="3575574"/>
            <a:ext cx="2606040" cy="302129"/>
          </a:xfrm>
          <a:prstGeom prst="rect">
            <a:avLst/>
          </a:prstGeom>
          <a:noFill/>
          <a:ln/>
        </p:spPr>
        <p:txBody>
          <a:bodyPr wrap="square" lIns="0" tIns="0" rIns="0" bIns="0" rtlCol="0" anchor="t"/>
          <a:lstStyle/>
          <a:p>
            <a:pPr indent="0" marL="0">
              <a:buNone/>
            </a:pPr>
            <a:r>
              <a:rPr lang="el-GR" altLang="en-US" sz="1440" b="1" dirty="0">
                <a:solidFill>
                  <a:srgbClr val="854D0E"/>
                </a:solidFill>
                <a:latin typeface="Calibri" pitchFamily="34" charset="0"/>
                <a:ea typeface="Calibri" pitchFamily="34" charset="-122"/>
                <a:cs typeface="Calibri" pitchFamily="34" charset="-120"/>
              </a:rPr>
              <a:t>Μειώνουν το κέρδος</a:t>
            </a:r>
            <a:endParaRPr lang="el-GR" sz="1440" dirty="0"/>
          </a:p>
        </p:txBody>
      </p:sp>
      <p:sp>
        <p:nvSpPr>
          <p:cNvPr id="14" name="Text 11"/>
          <p:cNvSpPr txBox="1"/>
          <p:nvPr/>
        </p:nvSpPr>
        <p:spPr>
          <a:xfrm>
            <a:off x="4114800" y="3930576"/>
            <a:ext cx="2606040" cy="1503094"/>
          </a:xfrm>
          <a:prstGeom prst="rect">
            <a:avLst/>
          </a:prstGeom>
          <a:noFill/>
          <a:ln/>
        </p:spPr>
        <p:txBody>
          <a:bodyPr wrap="square" lIns="0" tIns="0" rIns="0" bIns="0" rtlCol="0" anchor="t">
            <a:normAutofit/>
          </a:bodyPr>
          <a:lstStyle/>
          <a:p>
            <a:pPr marL="177800" indent="-177800">
              <a:spcAft>
                <a:spcPts val="496"/>
              </a:spcAft>
              <a:buSzPct val="100000"/>
              <a:buChar char="•"/>
            </a:pPr>
            <a:r>
              <a:rPr lang="el-GR" altLang="en-US" sz="1260" dirty="0">
                <a:solidFill>
                  <a:srgbClr val="1B2420"/>
                </a:solidFill>
                <a:latin typeface="Calibri" pitchFamily="34" charset="0"/>
                <a:ea typeface="Calibri" pitchFamily="34" charset="-122"/>
                <a:cs typeface="Calibri" pitchFamily="34" charset="-120"/>
              </a:rPr>
              <a:t>Ετήσια απόσβεση της επένδυσης</a:t>
            </a:r>
            <a:endParaRPr lang="el-GR" sz="1260" dirty="0"/>
          </a:p>
          <a:p>
            <a:pPr marL="177800" indent="-177800">
              <a:spcAft>
                <a:spcPts val="496"/>
              </a:spcAft>
              <a:buSzPct val="100000"/>
              <a:buChar char="•"/>
            </a:pPr>
            <a:r>
              <a:rPr lang="el-GR" altLang="en-US" sz="1260" dirty="0">
                <a:solidFill>
                  <a:srgbClr val="1B2420"/>
                </a:solidFill>
                <a:latin typeface="Calibri" pitchFamily="34" charset="0"/>
                <a:ea typeface="Calibri" pitchFamily="34" charset="-122"/>
                <a:cs typeface="Calibri" pitchFamily="34" charset="-120"/>
              </a:rPr>
              <a:t>Τόκοι, επισκευές, ασφάλιση, φόροι</a:t>
            </a:r>
            <a:endParaRPr lang="el-GR" sz="1260" dirty="0"/>
          </a:p>
          <a:p>
            <a:pPr marL="177800" indent="-177800">
              <a:spcAft>
                <a:spcPts val="496"/>
              </a:spcAft>
              <a:buSzPct val="100000"/>
              <a:buChar char="•"/>
            </a:pPr>
            <a:r>
              <a:rPr lang="el-GR" altLang="en-US" sz="1260" dirty="0">
                <a:solidFill>
                  <a:srgbClr val="1B2420"/>
                </a:solidFill>
                <a:latin typeface="Calibri" pitchFamily="34" charset="0"/>
                <a:ea typeface="Calibri" pitchFamily="34" charset="-122"/>
                <a:cs typeface="Calibri" pitchFamily="34" charset="-120"/>
              </a:rPr>
              <a:t>Συνδρομή δεδομένων, συντήρηση, εκπαίδευση</a:t>
            </a:r>
            <a:endParaRPr lang="el-GR" sz="1260" dirty="0"/>
          </a:p>
        </p:txBody>
      </p:sp>
      <p:sp>
        <p:nvSpPr>
          <p:cNvPr id="15" name="Text 12"/>
          <p:cNvSpPr txBox="1"/>
          <p:nvPr/>
        </p:nvSpPr>
        <p:spPr>
          <a:xfrm>
            <a:off x="7315200" y="2231098"/>
            <a:ext cx="4327855" cy="468301"/>
          </a:xfrm>
          <a:prstGeom prst="rect">
            <a:avLst/>
          </a:prstGeom>
          <a:noFill/>
          <a:ln/>
        </p:spPr>
        <p:txBody>
          <a:bodyPr wrap="square" lIns="0" tIns="0" rIns="0" bIns="0" rtlCol="0" anchor="t">
            <a:normAutofit/>
          </a:bodyPr>
          <a:lstStyle/>
          <a:p>
            <a:pPr indent="0" marL="0">
              <a:buNone/>
            </a:pPr>
            <a:r>
              <a:rPr lang="el-GR" altLang="en-US" sz="1170" b="1" dirty="0">
                <a:solidFill>
                  <a:srgbClr val="1F7A3A"/>
                </a:solidFill>
                <a:latin typeface="Calibri" pitchFamily="34" charset="0"/>
                <a:ea typeface="Calibri" pitchFamily="34" charset="-122"/>
                <a:cs typeface="Calibri" pitchFamily="34" charset="-120"/>
              </a:rPr>
              <a:t>Ανάλυση Cornell: αυτόματη κατεύθυνση 12.000 $, καλαμπόκι, τιμές 2015</a:t>
            </a:r>
            <a:endParaRPr lang="el-GR" sz="1170" dirty="0"/>
          </a:p>
        </p:txBody>
      </p:sp>
      <p:sp>
        <p:nvSpPr>
          <p:cNvPr id="16" name="Shape 13"/>
          <p:cNvSpPr/>
          <p:nvPr/>
        </p:nvSpPr>
        <p:spPr>
          <a:xfrm>
            <a:off x="7315200" y="2759825"/>
            <a:ext cx="4327855" cy="1299157"/>
          </a:xfrm>
          <a:prstGeom prst="roundRect">
            <a:avLst>
              <a:gd name="adj" fmla="val 8446"/>
            </a:avLst>
          </a:prstGeom>
          <a:solidFill>
            <a:srgbClr val="E6F3EA"/>
          </a:solidFill>
          <a:ln w="9525">
            <a:solidFill>
              <a:srgbClr val="E6F3EA"/>
            </a:solidFill>
            <a:prstDash val="solid"/>
          </a:ln>
        </p:spPr>
      </p:sp>
      <p:sp>
        <p:nvSpPr>
          <p:cNvPr id="17" name="Text 14"/>
          <p:cNvSpPr txBox="1"/>
          <p:nvPr/>
        </p:nvSpPr>
        <p:spPr>
          <a:xfrm>
            <a:off x="7589520" y="2873123"/>
            <a:ext cx="3779215" cy="566493"/>
          </a:xfrm>
          <a:prstGeom prst="rect">
            <a:avLst/>
          </a:prstGeom>
          <a:noFill/>
          <a:ln/>
        </p:spPr>
        <p:txBody>
          <a:bodyPr wrap="square" lIns="0" tIns="0" rIns="0" bIns="0" rtlCol="0" anchor="b"/>
          <a:lstStyle/>
          <a:p>
            <a:pPr indent="0" marL="0">
              <a:buNone/>
            </a:pPr>
            <a:r>
              <a:rPr lang="el-GR" altLang="en-US" sz="3240" b="1" dirty="0">
                <a:solidFill>
                  <a:srgbClr val="16602D"/>
                </a:solidFill>
                <a:latin typeface="Calibri" pitchFamily="34" charset="0"/>
                <a:ea typeface="Calibri" pitchFamily="34" charset="-122"/>
                <a:cs typeface="Calibri" pitchFamily="34" charset="-120"/>
              </a:rPr>
              <a:t>+4.666 $</a:t>
            </a:r>
            <a:endParaRPr lang="el-GR" sz="3240" dirty="0"/>
          </a:p>
        </p:txBody>
      </p:sp>
      <p:sp>
        <p:nvSpPr>
          <p:cNvPr id="18" name="Text 15"/>
          <p:cNvSpPr txBox="1"/>
          <p:nvPr/>
        </p:nvSpPr>
        <p:spPr>
          <a:xfrm>
            <a:off x="7589520" y="3477382"/>
            <a:ext cx="3779215" cy="506067"/>
          </a:xfrm>
          <a:prstGeom prst="rect">
            <a:avLst/>
          </a:prstGeom>
          <a:noFill/>
          <a:ln/>
        </p:spPr>
        <p:txBody>
          <a:bodyPr wrap="square" lIns="0" tIns="0" rIns="0" bIns="0" rtlCol="0" anchor="t">
            <a:normAutofit/>
          </a:bodyPr>
          <a:lstStyle/>
          <a:p>
            <a:pPr indent="0" marL="0">
              <a:buNone/>
            </a:pPr>
            <a:r>
              <a:rPr lang="el-GR" altLang="en-US" sz="1170" dirty="0">
                <a:solidFill>
                  <a:srgbClr val="3A4540"/>
                </a:solidFill>
                <a:latin typeface="Calibri" pitchFamily="34" charset="0"/>
                <a:ea typeface="Calibri" pitchFamily="34" charset="-122"/>
                <a:cs typeface="Calibri" pitchFamily="34" charset="-120"/>
              </a:rPr>
              <a:t>ετήσια αύξηση κέρδους: 500 acres (περίπου 2.000 στρέμματα), όταν εξαλείφεται επικάλυψη 10%</a:t>
            </a:r>
            <a:endParaRPr lang="el-GR" sz="1170" dirty="0"/>
          </a:p>
        </p:txBody>
      </p:sp>
      <p:sp>
        <p:nvSpPr>
          <p:cNvPr id="19" name="Shape 16"/>
          <p:cNvSpPr/>
          <p:nvPr/>
        </p:nvSpPr>
        <p:spPr>
          <a:xfrm>
            <a:off x="7315200" y="4247812"/>
            <a:ext cx="4327855" cy="1299157"/>
          </a:xfrm>
          <a:prstGeom prst="roundRect">
            <a:avLst>
              <a:gd name="adj" fmla="val 8446"/>
            </a:avLst>
          </a:prstGeom>
          <a:solidFill>
            <a:srgbClr val="FBF1DC"/>
          </a:solidFill>
          <a:ln w="9525">
            <a:solidFill>
              <a:srgbClr val="FBF1DC"/>
            </a:solidFill>
            <a:prstDash val="solid"/>
          </a:ln>
        </p:spPr>
      </p:sp>
      <p:sp>
        <p:nvSpPr>
          <p:cNvPr id="20" name="Text 17"/>
          <p:cNvSpPr txBox="1"/>
          <p:nvPr/>
        </p:nvSpPr>
        <p:spPr>
          <a:xfrm>
            <a:off x="7589520" y="4361111"/>
            <a:ext cx="3779215" cy="566493"/>
          </a:xfrm>
          <a:prstGeom prst="rect">
            <a:avLst/>
          </a:prstGeom>
          <a:noFill/>
          <a:ln/>
        </p:spPr>
        <p:txBody>
          <a:bodyPr wrap="square" lIns="0" tIns="0" rIns="0" bIns="0" rtlCol="0" anchor="b"/>
          <a:lstStyle/>
          <a:p>
            <a:pPr indent="0" marL="0">
              <a:buNone/>
            </a:pPr>
            <a:r>
              <a:rPr lang="el-GR" altLang="en-US" sz="3240" b="1" dirty="0">
                <a:solidFill>
                  <a:srgbClr val="854D0E"/>
                </a:solidFill>
                <a:latin typeface="Calibri" pitchFamily="34" charset="0"/>
                <a:ea typeface="Calibri" pitchFamily="34" charset="-122"/>
                <a:cs typeface="Calibri" pitchFamily="34" charset="-120"/>
              </a:rPr>
              <a:t>145 $ ζημία</a:t>
            </a:r>
            <a:endParaRPr lang="el-GR" sz="3240" dirty="0"/>
          </a:p>
        </p:txBody>
      </p:sp>
      <p:sp>
        <p:nvSpPr>
          <p:cNvPr id="21" name="Text 18"/>
          <p:cNvSpPr txBox="1"/>
          <p:nvPr/>
        </p:nvSpPr>
        <p:spPr>
          <a:xfrm>
            <a:off x="7589520" y="4965370"/>
            <a:ext cx="3779215" cy="506067"/>
          </a:xfrm>
          <a:prstGeom prst="rect">
            <a:avLst/>
          </a:prstGeom>
          <a:noFill/>
          <a:ln/>
        </p:spPr>
        <p:txBody>
          <a:bodyPr wrap="square" lIns="0" tIns="0" rIns="0" bIns="0" rtlCol="0" anchor="t">
            <a:normAutofit/>
          </a:bodyPr>
          <a:lstStyle/>
          <a:p>
            <a:pPr indent="0" marL="0">
              <a:buNone/>
            </a:pPr>
            <a:r>
              <a:rPr lang="el-GR" altLang="en-US" sz="1170" dirty="0">
                <a:solidFill>
                  <a:srgbClr val="3A4540"/>
                </a:solidFill>
                <a:latin typeface="Calibri" pitchFamily="34" charset="0"/>
                <a:ea typeface="Calibri" pitchFamily="34" charset="-122"/>
                <a:cs typeface="Calibri" pitchFamily="34" charset="-120"/>
              </a:rPr>
              <a:t>ετησίως: όταν η έκταση πέφτει στα 250 acres και η επικάλυψη στο 5%</a:t>
            </a:r>
            <a:endParaRPr lang="el-GR" sz="117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ΣΤΗΝ ΠΛΑΤΦΟΡΜΑ · ΜΑΘΗΜΑ 9</a:t>
            </a:r>
            <a:endParaRPr lang="el-G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Στην πλατφόρμα: σε πόσα χρόνια αποσβένεται;</a:t>
            </a:r>
            <a:endParaRPr lang="el-GR" sz="2700" dirty="0"/>
          </a:p>
        </p:txBody>
      </p:sp>
      <p:sp>
        <p:nvSpPr>
          <p:cNvPr id="5"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Πλατφόρμα της Ακαδημίας, Ενότητα 2, Μάθημα 9 · παραδοχές UF/IFAS (2025), LIFE GAIA Sense, Διεύθυνση Άδανα (2026)</a:t>
            </a:r>
            <a:endParaRPr lang="el-GR" sz="900" dirty="0"/>
          </a:p>
        </p:txBody>
      </p:sp>
      <p:sp>
        <p:nvSpPr>
          <p:cNvPr id="6"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30</a:t>
            </a:r>
            <a:endParaRPr lang="el-GR" sz="900" dirty="0"/>
          </a:p>
        </p:txBody>
      </p:sp>
      <p:pic>
        <p:nvPicPr>
          <p:cNvPr id="8" name="Image 0" descr="/root/kozan-akilli-tarim/sunum/build/cache/m2-el-l09-ix0-7e75ca84-2000-0-0_0.155_1_0.448.jpg">    </p:cNvPr>
          <p:cNvPicPr>
            <a:picLocks noChangeAspect="1"/>
          </p:cNvPicPr>
          <p:nvPr/>
        </p:nvPicPr>
        <p:blipFill>
          <a:blip r:embed="rId1"/>
          <a:stretch>
            <a:fillRect/>
          </a:stretch>
        </p:blipFill>
        <p:spPr>
          <a:xfrm>
            <a:off x="1057684" y="2253758"/>
            <a:ext cx="4834071" cy="2501351"/>
          </a:xfrm>
          <a:prstGeom prst="rect">
            <a:avLst/>
          </a:prstGeom>
          <a:effectLst>
            <a:outerShdw sx="100000" sy="100000" kx="0" ky="0" algn="bl" rotWithShape="0" blurRad="101600" dist="38100" dir="5400000">
              <a:srgbClr val="1B2420">
                <a:alpha val="22000"/>
              </a:srgbClr>
            </a:outerShdw>
          </a:effectLst>
        </p:spPr>
      </p:pic>
      <p:sp>
        <p:nvSpPr>
          <p:cNvPr id="9" name="Text 5"/>
          <p:cNvSpPr txBox="1"/>
          <p:nvPr/>
        </p:nvSpPr>
        <p:spPr>
          <a:xfrm>
            <a:off x="548640" y="4815534"/>
            <a:ext cx="5852160" cy="226597"/>
          </a:xfrm>
          <a:prstGeom prst="rect">
            <a:avLst/>
          </a:prstGeom>
          <a:noFill/>
          <a:ln/>
        </p:spPr>
        <p:txBody>
          <a:bodyPr wrap="square" lIns="0" tIns="0" rIns="0" bIns="0" rtlCol="0" anchor="t"/>
          <a:lstStyle/>
          <a:p>
            <a:pPr indent="0" marL="0">
              <a:buNone/>
            </a:pPr>
            <a:r>
              <a:rPr lang="el-GR" altLang="en-US" sz="990" i="1" dirty="0">
                <a:solidFill>
                  <a:srgbClr val="5A6862"/>
                </a:solidFill>
                <a:latin typeface="Calibri" pitchFamily="34" charset="0"/>
                <a:ea typeface="Calibri" pitchFamily="34" charset="-122"/>
                <a:cs typeface="Calibri" pitchFamily="34" charset="-120"/>
              </a:rPr>
              <a:t>Ενότητα 2, Μάθημα 9: υπολογιστικό εργαλείο (ποσά σε δολάρια ΗΠΑ)</a:t>
            </a:r>
            <a:endParaRPr lang="el-GR" sz="990" dirty="0"/>
          </a:p>
        </p:txBody>
      </p:sp>
      <p:sp>
        <p:nvSpPr>
          <p:cNvPr id="10" name="Shape 6"/>
          <p:cNvSpPr/>
          <p:nvPr/>
        </p:nvSpPr>
        <p:spPr>
          <a:xfrm>
            <a:off x="6766560" y="2253758"/>
            <a:ext cx="4876495" cy="2832464"/>
          </a:xfrm>
          <a:prstGeom prst="roundRect">
            <a:avLst>
              <a:gd name="adj" fmla="val 3874"/>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1" name="Shape 7"/>
          <p:cNvSpPr/>
          <p:nvPr/>
        </p:nvSpPr>
        <p:spPr>
          <a:xfrm>
            <a:off x="7038906" y="2419929"/>
            <a:ext cx="415428" cy="415428"/>
          </a:xfrm>
          <a:prstGeom prst="ellipse">
            <a:avLst/>
          </a:prstGeom>
          <a:solidFill>
            <a:srgbClr val="E6F3EA"/>
          </a:solidFill>
          <a:ln w="12700">
            <a:solidFill>
              <a:srgbClr val="E6F3EA"/>
            </a:solidFill>
            <a:prstDash val="solid"/>
          </a:ln>
        </p:spPr>
      </p:sp>
      <p:pic>
        <p:nvPicPr>
          <p:cNvPr id="12" name="Image 1" descr="/root/kozan-akilli-tarim/sunum/build/cache/m2/icons/calculator-16602D.png">    </p:cNvPr>
          <p:cNvPicPr>
            <a:picLocks noChangeAspect="1"/>
          </p:cNvPicPr>
          <p:nvPr/>
        </p:nvPicPr>
        <p:blipFill>
          <a:blip r:embed="rId2"/>
          <a:stretch>
            <a:fillRect/>
          </a:stretch>
        </p:blipFill>
        <p:spPr>
          <a:xfrm>
            <a:off x="7130300" y="2511323"/>
            <a:ext cx="232640" cy="232640"/>
          </a:xfrm>
          <a:prstGeom prst="rect">
            <a:avLst/>
          </a:prstGeom>
        </p:spPr>
      </p:pic>
      <p:sp>
        <p:nvSpPr>
          <p:cNvPr id="13" name="Text 8"/>
          <p:cNvSpPr txBox="1"/>
          <p:nvPr/>
        </p:nvSpPr>
        <p:spPr>
          <a:xfrm>
            <a:off x="7635240" y="2419929"/>
            <a:ext cx="3779215" cy="226597"/>
          </a:xfrm>
          <a:prstGeom prst="rect">
            <a:avLst/>
          </a:prstGeom>
          <a:noFill/>
          <a:ln/>
        </p:spPr>
        <p:txBody>
          <a:bodyPr wrap="square" lIns="0" tIns="0" rIns="0" bIns="0" rtlCol="0" anchor="t"/>
          <a:lstStyle/>
          <a:p>
            <a:pPr indent="0" marL="0">
              <a:buNone/>
            </a:pPr>
            <a:r>
              <a:rPr lang="el-GR" altLang="en-US" sz="1350" b="1" dirty="0">
                <a:solidFill>
                  <a:srgbClr val="1B2420"/>
                </a:solidFill>
                <a:latin typeface="Calibri" pitchFamily="34" charset="0"/>
                <a:ea typeface="Calibri" pitchFamily="34" charset="-122"/>
                <a:cs typeface="Calibri" pitchFamily="34" charset="-120"/>
              </a:rPr>
              <a:t>Τι θα κάνουν οι συμμετέχοντες;</a:t>
            </a:r>
            <a:endParaRPr lang="el-GR" sz="1350" dirty="0"/>
          </a:p>
        </p:txBody>
      </p:sp>
      <p:sp>
        <p:nvSpPr>
          <p:cNvPr id="14" name="Text 9"/>
          <p:cNvSpPr txBox="1"/>
          <p:nvPr/>
        </p:nvSpPr>
        <p:spPr>
          <a:xfrm>
            <a:off x="7635240" y="2646526"/>
            <a:ext cx="3779215" cy="211491"/>
          </a:xfrm>
          <a:prstGeom prst="rect">
            <a:avLst/>
          </a:prstGeom>
          <a:noFill/>
          <a:ln/>
        </p:spPr>
        <p:txBody>
          <a:bodyPr wrap="square" lIns="0" tIns="0" rIns="0" bIns="0" rtlCol="0" anchor="t"/>
          <a:lstStyle/>
          <a:p>
            <a:pPr indent="0" marL="0">
              <a:buNone/>
            </a:pPr>
            <a:r>
              <a:rPr lang="el-GR" altLang="en-US" sz="1040" b="1" dirty="0">
                <a:solidFill>
                  <a:srgbClr val="A16207"/>
                </a:solidFill>
                <a:latin typeface="Calibri" pitchFamily="34" charset="0"/>
                <a:ea typeface="Calibri" pitchFamily="34" charset="-122"/>
                <a:cs typeface="Calibri" pitchFamily="34" charset="-120"/>
              </a:rPr>
              <a:t>Υποχρεωτική δραστηριότητα · 30 XP · δύο στόχοι</a:t>
            </a:r>
            <a:endParaRPr lang="el-GR" sz="1040" dirty="0"/>
          </a:p>
        </p:txBody>
      </p:sp>
      <p:sp>
        <p:nvSpPr>
          <p:cNvPr id="15" name="Text 10"/>
          <p:cNvSpPr txBox="1"/>
          <p:nvPr/>
        </p:nvSpPr>
        <p:spPr>
          <a:xfrm>
            <a:off x="7040880" y="3024188"/>
            <a:ext cx="4327855" cy="1926075"/>
          </a:xfrm>
          <a:prstGeom prst="rect">
            <a:avLst/>
          </a:prstGeom>
          <a:noFill/>
          <a:ln/>
        </p:spPr>
        <p:txBody>
          <a:bodyPr wrap="square" lIns="0" tIns="0" rIns="0" bIns="0" rtlCol="0" anchor="t">
            <a:normAutofit/>
          </a:bodyPr>
          <a:lstStyle/>
          <a:p>
            <a:pPr marL="254000" indent="-254000">
              <a:spcAft>
                <a:spcPts val="743"/>
              </a:spcAft>
              <a:buSzPct val="100000"/>
              <a:buFont typeface="+mj-lt"/>
              <a:buAutoNum type="arabicPeriod" startAt="1"/>
            </a:pPr>
            <a:r>
              <a:rPr lang="el-GR" altLang="en-US" sz="1310" b="1" dirty="0">
                <a:solidFill>
                  <a:srgbClr val="16602D"/>
                </a:solidFill>
                <a:latin typeface="Calibri" pitchFamily="34" charset="0"/>
                <a:ea typeface="Calibri" pitchFamily="34" charset="-122"/>
                <a:cs typeface="Calibri" pitchFamily="34" charset="-120"/>
              </a:rPr>
              <a:t>Αφετηρία: </a:t>
            </a:r>
            <a:r>
              <a:rPr lang="el-GR" altLang="en-US" sz="1310" dirty="0">
                <a:solidFill>
                  <a:srgbClr val="3A4540"/>
                </a:solidFill>
                <a:latin typeface="Calibri" pitchFamily="34" charset="0"/>
                <a:ea typeface="Calibri" pitchFamily="34" charset="-122"/>
                <a:cs typeface="Calibri" pitchFamily="34" charset="-120"/>
              </a:rPr>
              <a:t>200 στρέμματα, εξοικονόμηση 20%, εγκατάσταση 6.000 USD, χωρίς επιδότηση: απόσβεση σε 12 χρόνια.</a:t>
            </a:r>
            <a:endParaRPr lang="el-GR" sz="1310" dirty="0"/>
          </a:p>
          <a:p>
            <a:pPr marL="254000" indent="-254000">
              <a:spcAft>
                <a:spcPts val="743"/>
              </a:spcAft>
              <a:buSzPct val="100000"/>
              <a:buFont typeface="+mj-lt"/>
              <a:buAutoNum type="arabicPeriod" startAt="1"/>
            </a:pPr>
            <a:r>
              <a:rPr lang="el-GR" altLang="en-US" sz="1310" b="1" dirty="0">
                <a:solidFill>
                  <a:srgbClr val="16602D"/>
                </a:solidFill>
                <a:latin typeface="Calibri" pitchFamily="34" charset="0"/>
                <a:ea typeface="Calibri" pitchFamily="34" charset="-122"/>
                <a:cs typeface="Calibri" pitchFamily="34" charset="-120"/>
              </a:rPr>
              <a:t>Στόχος 1: </a:t>
            </a:r>
            <a:r>
              <a:rPr lang="el-GR" altLang="en-US" sz="1310" dirty="0">
                <a:solidFill>
                  <a:srgbClr val="3A4540"/>
                </a:solidFill>
                <a:latin typeface="Calibri" pitchFamily="34" charset="0"/>
                <a:ea typeface="Calibri" pitchFamily="34" charset="-122"/>
                <a:cs typeface="Calibri" pitchFamily="34" charset="-120"/>
              </a:rPr>
              <a:t>Απόσβεση κάτω από 4 χρόνια.</a:t>
            </a:r>
            <a:endParaRPr lang="el-GR" sz="1310" dirty="0"/>
          </a:p>
          <a:p>
            <a:pPr marL="254000" indent="-254000">
              <a:spcAft>
                <a:spcPts val="743"/>
              </a:spcAft>
              <a:buSzPct val="100000"/>
              <a:buFont typeface="+mj-lt"/>
              <a:buAutoNum type="arabicPeriod" startAt="1"/>
            </a:pPr>
            <a:r>
              <a:rPr lang="el-GR" altLang="en-US" sz="1310" b="1" dirty="0">
                <a:solidFill>
                  <a:srgbClr val="16602D"/>
                </a:solidFill>
                <a:latin typeface="Calibri" pitchFamily="34" charset="0"/>
                <a:ea typeface="Calibri" pitchFamily="34" charset="-122"/>
                <a:cs typeface="Calibri" pitchFamily="34" charset="-120"/>
              </a:rPr>
              <a:t>Στόχος 2: </a:t>
            </a:r>
            <a:r>
              <a:rPr lang="el-GR" altLang="en-US" sz="1310" dirty="0">
                <a:solidFill>
                  <a:srgbClr val="3A4540"/>
                </a:solidFill>
                <a:latin typeface="Calibri" pitchFamily="34" charset="0"/>
                <a:ea typeface="Calibri" pitchFamily="34" charset="-122"/>
                <a:cs typeface="Calibri" pitchFamily="34" charset="-120"/>
              </a:rPr>
              <a:t>Χωρίς επιδότηση πάνω από 50%.</a:t>
            </a:r>
            <a:endParaRPr lang="el-GR" sz="1310" dirty="0"/>
          </a:p>
          <a:p>
            <a:pPr marL="254000" indent="-254000">
              <a:spcAft>
                <a:spcPts val="743"/>
              </a:spcAft>
              <a:buSzPct val="100000"/>
              <a:buFont typeface="+mj-lt"/>
              <a:buAutoNum type="arabicPeriod" startAt="1"/>
            </a:pPr>
            <a:r>
              <a:rPr lang="el-GR" altLang="en-US" sz="1310" b="1" dirty="0">
                <a:solidFill>
                  <a:srgbClr val="16602D"/>
                </a:solidFill>
                <a:latin typeface="Calibri" pitchFamily="34" charset="0"/>
                <a:ea typeface="Calibri" pitchFamily="34" charset="-122"/>
                <a:cs typeface="Calibri" pitchFamily="34" charset="-120"/>
              </a:rPr>
              <a:t>Συζήτηση: </a:t>
            </a:r>
            <a:r>
              <a:rPr lang="el-GR" altLang="en-US" sz="1310" dirty="0">
                <a:solidFill>
                  <a:srgbClr val="3A4540"/>
                </a:solidFill>
                <a:latin typeface="Calibri" pitchFamily="34" charset="0"/>
                <a:ea typeface="Calibri" pitchFamily="34" charset="-122"/>
                <a:cs typeface="Calibri" pitchFamily="34" charset="-120"/>
              </a:rPr>
              <a:t>Τι μείωσε περισσότερο τον χρόνο: έκταση, εξοικονόμηση, επιδότηση, κοινή χρήση;</a:t>
            </a:r>
            <a:endParaRPr lang="el-GR" sz="1310" dirty="0"/>
          </a:p>
          <a:p>
            <a:pPr marL="254000" indent="-254000">
              <a:spcAft>
                <a:spcPts val="743"/>
              </a:spcAft>
              <a:buSzPct val="100000"/>
              <a:buFont typeface="+mj-lt"/>
              <a:buAutoNum type="arabicPeriod" startAt="1"/>
            </a:pPr>
            <a:r>
              <a:rPr lang="el-GR" altLang="en-US" sz="1310" b="1" dirty="0">
                <a:solidFill>
                  <a:srgbClr val="16602D"/>
                </a:solidFill>
                <a:latin typeface="Calibri" pitchFamily="34" charset="0"/>
                <a:ea typeface="Calibri" pitchFamily="34" charset="-122"/>
                <a:cs typeface="Calibri" pitchFamily="34" charset="-120"/>
              </a:rPr>
              <a:t>Δεύτερο εργαλείο: </a:t>
            </a:r>
            <a:r>
              <a:rPr lang="el-GR" altLang="en-US" sz="1310" dirty="0">
                <a:solidFill>
                  <a:srgbClr val="3A4540"/>
                </a:solidFill>
                <a:latin typeface="Calibri" pitchFamily="34" charset="0"/>
                <a:ea typeface="Calibri" pitchFamily="34" charset="-122"/>
                <a:cs typeface="Calibri" pitchFamily="34" charset="-120"/>
              </a:rPr>
              <a:t>Σε ποια έκταση και επικάλυψη αποδίδει η αυτόματη κατεύθυνση;</a:t>
            </a:r>
            <a:endParaRPr lang="el-GR" sz="1310" dirty="0"/>
          </a:p>
        </p:txBody>
      </p:sp>
      <p:sp>
        <p:nvSpPr>
          <p:cNvPr id="16" name="Shape 11"/>
          <p:cNvSpPr/>
          <p:nvPr/>
        </p:nvSpPr>
        <p:spPr>
          <a:xfrm>
            <a:off x="548640" y="5199520"/>
            <a:ext cx="11094415" cy="589152"/>
          </a:xfrm>
          <a:prstGeom prst="roundRect">
            <a:avLst>
              <a:gd name="adj" fmla="val 18625"/>
            </a:avLst>
          </a:prstGeom>
          <a:solidFill>
            <a:srgbClr val="E6F3EA"/>
          </a:solidFill>
          <a:ln w="9525">
            <a:solidFill>
              <a:srgbClr val="E6F3EA"/>
            </a:solidFill>
            <a:prstDash val="solid"/>
          </a:ln>
        </p:spPr>
      </p:sp>
      <p:sp>
        <p:nvSpPr>
          <p:cNvPr id="17" name="Shape 12"/>
          <p:cNvSpPr/>
          <p:nvPr/>
        </p:nvSpPr>
        <p:spPr>
          <a:xfrm>
            <a:off x="826554" y="5259946"/>
            <a:ext cx="468301" cy="468301"/>
          </a:xfrm>
          <a:prstGeom prst="ellipse">
            <a:avLst/>
          </a:prstGeom>
          <a:solidFill>
            <a:srgbClr val="FFFFFF"/>
          </a:solidFill>
          <a:ln w="12700">
            <a:solidFill>
              <a:srgbClr val="FFFFFF"/>
            </a:solidFill>
            <a:prstDash val="solid"/>
          </a:ln>
        </p:spPr>
      </p:sp>
      <p:pic>
        <p:nvPicPr>
          <p:cNvPr id="18" name="Image 2" descr="/root/kozan-akilli-tarim/sunum/build/cache/m2/icons/users-16602D.png">    </p:cNvPr>
          <p:cNvPicPr>
            <a:picLocks noChangeAspect="1"/>
          </p:cNvPicPr>
          <p:nvPr/>
        </p:nvPicPr>
        <p:blipFill>
          <a:blip r:embed="rId3"/>
          <a:stretch>
            <a:fillRect/>
          </a:stretch>
        </p:blipFill>
        <p:spPr>
          <a:xfrm>
            <a:off x="929580" y="5362972"/>
            <a:ext cx="262248" cy="262248"/>
          </a:xfrm>
          <a:prstGeom prst="rect">
            <a:avLst/>
          </a:prstGeom>
        </p:spPr>
      </p:pic>
      <p:sp>
        <p:nvSpPr>
          <p:cNvPr id="19" name="Text 13"/>
          <p:cNvSpPr txBox="1"/>
          <p:nvPr/>
        </p:nvSpPr>
        <p:spPr>
          <a:xfrm>
            <a:off x="1554480" y="5290159"/>
            <a:ext cx="9859975" cy="407875"/>
          </a:xfrm>
          <a:prstGeom prst="rect">
            <a:avLst/>
          </a:prstGeom>
          <a:noFill/>
          <a:ln/>
        </p:spPr>
        <p:txBody>
          <a:bodyPr wrap="square" lIns="0" tIns="0" rIns="0" bIns="0" rtlCol="0" anchor="ctr">
            <a:normAutofit/>
          </a:bodyPr>
          <a:lstStyle/>
          <a:p>
            <a:pPr indent="0" marL="0">
              <a:buNone/>
            </a:pPr>
            <a:r>
              <a:rPr lang="el-GR" altLang="en-US" sz="1260" b="1" dirty="0">
                <a:solidFill>
                  <a:srgbClr val="16602D"/>
                </a:solidFill>
                <a:latin typeface="Calibri" pitchFamily="34" charset="0"/>
                <a:ea typeface="Calibri" pitchFamily="34" charset="-122"/>
                <a:cs typeface="Calibri" pitchFamily="34" charset="-120"/>
              </a:rPr>
              <a:t>Επινοημένο παράδειγμα Κοζάν: </a:t>
            </a:r>
            <a:r>
              <a:rPr lang="el-GR" altLang="en-US" sz="1260" dirty="0">
                <a:solidFill>
                  <a:srgbClr val="1B2420"/>
                </a:solidFill>
                <a:latin typeface="Calibri" pitchFamily="34" charset="0"/>
                <a:ea typeface="Calibri" pitchFamily="34" charset="-122"/>
                <a:cs typeface="Calibri" pitchFamily="34" charset="-120"/>
              </a:rPr>
              <a:t>Ένας οπωρώνας 40 στρεμμάτων αποσβένει αργά αν επενδύσει μόνος του· με δύο γείτονες, κοινή πύλη και μονάδα ελέγχου και επιδότηση 70%, ο χρόνος μειώνεται αισθητά.</a:t>
            </a:r>
            <a:endParaRPr lang="el-GR" sz="126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10 · ΚΟΙΝΩΝΙΚΗ ΕΠΙΔΡΑΣΗ</a:t>
            </a:r>
            <a:endParaRPr lang="el-G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Αλλαγή γενεών και νέες δεξιότητες</a:t>
            </a:r>
            <a:endParaRPr lang="el-GR" sz="2700" dirty="0"/>
          </a:p>
        </p:txBody>
      </p:sp>
      <p:sp>
        <p:nvSpPr>
          <p:cNvPr id="5" name="Shape 3"/>
          <p:cNvSpPr/>
          <p:nvPr/>
        </p:nvSpPr>
        <p:spPr>
          <a:xfrm>
            <a:off x="548640" y="2268864"/>
            <a:ext cx="2567864" cy="1926075"/>
          </a:xfrm>
          <a:prstGeom prst="roundRect">
            <a:avLst>
              <a:gd name="adj" fmla="val 5697"/>
            </a:avLst>
          </a:prstGeom>
          <a:solidFill>
            <a:srgbClr val="FFFFFF"/>
          </a:solidFill>
          <a:ln w="9525">
            <a:solidFill>
              <a:srgbClr val="DFE6DC"/>
            </a:solidFill>
            <a:prstDash val="solid"/>
          </a:ln>
        </p:spPr>
      </p:sp>
      <p:sp>
        <p:nvSpPr>
          <p:cNvPr id="6" name="Text 4"/>
          <p:cNvSpPr txBox="1"/>
          <p:nvPr/>
        </p:nvSpPr>
        <p:spPr>
          <a:xfrm>
            <a:off x="822960" y="2495461"/>
            <a:ext cx="2019224" cy="755324"/>
          </a:xfrm>
          <a:prstGeom prst="rect">
            <a:avLst/>
          </a:prstGeom>
          <a:noFill/>
          <a:ln/>
        </p:spPr>
        <p:txBody>
          <a:bodyPr wrap="square" lIns="0" tIns="0" rIns="0" bIns="0" rtlCol="0" anchor="b">
            <a:normAutofit/>
          </a:bodyPr>
          <a:lstStyle/>
          <a:p>
            <a:pPr indent="0" marL="0">
              <a:buNone/>
            </a:pPr>
            <a:r>
              <a:rPr lang="el-GR" altLang="en-US" sz="4500" b="1" dirty="0">
                <a:solidFill>
                  <a:srgbClr val="16602D"/>
                </a:solidFill>
                <a:latin typeface="Calibri" pitchFamily="34" charset="0"/>
                <a:ea typeface="Calibri" pitchFamily="34" charset="-122"/>
                <a:cs typeface="Calibri" pitchFamily="34" charset="-120"/>
              </a:rPr>
              <a:t>10,7%</a:t>
            </a:r>
            <a:endParaRPr lang="el-GR" sz="1620" dirty="0"/>
          </a:p>
        </p:txBody>
      </p:sp>
      <p:sp>
        <p:nvSpPr>
          <p:cNvPr id="7" name="Text 5"/>
          <p:cNvSpPr txBox="1"/>
          <p:nvPr/>
        </p:nvSpPr>
        <p:spPr>
          <a:xfrm>
            <a:off x="822960" y="3326317"/>
            <a:ext cx="2019224" cy="755324"/>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διαχειριστές εκμεταλλεύσεων κάτω των 40 ετών στην ΕΕ (2023)</a:t>
            </a:r>
            <a:endParaRPr lang="el-GR" sz="1260" dirty="0"/>
          </a:p>
        </p:txBody>
      </p:sp>
      <p:sp>
        <p:nvSpPr>
          <p:cNvPr id="8" name="Shape 6"/>
          <p:cNvSpPr/>
          <p:nvPr/>
        </p:nvSpPr>
        <p:spPr>
          <a:xfrm>
            <a:off x="3390824" y="2268864"/>
            <a:ext cx="2567864" cy="1926075"/>
          </a:xfrm>
          <a:prstGeom prst="roundRect">
            <a:avLst>
              <a:gd name="adj" fmla="val 5697"/>
            </a:avLst>
          </a:prstGeom>
          <a:solidFill>
            <a:srgbClr val="FFFFFF"/>
          </a:solidFill>
          <a:ln w="9525">
            <a:solidFill>
              <a:srgbClr val="DFE6DC"/>
            </a:solidFill>
            <a:prstDash val="solid"/>
          </a:ln>
        </p:spPr>
      </p:sp>
      <p:sp>
        <p:nvSpPr>
          <p:cNvPr id="9" name="Text 7"/>
          <p:cNvSpPr txBox="1"/>
          <p:nvPr/>
        </p:nvSpPr>
        <p:spPr>
          <a:xfrm>
            <a:off x="3665144" y="2495461"/>
            <a:ext cx="2019224" cy="755324"/>
          </a:xfrm>
          <a:prstGeom prst="rect">
            <a:avLst/>
          </a:prstGeom>
          <a:noFill/>
          <a:ln/>
        </p:spPr>
        <p:txBody>
          <a:bodyPr wrap="square" lIns="0" tIns="0" rIns="0" bIns="0" rtlCol="0" anchor="b">
            <a:normAutofit/>
          </a:bodyPr>
          <a:lstStyle/>
          <a:p>
            <a:pPr indent="0" marL="0">
              <a:buNone/>
            </a:pPr>
            <a:r>
              <a:rPr lang="el-GR" altLang="en-US" sz="4500" b="1" dirty="0">
                <a:solidFill>
                  <a:srgbClr val="16602D"/>
                </a:solidFill>
                <a:latin typeface="Calibri" pitchFamily="34" charset="0"/>
                <a:ea typeface="Calibri" pitchFamily="34" charset="-122"/>
                <a:cs typeface="Calibri" pitchFamily="34" charset="-120"/>
              </a:rPr>
              <a:t>61%</a:t>
            </a:r>
            <a:endParaRPr lang="el-GR" sz="1620" dirty="0"/>
          </a:p>
        </p:txBody>
      </p:sp>
      <p:sp>
        <p:nvSpPr>
          <p:cNvPr id="10" name="Text 8"/>
          <p:cNvSpPr txBox="1"/>
          <p:nvPr/>
        </p:nvSpPr>
        <p:spPr>
          <a:xfrm>
            <a:off x="3665144" y="3326317"/>
            <a:ext cx="2019224" cy="755324"/>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διαχειριστές 55 ετών και άνω στην ΕΕ (2023)</a:t>
            </a:r>
            <a:endParaRPr lang="el-GR" sz="1260" dirty="0"/>
          </a:p>
        </p:txBody>
      </p:sp>
      <p:sp>
        <p:nvSpPr>
          <p:cNvPr id="11" name="Shape 9"/>
          <p:cNvSpPr/>
          <p:nvPr/>
        </p:nvSpPr>
        <p:spPr>
          <a:xfrm>
            <a:off x="6233008" y="2268864"/>
            <a:ext cx="2567864" cy="1926075"/>
          </a:xfrm>
          <a:prstGeom prst="roundRect">
            <a:avLst>
              <a:gd name="adj" fmla="val 5697"/>
            </a:avLst>
          </a:prstGeom>
          <a:solidFill>
            <a:srgbClr val="FFFFFF"/>
          </a:solidFill>
          <a:ln w="9525">
            <a:solidFill>
              <a:srgbClr val="DFE6DC"/>
            </a:solidFill>
            <a:prstDash val="solid"/>
          </a:ln>
        </p:spPr>
      </p:sp>
      <p:sp>
        <p:nvSpPr>
          <p:cNvPr id="12" name="Text 10"/>
          <p:cNvSpPr txBox="1"/>
          <p:nvPr/>
        </p:nvSpPr>
        <p:spPr>
          <a:xfrm>
            <a:off x="6507328" y="2495461"/>
            <a:ext cx="2019224" cy="755324"/>
          </a:xfrm>
          <a:prstGeom prst="rect">
            <a:avLst/>
          </a:prstGeom>
          <a:noFill/>
          <a:ln/>
        </p:spPr>
        <p:txBody>
          <a:bodyPr wrap="square" lIns="0" tIns="0" rIns="0" bIns="0" rtlCol="0" anchor="b">
            <a:normAutofit/>
          </a:bodyPr>
          <a:lstStyle/>
          <a:p>
            <a:pPr indent="0" marL="0">
              <a:buNone/>
            </a:pPr>
            <a:r>
              <a:rPr lang="el-GR" altLang="en-US" sz="4500" b="1" dirty="0">
                <a:solidFill>
                  <a:srgbClr val="16602D"/>
                </a:solidFill>
                <a:latin typeface="Calibri" pitchFamily="34" charset="0"/>
                <a:ea typeface="Calibri" pitchFamily="34" charset="-122"/>
                <a:cs typeface="Calibri" pitchFamily="34" charset="-120"/>
              </a:rPr>
              <a:t>9,5%</a:t>
            </a:r>
            <a:endParaRPr lang="el-GR" sz="1620" dirty="0"/>
          </a:p>
        </p:txBody>
      </p:sp>
      <p:sp>
        <p:nvSpPr>
          <p:cNvPr id="13" name="Text 11"/>
          <p:cNvSpPr txBox="1"/>
          <p:nvPr/>
        </p:nvSpPr>
        <p:spPr>
          <a:xfrm>
            <a:off x="6507328" y="3326317"/>
            <a:ext cx="2019224" cy="755324"/>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μερίδιο της γεωργίας στη συνολική απασχόληση στην Ελλάδα (2023)</a:t>
            </a:r>
            <a:endParaRPr lang="el-GR" sz="1260" dirty="0"/>
          </a:p>
        </p:txBody>
      </p:sp>
      <p:sp>
        <p:nvSpPr>
          <p:cNvPr id="14" name="Shape 12"/>
          <p:cNvSpPr/>
          <p:nvPr/>
        </p:nvSpPr>
        <p:spPr>
          <a:xfrm>
            <a:off x="9075191" y="2268864"/>
            <a:ext cx="2567864" cy="1926075"/>
          </a:xfrm>
          <a:prstGeom prst="roundRect">
            <a:avLst>
              <a:gd name="adj" fmla="val 5697"/>
            </a:avLst>
          </a:prstGeom>
          <a:solidFill>
            <a:srgbClr val="FFFFFF"/>
          </a:solidFill>
          <a:ln w="9525">
            <a:solidFill>
              <a:srgbClr val="DFE6DC"/>
            </a:solidFill>
            <a:prstDash val="solid"/>
          </a:ln>
        </p:spPr>
      </p:sp>
      <p:sp>
        <p:nvSpPr>
          <p:cNvPr id="15" name="Text 13"/>
          <p:cNvSpPr txBox="1"/>
          <p:nvPr/>
        </p:nvSpPr>
        <p:spPr>
          <a:xfrm>
            <a:off x="9349511" y="2495461"/>
            <a:ext cx="2019224" cy="755324"/>
          </a:xfrm>
          <a:prstGeom prst="rect">
            <a:avLst/>
          </a:prstGeom>
          <a:noFill/>
          <a:ln/>
        </p:spPr>
        <p:txBody>
          <a:bodyPr wrap="square" lIns="0" tIns="0" rIns="0" bIns="0" rtlCol="0" anchor="b">
            <a:normAutofit/>
          </a:bodyPr>
          <a:lstStyle/>
          <a:p>
            <a:pPr indent="0" marL="0">
              <a:buNone/>
            </a:pPr>
            <a:r>
              <a:rPr lang="el-GR" altLang="en-US" sz="4500" b="1" dirty="0">
                <a:solidFill>
                  <a:srgbClr val="16602D"/>
                </a:solidFill>
                <a:latin typeface="Calibri" pitchFamily="34" charset="0"/>
                <a:ea typeface="Calibri" pitchFamily="34" charset="-122"/>
                <a:cs typeface="Calibri" pitchFamily="34" charset="-120"/>
              </a:rPr>
              <a:t>52</a:t>
            </a:r>
            <a:r>
              <a:rPr lang="el-GR" altLang="en-US" sz="1800" b="1" dirty="0">
                <a:solidFill>
                  <a:srgbClr val="1F7A3A"/>
                </a:solidFill>
                <a:latin typeface="Calibri" pitchFamily="34" charset="0"/>
                <a:ea typeface="Calibri" pitchFamily="34" charset="-122"/>
                <a:cs typeface="Calibri" pitchFamily="34" charset="-120"/>
              </a:rPr>
              <a:t> / 103</a:t>
            </a:r>
            <a:endParaRPr lang="el-GR" sz="1620" dirty="0"/>
          </a:p>
        </p:txBody>
      </p:sp>
      <p:sp>
        <p:nvSpPr>
          <p:cNvPr id="16" name="Text 14"/>
          <p:cNvSpPr txBox="1"/>
          <p:nvPr/>
        </p:nvSpPr>
        <p:spPr>
          <a:xfrm>
            <a:off x="9349511" y="3326317"/>
            <a:ext cx="2019224" cy="755324"/>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συμμετέχοντες 51 ετών και άνω στην έρευνα του Κοζάν· 28 έως 40 ετών, 11 γυναίκες</a:t>
            </a:r>
            <a:endParaRPr lang="el-GR" sz="1260" dirty="0"/>
          </a:p>
        </p:txBody>
      </p:sp>
      <p:sp>
        <p:nvSpPr>
          <p:cNvPr id="17" name="Text 15"/>
          <p:cNvSpPr txBox="1"/>
          <p:nvPr/>
        </p:nvSpPr>
        <p:spPr>
          <a:xfrm>
            <a:off x="548640" y="4421537"/>
            <a:ext cx="11094415" cy="1314263"/>
          </a:xfrm>
          <a:prstGeom prst="rect">
            <a:avLst/>
          </a:prstGeom>
          <a:noFill/>
          <a:ln/>
        </p:spPr>
        <p:txBody>
          <a:bodyPr wrap="square" lIns="0" tIns="0" rIns="0" bIns="0" rtlCol="0" anchor="t">
            <a:normAutofit/>
          </a:bodyPr>
          <a:lstStyle/>
          <a:p>
            <a:pPr indent="0" marL="0">
              <a:buNone/>
            </a:pPr>
            <a:r>
              <a:rPr lang="el-GR" altLang="en-US" sz="1440" dirty="0">
                <a:solidFill>
                  <a:srgbClr val="3A4540"/>
                </a:solidFill>
                <a:latin typeface="Calibri" pitchFamily="34" charset="0"/>
                <a:ea typeface="Calibri" pitchFamily="34" charset="-122"/>
                <a:cs typeface="Calibri" pitchFamily="34" charset="-120"/>
              </a:rPr>
              <a:t>Νέες θέσεις εργασίας: εγκατάσταση και συντήρηση αισθητήρων και σταθμών, δεδομένα και συμβουλευτική, υπηρεσίες μηχανημάτων και drone, στέλεχος ψηφιακής υποστήριξης σε συνεταιρισμό. Η αυτόματη καθοδήγηση μαθαίνεται σε λίγες ώρες.</a:t>
            </a:r>
            <a:endParaRPr lang="el-GR" sz="1440" dirty="0"/>
          </a:p>
        </p:txBody>
      </p:sp>
      <p:sp>
        <p:nvSpPr>
          <p:cNvPr id="18" name="Text 16"/>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Eurostat (2026) · Εμπορικό Επιμελητήριο Κοζάν, έρευνα αναγκών (2026) · Adamchuk, UNL (2008)</a:t>
            </a:r>
            <a:endParaRPr lang="el-GR" sz="900" dirty="0"/>
          </a:p>
        </p:txBody>
      </p:sp>
      <p:sp>
        <p:nvSpPr>
          <p:cNvPr id="19" name="Text 17"/>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31</a:t>
            </a:r>
            <a:endParaRPr lang="el-GR" sz="9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10 · ΕΝΤΑΞΗ ΚΑΙ ΔΕΔΟΜΕΝΑ</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Κανείς πίσω, τα δεδομένα στον παραγωγό</a:t>
            </a:r>
            <a:endParaRPr lang="el-GR" sz="2700" dirty="0"/>
          </a:p>
        </p:txBody>
      </p:sp>
      <p:sp>
        <p:nvSpPr>
          <p:cNvPr id="4" name="Shape 2"/>
          <p:cNvSpPr/>
          <p:nvPr/>
        </p:nvSpPr>
        <p:spPr>
          <a:xfrm>
            <a:off x="548640" y="2231098"/>
            <a:ext cx="5364328" cy="2114906"/>
          </a:xfrm>
          <a:prstGeom prst="roundRect">
            <a:avLst>
              <a:gd name="adj" fmla="val 5188"/>
            </a:avLst>
          </a:prstGeom>
          <a:solidFill>
            <a:srgbClr val="FBF1DC"/>
          </a:solidFill>
          <a:ln w="12700">
            <a:solidFill>
              <a:srgbClr val="FBF1DC"/>
            </a:solidFill>
            <a:prstDash val="solid"/>
          </a:ln>
        </p:spPr>
      </p:sp>
      <p:sp>
        <p:nvSpPr>
          <p:cNvPr id="5" name="Text 3"/>
          <p:cNvSpPr txBox="1"/>
          <p:nvPr/>
        </p:nvSpPr>
        <p:spPr>
          <a:xfrm>
            <a:off x="868680" y="2419929"/>
            <a:ext cx="4724248" cy="377662"/>
          </a:xfrm>
          <a:prstGeom prst="rect">
            <a:avLst/>
          </a:prstGeom>
          <a:noFill/>
          <a:ln/>
        </p:spPr>
        <p:txBody>
          <a:bodyPr wrap="square" lIns="0" tIns="0" rIns="0" bIns="0" rtlCol="0" anchor="t"/>
          <a:lstStyle/>
          <a:p>
            <a:pPr indent="0" marL="0">
              <a:buNone/>
            </a:pPr>
            <a:r>
              <a:rPr lang="el-GR" altLang="en-US" sz="1800" b="1" dirty="0">
                <a:solidFill>
                  <a:srgbClr val="854D0E"/>
                </a:solidFill>
                <a:latin typeface="Calibri" pitchFamily="34" charset="0"/>
                <a:ea typeface="Calibri" pitchFamily="34" charset="-122"/>
                <a:cs typeface="Calibri" pitchFamily="34" charset="-120"/>
              </a:rPr>
              <a:t>Έργο που αποκλείει</a:t>
            </a:r>
            <a:endParaRPr lang="el-GR" sz="1800" dirty="0"/>
          </a:p>
        </p:txBody>
      </p:sp>
      <p:sp>
        <p:nvSpPr>
          <p:cNvPr id="6" name="Text 4"/>
          <p:cNvSpPr txBox="1"/>
          <p:nvPr/>
        </p:nvSpPr>
        <p:spPr>
          <a:xfrm>
            <a:off x="868680" y="2910889"/>
            <a:ext cx="4724248" cy="1284050"/>
          </a:xfrm>
          <a:prstGeom prst="rect">
            <a:avLst/>
          </a:prstGeom>
          <a:noFill/>
          <a:ln/>
        </p:spPr>
        <p:txBody>
          <a:bodyPr wrap="square" lIns="0" tIns="0" rIns="0" bIns="0" rtlCol="0" anchor="t">
            <a:normAutofit/>
          </a:bodyPr>
          <a:lstStyle/>
          <a:p>
            <a:pPr marL="203200" indent="-203200">
              <a:spcAft>
                <a:spcPts val="496"/>
              </a:spcAft>
              <a:buSzPct val="100000"/>
              <a:buChar char="•"/>
            </a:pPr>
            <a:r>
              <a:rPr lang="el-GR" altLang="en-US" sz="1400" dirty="0">
                <a:solidFill>
                  <a:srgbClr val="1B2420"/>
                </a:solidFill>
                <a:latin typeface="Calibri" pitchFamily="34" charset="0"/>
                <a:ea typeface="Calibri" pitchFamily="34" charset="-122"/>
                <a:cs typeface="Calibri" pitchFamily="34" charset="-120"/>
              </a:rPr>
              <a:t>Μόνο όσοι έχουν smartphone και ψηφιακές δεξιότητες μπορούν να το χρησιμοποιήσουν</a:t>
            </a:r>
            <a:endParaRPr lang="el-GR" sz="1400" dirty="0"/>
          </a:p>
          <a:p>
            <a:pPr marL="203200" indent="-203200">
              <a:spcAft>
                <a:spcPts val="496"/>
              </a:spcAft>
              <a:buSzPct val="100000"/>
              <a:buChar char="•"/>
            </a:pPr>
            <a:r>
              <a:rPr lang="el-GR" altLang="en-US" sz="1400" dirty="0">
                <a:solidFill>
                  <a:srgbClr val="1B2420"/>
                </a:solidFill>
                <a:latin typeface="Calibri" pitchFamily="34" charset="0"/>
                <a:ea typeface="Calibri" pitchFamily="34" charset="-122"/>
                <a:cs typeface="Calibri" pitchFamily="34" charset="-120"/>
              </a:rPr>
              <a:t>Το κόστος το αντέχουν μόνο οι μεγάλες εκμεταλλεύσεις</a:t>
            </a:r>
            <a:endParaRPr lang="el-GR" sz="1400" dirty="0"/>
          </a:p>
          <a:p>
            <a:pPr marL="203200" indent="-203200">
              <a:spcAft>
                <a:spcPts val="496"/>
              </a:spcAft>
              <a:buSzPct val="100000"/>
              <a:buChar char="•"/>
            </a:pPr>
            <a:r>
              <a:rPr lang="el-GR" altLang="en-US" sz="1400" dirty="0">
                <a:solidFill>
                  <a:srgbClr val="1B2420"/>
                </a:solidFill>
                <a:latin typeface="Calibri" pitchFamily="34" charset="0"/>
                <a:ea typeface="Calibri" pitchFamily="34" charset="-122"/>
                <a:cs typeface="Calibri" pitchFamily="34" charset="-120"/>
              </a:rPr>
              <a:t>Αποφασίζει χωρίς να ρωτήσει τα μέλη</a:t>
            </a:r>
            <a:endParaRPr lang="el-GR" sz="1400" dirty="0"/>
          </a:p>
        </p:txBody>
      </p:sp>
      <p:sp>
        <p:nvSpPr>
          <p:cNvPr id="7" name="Shape 5"/>
          <p:cNvSpPr/>
          <p:nvPr/>
        </p:nvSpPr>
        <p:spPr>
          <a:xfrm>
            <a:off x="6278728" y="2231098"/>
            <a:ext cx="5364328" cy="2114906"/>
          </a:xfrm>
          <a:prstGeom prst="roundRect">
            <a:avLst>
              <a:gd name="adj" fmla="val 5188"/>
            </a:avLst>
          </a:prstGeom>
          <a:solidFill>
            <a:srgbClr val="E6F3EA"/>
          </a:solidFill>
          <a:ln w="12700">
            <a:solidFill>
              <a:srgbClr val="E6F3EA"/>
            </a:solidFill>
            <a:prstDash val="solid"/>
          </a:ln>
        </p:spPr>
      </p:sp>
      <p:sp>
        <p:nvSpPr>
          <p:cNvPr id="8" name="Text 6"/>
          <p:cNvSpPr txBox="1"/>
          <p:nvPr/>
        </p:nvSpPr>
        <p:spPr>
          <a:xfrm>
            <a:off x="6598768" y="2419929"/>
            <a:ext cx="4724248" cy="377662"/>
          </a:xfrm>
          <a:prstGeom prst="rect">
            <a:avLst/>
          </a:prstGeom>
          <a:noFill/>
          <a:ln/>
        </p:spPr>
        <p:txBody>
          <a:bodyPr wrap="square" lIns="0" tIns="0" rIns="0" bIns="0" rtlCol="0" anchor="t"/>
          <a:lstStyle/>
          <a:p>
            <a:pPr indent="0" marL="0">
              <a:buNone/>
            </a:pPr>
            <a:r>
              <a:rPr lang="el-GR" altLang="en-US" sz="1800" b="1" dirty="0">
                <a:solidFill>
                  <a:srgbClr val="16602D"/>
                </a:solidFill>
                <a:latin typeface="Calibri" pitchFamily="34" charset="0"/>
                <a:ea typeface="Calibri" pitchFamily="34" charset="-122"/>
                <a:cs typeface="Calibri" pitchFamily="34" charset="-120"/>
              </a:rPr>
              <a:t>Έργο χωρίς αποκλεισμούς</a:t>
            </a:r>
            <a:endParaRPr lang="el-GR" sz="1800" dirty="0"/>
          </a:p>
        </p:txBody>
      </p:sp>
      <p:sp>
        <p:nvSpPr>
          <p:cNvPr id="9" name="Text 7"/>
          <p:cNvSpPr txBox="1"/>
          <p:nvPr/>
        </p:nvSpPr>
        <p:spPr>
          <a:xfrm>
            <a:off x="6598768" y="2910889"/>
            <a:ext cx="4724248" cy="1284050"/>
          </a:xfrm>
          <a:prstGeom prst="rect">
            <a:avLst/>
          </a:prstGeom>
          <a:noFill/>
          <a:ln/>
        </p:spPr>
        <p:txBody>
          <a:bodyPr wrap="square" lIns="0" tIns="0" rIns="0" bIns="0" rtlCol="0" anchor="t">
            <a:normAutofit/>
          </a:bodyPr>
          <a:lstStyle/>
          <a:p>
            <a:pPr marL="203200" indent="-203200">
              <a:spcAft>
                <a:spcPts val="496"/>
              </a:spcAft>
              <a:buSzPct val="100000"/>
              <a:buChar char="•"/>
            </a:pPr>
            <a:r>
              <a:rPr lang="el-GR" altLang="en-US" sz="1400" dirty="0">
                <a:solidFill>
                  <a:srgbClr val="1B2420"/>
                </a:solidFill>
                <a:latin typeface="Calibri" pitchFamily="34" charset="0"/>
                <a:ea typeface="Calibri" pitchFamily="34" charset="-122"/>
                <a:cs typeface="Calibri" pitchFamily="34" charset="-120"/>
              </a:rPr>
              <a:t>Ειδοποιήσεις από εφαρμογή και με SMS</a:t>
            </a:r>
            <a:endParaRPr lang="el-GR" sz="1400" dirty="0"/>
          </a:p>
          <a:p>
            <a:pPr marL="203200" indent="-203200">
              <a:spcAft>
                <a:spcPts val="496"/>
              </a:spcAft>
              <a:buSzPct val="100000"/>
              <a:buChar char="•"/>
            </a:pPr>
            <a:r>
              <a:rPr lang="el-GR" altLang="en-US" sz="1400" dirty="0">
                <a:solidFill>
                  <a:srgbClr val="1B2420"/>
                </a:solidFill>
                <a:latin typeface="Calibri" pitchFamily="34" charset="0"/>
                <a:ea typeface="Calibri" pitchFamily="34" charset="-122"/>
                <a:cs typeface="Calibri" pitchFamily="34" charset="-120"/>
              </a:rPr>
              <a:t>Ημέρες πρακτικής δια ζώσης, σε ώρες που μπορούν οι γυναίκες παραγωγοί</a:t>
            </a:r>
            <a:endParaRPr lang="el-GR" sz="1400" dirty="0"/>
          </a:p>
          <a:p>
            <a:pPr marL="203200" indent="-203200">
              <a:spcAft>
                <a:spcPts val="496"/>
              </a:spcAft>
              <a:buSzPct val="100000"/>
              <a:buChar char="•"/>
            </a:pPr>
            <a:r>
              <a:rPr lang="el-GR" altLang="en-US" sz="1400" dirty="0">
                <a:solidFill>
                  <a:srgbClr val="1B2420"/>
                </a:solidFill>
                <a:latin typeface="Calibri" pitchFamily="34" charset="0"/>
                <a:ea typeface="Calibri" pitchFamily="34" charset="-122"/>
                <a:cs typeface="Calibri" pitchFamily="34" charset="-120"/>
              </a:rPr>
              <a:t>Κοινή χρήση και υπηρεσίες για τον μικρό παραγωγό</a:t>
            </a:r>
            <a:endParaRPr lang="el-GR" sz="1400" dirty="0"/>
          </a:p>
        </p:txBody>
      </p:sp>
      <p:sp>
        <p:nvSpPr>
          <p:cNvPr id="10" name="Text 8"/>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FAO (2022) · CEMA κ.ά. (2018), Κώδικας Δεοντολογίας της ΕΕ για την ανταλλαγή γεωργικών δεδομένων · Υπουργείο Εμπορίου της Τουρκίας, HKS</a:t>
            </a:r>
            <a:endParaRPr lang="el-GR" sz="900" dirty="0"/>
          </a:p>
        </p:txBody>
      </p:sp>
      <p:sp>
        <p:nvSpPr>
          <p:cNvPr id="11" name="Text 9"/>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32</a:t>
            </a:r>
            <a:endParaRPr lang="el-GR" sz="900" dirty="0"/>
          </a:p>
        </p:txBody>
      </p:sp>
      <p:sp>
        <p:nvSpPr>
          <p:cNvPr id="13" name="Shape 10"/>
          <p:cNvSpPr/>
          <p:nvPr/>
        </p:nvSpPr>
        <p:spPr>
          <a:xfrm>
            <a:off x="548640" y="4534835"/>
            <a:ext cx="11094415" cy="830856"/>
          </a:xfrm>
          <a:prstGeom prst="roundRect">
            <a:avLst>
              <a:gd name="adj" fmla="val 13207"/>
            </a:avLst>
          </a:prstGeom>
          <a:solidFill>
            <a:srgbClr val="E6F3EA"/>
          </a:solidFill>
          <a:ln w="9525">
            <a:solidFill>
              <a:srgbClr val="E6F3EA"/>
            </a:solidFill>
            <a:prstDash val="solid"/>
          </a:ln>
        </p:spPr>
      </p:sp>
      <p:sp>
        <p:nvSpPr>
          <p:cNvPr id="14" name="Shape 11"/>
          <p:cNvSpPr/>
          <p:nvPr/>
        </p:nvSpPr>
        <p:spPr>
          <a:xfrm>
            <a:off x="826554" y="4716113"/>
            <a:ext cx="468301" cy="468301"/>
          </a:xfrm>
          <a:prstGeom prst="ellipse">
            <a:avLst/>
          </a:prstGeom>
          <a:solidFill>
            <a:srgbClr val="FFFFFF"/>
          </a:solidFill>
          <a:ln w="12700">
            <a:solidFill>
              <a:srgbClr val="FFFFFF"/>
            </a:solidFill>
            <a:prstDash val="solid"/>
          </a:ln>
        </p:spPr>
      </p:sp>
      <p:pic>
        <p:nvPicPr>
          <p:cNvPr id="15" name="Image 0" descr="/root/kozan-akilli-tarim/sunum/build/cache/m2/icons/handshake-16602D.png">    </p:cNvPr>
          <p:cNvPicPr>
            <a:picLocks noChangeAspect="1"/>
          </p:cNvPicPr>
          <p:nvPr/>
        </p:nvPicPr>
        <p:blipFill>
          <a:blip r:embed="rId1"/>
          <a:stretch>
            <a:fillRect/>
          </a:stretch>
        </p:blipFill>
        <p:spPr>
          <a:xfrm>
            <a:off x="929580" y="4819139"/>
            <a:ext cx="262248" cy="262248"/>
          </a:xfrm>
          <a:prstGeom prst="rect">
            <a:avLst/>
          </a:prstGeom>
        </p:spPr>
      </p:pic>
      <p:sp>
        <p:nvSpPr>
          <p:cNvPr id="16" name="Text 12"/>
          <p:cNvSpPr txBox="1"/>
          <p:nvPr/>
        </p:nvSpPr>
        <p:spPr>
          <a:xfrm>
            <a:off x="1554480" y="4625474"/>
            <a:ext cx="9859975" cy="649578"/>
          </a:xfrm>
          <a:prstGeom prst="rect">
            <a:avLst/>
          </a:prstGeom>
          <a:noFill/>
          <a:ln/>
        </p:spPr>
        <p:txBody>
          <a:bodyPr wrap="square" lIns="0" tIns="0" rIns="0" bIns="0" rtlCol="0" anchor="ctr">
            <a:normAutofit/>
          </a:bodyPr>
          <a:lstStyle/>
          <a:p>
            <a:pPr indent="0" marL="0">
              <a:buNone/>
            </a:pPr>
            <a:r>
              <a:rPr lang="el-GR" altLang="en-US" sz="1310" b="1" dirty="0">
                <a:solidFill>
                  <a:srgbClr val="16602D"/>
                </a:solidFill>
                <a:latin typeface="Calibri" pitchFamily="34" charset="0"/>
                <a:ea typeface="Calibri" pitchFamily="34" charset="-122"/>
                <a:cs typeface="Calibri" pitchFamily="34" charset="-120"/>
              </a:rPr>
              <a:t>Ρωτήστε πριν υπογράψετε: </a:t>
            </a:r>
            <a:r>
              <a:rPr lang="el-GR" altLang="en-US" sz="1310" dirty="0">
                <a:solidFill>
                  <a:srgbClr val="1B2420"/>
                </a:solidFill>
                <a:latin typeface="Calibri" pitchFamily="34" charset="0"/>
                <a:ea typeface="Calibri" pitchFamily="34" charset="-122"/>
                <a:cs typeface="Calibri" pitchFamily="34" charset="-120"/>
              </a:rPr>
              <a:t>Πού αποθηκεύονται τα δεδομένα μου; Με ποιους, για ποιο σκοπό και με τη συναίνεσή μου μοιράζονται; Αν σταματήσω την υπηρεσία, παίρνω μαζί μου τα δεδομένα μου;</a:t>
            </a:r>
            <a:endParaRPr lang="el-GR" sz="131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ΣΤΗΝ ΠΛΑΤΦΟΡΜΑ · ΜΑΘΗΜΑ 10</a:t>
            </a:r>
            <a:endParaRPr lang="el-G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Στην πλατφόρμα: η απόφαση του συνεταιρισμού</a:t>
            </a:r>
            <a:endParaRPr lang="el-GR" sz="2700" dirty="0"/>
          </a:p>
        </p:txBody>
      </p:sp>
      <p:sp>
        <p:nvSpPr>
          <p:cNvPr id="5"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Πλατφόρμα της Ακαδημίας, Ενότητα 2, Μάθημα 10</a:t>
            </a:r>
            <a:endParaRPr lang="el-GR" sz="900" dirty="0"/>
          </a:p>
        </p:txBody>
      </p:sp>
      <p:sp>
        <p:nvSpPr>
          <p:cNvPr id="6"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33</a:t>
            </a:r>
            <a:endParaRPr lang="el-GR" sz="900" dirty="0"/>
          </a:p>
        </p:txBody>
      </p:sp>
      <p:pic>
        <p:nvPicPr>
          <p:cNvPr id="8" name="Image 0" descr="/root/kozan-akilli-tarim/sunum/build/cache/m2-el-l10-ix0-2de9eed6-2000-0.jpg">    </p:cNvPr>
          <p:cNvPicPr>
            <a:picLocks noChangeAspect="1"/>
          </p:cNvPicPr>
          <p:nvPr/>
        </p:nvPicPr>
        <p:blipFill>
          <a:blip r:embed="rId1"/>
          <a:stretch>
            <a:fillRect/>
          </a:stretch>
        </p:blipFill>
        <p:spPr>
          <a:xfrm>
            <a:off x="985807" y="2253758"/>
            <a:ext cx="4151495" cy="3240338"/>
          </a:xfrm>
          <a:prstGeom prst="rect">
            <a:avLst/>
          </a:prstGeom>
          <a:effectLst>
            <a:outerShdw sx="100000" sy="100000" kx="0" ky="0" algn="bl" rotWithShape="0" blurRad="101600" dist="38100" dir="5400000">
              <a:srgbClr val="1B2420">
                <a:alpha val="22000"/>
              </a:srgbClr>
            </a:outerShdw>
          </a:effectLst>
        </p:spPr>
      </p:pic>
      <p:sp>
        <p:nvSpPr>
          <p:cNvPr id="9" name="Text 5"/>
          <p:cNvSpPr txBox="1"/>
          <p:nvPr/>
        </p:nvSpPr>
        <p:spPr>
          <a:xfrm>
            <a:off x="548640" y="5554522"/>
            <a:ext cx="5025828" cy="226597"/>
          </a:xfrm>
          <a:prstGeom prst="rect">
            <a:avLst/>
          </a:prstGeom>
          <a:noFill/>
          <a:ln/>
        </p:spPr>
        <p:txBody>
          <a:bodyPr wrap="square" lIns="0" tIns="0" rIns="0" bIns="0" rtlCol="0" anchor="t"/>
          <a:lstStyle/>
          <a:p>
            <a:pPr indent="0" marL="0">
              <a:buNone/>
            </a:pPr>
            <a:r>
              <a:rPr lang="el-GR" altLang="en-US" sz="990" i="1" dirty="0">
                <a:solidFill>
                  <a:srgbClr val="5A6862"/>
                </a:solidFill>
                <a:latin typeface="Calibri" pitchFamily="34" charset="0"/>
                <a:ea typeface="Calibri" pitchFamily="34" charset="-122"/>
                <a:cs typeface="Calibri" pitchFamily="34" charset="-120"/>
              </a:rPr>
              <a:t>Ενότητα 2, Μάθημα 10: σενάριο απόφασης (επινοημένο)</a:t>
            </a:r>
            <a:endParaRPr lang="el-GR" sz="990" dirty="0"/>
          </a:p>
        </p:txBody>
      </p:sp>
      <p:sp>
        <p:nvSpPr>
          <p:cNvPr id="10" name="Shape 6"/>
          <p:cNvSpPr/>
          <p:nvPr/>
        </p:nvSpPr>
        <p:spPr>
          <a:xfrm>
            <a:off x="5940228" y="2253758"/>
            <a:ext cx="5702827" cy="3240338"/>
          </a:xfrm>
          <a:prstGeom prst="roundRect">
            <a:avLst>
              <a:gd name="adj" fmla="val 3386"/>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1" name="Shape 7"/>
          <p:cNvSpPr/>
          <p:nvPr/>
        </p:nvSpPr>
        <p:spPr>
          <a:xfrm>
            <a:off x="6212574" y="2419929"/>
            <a:ext cx="415428" cy="415428"/>
          </a:xfrm>
          <a:prstGeom prst="ellipse">
            <a:avLst/>
          </a:prstGeom>
          <a:solidFill>
            <a:srgbClr val="E6F3EA"/>
          </a:solidFill>
          <a:ln w="12700">
            <a:solidFill>
              <a:srgbClr val="E6F3EA"/>
            </a:solidFill>
            <a:prstDash val="solid"/>
          </a:ln>
        </p:spPr>
      </p:sp>
      <p:pic>
        <p:nvPicPr>
          <p:cNvPr id="12" name="Image 1" descr="/root/kozan-akilli-tarim/sunum/build/cache/m2/icons/git-branch-16602D.png">    </p:cNvPr>
          <p:cNvPicPr>
            <a:picLocks noChangeAspect="1"/>
          </p:cNvPicPr>
          <p:nvPr/>
        </p:nvPicPr>
        <p:blipFill>
          <a:blip r:embed="rId2"/>
          <a:stretch>
            <a:fillRect/>
          </a:stretch>
        </p:blipFill>
        <p:spPr>
          <a:xfrm>
            <a:off x="6303969" y="2511323"/>
            <a:ext cx="232640" cy="232640"/>
          </a:xfrm>
          <a:prstGeom prst="rect">
            <a:avLst/>
          </a:prstGeom>
        </p:spPr>
      </p:pic>
      <p:sp>
        <p:nvSpPr>
          <p:cNvPr id="13" name="Text 8"/>
          <p:cNvSpPr txBox="1"/>
          <p:nvPr/>
        </p:nvSpPr>
        <p:spPr>
          <a:xfrm>
            <a:off x="6808908" y="2419929"/>
            <a:ext cx="4605547" cy="226597"/>
          </a:xfrm>
          <a:prstGeom prst="rect">
            <a:avLst/>
          </a:prstGeom>
          <a:noFill/>
          <a:ln/>
        </p:spPr>
        <p:txBody>
          <a:bodyPr wrap="square" lIns="0" tIns="0" rIns="0" bIns="0" rtlCol="0" anchor="t"/>
          <a:lstStyle/>
          <a:p>
            <a:pPr indent="0" marL="0">
              <a:buNone/>
            </a:pPr>
            <a:r>
              <a:rPr lang="el-GR" altLang="en-US" sz="1350" b="1" dirty="0">
                <a:solidFill>
                  <a:srgbClr val="1B2420"/>
                </a:solidFill>
                <a:latin typeface="Calibri" pitchFamily="34" charset="0"/>
                <a:ea typeface="Calibri" pitchFamily="34" charset="-122"/>
                <a:cs typeface="Calibri" pitchFamily="34" charset="-120"/>
              </a:rPr>
              <a:t>Τι θα κάνουν οι συμμετέχοντες;</a:t>
            </a:r>
            <a:endParaRPr lang="el-GR" sz="1350" dirty="0"/>
          </a:p>
        </p:txBody>
      </p:sp>
      <p:sp>
        <p:nvSpPr>
          <p:cNvPr id="14" name="Text 9"/>
          <p:cNvSpPr txBox="1"/>
          <p:nvPr/>
        </p:nvSpPr>
        <p:spPr>
          <a:xfrm>
            <a:off x="6808908" y="2646526"/>
            <a:ext cx="4605547" cy="211491"/>
          </a:xfrm>
          <a:prstGeom prst="rect">
            <a:avLst/>
          </a:prstGeom>
          <a:noFill/>
          <a:ln/>
        </p:spPr>
        <p:txBody>
          <a:bodyPr wrap="square" lIns="0" tIns="0" rIns="0" bIns="0" rtlCol="0" anchor="t"/>
          <a:lstStyle/>
          <a:p>
            <a:pPr indent="0" marL="0">
              <a:buNone/>
            </a:pPr>
            <a:r>
              <a:rPr lang="el-GR" altLang="en-US" sz="1040" b="1" dirty="0">
                <a:solidFill>
                  <a:srgbClr val="A16207"/>
                </a:solidFill>
                <a:latin typeface="Calibri" pitchFamily="34" charset="0"/>
                <a:ea typeface="Calibri" pitchFamily="34" charset="-122"/>
                <a:cs typeface="Calibri" pitchFamily="34" charset="-120"/>
              </a:rPr>
              <a:t>Υποχρεωτική δραστηριότητα · 40 XP · όριο επιτυχίας 70%</a:t>
            </a:r>
            <a:endParaRPr lang="el-GR" sz="1040" dirty="0"/>
          </a:p>
        </p:txBody>
      </p:sp>
      <p:sp>
        <p:nvSpPr>
          <p:cNvPr id="15" name="Text 10"/>
          <p:cNvSpPr txBox="1"/>
          <p:nvPr/>
        </p:nvSpPr>
        <p:spPr>
          <a:xfrm>
            <a:off x="6214548" y="3024188"/>
            <a:ext cx="5154187" cy="2333950"/>
          </a:xfrm>
          <a:prstGeom prst="rect">
            <a:avLst/>
          </a:prstGeom>
          <a:noFill/>
          <a:ln/>
        </p:spPr>
        <p:txBody>
          <a:bodyPr wrap="square" lIns="0" tIns="0" rIns="0" bIns="0" rtlCol="0" anchor="t">
            <a:normAutofit/>
          </a:bodyPr>
          <a:lstStyle/>
          <a:p>
            <a:pPr marL="254000" indent="-254000">
              <a:spcAft>
                <a:spcPts val="743"/>
              </a:spcAft>
              <a:buSzPct val="100000"/>
              <a:buFont typeface="+mj-lt"/>
              <a:buAutoNum type="arabicPeriod" startAt="1"/>
            </a:pPr>
            <a:r>
              <a:rPr lang="el-GR" altLang="en-US" sz="1310" b="1" dirty="0">
                <a:solidFill>
                  <a:srgbClr val="16602D"/>
                </a:solidFill>
                <a:latin typeface="Calibri" pitchFamily="34" charset="0"/>
                <a:ea typeface="Calibri" pitchFamily="34" charset="-122"/>
                <a:cs typeface="Calibri" pitchFamily="34" charset="-120"/>
              </a:rPr>
              <a:t>Σενάριο: </a:t>
            </a:r>
            <a:r>
              <a:rPr lang="el-GR" altLang="en-US" sz="1310" dirty="0">
                <a:solidFill>
                  <a:srgbClr val="3A4540"/>
                </a:solidFill>
                <a:latin typeface="Calibri" pitchFamily="34" charset="0"/>
                <a:ea typeface="Calibri" pitchFamily="34" charset="-122"/>
                <a:cs typeface="Calibri" pitchFamily="34" charset="-120"/>
              </a:rPr>
              <a:t>Επινοημένο: συνεταιρισμός εσπεριδοειδών με 60 μέλη στο Κοζάν· τα περισσότερα μέλη έχουν οπωρώνες 10-30 στρεμμάτων και ο προϋπολογισμός είναι περιορισμένος.</a:t>
            </a:r>
            <a:endParaRPr lang="el-GR" sz="1310" dirty="0"/>
          </a:p>
          <a:p>
            <a:pPr marL="254000" indent="-254000">
              <a:spcAft>
                <a:spcPts val="743"/>
              </a:spcAft>
              <a:buSzPct val="100000"/>
              <a:buFont typeface="+mj-lt"/>
              <a:buAutoNum type="arabicPeriod" startAt="1"/>
            </a:pPr>
            <a:r>
              <a:rPr lang="el-GR" altLang="en-US" sz="1310" b="1" dirty="0">
                <a:solidFill>
                  <a:srgbClr val="16602D"/>
                </a:solidFill>
                <a:latin typeface="Calibri" pitchFamily="34" charset="0"/>
                <a:ea typeface="Calibri" pitchFamily="34" charset="-122"/>
                <a:cs typeface="Calibri" pitchFamily="34" charset="-120"/>
              </a:rPr>
              <a:t>Ρόλος: </a:t>
            </a:r>
            <a:r>
              <a:rPr lang="el-GR" altLang="en-US" sz="1310" dirty="0">
                <a:solidFill>
                  <a:srgbClr val="3A4540"/>
                </a:solidFill>
                <a:latin typeface="Calibri" pitchFamily="34" charset="0"/>
                <a:ea typeface="Calibri" pitchFamily="34" charset="-122"/>
                <a:cs typeface="Calibri" pitchFamily="34" charset="-120"/>
              </a:rPr>
              <a:t>Οι συμμετέχοντες αποφασίζουν ως διοικητικό συμβούλιο· κάθε επιλογή φέρνει βαθμούς και ανατροφοδότηση.</a:t>
            </a:r>
            <a:endParaRPr lang="el-GR" sz="1310" dirty="0"/>
          </a:p>
          <a:p>
            <a:pPr marL="254000" indent="-254000">
              <a:spcAft>
                <a:spcPts val="743"/>
              </a:spcAft>
              <a:buSzPct val="100000"/>
              <a:buFont typeface="+mj-lt"/>
              <a:buAutoNum type="arabicPeriod" startAt="1"/>
            </a:pPr>
            <a:r>
              <a:rPr lang="el-GR" altLang="en-US" sz="1310" b="1" dirty="0">
                <a:solidFill>
                  <a:srgbClr val="16602D"/>
                </a:solidFill>
                <a:latin typeface="Calibri" pitchFamily="34" charset="0"/>
                <a:ea typeface="Calibri" pitchFamily="34" charset="-122"/>
                <a:cs typeface="Calibri" pitchFamily="34" charset="-120"/>
              </a:rPr>
              <a:t>Συζήτηση: </a:t>
            </a:r>
            <a:r>
              <a:rPr lang="el-GR" altLang="en-US" sz="1310" dirty="0">
                <a:solidFill>
                  <a:srgbClr val="3A4540"/>
                </a:solidFill>
                <a:latin typeface="Calibri" pitchFamily="34" charset="0"/>
                <a:ea typeface="Calibri" pitchFamily="34" charset="-122"/>
                <a:cs typeface="Calibri" pitchFamily="34" charset="-120"/>
              </a:rPr>
              <a:t>Ένα ακριβό αυτόνομο όχημα ή μια υπηρεσία για την κοινή ανάγκη των μελών;</a:t>
            </a:r>
            <a:endParaRPr lang="el-GR" sz="1310" dirty="0"/>
          </a:p>
          <a:p>
            <a:pPr marL="254000" indent="-254000">
              <a:spcAft>
                <a:spcPts val="743"/>
              </a:spcAft>
              <a:buSzPct val="100000"/>
              <a:buFont typeface="+mj-lt"/>
              <a:buAutoNum type="arabicPeriod" startAt="1"/>
            </a:pPr>
            <a:r>
              <a:rPr lang="el-GR" altLang="en-US" sz="1310" b="1" dirty="0">
                <a:solidFill>
                  <a:srgbClr val="16602D"/>
                </a:solidFill>
                <a:latin typeface="Calibri" pitchFamily="34" charset="0"/>
                <a:ea typeface="Calibri" pitchFamily="34" charset="-122"/>
                <a:cs typeface="Calibri" pitchFamily="34" charset="-120"/>
              </a:rPr>
              <a:t>Στη συνέχεια: </a:t>
            </a:r>
            <a:r>
              <a:rPr lang="el-GR" altLang="en-US" sz="1310" dirty="0">
                <a:solidFill>
                  <a:srgbClr val="3A4540"/>
                </a:solidFill>
                <a:latin typeface="Calibri" pitchFamily="34" charset="0"/>
                <a:ea typeface="Calibri" pitchFamily="34" charset="-122"/>
                <a:cs typeface="Calibri" pitchFamily="34" charset="-120"/>
              </a:rPr>
              <a:t>Η ταξινόμηση «Κοινωνικό όφελος ή κίνδυνος;».</a:t>
            </a:r>
            <a:endParaRPr lang="el-GR" sz="131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ΚΟΖΑΝ ΚΑΙ ΛΑΡΙΣΑ</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Κοζάν και Λάρισα: ίδιο ερώτημα, άλλο χωράφι</a:t>
            </a:r>
            <a:endParaRPr lang="el-G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TÜİK MEDAS (2025) · Γραφείο Διπλωμάτων Ευρεσιτεχνίας Τουρκίας (2020) · DSİ · Anadolu Ajansı (2025) · Ευρωπαϊκή Επιτροπή, Cotton · JRC, Pinios · NEUROPUBLIC</a:t>
            </a:r>
            <a:endParaRPr lang="el-G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34</a:t>
            </a:r>
            <a:endParaRPr lang="el-GR" sz="900"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548640" y="2231098"/>
          <a:ext cx="11094415" cy="914400"/>
        </p:xfrm>
        <a:graphic>
          <a:graphicData uri="http://schemas.openxmlformats.org/drawingml/2006/table">
            <a:tbl>
              <a:tblPr/>
              <a:tblGrid>
                <a:gridCol w="2103120"/>
                <a:gridCol w="4495190"/>
                <a:gridCol w="4496105"/>
              </a:tblGrid>
              <a:tr h="377662">
                <a:tc>
                  <a:txBody>
                    <a:bodyPr/>
                    <a:lstStyle/>
                    <a:p>
                      <a:pPr indent="0" marL="0">
                        <a:buNone/>
                      </a:pPr>
                      <a:endParaRPr lang="el-GR" sz="122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el-GR" sz="1220" b="1" dirty="0">
                          <a:solidFill>
                            <a:srgbClr val="FFFFFF"/>
                          </a:solidFill>
                          <a:latin typeface="Calibri" pitchFamily="34" charset="0"/>
                          <a:ea typeface="Calibri" pitchFamily="34" charset="-122"/>
                          <a:cs typeface="Calibri" pitchFamily="34" charset="-120"/>
                        </a:rPr>
                        <a:t>Κοζάν (Άδανα)</a:t>
                      </a:r>
                      <a:endParaRPr lang="el-GR" sz="122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el-GR" sz="1220" b="1" dirty="0">
                          <a:solidFill>
                            <a:srgbClr val="FFFFFF"/>
                          </a:solidFill>
                          <a:latin typeface="Calibri" pitchFamily="34" charset="0"/>
                          <a:ea typeface="Calibri" pitchFamily="34" charset="-122"/>
                          <a:cs typeface="Calibri" pitchFamily="34" charset="-120"/>
                        </a:rPr>
                        <a:t>Λάρισα (Θεσσαλία)</a:t>
                      </a:r>
                      <a:endParaRPr lang="el-GR" sz="122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r>
              <a:tr h="717557">
                <a:tc>
                  <a:txBody>
                    <a:bodyPr/>
                    <a:lstStyle/>
                    <a:p>
                      <a:pPr indent="0" marL="0">
                        <a:buNone/>
                      </a:pPr>
                      <a:r>
                        <a:rPr lang="el-GR" sz="1220" b="1" dirty="0">
                          <a:solidFill>
                            <a:srgbClr val="0E3D1E"/>
                          </a:solidFill>
                          <a:latin typeface="Calibri" pitchFamily="34" charset="0"/>
                          <a:ea typeface="Calibri" pitchFamily="34" charset="-122"/>
                          <a:cs typeface="Calibri" pitchFamily="34" charset="-120"/>
                        </a:rPr>
                        <a:t>Κύρια καλλιέργεια</a:t>
                      </a:r>
                      <a:endParaRPr lang="el-GR" sz="122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E6F3EA"/>
                    </a:solidFill>
                  </a:tcPr>
                </a:tc>
                <a:tc>
                  <a:txBody>
                    <a:bodyPr/>
                    <a:lstStyle/>
                    <a:p>
                      <a:pPr indent="0" marL="0">
                        <a:buNone/>
                      </a:pPr>
                      <a:r>
                        <a:rPr lang="el-GR" sz="1220" dirty="0">
                          <a:solidFill>
                            <a:srgbClr val="1B2420"/>
                          </a:solidFill>
                          <a:latin typeface="Calibri" pitchFamily="34" charset="0"/>
                          <a:ea typeface="Calibri" pitchFamily="34" charset="-122"/>
                          <a:cs typeface="Calibri" pitchFamily="34" charset="-120"/>
                        </a:rPr>
                        <a:t>Πορτοκάλι: 112.450 t το 2025, 8,5% της παραγωγής της Τουρκίας· ονομασία προέλευσης από το 2020</a:t>
                      </a:r>
                      <a:endParaRPr lang="el-GR" sz="122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220" dirty="0">
                          <a:solidFill>
                            <a:srgbClr val="1B2420"/>
                          </a:solidFill>
                          <a:latin typeface="Calibri" pitchFamily="34" charset="0"/>
                          <a:ea typeface="Calibri" pitchFamily="34" charset="-122"/>
                          <a:cs typeface="Calibri" pitchFamily="34" charset="-120"/>
                        </a:rPr>
                        <a:t>Βαμβάκι: η Ελλάδα έχει το 80% της έκτασης και της παραγωγής βαμβακιού της ΕΕ· ο κάμπος της Λάρισας είναι από τις κύριες περιοχές</a:t>
                      </a:r>
                      <a:endParaRPr lang="el-GR" sz="122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717557">
                <a:tc>
                  <a:txBody>
                    <a:bodyPr/>
                    <a:lstStyle/>
                    <a:p>
                      <a:pPr indent="0" marL="0">
                        <a:buNone/>
                      </a:pPr>
                      <a:r>
                        <a:rPr lang="el-GR" sz="1220" b="1" dirty="0">
                          <a:solidFill>
                            <a:srgbClr val="0E3D1E"/>
                          </a:solidFill>
                          <a:latin typeface="Calibri" pitchFamily="34" charset="0"/>
                          <a:ea typeface="Calibri" pitchFamily="34" charset="-122"/>
                          <a:cs typeface="Calibri" pitchFamily="34" charset="-120"/>
                        </a:rPr>
                        <a:t>Πίεση στο νερό</a:t>
                      </a:r>
                      <a:endParaRPr lang="el-GR" sz="122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E6F3EA"/>
                    </a:solidFill>
                  </a:tcPr>
                </a:tc>
                <a:tc>
                  <a:txBody>
                    <a:bodyPr/>
                    <a:lstStyle/>
                    <a:p>
                      <a:pPr indent="0" marL="0">
                        <a:buNone/>
                      </a:pPr>
                      <a:r>
                        <a:rPr lang="el-GR" sz="1220" dirty="0">
                          <a:solidFill>
                            <a:srgbClr val="1B2420"/>
                          </a:solidFill>
                          <a:latin typeface="Calibri" pitchFamily="34" charset="0"/>
                          <a:ea typeface="Calibri" pitchFamily="34" charset="-122"/>
                          <a:cs typeface="Calibri" pitchFamily="34" charset="-120"/>
                        </a:rPr>
                        <a:t>Το φράγμα Κοζάν αρδεύει 10.220 ha· πλήρωση 10% τον Αύγουστο 2025</a:t>
                      </a:r>
                      <a:endParaRPr lang="el-GR" sz="122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220" dirty="0">
                          <a:solidFill>
                            <a:srgbClr val="1B2420"/>
                          </a:solidFill>
                          <a:latin typeface="Calibri" pitchFamily="34" charset="0"/>
                          <a:ea typeface="Calibri" pitchFamily="34" charset="-122"/>
                          <a:cs typeface="Calibri" pitchFamily="34" charset="-120"/>
                        </a:rPr>
                        <a:t>Στη λεκάνη του Πηνειού η άρδευση είναι το 90-95% της χρήσης νερού· ζώνη ευπρόσβλητη στη νιτρορύπανση</a:t>
                      </a:r>
                      <a:endParaRPr lang="el-GR" sz="122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r h="717557">
                <a:tc>
                  <a:txBody>
                    <a:bodyPr/>
                    <a:lstStyle/>
                    <a:p>
                      <a:pPr indent="0" marL="0">
                        <a:buNone/>
                      </a:pPr>
                      <a:r>
                        <a:rPr lang="el-GR" sz="1220" b="1" dirty="0">
                          <a:solidFill>
                            <a:srgbClr val="0E3D1E"/>
                          </a:solidFill>
                          <a:latin typeface="Calibri" pitchFamily="34" charset="0"/>
                          <a:ea typeface="Calibri" pitchFamily="34" charset="-122"/>
                          <a:cs typeface="Calibri" pitchFamily="34" charset="-120"/>
                        </a:rPr>
                        <a:t>Έδαφος και σύνδεση</a:t>
                      </a:r>
                      <a:endParaRPr lang="el-GR" sz="122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E6F3EA"/>
                    </a:solidFill>
                  </a:tcPr>
                </a:tc>
                <a:tc>
                  <a:txBody>
                    <a:bodyPr/>
                    <a:lstStyle/>
                    <a:p>
                      <a:pPr indent="0" marL="0">
                        <a:buNone/>
                      </a:pPr>
                      <a:r>
                        <a:rPr lang="el-GR" sz="1220" dirty="0">
                          <a:solidFill>
                            <a:srgbClr val="1B2420"/>
                          </a:solidFill>
                          <a:latin typeface="Calibri" pitchFamily="34" charset="0"/>
                          <a:ea typeface="Calibri" pitchFamily="34" charset="-122"/>
                          <a:cs typeface="Calibri" pitchFamily="34" charset="-120"/>
                        </a:rPr>
                        <a:t>Πεδιάδα και ανώμαλοι οπωρώνες: πύλη σε ψηλό σημείο, κοινή με τους γείτονες</a:t>
                      </a:r>
                      <a:endParaRPr lang="el-GR" sz="122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220" dirty="0">
                          <a:solidFill>
                            <a:srgbClr val="1B2420"/>
                          </a:solidFill>
                          <a:latin typeface="Calibri" pitchFamily="34" charset="0"/>
                          <a:ea typeface="Calibri" pitchFamily="34" charset="-122"/>
                          <a:cs typeface="Calibri" pitchFamily="34" charset="-120"/>
                        </a:rPr>
                        <a:t>Ευρεία, επίπεδα χωράφια: μία πύλη φτάνει μακριά· η σημειακή μέτρηση διαβάζεται με τον δορυφόρο</a:t>
                      </a:r>
                      <a:endParaRPr lang="el-GR" sz="122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717557">
                <a:tc>
                  <a:txBody>
                    <a:bodyPr/>
                    <a:lstStyle/>
                    <a:p>
                      <a:pPr indent="0" marL="0">
                        <a:buNone/>
                      </a:pPr>
                      <a:r>
                        <a:rPr lang="el-GR" sz="1220" b="1" dirty="0">
                          <a:solidFill>
                            <a:srgbClr val="0E3D1E"/>
                          </a:solidFill>
                          <a:latin typeface="Calibri" pitchFamily="34" charset="0"/>
                          <a:ea typeface="Calibri" pitchFamily="34" charset="-122"/>
                          <a:cs typeface="Calibri" pitchFamily="34" charset="-120"/>
                        </a:rPr>
                        <a:t>Κατάλληλο μοντέλο</a:t>
                      </a:r>
                      <a:endParaRPr lang="el-GR" sz="122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E6F3EA"/>
                    </a:solidFill>
                  </a:tcPr>
                </a:tc>
                <a:tc>
                  <a:txBody>
                    <a:bodyPr/>
                    <a:lstStyle/>
                    <a:p>
                      <a:pPr indent="0" marL="0">
                        <a:buNone/>
                      </a:pPr>
                      <a:r>
                        <a:rPr lang="el-GR" sz="1220" dirty="0">
                          <a:solidFill>
                            <a:srgbClr val="1B2420"/>
                          </a:solidFill>
                          <a:latin typeface="Calibri" pitchFamily="34" charset="0"/>
                          <a:ea typeface="Calibri" pitchFamily="34" charset="-122"/>
                          <a:cs typeface="Calibri" pitchFamily="34" charset="-120"/>
                        </a:rPr>
                        <a:t>Εγγραφή ÇKS, πίνακας αισθητήρων· κοινός σταθμός και υπηρεσίες μέσω επιμελητηρίου και συνεταιρισμού</a:t>
                      </a:r>
                      <a:endParaRPr lang="el-GR" sz="122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220" dirty="0">
                          <a:solidFill>
                            <a:srgbClr val="1B2420"/>
                          </a:solidFill>
                          <a:latin typeface="Calibri" pitchFamily="34" charset="0"/>
                          <a:ea typeface="Calibri" pitchFamily="34" charset="-122"/>
                          <a:cs typeface="Calibri" pitchFamily="34" charset="-120"/>
                        </a:rPr>
                        <a:t>gaiasense: έξυπνη άρδευση, στοχευμένη λίπανση και έγκαιρη προειδοποίηση μέσω συνεταιρισμού</a:t>
                      </a:r>
                      <a:endParaRPr lang="el-GR" sz="1220" dirty="0">
                        <a:latin typeface="Calibri" charset="0"/>
                        <a:ea typeface="Calibri" charset="0"/>
                        <a:cs typeface="Calibri" charset="0"/>
                      </a:endParaRPr>
                    </a:p>
                  </a:txBody>
                  <a:tcPr marL="109728" marR="109728" marT="73152" marB="73152"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ΚΟΖΑΝ ΚΑΙ ΛΑΡΙΣΑ</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Έρευνα αναγκών στο Κοζάν (103 συμμετέχοντες)</a:t>
            </a:r>
            <a:endParaRPr lang="el-GR" sz="2700" dirty="0"/>
          </a:p>
        </p:txBody>
      </p:sp>
      <p:graphicFrame>
        <p:nvGraphicFramePr>
          <p:cNvPr id="4" name="Chart 0" descr=""/>
          <p:cNvGraphicFramePr/>
          <p:nvPr/>
        </p:nvGraphicFramePr>
        <p:xfrm>
          <a:off x="548640" y="2231098"/>
          <a:ext cx="6979615" cy="3391403"/>
        </p:xfrm>
        <a:graphic xmlns:a="http://schemas.openxmlformats.org/drawingml/2006/main">
          <a:graphicData uri="http://schemas.openxmlformats.org/drawingml/2006/chart">
            <c:chart xmlns:c="http://schemas.openxmlformats.org/drawingml/2006/chart" r:id="rId1"/>
          </a:graphicData>
        </a:graphic>
      </p:graphicFrame>
      <p:sp>
        <p:nvSpPr>
          <p:cNvPr id="5" name="Text 2"/>
          <p:cNvSpPr txBox="1"/>
          <p:nvPr/>
        </p:nvSpPr>
        <p:spPr>
          <a:xfrm>
            <a:off x="7894015" y="2344397"/>
            <a:ext cx="3749040" cy="3240338"/>
          </a:xfrm>
          <a:prstGeom prst="rect">
            <a:avLst/>
          </a:prstGeom>
          <a:noFill/>
          <a:ln/>
        </p:spPr>
        <p:txBody>
          <a:bodyPr wrap="square" lIns="0" tIns="0" rIns="0" bIns="0" rtlCol="0" anchor="t">
            <a:normAutofit/>
          </a:bodyPr>
          <a:lstStyle/>
          <a:p>
            <a:pPr indent="0" marL="0">
              <a:buNone/>
            </a:pPr>
            <a:r>
              <a:rPr lang="el-GR" altLang="en-US" sz="1350" b="1" dirty="0">
                <a:solidFill>
                  <a:srgbClr val="1B2420"/>
                </a:solidFill>
                <a:latin typeface="Calibri" pitchFamily="34" charset="0"/>
                <a:ea typeface="Calibri" pitchFamily="34" charset="-122"/>
                <a:cs typeface="Calibri" pitchFamily="34" charset="-120"/>
              </a:rPr>
              <a:t>Τι σημαίνει;</a:t>
            </a:r>
            <a:endParaRPr lang="el-GR" sz="1350" dirty="0"/>
          </a:p>
          <a:p>
            <a:pPr indent="0" marL="0">
              <a:buNone/>
            </a:pPr>
            <a:r>
              <a:rPr lang="el-GR" altLang="en-US" sz="600" dirty="0">
                <a:solidFill>
                  <a:srgbClr val="3A4540"/>
                </a:solidFill>
                <a:latin typeface="Calibri" pitchFamily="34" charset="0"/>
                <a:ea typeface="Calibri" pitchFamily="34" charset="-122"/>
                <a:cs typeface="Calibri" pitchFamily="34" charset="-120"/>
              </a:rPr>
              <a:t> </a:t>
            </a:r>
            <a:endParaRPr lang="el-GR" sz="1350" dirty="0"/>
          </a:p>
          <a:p>
            <a:pPr indent="0" marL="0">
              <a:buNone/>
            </a:pPr>
            <a:r>
              <a:rPr lang="el-GR" altLang="en-US" sz="1350" dirty="0">
                <a:solidFill>
                  <a:srgbClr val="3A4540"/>
                </a:solidFill>
                <a:latin typeface="Calibri" pitchFamily="34" charset="0"/>
                <a:ea typeface="Calibri" pitchFamily="34" charset="-122"/>
                <a:cs typeface="Calibri" pitchFamily="34" charset="-120"/>
              </a:rPr>
              <a:t>Οι εφαρμογές πρέπει να είναι φιλικές στο κινητό.</a:t>
            </a:r>
            <a:endParaRPr lang="el-GR" sz="1350" dirty="0"/>
          </a:p>
          <a:p>
            <a:pPr indent="0" marL="0">
              <a:buNone/>
            </a:pPr>
            <a:r>
              <a:rPr lang="el-GR" altLang="en-US" sz="1350" dirty="0">
                <a:solidFill>
                  <a:srgbClr val="3A4540"/>
                </a:solidFill>
                <a:latin typeface="Calibri" pitchFamily="34" charset="0"/>
                <a:ea typeface="Calibri" pitchFamily="34" charset="-122"/>
                <a:cs typeface="Calibri" pitchFamily="34" charset="-120"/>
              </a:rPr>
              <a:t>Το κόστος να μοιράζεται με κοινή χρήση και επιδοτήσεις.</a:t>
            </a:r>
            <a:endParaRPr lang="el-GR" sz="1350" dirty="0"/>
          </a:p>
          <a:p>
            <a:pPr indent="0" marL="0">
              <a:buNone/>
            </a:pPr>
            <a:r>
              <a:rPr lang="el-GR" altLang="en-US" sz="1350" dirty="0">
                <a:solidFill>
                  <a:srgbClr val="3A4540"/>
                </a:solidFill>
                <a:latin typeface="Calibri" pitchFamily="34" charset="0"/>
                <a:ea typeface="Calibri" pitchFamily="34" charset="-122"/>
                <a:cs typeface="Calibri" pitchFamily="34" charset="-120"/>
              </a:rPr>
              <a:t>Ανάμεσα σε Κοζάν και Λάρισα υπάρχει και ανάγκη και επιθυμία για ανταλλαγή γνώσης.</a:t>
            </a:r>
            <a:endParaRPr lang="el-GR" sz="1350" dirty="0"/>
          </a:p>
        </p:txBody>
      </p:sp>
      <p:sp>
        <p:nvSpPr>
          <p:cNvPr id="6"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Εμπορικό Επιμελητήριο Κοζάν (2026), Kozan'daki Yerel Toplulukların İhtiyaçlarının Değerlendirilmesi: Anket Raporu</a:t>
            </a:r>
            <a:endParaRPr lang="el-GR" sz="900" dirty="0"/>
          </a:p>
        </p:txBody>
      </p:sp>
      <p:sp>
        <p:nvSpPr>
          <p:cNvPr id="7"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35</a:t>
            </a:r>
            <a:endParaRPr lang="el-GR" sz="9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E6F3EA"/>
          </a:solidFill>
          <a:ln w="6350">
            <a:solidFill>
              <a:srgbClr val="E6F3EA"/>
            </a:solidFill>
            <a:prstDash val="solid"/>
          </a:ln>
        </p:spPr>
      </p:sp>
      <p:sp>
        <p:nvSpPr>
          <p:cNvPr id="3" name="Text 1"/>
          <p:cNvSpPr txBox="1"/>
          <p:nvPr/>
        </p:nvSpPr>
        <p:spPr>
          <a:xfrm>
            <a:off x="1097280" y="1808117"/>
            <a:ext cx="9997135" cy="226597"/>
          </a:xfrm>
          <a:prstGeom prst="rect">
            <a:avLst/>
          </a:prstGeom>
          <a:noFill/>
          <a:ln/>
        </p:spPr>
        <p:txBody>
          <a:bodyPr wrap="square" lIns="0" tIns="0" rIns="0" bIns="0" rtlCol="0" anchor="t"/>
          <a:lstStyle/>
          <a:p>
            <a:pPr indent="0" marL="0">
              <a:buNone/>
            </a:pPr>
            <a:r>
              <a:rPr lang="el-GR" altLang="en-US" sz="1170" b="1" spc="300" kern="0" dirty="0">
                <a:solidFill>
                  <a:srgbClr val="1F7A3A"/>
                </a:solidFill>
                <a:latin typeface="Calibri" pitchFamily="34" charset="0"/>
                <a:ea typeface="Calibri" pitchFamily="34" charset="-122"/>
                <a:cs typeface="Calibri" pitchFamily="34" charset="-120"/>
              </a:rPr>
              <a:t>ΝΑ ΘΥΜΑΣΤΕ</a:t>
            </a:r>
            <a:endParaRPr lang="el-GR" sz="1170" dirty="0"/>
          </a:p>
        </p:txBody>
      </p:sp>
      <p:sp>
        <p:nvSpPr>
          <p:cNvPr id="4" name="Text 2"/>
          <p:cNvSpPr txBox="1"/>
          <p:nvPr/>
        </p:nvSpPr>
        <p:spPr>
          <a:xfrm>
            <a:off x="1097280" y="2148012"/>
            <a:ext cx="9997135" cy="2417036"/>
          </a:xfrm>
          <a:prstGeom prst="rect">
            <a:avLst/>
          </a:prstGeom>
          <a:noFill/>
          <a:ln/>
        </p:spPr>
        <p:txBody>
          <a:bodyPr wrap="square" lIns="0" tIns="0" rIns="0" bIns="0" rtlCol="0" anchor="t">
            <a:normAutofit/>
          </a:bodyPr>
          <a:lstStyle/>
          <a:p>
            <a:pPr indent="0" marL="0">
              <a:buNone/>
            </a:pPr>
            <a:r>
              <a:rPr lang="el-GR" altLang="en-US" sz="2880" b="1" dirty="0">
                <a:solidFill>
                  <a:srgbClr val="0E3D1E"/>
                </a:solidFill>
                <a:latin typeface="Calibri" pitchFamily="34" charset="0"/>
                <a:ea typeface="Calibri" pitchFamily="34" charset="-122"/>
                <a:cs typeface="Calibri" pitchFamily="34" charset="-120"/>
              </a:rPr>
              <a:t>Η έξυπνη γεωργία δεν είναι μια συσκευή· είναι ένας κύκλος διαχείρισης που ξεκινά με τη μέτρηση, γίνεται απόφαση μέσω σύνδεσης και λογισμικού και κλείνει με την επιβεβαίωση.</a:t>
            </a:r>
            <a:endParaRPr lang="el-GR" sz="2880" dirty="0"/>
          </a:p>
        </p:txBody>
      </p:sp>
      <p:sp>
        <p:nvSpPr>
          <p:cNvPr id="5" name="Text 3"/>
          <p:cNvSpPr txBox="1"/>
          <p:nvPr/>
        </p:nvSpPr>
        <p:spPr>
          <a:xfrm>
            <a:off x="1097280" y="4640580"/>
            <a:ext cx="9997135" cy="755324"/>
          </a:xfrm>
          <a:prstGeom prst="rect">
            <a:avLst/>
          </a:prstGeom>
          <a:noFill/>
          <a:ln/>
        </p:spPr>
        <p:txBody>
          <a:bodyPr wrap="square" lIns="0" tIns="0" rIns="0" bIns="0" rtlCol="0" anchor="t"/>
          <a:lstStyle/>
          <a:p>
            <a:pPr indent="0" marL="0">
              <a:buNone/>
            </a:pPr>
            <a:r>
              <a:rPr lang="el-GR" altLang="en-US" sz="1530" dirty="0">
                <a:solidFill>
                  <a:srgbClr val="3A4540"/>
                </a:solidFill>
                <a:latin typeface="Calibri" pitchFamily="34" charset="0"/>
                <a:ea typeface="Calibri" pitchFamily="34" charset="-122"/>
                <a:cs typeface="Calibri" pitchFamily="34" charset="-120"/>
              </a:rPr>
              <a:t>Ξεκινήστε μικρά, μετρήστε το αποτέλεσμα, μοιραστείτε το κόστος: οι υπηρεσίες και η κοινή χρήση φέρνουν μέσα και τη μικρή εκμετάλλευση.</a:t>
            </a:r>
            <a:endParaRPr lang="el-GR" sz="1530" dirty="0"/>
          </a:p>
        </p:txBody>
      </p:sp>
      <p:sp>
        <p:nvSpPr>
          <p:cNvPr id="6"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36</a:t>
            </a:r>
            <a:endParaRPr lang="el-GR" sz="9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ΟΛΟΚΛΗΡΩΣΗ</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Στόχος ενότητας και τεστ αξιολόγησης</a:t>
            </a:r>
            <a:endParaRPr lang="el-GR" sz="2700" dirty="0"/>
          </a:p>
        </p:txBody>
      </p:sp>
      <p:sp>
        <p:nvSpPr>
          <p:cNvPr id="4" name="Text 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37</a:t>
            </a:r>
            <a:endParaRPr lang="el-GR" sz="900" dirty="0"/>
          </a:p>
        </p:txBody>
      </p:sp>
      <p:sp>
        <p:nvSpPr>
          <p:cNvPr id="6" name="Shape 3"/>
          <p:cNvSpPr/>
          <p:nvPr/>
        </p:nvSpPr>
        <p:spPr>
          <a:xfrm>
            <a:off x="548640" y="2231098"/>
            <a:ext cx="6035040" cy="3315871"/>
          </a:xfrm>
          <a:prstGeom prst="roundRect">
            <a:avLst>
              <a:gd name="adj" fmla="val 3309"/>
            </a:avLst>
          </a:prstGeom>
          <a:solidFill>
            <a:srgbClr val="FBF1DC"/>
          </a:solidFill>
          <a:ln w="9525">
            <a:solidFill>
              <a:srgbClr val="FBF1DC"/>
            </a:solidFill>
            <a:prstDash val="solid"/>
          </a:ln>
        </p:spPr>
      </p:sp>
      <p:sp>
        <p:nvSpPr>
          <p:cNvPr id="7" name="Shape 4"/>
          <p:cNvSpPr/>
          <p:nvPr/>
        </p:nvSpPr>
        <p:spPr>
          <a:xfrm>
            <a:off x="878637" y="2419929"/>
            <a:ext cx="528727" cy="528727"/>
          </a:xfrm>
          <a:prstGeom prst="ellipse">
            <a:avLst/>
          </a:prstGeom>
          <a:solidFill>
            <a:srgbClr val="FFFFFF"/>
          </a:solidFill>
          <a:ln w="12700">
            <a:solidFill>
              <a:srgbClr val="FFFFFF"/>
            </a:solidFill>
            <a:prstDash val="solid"/>
          </a:ln>
        </p:spPr>
      </p:sp>
      <p:pic>
        <p:nvPicPr>
          <p:cNvPr id="8" name="Image 0" descr="/root/kozan-akilli-tarim/sunum/build/cache/m2/icons/trophy-854D0E.png">    </p:cNvPr>
          <p:cNvPicPr>
            <a:picLocks noChangeAspect="1"/>
          </p:cNvPicPr>
          <p:nvPr/>
        </p:nvPicPr>
        <p:blipFill>
          <a:blip r:embed="rId1"/>
          <a:stretch>
            <a:fillRect/>
          </a:stretch>
        </p:blipFill>
        <p:spPr>
          <a:xfrm>
            <a:off x="994957" y="2536249"/>
            <a:ext cx="296087" cy="296087"/>
          </a:xfrm>
          <a:prstGeom prst="rect">
            <a:avLst/>
          </a:prstGeom>
        </p:spPr>
      </p:pic>
      <p:sp>
        <p:nvSpPr>
          <p:cNvPr id="9" name="Text 5"/>
          <p:cNvSpPr txBox="1"/>
          <p:nvPr/>
        </p:nvSpPr>
        <p:spPr>
          <a:xfrm>
            <a:off x="1645920" y="2382163"/>
            <a:ext cx="4709160" cy="642025"/>
          </a:xfrm>
          <a:prstGeom prst="rect">
            <a:avLst/>
          </a:prstGeom>
          <a:noFill/>
          <a:ln/>
        </p:spPr>
        <p:txBody>
          <a:bodyPr wrap="square" lIns="0" tIns="0" rIns="0" bIns="0" rtlCol="0" anchor="ctr"/>
          <a:lstStyle/>
          <a:p>
            <a:pPr indent="0" marL="0">
              <a:buNone/>
            </a:pPr>
            <a:r>
              <a:rPr lang="el-GR" altLang="en-US" sz="1080" b="1" spc="100" kern="0" dirty="0">
                <a:solidFill>
                  <a:srgbClr val="854D0E"/>
                </a:solidFill>
                <a:latin typeface="Calibri" pitchFamily="34" charset="0"/>
                <a:ea typeface="Calibri" pitchFamily="34" charset="-122"/>
                <a:cs typeface="Calibri" pitchFamily="34" charset="-120"/>
              </a:rPr>
              <a:t>ΣΤΟΧΟΣ ΕΝΟΤΗΤΑΣ</a:t>
            </a:r>
            <a:endParaRPr lang="el-GR" sz="1620" dirty="0"/>
          </a:p>
          <a:p>
            <a:pPr indent="0" marL="0">
              <a:buNone/>
            </a:pPr>
            <a:r>
              <a:rPr lang="el-GR" altLang="en-US" sz="1980" b="1" dirty="0">
                <a:solidFill>
                  <a:srgbClr val="1B2420"/>
                </a:solidFill>
                <a:latin typeface="Calibri" pitchFamily="34" charset="0"/>
                <a:ea typeface="Calibri" pitchFamily="34" charset="-122"/>
                <a:cs typeface="Calibri" pitchFamily="34" charset="-120"/>
              </a:rPr>
              <a:t>Εξερευνητής Έξυπνης Γεωργίας</a:t>
            </a:r>
            <a:endParaRPr lang="el-GR" sz="1620" dirty="0"/>
          </a:p>
        </p:txBody>
      </p:sp>
      <p:sp>
        <p:nvSpPr>
          <p:cNvPr id="10" name="Text 6"/>
          <p:cNvSpPr txBox="1"/>
          <p:nvPr/>
        </p:nvSpPr>
        <p:spPr>
          <a:xfrm>
            <a:off x="868680" y="3175253"/>
            <a:ext cx="5394960" cy="1654159"/>
          </a:xfrm>
          <a:prstGeom prst="rect">
            <a:avLst/>
          </a:prstGeom>
          <a:noFill/>
          <a:ln/>
        </p:spPr>
        <p:txBody>
          <a:bodyPr wrap="square" lIns="0" tIns="0" rIns="0" bIns="0" rtlCol="0" anchor="t">
            <a:normAutofit/>
          </a:bodyPr>
          <a:lstStyle/>
          <a:p>
            <a:pPr indent="0" marL="0">
              <a:buNone/>
            </a:pPr>
            <a:r>
              <a:rPr lang="el-GR" altLang="en-US" sz="1350" dirty="0">
                <a:solidFill>
                  <a:srgbClr val="1B2420"/>
                </a:solidFill>
                <a:latin typeface="Calibri" pitchFamily="34" charset="0"/>
                <a:ea typeface="Calibri" pitchFamily="34" charset="-122"/>
                <a:cs typeface="Calibri" pitchFamily="34" charset="-120"/>
              </a:rPr>
              <a:t>Ολοκληρώστε τις 19 υποχρεωτικές δραστηριότητες πάνω από το όριο επιτυχίας, μεταξύ αυτών τη διαδρομή των δεδομένων, την τοποθέτηση αισθητήρα στον οπωρώνα, την ασφάλεια αυτόνομου αγροτεμαχίου, τον πίνακα αισθητήρων, δύο αριθμομηχανές απόσβεσης και ένα σενάριο απόφασης συνεταιρισμού. Στη συνέχεια λάβετε τουλάχιστον 70% στο τεστ αξιολόγησης.</a:t>
            </a:r>
            <a:endParaRPr lang="el-GR" sz="1350" dirty="0"/>
          </a:p>
        </p:txBody>
      </p:sp>
      <p:sp>
        <p:nvSpPr>
          <p:cNvPr id="11" name="Shape 7"/>
          <p:cNvSpPr/>
          <p:nvPr/>
        </p:nvSpPr>
        <p:spPr>
          <a:xfrm>
            <a:off x="868680" y="4942710"/>
            <a:ext cx="5394960" cy="415428"/>
          </a:xfrm>
          <a:prstGeom prst="roundRect">
            <a:avLst>
              <a:gd name="adj" fmla="val 59430"/>
            </a:avLst>
          </a:prstGeom>
          <a:solidFill>
            <a:srgbClr val="FFFFFF"/>
          </a:solidFill>
          <a:ln w="9525">
            <a:solidFill>
              <a:srgbClr val="FFFFFF"/>
            </a:solidFill>
            <a:prstDash val="solid"/>
          </a:ln>
        </p:spPr>
      </p:sp>
      <p:sp>
        <p:nvSpPr>
          <p:cNvPr id="12" name="Text 8"/>
          <p:cNvSpPr txBox="1"/>
          <p:nvPr/>
        </p:nvSpPr>
        <p:spPr>
          <a:xfrm>
            <a:off x="868680" y="4942710"/>
            <a:ext cx="5394960" cy="415428"/>
          </a:xfrm>
          <a:prstGeom prst="rect">
            <a:avLst/>
          </a:prstGeom>
          <a:noFill/>
          <a:ln/>
        </p:spPr>
        <p:txBody>
          <a:bodyPr wrap="square" lIns="0" tIns="0" rIns="0" bIns="0" rtlCol="0" anchor="ctr"/>
          <a:lstStyle/>
          <a:p>
            <a:pPr algn="ctr" indent="0" marL="0">
              <a:buNone/>
            </a:pPr>
            <a:r>
              <a:rPr lang="el-GR" altLang="en-US" sz="1260" b="1" dirty="0">
                <a:solidFill>
                  <a:srgbClr val="854D0E"/>
                </a:solidFill>
                <a:latin typeface="Calibri" pitchFamily="34" charset="0"/>
                <a:ea typeface="Calibri" pitchFamily="34" charset="-122"/>
                <a:cs typeface="Calibri" pitchFamily="34" charset="-120"/>
              </a:rPr>
              <a:t>Ανταμοιβή: παράσημο «Ειδικός της ενότητας» και 100 XP</a:t>
            </a:r>
            <a:endParaRPr lang="el-GR" sz="1260" dirty="0"/>
          </a:p>
        </p:txBody>
      </p:sp>
      <p:sp>
        <p:nvSpPr>
          <p:cNvPr id="13" name="Text 9"/>
          <p:cNvSpPr txBox="1"/>
          <p:nvPr/>
        </p:nvSpPr>
        <p:spPr>
          <a:xfrm>
            <a:off x="6949440" y="2231098"/>
            <a:ext cx="4693615" cy="302129"/>
          </a:xfrm>
          <a:prstGeom prst="rect">
            <a:avLst/>
          </a:prstGeom>
          <a:noFill/>
          <a:ln/>
        </p:spPr>
        <p:txBody>
          <a:bodyPr wrap="square" lIns="0" tIns="0" rIns="0" bIns="0" rtlCol="0" anchor="t"/>
          <a:lstStyle/>
          <a:p>
            <a:pPr indent="0" marL="0">
              <a:buNone/>
            </a:pPr>
            <a:r>
              <a:rPr lang="el-GR" altLang="en-US" sz="1620" b="1" dirty="0">
                <a:solidFill>
                  <a:srgbClr val="1B2420"/>
                </a:solidFill>
                <a:latin typeface="Calibri" pitchFamily="34" charset="0"/>
                <a:ea typeface="Calibri" pitchFamily="34" charset="-122"/>
                <a:cs typeface="Calibri" pitchFamily="34" charset="-120"/>
              </a:rPr>
              <a:t>Τεστ Αξιολόγησης Ενότητας 2</a:t>
            </a:r>
            <a:endParaRPr lang="el-GR" sz="1620" dirty="0"/>
          </a:p>
        </p:txBody>
      </p:sp>
      <p:sp>
        <p:nvSpPr>
          <p:cNvPr id="14" name="Shape 10"/>
          <p:cNvSpPr/>
          <p:nvPr/>
        </p:nvSpPr>
        <p:spPr>
          <a:xfrm>
            <a:off x="6949440" y="2646526"/>
            <a:ext cx="1442618" cy="1246284"/>
          </a:xfrm>
          <a:prstGeom prst="roundRect">
            <a:avLst>
              <a:gd name="adj" fmla="val 8804"/>
            </a:avLst>
          </a:prstGeom>
          <a:solidFill>
            <a:srgbClr val="E6F3EA"/>
          </a:solidFill>
          <a:ln w="9525">
            <a:solidFill>
              <a:srgbClr val="E6F3EA"/>
            </a:solidFill>
            <a:prstDash val="solid"/>
          </a:ln>
        </p:spPr>
      </p:sp>
      <p:sp>
        <p:nvSpPr>
          <p:cNvPr id="15" name="Text 11"/>
          <p:cNvSpPr txBox="1"/>
          <p:nvPr/>
        </p:nvSpPr>
        <p:spPr>
          <a:xfrm>
            <a:off x="6949440" y="2759825"/>
            <a:ext cx="1442618" cy="642025"/>
          </a:xfrm>
          <a:prstGeom prst="rect">
            <a:avLst/>
          </a:prstGeom>
          <a:noFill/>
          <a:ln/>
        </p:spPr>
        <p:txBody>
          <a:bodyPr wrap="square" lIns="0" tIns="0" rIns="0" bIns="0" rtlCol="0" anchor="ctr"/>
          <a:lstStyle/>
          <a:p>
            <a:pPr algn="ctr" indent="0" marL="0">
              <a:buNone/>
            </a:pPr>
            <a:r>
              <a:rPr lang="el-GR" altLang="en-US" sz="3420" b="1" dirty="0">
                <a:solidFill>
                  <a:srgbClr val="16602D"/>
                </a:solidFill>
                <a:latin typeface="Calibri" pitchFamily="34" charset="0"/>
                <a:ea typeface="Calibri" pitchFamily="34" charset="-122"/>
                <a:cs typeface="Calibri" pitchFamily="34" charset="-120"/>
              </a:rPr>
              <a:t>15</a:t>
            </a:r>
            <a:endParaRPr lang="el-GR" sz="3420" dirty="0"/>
          </a:p>
        </p:txBody>
      </p:sp>
      <p:sp>
        <p:nvSpPr>
          <p:cNvPr id="16" name="Text 12"/>
          <p:cNvSpPr txBox="1"/>
          <p:nvPr/>
        </p:nvSpPr>
        <p:spPr>
          <a:xfrm>
            <a:off x="7040880" y="3401850"/>
            <a:ext cx="1259738" cy="377662"/>
          </a:xfrm>
          <a:prstGeom prst="rect">
            <a:avLst/>
          </a:prstGeom>
          <a:noFill/>
          <a:ln/>
        </p:spPr>
        <p:txBody>
          <a:bodyPr wrap="square" lIns="0" tIns="0" rIns="0" bIns="0" rtlCol="0" anchor="t"/>
          <a:lstStyle/>
          <a:p>
            <a:pPr algn="ctr" indent="0" marL="0">
              <a:buNone/>
            </a:pPr>
            <a:r>
              <a:rPr lang="el-GR" altLang="en-US" sz="1170" b="1" dirty="0">
                <a:solidFill>
                  <a:srgbClr val="3A4540"/>
                </a:solidFill>
                <a:latin typeface="Calibri" pitchFamily="34" charset="0"/>
                <a:ea typeface="Calibri" pitchFamily="34" charset="-122"/>
                <a:cs typeface="Calibri" pitchFamily="34" charset="-120"/>
              </a:rPr>
              <a:t>ερωτήσεις</a:t>
            </a:r>
            <a:endParaRPr lang="el-GR" sz="1170" dirty="0"/>
          </a:p>
        </p:txBody>
      </p:sp>
      <p:sp>
        <p:nvSpPr>
          <p:cNvPr id="17" name="Shape 13"/>
          <p:cNvSpPr/>
          <p:nvPr/>
        </p:nvSpPr>
        <p:spPr>
          <a:xfrm>
            <a:off x="8574938" y="2646526"/>
            <a:ext cx="1442618" cy="1246284"/>
          </a:xfrm>
          <a:prstGeom prst="roundRect">
            <a:avLst>
              <a:gd name="adj" fmla="val 8804"/>
            </a:avLst>
          </a:prstGeom>
          <a:solidFill>
            <a:srgbClr val="E6F3EA"/>
          </a:solidFill>
          <a:ln w="9525">
            <a:solidFill>
              <a:srgbClr val="E6F3EA"/>
            </a:solidFill>
            <a:prstDash val="solid"/>
          </a:ln>
        </p:spPr>
      </p:sp>
      <p:sp>
        <p:nvSpPr>
          <p:cNvPr id="18" name="Text 14"/>
          <p:cNvSpPr txBox="1"/>
          <p:nvPr/>
        </p:nvSpPr>
        <p:spPr>
          <a:xfrm>
            <a:off x="8574938" y="2759825"/>
            <a:ext cx="1442618" cy="642025"/>
          </a:xfrm>
          <a:prstGeom prst="rect">
            <a:avLst/>
          </a:prstGeom>
          <a:noFill/>
          <a:ln/>
        </p:spPr>
        <p:txBody>
          <a:bodyPr wrap="square" lIns="0" tIns="0" rIns="0" bIns="0" rtlCol="0" anchor="ctr"/>
          <a:lstStyle/>
          <a:p>
            <a:pPr algn="ctr" indent="0" marL="0">
              <a:buNone/>
            </a:pPr>
            <a:r>
              <a:rPr lang="el-GR" altLang="en-US" sz="3420" b="1" dirty="0">
                <a:solidFill>
                  <a:srgbClr val="16602D"/>
                </a:solidFill>
                <a:latin typeface="Calibri" pitchFamily="34" charset="0"/>
                <a:ea typeface="Calibri" pitchFamily="34" charset="-122"/>
                <a:cs typeface="Calibri" pitchFamily="34" charset="-120"/>
              </a:rPr>
              <a:t>20</a:t>
            </a:r>
            <a:endParaRPr lang="el-GR" sz="3420" dirty="0"/>
          </a:p>
        </p:txBody>
      </p:sp>
      <p:sp>
        <p:nvSpPr>
          <p:cNvPr id="19" name="Text 15"/>
          <p:cNvSpPr txBox="1"/>
          <p:nvPr/>
        </p:nvSpPr>
        <p:spPr>
          <a:xfrm>
            <a:off x="8666378" y="3401850"/>
            <a:ext cx="1259738" cy="377662"/>
          </a:xfrm>
          <a:prstGeom prst="rect">
            <a:avLst/>
          </a:prstGeom>
          <a:noFill/>
          <a:ln/>
        </p:spPr>
        <p:txBody>
          <a:bodyPr wrap="square" lIns="0" tIns="0" rIns="0" bIns="0" rtlCol="0" anchor="t"/>
          <a:lstStyle/>
          <a:p>
            <a:pPr algn="ctr" indent="0" marL="0">
              <a:buNone/>
            </a:pPr>
            <a:r>
              <a:rPr lang="el-GR" altLang="en-US" sz="1170" b="1" dirty="0">
                <a:solidFill>
                  <a:srgbClr val="3A4540"/>
                </a:solidFill>
                <a:latin typeface="Calibri" pitchFamily="34" charset="0"/>
                <a:ea typeface="Calibri" pitchFamily="34" charset="-122"/>
                <a:cs typeface="Calibri" pitchFamily="34" charset="-120"/>
              </a:rPr>
              <a:t>λεπτά</a:t>
            </a:r>
            <a:endParaRPr lang="el-GR" sz="1170" dirty="0"/>
          </a:p>
        </p:txBody>
      </p:sp>
      <p:sp>
        <p:nvSpPr>
          <p:cNvPr id="20" name="Shape 16"/>
          <p:cNvSpPr/>
          <p:nvPr/>
        </p:nvSpPr>
        <p:spPr>
          <a:xfrm>
            <a:off x="10200437" y="2646526"/>
            <a:ext cx="1442618" cy="1246284"/>
          </a:xfrm>
          <a:prstGeom prst="roundRect">
            <a:avLst>
              <a:gd name="adj" fmla="val 8804"/>
            </a:avLst>
          </a:prstGeom>
          <a:solidFill>
            <a:srgbClr val="E6F3EA"/>
          </a:solidFill>
          <a:ln w="9525">
            <a:solidFill>
              <a:srgbClr val="E6F3EA"/>
            </a:solidFill>
            <a:prstDash val="solid"/>
          </a:ln>
        </p:spPr>
      </p:sp>
      <p:sp>
        <p:nvSpPr>
          <p:cNvPr id="21" name="Text 17"/>
          <p:cNvSpPr txBox="1"/>
          <p:nvPr/>
        </p:nvSpPr>
        <p:spPr>
          <a:xfrm>
            <a:off x="10200437" y="2759825"/>
            <a:ext cx="1442618" cy="642025"/>
          </a:xfrm>
          <a:prstGeom prst="rect">
            <a:avLst/>
          </a:prstGeom>
          <a:noFill/>
          <a:ln/>
        </p:spPr>
        <p:txBody>
          <a:bodyPr wrap="square" lIns="0" tIns="0" rIns="0" bIns="0" rtlCol="0" anchor="ctr"/>
          <a:lstStyle/>
          <a:p>
            <a:pPr algn="ctr" indent="0" marL="0">
              <a:buNone/>
            </a:pPr>
            <a:r>
              <a:rPr lang="el-GR" altLang="en-US" sz="3420" b="1" dirty="0">
                <a:solidFill>
                  <a:srgbClr val="16602D"/>
                </a:solidFill>
                <a:latin typeface="Calibri" pitchFamily="34" charset="0"/>
                <a:ea typeface="Calibri" pitchFamily="34" charset="-122"/>
                <a:cs typeface="Calibri" pitchFamily="34" charset="-120"/>
              </a:rPr>
              <a:t>70%</a:t>
            </a:r>
            <a:endParaRPr lang="el-GR" sz="3420" dirty="0"/>
          </a:p>
        </p:txBody>
      </p:sp>
      <p:sp>
        <p:nvSpPr>
          <p:cNvPr id="22" name="Text 18"/>
          <p:cNvSpPr txBox="1"/>
          <p:nvPr/>
        </p:nvSpPr>
        <p:spPr>
          <a:xfrm>
            <a:off x="10291877" y="3401850"/>
            <a:ext cx="1259738" cy="377662"/>
          </a:xfrm>
          <a:prstGeom prst="rect">
            <a:avLst/>
          </a:prstGeom>
          <a:noFill/>
          <a:ln/>
        </p:spPr>
        <p:txBody>
          <a:bodyPr wrap="square" lIns="0" tIns="0" rIns="0" bIns="0" rtlCol="0" anchor="t"/>
          <a:lstStyle/>
          <a:p>
            <a:pPr algn="ctr" indent="0" marL="0">
              <a:buNone/>
            </a:pPr>
            <a:r>
              <a:rPr lang="el-GR" altLang="en-US" sz="1170" b="1" dirty="0">
                <a:solidFill>
                  <a:srgbClr val="3A4540"/>
                </a:solidFill>
                <a:latin typeface="Calibri" pitchFamily="34" charset="0"/>
                <a:ea typeface="Calibri" pitchFamily="34" charset="-122"/>
                <a:cs typeface="Calibri" pitchFamily="34" charset="-120"/>
              </a:rPr>
              <a:t>βάση επιτυχίας</a:t>
            </a:r>
            <a:endParaRPr lang="el-GR" sz="1170" dirty="0"/>
          </a:p>
        </p:txBody>
      </p:sp>
      <p:sp>
        <p:nvSpPr>
          <p:cNvPr id="23" name="Shape 19"/>
          <p:cNvSpPr/>
          <p:nvPr/>
        </p:nvSpPr>
        <p:spPr>
          <a:xfrm>
            <a:off x="6949440" y="4081641"/>
            <a:ext cx="4693615" cy="1465328"/>
          </a:xfrm>
          <a:prstGeom prst="roundRect">
            <a:avLst>
              <a:gd name="adj" fmla="val 7488"/>
            </a:avLst>
          </a:prstGeom>
          <a:solidFill>
            <a:srgbClr val="F5F6F1"/>
          </a:solidFill>
          <a:ln w="9525">
            <a:solidFill>
              <a:srgbClr val="DFE6DC"/>
            </a:solidFill>
            <a:prstDash val="solid"/>
          </a:ln>
        </p:spPr>
      </p:sp>
      <p:sp>
        <p:nvSpPr>
          <p:cNvPr id="24" name="Text 20"/>
          <p:cNvSpPr txBox="1"/>
          <p:nvPr/>
        </p:nvSpPr>
        <p:spPr>
          <a:xfrm>
            <a:off x="7223760" y="4232706"/>
            <a:ext cx="4144975" cy="1163198"/>
          </a:xfrm>
          <a:prstGeom prst="rect">
            <a:avLst/>
          </a:prstGeom>
          <a:noFill/>
          <a:ln/>
        </p:spPr>
        <p:txBody>
          <a:bodyPr wrap="square" lIns="0" tIns="0" rIns="0" bIns="0" rtlCol="0" anchor="t">
            <a:normAutofit/>
          </a:bodyPr>
          <a:lstStyle/>
          <a:p>
            <a:pPr marL="177800" indent="-177800">
              <a:spcAft>
                <a:spcPts val="578"/>
              </a:spcAft>
              <a:buSzPct val="100000"/>
              <a:buChar char="•"/>
            </a:pPr>
            <a:r>
              <a:rPr lang="el-GR" altLang="en-US" sz="1260" dirty="0">
                <a:solidFill>
                  <a:srgbClr val="1B2420"/>
                </a:solidFill>
                <a:latin typeface="Calibri" pitchFamily="34" charset="0"/>
                <a:ea typeface="Calibri" pitchFamily="34" charset="-122"/>
                <a:cs typeface="Calibri" pitchFamily="34" charset="-120"/>
              </a:rPr>
              <a:t>Τύποι ερωτήσεων: μίας επιλογής, πολλαπλών επιλογών, σωστό-λάθος</a:t>
            </a:r>
            <a:endParaRPr lang="el-GR" sz="1260" dirty="0"/>
          </a:p>
          <a:p>
            <a:pPr marL="177800" indent="-177800">
              <a:spcAft>
                <a:spcPts val="578"/>
              </a:spcAft>
              <a:buSzPct val="100000"/>
              <a:buChar char="•"/>
            </a:pPr>
            <a:r>
              <a:rPr lang="el-GR" altLang="en-US" sz="1260" dirty="0">
                <a:solidFill>
                  <a:srgbClr val="1B2420"/>
                </a:solidFill>
                <a:latin typeface="Calibri" pitchFamily="34" charset="0"/>
                <a:ea typeface="Calibri" pitchFamily="34" charset="-122"/>
                <a:cs typeface="Calibri" pitchFamily="34" charset="-120"/>
              </a:rPr>
              <a:t>Καλύπτει όλα τα μαθήματα· κάθε συμμετέχων το κάνει ατομικά</a:t>
            </a:r>
            <a:endParaRPr lang="el-GR" sz="1260" dirty="0"/>
          </a:p>
          <a:p>
            <a:pPr marL="177800" indent="-177800">
              <a:spcAft>
                <a:spcPts val="578"/>
              </a:spcAft>
              <a:buSzPct val="100000"/>
              <a:buChar char="•"/>
            </a:pPr>
            <a:r>
              <a:rPr lang="el-GR" altLang="en-US" sz="1260" dirty="0">
                <a:solidFill>
                  <a:srgbClr val="1B2420"/>
                </a:solidFill>
                <a:latin typeface="Calibri" pitchFamily="34" charset="0"/>
                <a:ea typeface="Calibri" pitchFamily="34" charset="-122"/>
                <a:cs typeface="Calibri" pitchFamily="34" charset="-120"/>
              </a:rPr>
              <a:t>Προτεινόμενη σειρά: πρώτα μαθήματα και δραστηριότητες, μετά το τεστ</a:t>
            </a:r>
            <a:endParaRPr lang="el-GR" sz="126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ΟΙ ΠΗΓΕΣ ΤΩΝ ΣΤΟΙΧΕΙΩΝ ΚΑΙ ΑΡΙΘΜΩΝ ΤΗΣ ΠΑΡΟΥΣΙΑΣΗΣ</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Πηγές (1/2)</a:t>
            </a:r>
            <a:endParaRPr lang="el-GR" sz="2700" dirty="0"/>
          </a:p>
        </p:txBody>
      </p:sp>
      <p:sp>
        <p:nvSpPr>
          <p:cNvPr id="4" name="Text 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38</a:t>
            </a:r>
            <a:endParaRPr lang="el-GR" sz="900" dirty="0"/>
          </a:p>
        </p:txBody>
      </p:sp>
      <p:sp>
        <p:nvSpPr>
          <p:cNvPr id="6" name="Text 3"/>
          <p:cNvSpPr txBox="1"/>
          <p:nvPr/>
        </p:nvSpPr>
        <p:spPr>
          <a:xfrm>
            <a:off x="548640" y="2231098"/>
            <a:ext cx="5410048" cy="3580234"/>
          </a:xfrm>
          <a:prstGeom prst="rect">
            <a:avLst/>
          </a:prstGeom>
          <a:noFill/>
          <a:ln/>
        </p:spPr>
        <p:txBody>
          <a:bodyPr wrap="square" lIns="0" tIns="0" rIns="0" bIns="0" rtlCol="0" anchor="t">
            <a:normAutofit/>
          </a:bodyPr>
          <a:lstStyle/>
          <a:p>
            <a:pPr marL="342900" indent="-342900">
              <a:spcAft>
                <a:spcPts val="330"/>
              </a:spcAft>
              <a:buSzPct val="100000"/>
              <a:buFont typeface="+mj-lt"/>
              <a:buAutoNum type="arabicPeriod" startAt="1"/>
            </a:pPr>
            <a:r>
              <a:rPr lang="el-GR" altLang="en-US" sz="900" dirty="0">
                <a:solidFill>
                  <a:srgbClr val="3A4540"/>
                </a:solidFill>
                <a:latin typeface="Calibri" pitchFamily="34" charset="0"/>
                <a:ea typeface="Calibri" pitchFamily="34" charset="-122"/>
                <a:cs typeface="Calibri" pitchFamily="34" charset="-120"/>
              </a:rPr>
              <a:t>Wolfert, S. κ.ά., Wageningen University &amp; Research (2017). Big Data in Smart Farming: A review. research.wur.nl/en/publications/big-data-in-smart-farming-a-review</a:t>
            </a:r>
            <a:endParaRPr lang="el-GR" sz="900" dirty="0"/>
          </a:p>
          <a:p>
            <a:pPr marL="342900" indent="-342900">
              <a:spcAft>
                <a:spcPts val="330"/>
              </a:spcAft>
              <a:buSzPct val="100000"/>
              <a:buFont typeface="+mj-lt"/>
              <a:buAutoNum type="arabicPeriod" startAt="1"/>
            </a:pPr>
            <a:r>
              <a:rPr lang="el-GR" altLang="en-US" sz="900" dirty="0">
                <a:solidFill>
                  <a:srgbClr val="3A4540"/>
                </a:solidFill>
                <a:latin typeface="Calibri" pitchFamily="34" charset="0"/>
                <a:ea typeface="Calibri" pitchFamily="34" charset="-122"/>
                <a:cs typeface="Calibri" pitchFamily="34" charset="-120"/>
              </a:rPr>
              <a:t>ΟΗΕ, Τμήμα Πληθυσμού DESA (2024). World Population Prospects 2024: Summary of Results. population.un.org/wpp/assets/Files/WPP2024_Summary-of-Results.pdf</a:t>
            </a:r>
            <a:endParaRPr lang="el-GR" sz="900" dirty="0"/>
          </a:p>
          <a:p>
            <a:pPr marL="342900" indent="-342900">
              <a:spcAft>
                <a:spcPts val="330"/>
              </a:spcAft>
              <a:buSzPct val="100000"/>
              <a:buFont typeface="+mj-lt"/>
              <a:buAutoNum type="arabicPeriod" startAt="1"/>
            </a:pPr>
            <a:r>
              <a:rPr lang="el-GR" altLang="en-US" sz="900" dirty="0">
                <a:solidFill>
                  <a:srgbClr val="3A4540"/>
                </a:solidFill>
                <a:latin typeface="Calibri" pitchFamily="34" charset="0"/>
                <a:ea typeface="Calibri" pitchFamily="34" charset="-122"/>
                <a:cs typeface="Calibri" pitchFamily="34" charset="-120"/>
              </a:rPr>
              <a:t>FAO (χ.χ.). AQUASTAT: Water use. fao.org/aquastat/en/overview/methodology/water-use</a:t>
            </a:r>
            <a:endParaRPr lang="el-GR" sz="900" dirty="0"/>
          </a:p>
          <a:p>
            <a:pPr marL="342900" indent="-342900">
              <a:spcAft>
                <a:spcPts val="330"/>
              </a:spcAft>
              <a:buSzPct val="100000"/>
              <a:buFont typeface="+mj-lt"/>
              <a:buAutoNum type="arabicPeriod" startAt="1"/>
            </a:pPr>
            <a:r>
              <a:rPr lang="el-GR" altLang="en-US" sz="900" dirty="0">
                <a:solidFill>
                  <a:srgbClr val="3A4540"/>
                </a:solidFill>
                <a:latin typeface="Calibri" pitchFamily="34" charset="0"/>
                <a:ea typeface="Calibri" pitchFamily="34" charset="-122"/>
                <a:cs typeface="Calibri" pitchFamily="34" charset="-120"/>
              </a:rPr>
              <a:t>Papanastasiou, D. K. κ.ά., Sustainability (2023). Estimation of Crops Future Irrigation Water Needs in a Mediterranean Plain. ideas.repec.org/a/gam/jsusta/v15y2023i21p15548-d1272677.html</a:t>
            </a:r>
            <a:endParaRPr lang="el-GR" sz="900" dirty="0"/>
          </a:p>
          <a:p>
            <a:pPr marL="342900" indent="-342900">
              <a:spcAft>
                <a:spcPts val="330"/>
              </a:spcAft>
              <a:buSzPct val="100000"/>
              <a:buFont typeface="+mj-lt"/>
              <a:buAutoNum type="arabicPeriod" startAt="1"/>
            </a:pPr>
            <a:r>
              <a:rPr lang="el-GR" altLang="en-US" sz="900" dirty="0">
                <a:solidFill>
                  <a:srgbClr val="3A4540"/>
                </a:solidFill>
                <a:latin typeface="Calibri" pitchFamily="34" charset="0"/>
                <a:ea typeface="Calibri" pitchFamily="34" charset="-122"/>
                <a:cs typeface="Calibri" pitchFamily="34" charset="-120"/>
              </a:rPr>
              <a:t>DSİ (χ.χ.). Kozan Barajı bilgi kartı (αρχειακό αντίγραφο). web.archive.org/web/20160304024211/http://www2.dsi.gov.tr/baraj/detayeng.cfm?BarajID=44</a:t>
            </a:r>
            <a:endParaRPr lang="el-GR" sz="900" dirty="0"/>
          </a:p>
          <a:p>
            <a:pPr marL="342900" indent="-342900">
              <a:spcAft>
                <a:spcPts val="330"/>
              </a:spcAft>
              <a:buSzPct val="100000"/>
              <a:buFont typeface="+mj-lt"/>
              <a:buAutoNum type="arabicPeriod" startAt="1"/>
            </a:pPr>
            <a:r>
              <a:rPr lang="el-GR" altLang="en-US" sz="900" dirty="0">
                <a:solidFill>
                  <a:srgbClr val="3A4540"/>
                </a:solidFill>
                <a:latin typeface="Calibri" pitchFamily="34" charset="0"/>
                <a:ea typeface="Calibri" pitchFamily="34" charset="-122"/>
                <a:cs typeface="Calibri" pitchFamily="34" charset="-120"/>
              </a:rPr>
              <a:t>Anadolu Ajansı (24.08.2025). Adana'da üç barajın doluluk oranı kuraklık nedeniyle düştü. aa.com.tr/tr/gundem/adanada-uc-barajin-doluluk-orani-kuraklik-nedeniyle-dustu-/3667509</a:t>
            </a:r>
            <a:endParaRPr lang="el-GR" sz="900" dirty="0"/>
          </a:p>
          <a:p>
            <a:pPr marL="342900" indent="-342900">
              <a:spcAft>
                <a:spcPts val="330"/>
              </a:spcAft>
              <a:buSzPct val="100000"/>
              <a:buFont typeface="+mj-lt"/>
              <a:buAutoNum type="arabicPeriod" startAt="1"/>
            </a:pPr>
            <a:r>
              <a:rPr lang="el-GR" altLang="en-US" sz="900" dirty="0">
                <a:solidFill>
                  <a:srgbClr val="3A4540"/>
                </a:solidFill>
                <a:latin typeface="Calibri" pitchFamily="34" charset="0"/>
                <a:ea typeface="Calibri" pitchFamily="34" charset="-122"/>
                <a:cs typeface="Calibri" pitchFamily="34" charset="-120"/>
              </a:rPr>
              <a:t>Υπουργείο Γεωργίας και Δασών της Τουρκίας (2022). Çiftçi Kayıt Sistemi (ÇKS) başvuruları artık e-Devlet'te. tarimorman.gov.tr/Haber/5444/Ciftci-Kayit-Sistemi-_cks_-Basvurulari-Artik-E-Devlette</a:t>
            </a:r>
            <a:endParaRPr lang="el-GR" sz="900" dirty="0"/>
          </a:p>
          <a:p>
            <a:pPr marL="342900" indent="-342900">
              <a:spcAft>
                <a:spcPts val="330"/>
              </a:spcAft>
              <a:buSzPct val="100000"/>
              <a:buFont typeface="+mj-lt"/>
              <a:buAutoNum type="arabicPeriod" startAt="1"/>
            </a:pPr>
            <a:r>
              <a:rPr lang="el-GR" altLang="en-US" sz="900" dirty="0">
                <a:solidFill>
                  <a:srgbClr val="3A4540"/>
                </a:solidFill>
                <a:latin typeface="Calibri" pitchFamily="34" charset="0"/>
                <a:ea typeface="Calibri" pitchFamily="34" charset="-122"/>
                <a:cs typeface="Calibri" pitchFamily="34" charset="-120"/>
              </a:rPr>
              <a:t>Υπουργείο Γεωργίας και Δασών της Τουρκίας (2025). 2024-2028 Stratejik Planı. tarimorman.gov.tr/SGB/Belgeler/stratejikplan.pdf</a:t>
            </a:r>
            <a:endParaRPr lang="el-GR" sz="900" dirty="0"/>
          </a:p>
          <a:p>
            <a:pPr marL="342900" indent="-342900">
              <a:spcAft>
                <a:spcPts val="330"/>
              </a:spcAft>
              <a:buSzPct val="100000"/>
              <a:buFont typeface="+mj-lt"/>
              <a:buAutoNum type="arabicPeriod" startAt="1"/>
            </a:pPr>
            <a:r>
              <a:rPr lang="el-GR" altLang="en-US" sz="900" dirty="0">
                <a:solidFill>
                  <a:srgbClr val="3A4540"/>
                </a:solidFill>
                <a:latin typeface="Calibri" pitchFamily="34" charset="0"/>
                <a:ea typeface="Calibri" pitchFamily="34" charset="-122"/>
                <a:cs typeface="Calibri" pitchFamily="34" charset="-120"/>
              </a:rPr>
              <a:t>EU CAP Network (2023). Agricultural Knowledge and Innovation Systems (AKIS). eu-cap-network.ec.europa.eu/support/innovation-knowledge-exchange-eip-agri/akis_en</a:t>
            </a:r>
            <a:endParaRPr lang="el-GR" sz="900" dirty="0"/>
          </a:p>
          <a:p>
            <a:pPr marL="342900" indent="-342900">
              <a:spcAft>
                <a:spcPts val="330"/>
              </a:spcAft>
              <a:buSzPct val="100000"/>
              <a:buFont typeface="+mj-lt"/>
              <a:buAutoNum type="arabicPeriod" startAt="1"/>
            </a:pPr>
            <a:r>
              <a:rPr lang="el-GR" altLang="en-US" sz="900" dirty="0">
                <a:solidFill>
                  <a:srgbClr val="3A4540"/>
                </a:solidFill>
                <a:latin typeface="Calibri" pitchFamily="34" charset="0"/>
                <a:ea typeface="Calibri" pitchFamily="34" charset="-122"/>
                <a:cs typeface="Calibri" pitchFamily="34" charset="-120"/>
              </a:rPr>
              <a:t>Ευρωπαϊκή Επιτροπή (2023). CAP paying agencies. agriculture.ec.europa.eu/common-agricultural-policy/financing-cap/cap-paying-agencies_en</a:t>
            </a:r>
            <a:endParaRPr lang="el-GR" sz="900" dirty="0"/>
          </a:p>
          <a:p>
            <a:pPr marL="342900" indent="-342900">
              <a:spcAft>
                <a:spcPts val="330"/>
              </a:spcAft>
              <a:buSzPct val="100000"/>
              <a:buFont typeface="+mj-lt"/>
              <a:buAutoNum type="arabicPeriod" startAt="1"/>
            </a:pPr>
            <a:r>
              <a:rPr lang="el-GR" altLang="en-US" sz="900" dirty="0">
                <a:solidFill>
                  <a:srgbClr val="3A4540"/>
                </a:solidFill>
                <a:latin typeface="Calibri" pitchFamily="34" charset="0"/>
                <a:ea typeface="Calibri" pitchFamily="34" charset="-122"/>
                <a:cs typeface="Calibri" pitchFamily="34" charset="-120"/>
              </a:rPr>
              <a:t>He, K. κ.ά., Natural Hazards and Earth System Sciences (2024). Storm Daniel flood impact in Greece in 2023: mapping crop and livestock exposure from SAR. nhess.copernicus.org/articles/24/2375/2024/</a:t>
            </a:r>
            <a:endParaRPr lang="el-GR" sz="900" dirty="0"/>
          </a:p>
        </p:txBody>
      </p:sp>
      <p:sp>
        <p:nvSpPr>
          <p:cNvPr id="7" name="Text 4"/>
          <p:cNvSpPr txBox="1"/>
          <p:nvPr/>
        </p:nvSpPr>
        <p:spPr>
          <a:xfrm>
            <a:off x="6233008" y="2231098"/>
            <a:ext cx="5410048" cy="3580234"/>
          </a:xfrm>
          <a:prstGeom prst="rect">
            <a:avLst/>
          </a:prstGeom>
          <a:noFill/>
          <a:ln/>
        </p:spPr>
        <p:txBody>
          <a:bodyPr wrap="square" lIns="0" tIns="0" rIns="0" bIns="0" rtlCol="0" anchor="t">
            <a:normAutofit/>
          </a:bodyPr>
          <a:lstStyle/>
          <a:p>
            <a:pPr marL="342900" indent="-342900">
              <a:spcAft>
                <a:spcPts val="330"/>
              </a:spcAft>
              <a:buSzPct val="100000"/>
              <a:buFont typeface="+mj-lt"/>
              <a:buAutoNum type="arabicPeriod" startAt="12"/>
            </a:pPr>
            <a:r>
              <a:rPr lang="el-GR" altLang="en-US" sz="900" dirty="0">
                <a:solidFill>
                  <a:srgbClr val="3A4540"/>
                </a:solidFill>
                <a:latin typeface="Calibri" pitchFamily="34" charset="0"/>
                <a:ea typeface="Calibri" pitchFamily="34" charset="-122"/>
                <a:cs typeface="Calibri" pitchFamily="34" charset="-120"/>
              </a:rPr>
              <a:t>Κοινό Κέντρο Ερευνών JRC (χ.χ.). DIAS for CAP Checks by Monitoring. jrc-cbm.readthedocs.io/en/latest/dias4cbm_intro.html</a:t>
            </a:r>
            <a:endParaRPr lang="el-GR" sz="900" dirty="0"/>
          </a:p>
          <a:p>
            <a:pPr marL="342900" indent="-342900">
              <a:spcAft>
                <a:spcPts val="330"/>
              </a:spcAft>
              <a:buSzPct val="100000"/>
              <a:buFont typeface="+mj-lt"/>
              <a:buAutoNum type="arabicPeriod" startAt="12"/>
            </a:pPr>
            <a:r>
              <a:rPr lang="el-GR" altLang="en-US" sz="900" dirty="0">
                <a:solidFill>
                  <a:srgbClr val="3A4540"/>
                </a:solidFill>
                <a:latin typeface="Calibri" pitchFamily="34" charset="0"/>
                <a:ea typeface="Calibri" pitchFamily="34" charset="-122"/>
                <a:cs typeface="Calibri" pitchFamily="34" charset="-120"/>
              </a:rPr>
              <a:t>LoRa Alliance (χ.χ.). About LoRaWAN. lora-alliance.org/about-lorawan/</a:t>
            </a:r>
            <a:endParaRPr lang="el-GR" sz="900" dirty="0"/>
          </a:p>
          <a:p>
            <a:pPr marL="342900" indent="-342900">
              <a:spcAft>
                <a:spcPts val="330"/>
              </a:spcAft>
              <a:buSzPct val="100000"/>
              <a:buFont typeface="+mj-lt"/>
              <a:buAutoNum type="arabicPeriod" startAt="12"/>
            </a:pPr>
            <a:r>
              <a:rPr lang="el-GR" altLang="en-US" sz="900" dirty="0">
                <a:solidFill>
                  <a:srgbClr val="3A4540"/>
                </a:solidFill>
                <a:latin typeface="Calibri" pitchFamily="34" charset="0"/>
                <a:ea typeface="Calibri" pitchFamily="34" charset="-122"/>
                <a:cs typeface="Calibri" pitchFamily="34" charset="-120"/>
              </a:rPr>
              <a:t>Athelly, A. κ.ά., UF/IFAS (2025). Cost-Share Programs for Soil Moisture Sensors and Irrigation Projects in Florida. ask.ifas.ufl.edu/publication/AE612</a:t>
            </a:r>
            <a:endParaRPr lang="el-GR" sz="900" dirty="0"/>
          </a:p>
          <a:p>
            <a:pPr marL="342900" indent="-342900">
              <a:spcAft>
                <a:spcPts val="330"/>
              </a:spcAft>
              <a:buSzPct val="100000"/>
              <a:buFont typeface="+mj-lt"/>
              <a:buAutoNum type="arabicPeriod" startAt="12"/>
            </a:pPr>
            <a:r>
              <a:rPr lang="el-GR" altLang="en-US" sz="900" dirty="0">
                <a:solidFill>
                  <a:srgbClr val="3A4540"/>
                </a:solidFill>
                <a:latin typeface="Calibri" pitchFamily="34" charset="0"/>
                <a:ea typeface="Calibri" pitchFamily="34" charset="-122"/>
                <a:cs typeface="Calibri" pitchFamily="34" charset="-120"/>
              </a:rPr>
              <a:t>Muñoz-Carpena, R., Dukes, M. D. και Cardenas, B., UF/IFAS (2024). Automatic Irrigation Based on Soil Moisture for Vegetable Crops. ask.ifas.ufl.edu/publication/AE354</a:t>
            </a:r>
            <a:endParaRPr lang="el-GR" sz="900" dirty="0"/>
          </a:p>
          <a:p>
            <a:pPr marL="342900" indent="-342900">
              <a:spcAft>
                <a:spcPts val="330"/>
              </a:spcAft>
              <a:buSzPct val="100000"/>
              <a:buFont typeface="+mj-lt"/>
              <a:buAutoNum type="arabicPeriod" startAt="12"/>
            </a:pPr>
            <a:r>
              <a:rPr lang="el-GR" altLang="en-US" sz="900" dirty="0">
                <a:solidFill>
                  <a:srgbClr val="3A4540"/>
                </a:solidFill>
                <a:latin typeface="Calibri" pitchFamily="34" charset="0"/>
                <a:ea typeface="Calibri" pitchFamily="34" charset="-122"/>
                <a:cs typeface="Calibri" pitchFamily="34" charset="-120"/>
              </a:rPr>
              <a:t>Her, Y. G. κ.ά., UF/IFAS (2026). Agricultural and Environmental Implications of Information-Driven Irrigation Scheduling. ask.ifas.ufl.edu/publication/AE615</a:t>
            </a:r>
            <a:endParaRPr lang="el-GR" sz="900" dirty="0"/>
          </a:p>
          <a:p>
            <a:pPr marL="342900" indent="-342900">
              <a:spcAft>
                <a:spcPts val="330"/>
              </a:spcAft>
              <a:buSzPct val="100000"/>
              <a:buFont typeface="+mj-lt"/>
              <a:buAutoNum type="arabicPeriod" startAt="12"/>
            </a:pPr>
            <a:r>
              <a:rPr lang="el-GR" altLang="en-US" sz="900" dirty="0">
                <a:solidFill>
                  <a:srgbClr val="3A4540"/>
                </a:solidFill>
                <a:latin typeface="Calibri" pitchFamily="34" charset="0"/>
                <a:ea typeface="Calibri" pitchFamily="34" charset="-122"/>
                <a:cs typeface="Calibri" pitchFamily="34" charset="-120"/>
              </a:rPr>
              <a:t>FAO (2022). The State of Food and Agriculture 2022: digital automation technologies and robotics; Core messages. fao.org/3/cb9479en/online/sofa-2022/digital-automation-technologies-robotics.html</a:t>
            </a:r>
            <a:endParaRPr lang="el-GR" sz="900" dirty="0"/>
          </a:p>
          <a:p>
            <a:pPr marL="342900" indent="-342900">
              <a:spcAft>
                <a:spcPts val="330"/>
              </a:spcAft>
              <a:buSzPct val="100000"/>
              <a:buFont typeface="+mj-lt"/>
              <a:buAutoNum type="arabicPeriod" startAt="12"/>
            </a:pPr>
            <a:r>
              <a:rPr lang="el-GR" altLang="en-US" sz="900" dirty="0">
                <a:solidFill>
                  <a:srgbClr val="3A4540"/>
                </a:solidFill>
                <a:latin typeface="Calibri" pitchFamily="34" charset="0"/>
                <a:ea typeface="Calibri" pitchFamily="34" charset="-122"/>
                <a:cs typeface="Calibri" pitchFamily="34" charset="-120"/>
              </a:rPr>
              <a:t>FarmDroid (χ.χ.). FarmDroid FD20. farmdroid.com/products/</a:t>
            </a:r>
            <a:endParaRPr lang="el-GR" sz="900" dirty="0"/>
          </a:p>
          <a:p>
            <a:pPr marL="342900" indent="-342900">
              <a:spcAft>
                <a:spcPts val="330"/>
              </a:spcAft>
              <a:buSzPct val="100000"/>
              <a:buFont typeface="+mj-lt"/>
              <a:buAutoNum type="arabicPeriod" startAt="12"/>
            </a:pPr>
            <a:r>
              <a:rPr lang="el-GR" altLang="en-US" sz="900" dirty="0">
                <a:solidFill>
                  <a:srgbClr val="3A4540"/>
                </a:solidFill>
                <a:latin typeface="Calibri" pitchFamily="34" charset="0"/>
                <a:ea typeface="Calibri" pitchFamily="34" charset="-122"/>
                <a:cs typeface="Calibri" pitchFamily="34" charset="-120"/>
              </a:rPr>
              <a:t>Naïo Technologies (χ.χ.). About Naïo Technologies. naio-technologies.com/en/about-naio-technologies/</a:t>
            </a:r>
            <a:endParaRPr lang="el-GR" sz="900" dirty="0"/>
          </a:p>
          <a:p>
            <a:pPr marL="342900" indent="-342900">
              <a:spcAft>
                <a:spcPts val="330"/>
              </a:spcAft>
              <a:buSzPct val="100000"/>
              <a:buFont typeface="+mj-lt"/>
              <a:buAutoNum type="arabicPeriod" startAt="12"/>
            </a:pPr>
            <a:r>
              <a:rPr lang="el-GR" altLang="en-US" sz="900" dirty="0">
                <a:solidFill>
                  <a:srgbClr val="3A4540"/>
                </a:solidFill>
                <a:latin typeface="Calibri" pitchFamily="34" charset="0"/>
                <a:ea typeface="Calibri" pitchFamily="34" charset="-122"/>
                <a:cs typeface="Calibri" pitchFamily="34" charset="-120"/>
              </a:rPr>
              <a:t>Tevel (χ.χ.). Technology: Flying Autonomous Robots. tevel-tech.com/technology</a:t>
            </a:r>
            <a:endParaRPr lang="el-GR" sz="900" dirty="0"/>
          </a:p>
          <a:p>
            <a:pPr marL="342900" indent="-342900">
              <a:spcAft>
                <a:spcPts val="330"/>
              </a:spcAft>
              <a:buSzPct val="100000"/>
              <a:buFont typeface="+mj-lt"/>
              <a:buAutoNum type="arabicPeriod" startAt="12"/>
            </a:pPr>
            <a:r>
              <a:rPr lang="el-GR" altLang="en-US" sz="900" dirty="0">
                <a:solidFill>
                  <a:srgbClr val="3A4540"/>
                </a:solidFill>
                <a:latin typeface="Calibri" pitchFamily="34" charset="0"/>
                <a:ea typeface="Calibri" pitchFamily="34" charset="-122"/>
                <a:cs typeface="Calibri" pitchFamily="34" charset="-120"/>
              </a:rPr>
              <a:t>Greek News Agenda (2025). University of Thessaly Showcases Smart Farming. greeknewsagenda.gr/university-of-thessaly-smart-farming/</a:t>
            </a:r>
            <a:endParaRPr lang="el-GR" sz="900" dirty="0"/>
          </a:p>
          <a:p>
            <a:pPr marL="342900" indent="-342900">
              <a:spcAft>
                <a:spcPts val="330"/>
              </a:spcAft>
              <a:buSzPct val="100000"/>
              <a:buFont typeface="+mj-lt"/>
              <a:buAutoNum type="arabicPeriod" startAt="12"/>
            </a:pPr>
            <a:r>
              <a:rPr lang="el-GR" altLang="en-US" sz="900" dirty="0">
                <a:solidFill>
                  <a:srgbClr val="3A4540"/>
                </a:solidFill>
                <a:latin typeface="Calibri" pitchFamily="34" charset="0"/>
                <a:ea typeface="Calibri" pitchFamily="34" charset="-122"/>
                <a:cs typeface="Calibri" pitchFamily="34" charset="-120"/>
              </a:rPr>
              <a:t>Adamchuk, V. I., University of Nebraska-Lincoln (2008). Satellite-Based Auto-Guidance (EC706). extensionpubs.unl.edu/publication/ec706/na/pdf/view</a:t>
            </a:r>
            <a:endParaRPr lang="el-GR" sz="900" dirty="0"/>
          </a:p>
          <a:p>
            <a:pPr marL="342900" indent="-342900">
              <a:spcAft>
                <a:spcPts val="330"/>
              </a:spcAft>
              <a:buSzPct val="100000"/>
              <a:buFont typeface="+mj-lt"/>
              <a:buAutoNum type="arabicPeriod" startAt="12"/>
            </a:pPr>
            <a:r>
              <a:rPr lang="el-GR" altLang="en-US" sz="900" dirty="0">
                <a:solidFill>
                  <a:srgbClr val="3A4540"/>
                </a:solidFill>
                <a:latin typeface="Calibri" pitchFamily="34" charset="0"/>
                <a:ea typeface="Calibri" pitchFamily="34" charset="-122"/>
                <a:cs typeface="Calibri" pitchFamily="34" charset="-120"/>
              </a:rPr>
              <a:t>Darr, M., Iowa State University (2012). Precision Ag Technology Savings. crops.extension.iastate.edu/cropnews/2012/02/precision-ag-technology-savings</a:t>
            </a:r>
            <a:endParaRPr lang="el-GR" sz="900" dirty="0"/>
          </a:p>
          <a:p>
            <a:pPr marL="342900" indent="-342900">
              <a:spcAft>
                <a:spcPts val="330"/>
              </a:spcAft>
              <a:buSzPct val="100000"/>
              <a:buFont typeface="+mj-lt"/>
              <a:buAutoNum type="arabicPeriod" startAt="12"/>
            </a:pPr>
            <a:r>
              <a:rPr lang="el-GR" altLang="en-US" sz="900" dirty="0">
                <a:solidFill>
                  <a:srgbClr val="3A4540"/>
                </a:solidFill>
                <a:latin typeface="Calibri" pitchFamily="34" charset="0"/>
                <a:ea typeface="Calibri" pitchFamily="34" charset="-122"/>
                <a:cs typeface="Calibri" pitchFamily="34" charset="-120"/>
              </a:rPr>
              <a:t>USDA ERS (2023). Most Row Crop Acreage Managed Using Auto-steer and Guidance Systems. ers.usda.gov/amber-waves/2023/april/most-row-crop-acreage-managed-using-auto-steer-and-guidance-systems</a:t>
            </a:r>
            <a:endParaRPr lang="el-GR" sz="9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ΟΙ ΠΗΓΕΣ ΤΩΝ ΣΤΟΙΧΕΙΩΝ ΚΑΙ ΑΡΙΘΜΩΝ ΤΗΣ ΠΑΡΟΥΣΙΑΣΗΣ</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Πηγές (2/2)</a:t>
            </a:r>
            <a:endParaRPr lang="el-GR" sz="2700" dirty="0"/>
          </a:p>
        </p:txBody>
      </p:sp>
      <p:sp>
        <p:nvSpPr>
          <p:cNvPr id="4" name="Text 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39</a:t>
            </a:r>
            <a:endParaRPr lang="el-GR" sz="900" dirty="0"/>
          </a:p>
        </p:txBody>
      </p:sp>
      <p:sp>
        <p:nvSpPr>
          <p:cNvPr id="6" name="Text 3"/>
          <p:cNvSpPr txBox="1"/>
          <p:nvPr/>
        </p:nvSpPr>
        <p:spPr>
          <a:xfrm>
            <a:off x="548640" y="2231098"/>
            <a:ext cx="5410048" cy="3580234"/>
          </a:xfrm>
          <a:prstGeom prst="rect">
            <a:avLst/>
          </a:prstGeom>
          <a:noFill/>
          <a:ln/>
        </p:spPr>
        <p:txBody>
          <a:bodyPr wrap="square" lIns="0" tIns="0" rIns="0" bIns="0" rtlCol="0" anchor="t">
            <a:normAutofit/>
          </a:bodyPr>
          <a:lstStyle/>
          <a:p>
            <a:pPr marL="342900" indent="-342900">
              <a:spcAft>
                <a:spcPts val="330"/>
              </a:spcAft>
              <a:buSzPct val="100000"/>
              <a:buFont typeface="+mj-lt"/>
              <a:buAutoNum type="arabicPeriod" startAt="25"/>
            </a:pPr>
            <a:r>
              <a:rPr lang="el-GR" altLang="en-US" sz="900" dirty="0">
                <a:solidFill>
                  <a:srgbClr val="3A4540"/>
                </a:solidFill>
                <a:latin typeface="Calibri" pitchFamily="34" charset="0"/>
                <a:ea typeface="Calibri" pitchFamily="34" charset="-122"/>
                <a:cs typeface="Calibri" pitchFamily="34" charset="-120"/>
              </a:rPr>
              <a:t>John Deere (2022). John Deere Reveals Fully Autonomous Tractor at CES 2022 (αρχειακό αντίγραφο). web.archive.org/web/20220113142642/https://www.deere.com/en/news/all-news/autonomous-tractor-reveal/</a:t>
            </a:r>
            <a:endParaRPr lang="el-GR" sz="900" dirty="0"/>
          </a:p>
          <a:p>
            <a:pPr marL="342900" indent="-342900">
              <a:spcAft>
                <a:spcPts val="330"/>
              </a:spcAft>
              <a:buSzPct val="100000"/>
              <a:buFont typeface="+mj-lt"/>
              <a:buAutoNum type="arabicPeriod" startAt="25"/>
            </a:pPr>
            <a:r>
              <a:rPr lang="el-GR" altLang="en-US" sz="900" dirty="0">
                <a:solidFill>
                  <a:srgbClr val="3A4540"/>
                </a:solidFill>
                <a:latin typeface="Calibri" pitchFamily="34" charset="0"/>
                <a:ea typeface="Calibri" pitchFamily="34" charset="-122"/>
                <a:cs typeface="Calibri" pitchFamily="34" charset="-120"/>
              </a:rPr>
              <a:t>ISO (2024). ISO 18497-1:2024 Agricultural machinery and tractors: Safety of partially automated, semi-autonomous and autonomous machinery, Part 1 (αρχειακό αντίγραφο). web.archive.org/web/20260904200226/https://www.iso.org/standard/82684.html</a:t>
            </a:r>
            <a:endParaRPr lang="el-GR" sz="900" dirty="0"/>
          </a:p>
          <a:p>
            <a:pPr marL="342900" indent="-342900">
              <a:spcAft>
                <a:spcPts val="330"/>
              </a:spcAft>
              <a:buSzPct val="100000"/>
              <a:buFont typeface="+mj-lt"/>
              <a:buAutoNum type="arabicPeriod" startAt="25"/>
            </a:pPr>
            <a:r>
              <a:rPr lang="el-GR" altLang="en-US" sz="900" dirty="0">
                <a:solidFill>
                  <a:srgbClr val="3A4540"/>
                </a:solidFill>
                <a:latin typeface="Calibri" pitchFamily="34" charset="0"/>
                <a:ea typeface="Calibri" pitchFamily="34" charset="-122"/>
                <a:cs typeface="Calibri" pitchFamily="34" charset="-120"/>
              </a:rPr>
              <a:t>EIP-AGRI (2015). EIP-AGRI Focus Group on Precision Farming: Final report. eu-cap-network.ec.europa.eu/publications/eip-agri-focus-group-precision-farming-final-report_en</a:t>
            </a:r>
            <a:endParaRPr lang="el-GR" sz="900" dirty="0"/>
          </a:p>
          <a:p>
            <a:pPr marL="342900" indent="-342900">
              <a:spcAft>
                <a:spcPts val="330"/>
              </a:spcAft>
              <a:buSzPct val="100000"/>
              <a:buFont typeface="+mj-lt"/>
              <a:buAutoNum type="arabicPeriod" startAt="25"/>
            </a:pPr>
            <a:r>
              <a:rPr lang="el-GR" altLang="en-US" sz="900" dirty="0">
                <a:solidFill>
                  <a:srgbClr val="3A4540"/>
                </a:solidFill>
                <a:latin typeface="Calibri" pitchFamily="34" charset="0"/>
                <a:ea typeface="Calibri" pitchFamily="34" charset="-122"/>
                <a:cs typeface="Calibri" pitchFamily="34" charset="-120"/>
              </a:rPr>
              <a:t>WWF-Τουρκίας (2018). 'Gelecek Tarımda' diyerek Akıllı Tarım Projesini başlattık (αρχειακό αντίγραφο). web.archive.org/web/20180608090823/http://www.wwf.org.tr:80/basin_bultenleri/basin_bultenleri/?7620/Gelecek-Tarmda-diyerek-Akll-Tarm-Projesini-Balattk</a:t>
            </a:r>
            <a:endParaRPr lang="el-GR" sz="900" dirty="0"/>
          </a:p>
          <a:p>
            <a:pPr marL="342900" indent="-342900">
              <a:spcAft>
                <a:spcPts val="330"/>
              </a:spcAft>
              <a:buSzPct val="100000"/>
              <a:buFont typeface="+mj-lt"/>
              <a:buAutoNum type="arabicPeriod" startAt="25"/>
            </a:pPr>
            <a:r>
              <a:rPr lang="el-GR" altLang="en-US" sz="900" dirty="0">
                <a:solidFill>
                  <a:srgbClr val="3A4540"/>
                </a:solidFill>
                <a:latin typeface="Calibri" pitchFamily="34" charset="0"/>
                <a:ea typeface="Calibri" pitchFamily="34" charset="-122"/>
                <a:cs typeface="Calibri" pitchFamily="34" charset="-120"/>
              </a:rPr>
              <a:t>WWF-Τουρκίας (2023). Akıllı arpa ve şerbetçiotu (αρχειακό αντίγραφο). web.archive.org/web/20230929233427/https://www.wwf.org.tr/calismalarimiz/gida/akll_arpa_ve_erbetciotu/</a:t>
            </a:r>
            <a:endParaRPr lang="el-GR" sz="900" dirty="0"/>
          </a:p>
          <a:p>
            <a:pPr marL="342900" indent="-342900">
              <a:spcAft>
                <a:spcPts val="330"/>
              </a:spcAft>
              <a:buSzPct val="100000"/>
              <a:buFont typeface="+mj-lt"/>
              <a:buAutoNum type="arabicPeriod" startAt="25"/>
            </a:pPr>
            <a:r>
              <a:rPr lang="el-GR" altLang="en-US" sz="900" dirty="0">
                <a:solidFill>
                  <a:srgbClr val="3A4540"/>
                </a:solidFill>
                <a:latin typeface="Calibri" pitchFamily="34" charset="0"/>
                <a:ea typeface="Calibri" pitchFamily="34" charset="-122"/>
                <a:cs typeface="Calibri" pitchFamily="34" charset="-120"/>
              </a:rPr>
              <a:t>Διεύθυνση Γεωργίας και Δασών Μπουρντούρ (2015). Burdur'a 4 TARBİL istasyonu. burdur.tarimorman.gov.tr/Sayfalar/GormeEngellilerDetay.aspx?OgeId=93&amp;Liste=Haber</a:t>
            </a:r>
            <a:endParaRPr lang="el-GR" sz="900" dirty="0"/>
          </a:p>
          <a:p>
            <a:pPr marL="342900" indent="-342900">
              <a:spcAft>
                <a:spcPts val="330"/>
              </a:spcAft>
              <a:buSzPct val="100000"/>
              <a:buFont typeface="+mj-lt"/>
              <a:buAutoNum type="arabicPeriod" startAt="25"/>
            </a:pPr>
            <a:r>
              <a:rPr lang="el-GR" altLang="en-US" sz="900" dirty="0">
                <a:solidFill>
                  <a:srgbClr val="3A4540"/>
                </a:solidFill>
                <a:latin typeface="Calibri" pitchFamily="34" charset="0"/>
                <a:ea typeface="Calibri" pitchFamily="34" charset="-122"/>
                <a:cs typeface="Calibri" pitchFamily="34" charset="-120"/>
              </a:rPr>
              <a:t>Διεύθυνση Γεωργίας και Δασών Άδανα (2026). Tasarruflu tarımsal sulama sistemlerinin desteklenmesi hakkında uygulama rehberi. adana.tarimorman.gov.tr/Sayfalar/Detay.aspx?OgeId=741&amp;Liste=Duyuru</a:t>
            </a:r>
            <a:endParaRPr lang="el-GR" sz="900" dirty="0"/>
          </a:p>
          <a:p>
            <a:pPr marL="342900" indent="-342900">
              <a:spcAft>
                <a:spcPts val="330"/>
              </a:spcAft>
              <a:buSzPct val="100000"/>
              <a:buFont typeface="+mj-lt"/>
              <a:buAutoNum type="arabicPeriod" startAt="25"/>
            </a:pPr>
            <a:r>
              <a:rPr lang="el-GR" altLang="en-US" sz="900" dirty="0">
                <a:solidFill>
                  <a:srgbClr val="3A4540"/>
                </a:solidFill>
                <a:latin typeface="Calibri" pitchFamily="34" charset="0"/>
                <a:ea typeface="Calibri" pitchFamily="34" charset="-122"/>
                <a:cs typeface="Calibri" pitchFamily="34" charset="-120"/>
              </a:rPr>
              <a:t>Εμπορικό Επιμελητήριο Κοζάν (2026). Εκπαίδευση στην έξυπνη άρδευση· εργαστήριο έξυπνης γεωργίας (δράσεις του έργου). smartfarmingsolutions.org/faaliyetler</a:t>
            </a:r>
            <a:endParaRPr lang="el-GR" sz="900" dirty="0"/>
          </a:p>
          <a:p>
            <a:pPr marL="342900" indent="-342900">
              <a:spcAft>
                <a:spcPts val="330"/>
              </a:spcAft>
              <a:buSzPct val="100000"/>
              <a:buFont typeface="+mj-lt"/>
              <a:buAutoNum type="arabicPeriod" startAt="25"/>
            </a:pPr>
            <a:r>
              <a:rPr lang="el-GR" altLang="en-US" sz="900" dirty="0">
                <a:solidFill>
                  <a:srgbClr val="3A4540"/>
                </a:solidFill>
                <a:latin typeface="Calibri" pitchFamily="34" charset="0"/>
                <a:ea typeface="Calibri" pitchFamily="34" charset="-122"/>
                <a:cs typeface="Calibri" pitchFamily="34" charset="-120"/>
              </a:rPr>
              <a:t>Harper Adams University (2019). The Hands Free Hectare project. harper-adams.ac.uk/news/203518/the-hands-free-hectare-project</a:t>
            </a:r>
            <a:endParaRPr lang="el-GR" sz="900" dirty="0"/>
          </a:p>
          <a:p>
            <a:pPr marL="342900" indent="-342900">
              <a:spcAft>
                <a:spcPts val="330"/>
              </a:spcAft>
              <a:buSzPct val="100000"/>
              <a:buFont typeface="+mj-lt"/>
              <a:buAutoNum type="arabicPeriod" startAt="25"/>
            </a:pPr>
            <a:r>
              <a:rPr lang="el-GR" altLang="en-US" sz="900" dirty="0">
                <a:solidFill>
                  <a:srgbClr val="3A4540"/>
                </a:solidFill>
                <a:latin typeface="Calibri" pitchFamily="34" charset="0"/>
                <a:ea typeface="Calibri" pitchFamily="34" charset="-122"/>
                <a:cs typeface="Calibri" pitchFamily="34" charset="-120"/>
              </a:rPr>
              <a:t>Ευρωπαϊκή Επιτροπή, CORDIS (2021). AFarCloud: Aggregate Farming in the Cloud. cordis.europa.eu/project/id/783221</a:t>
            </a:r>
            <a:endParaRPr lang="el-GR" sz="900" dirty="0"/>
          </a:p>
          <a:p>
            <a:pPr marL="342900" indent="-342900">
              <a:spcAft>
                <a:spcPts val="330"/>
              </a:spcAft>
              <a:buSzPct val="100000"/>
              <a:buFont typeface="+mj-lt"/>
              <a:buAutoNum type="arabicPeriod" startAt="25"/>
            </a:pPr>
            <a:r>
              <a:rPr lang="el-GR" altLang="en-US" sz="900" dirty="0">
                <a:solidFill>
                  <a:srgbClr val="3A4540"/>
                </a:solidFill>
                <a:latin typeface="Calibri" pitchFamily="34" charset="0"/>
                <a:ea typeface="Calibri" pitchFamily="34" charset="-122"/>
                <a:cs typeface="Calibri" pitchFamily="34" charset="-120"/>
              </a:rPr>
              <a:t>NEUROPUBLIC (χ.χ.). Larissa: Cotton (μελέτη περίπτωσης gaiasense). neuropublic.gr/en/case-studies/larissa-cotton/</a:t>
            </a:r>
            <a:endParaRPr lang="el-GR" sz="900" dirty="0"/>
          </a:p>
        </p:txBody>
      </p:sp>
      <p:sp>
        <p:nvSpPr>
          <p:cNvPr id="7" name="Text 4"/>
          <p:cNvSpPr txBox="1"/>
          <p:nvPr/>
        </p:nvSpPr>
        <p:spPr>
          <a:xfrm>
            <a:off x="6233008" y="2231098"/>
            <a:ext cx="5410048" cy="3580234"/>
          </a:xfrm>
          <a:prstGeom prst="rect">
            <a:avLst/>
          </a:prstGeom>
          <a:noFill/>
          <a:ln/>
        </p:spPr>
        <p:txBody>
          <a:bodyPr wrap="square" lIns="0" tIns="0" rIns="0" bIns="0" rtlCol="0" anchor="t">
            <a:normAutofit/>
          </a:bodyPr>
          <a:lstStyle/>
          <a:p>
            <a:pPr marL="342900" indent="-342900">
              <a:spcAft>
                <a:spcPts val="330"/>
              </a:spcAft>
              <a:buSzPct val="100000"/>
              <a:buFont typeface="+mj-lt"/>
              <a:buAutoNum type="arabicPeriod" startAt="36"/>
            </a:pPr>
            <a:r>
              <a:rPr lang="el-GR" altLang="en-US" sz="900" dirty="0">
                <a:solidFill>
                  <a:srgbClr val="3A4540"/>
                </a:solidFill>
                <a:latin typeface="Calibri" pitchFamily="34" charset="0"/>
                <a:ea typeface="Calibri" pitchFamily="34" charset="-122"/>
                <a:cs typeface="Calibri" pitchFamily="34" charset="-120"/>
              </a:rPr>
              <a:t>LIFE GAIA Sense (2022). LIFE GAIA Sense: outcomes and opinions on the implementation of smart farming. lifegaiasense.eu/life-gaia-sense-outcomes-significant-opinions-regarding-the-implementation-of-smart-farming-in-agricultural-production/</a:t>
            </a:r>
            <a:endParaRPr lang="el-GR" sz="900" dirty="0"/>
          </a:p>
          <a:p>
            <a:pPr marL="342900" indent="-342900">
              <a:spcAft>
                <a:spcPts val="330"/>
              </a:spcAft>
              <a:buSzPct val="100000"/>
              <a:buFont typeface="+mj-lt"/>
              <a:buAutoNum type="arabicPeriod" startAt="36"/>
            </a:pPr>
            <a:r>
              <a:rPr lang="el-GR" altLang="en-US" sz="900" dirty="0">
                <a:solidFill>
                  <a:srgbClr val="3A4540"/>
                </a:solidFill>
                <a:latin typeface="Calibri" pitchFamily="34" charset="0"/>
                <a:ea typeface="Calibri" pitchFamily="34" charset="-122"/>
                <a:cs typeface="Calibri" pitchFamily="34" charset="-120"/>
              </a:rPr>
              <a:t>Κοινό Κέντρο Ερευνών JRC (χ.χ.). Pinios River Basin Fact Sheet. water.jrc.ec.europa.eu/pdf/pinios-fs.pdf</a:t>
            </a:r>
            <a:endParaRPr lang="el-GR" sz="900" dirty="0"/>
          </a:p>
          <a:p>
            <a:pPr marL="342900" indent="-342900">
              <a:spcAft>
                <a:spcPts val="330"/>
              </a:spcAft>
              <a:buSzPct val="100000"/>
              <a:buFont typeface="+mj-lt"/>
              <a:buAutoNum type="arabicPeriod" startAt="36"/>
            </a:pPr>
            <a:r>
              <a:rPr lang="el-GR" altLang="en-US" sz="900" dirty="0">
                <a:solidFill>
                  <a:srgbClr val="3A4540"/>
                </a:solidFill>
                <a:latin typeface="Calibri" pitchFamily="34" charset="0"/>
                <a:ea typeface="Calibri" pitchFamily="34" charset="-122"/>
                <a:cs typeface="Calibri" pitchFamily="34" charset="-120"/>
              </a:rPr>
              <a:t>Hanchar, J. και Haas, E., Cornell University (2017). Benefits and Costs of Entry Level Precision Agriculture Technologies. nydairyadmin.cce.cornell.edu/uploads/doc_410.pdf</a:t>
            </a:r>
            <a:endParaRPr lang="el-GR" sz="900" dirty="0"/>
          </a:p>
          <a:p>
            <a:pPr marL="342900" indent="-342900">
              <a:spcAft>
                <a:spcPts val="330"/>
              </a:spcAft>
              <a:buSzPct val="100000"/>
              <a:buFont typeface="+mj-lt"/>
              <a:buAutoNum type="arabicPeriod" startAt="36"/>
            </a:pPr>
            <a:r>
              <a:rPr lang="el-GR" altLang="en-US" sz="900" dirty="0">
                <a:solidFill>
                  <a:srgbClr val="3A4540"/>
                </a:solidFill>
                <a:latin typeface="Calibri" pitchFamily="34" charset="0"/>
                <a:ea typeface="Calibri" pitchFamily="34" charset="-122"/>
                <a:cs typeface="Calibri" pitchFamily="34" charset="-120"/>
              </a:rPr>
              <a:t>Eurostat (2026). Farmers and the agricultural labour force: statistics. ec.europa.eu/eurostat/statistics-explained/index.php?title=Farmers_and_the_agricultural_labour_force_-_statistics</a:t>
            </a:r>
            <a:endParaRPr lang="el-GR" sz="900" dirty="0"/>
          </a:p>
          <a:p>
            <a:pPr marL="342900" indent="-342900">
              <a:spcAft>
                <a:spcPts val="330"/>
              </a:spcAft>
              <a:buSzPct val="100000"/>
              <a:buFont typeface="+mj-lt"/>
              <a:buAutoNum type="arabicPeriod" startAt="36"/>
            </a:pPr>
            <a:r>
              <a:rPr lang="el-GR" altLang="en-US" sz="900" dirty="0">
                <a:solidFill>
                  <a:srgbClr val="3A4540"/>
                </a:solidFill>
                <a:latin typeface="Calibri" pitchFamily="34" charset="0"/>
                <a:ea typeface="Calibri" pitchFamily="34" charset="-122"/>
                <a:cs typeface="Calibri" pitchFamily="34" charset="-120"/>
              </a:rPr>
              <a:t>CEMA κ.ά. (2018). EU Code of Conduct on agricultural data sharing. cema-agri.org/publication/brochures/37-eu-code-of-conduct-on-agricultural-data-sharing</a:t>
            </a:r>
            <a:endParaRPr lang="el-GR" sz="900" dirty="0"/>
          </a:p>
          <a:p>
            <a:pPr marL="342900" indent="-342900">
              <a:spcAft>
                <a:spcPts val="330"/>
              </a:spcAft>
              <a:buSzPct val="100000"/>
              <a:buFont typeface="+mj-lt"/>
              <a:buAutoNum type="arabicPeriod" startAt="36"/>
            </a:pPr>
            <a:r>
              <a:rPr lang="el-GR" altLang="en-US" sz="900" dirty="0">
                <a:solidFill>
                  <a:srgbClr val="3A4540"/>
                </a:solidFill>
                <a:latin typeface="Calibri" pitchFamily="34" charset="0"/>
                <a:ea typeface="Calibri" pitchFamily="34" charset="-122"/>
                <a:cs typeface="Calibri" pitchFamily="34" charset="-120"/>
              </a:rPr>
              <a:t>Υπουργείο Εμπορίου της Τουρκίας (2019). Hal Kayıt Sistemi (HKS). ticaret.gov.tr/ic-ticaret/bilgi-sistemleri/hal-kayit-sistemi-hks</a:t>
            </a:r>
            <a:endParaRPr lang="el-GR" sz="900" dirty="0"/>
          </a:p>
          <a:p>
            <a:pPr marL="342900" indent="-342900">
              <a:spcAft>
                <a:spcPts val="330"/>
              </a:spcAft>
              <a:buSzPct val="100000"/>
              <a:buFont typeface="+mj-lt"/>
              <a:buAutoNum type="arabicPeriod" startAt="36"/>
            </a:pPr>
            <a:r>
              <a:rPr lang="el-GR" altLang="en-US" sz="900" dirty="0">
                <a:solidFill>
                  <a:srgbClr val="3A4540"/>
                </a:solidFill>
                <a:latin typeface="Calibri" pitchFamily="34" charset="0"/>
                <a:ea typeface="Calibri" pitchFamily="34" charset="-122"/>
                <a:cs typeface="Calibri" pitchFamily="34" charset="-120"/>
              </a:rPr>
              <a:t>Εμπορικό Επιμελητήριο Κοζάν (2026). Kozan'daki Yerel Toplulukların İhtiyaçlarının Değerlendirilmesi: Anket Raporu. smartfarmingsolutions.org/storage/publications/01KQQA95BNNYA9PQK6X7H8RYGB.pdf</a:t>
            </a:r>
            <a:endParaRPr lang="el-GR" sz="900" dirty="0"/>
          </a:p>
          <a:p>
            <a:pPr marL="342900" indent="-342900">
              <a:spcAft>
                <a:spcPts val="330"/>
              </a:spcAft>
              <a:buSzPct val="100000"/>
              <a:buFont typeface="+mj-lt"/>
              <a:buAutoNum type="arabicPeriod" startAt="36"/>
            </a:pPr>
            <a:r>
              <a:rPr lang="el-GR" altLang="en-US" sz="900" dirty="0">
                <a:solidFill>
                  <a:srgbClr val="3A4540"/>
                </a:solidFill>
                <a:latin typeface="Calibri" pitchFamily="34" charset="0"/>
                <a:ea typeface="Calibri" pitchFamily="34" charset="-122"/>
                <a:cs typeface="Calibri" pitchFamily="34" charset="-120"/>
              </a:rPr>
              <a:t>Εμπορικό Επιμελητήριο Κοζάν (2026). Politika Öneri Belgesi: Çevresel Sürdürülebilirlik İçin Akıllı Tarım ve Sınır Ötesi İş Diyaloğu. smartfarmingsolutions.org/storage/publications/01KYN1A1NJZTR1APJQHMRG6RYB.pdf</a:t>
            </a:r>
            <a:endParaRPr lang="el-GR" sz="900" dirty="0"/>
          </a:p>
          <a:p>
            <a:pPr marL="342900" indent="-342900">
              <a:spcAft>
                <a:spcPts val="330"/>
              </a:spcAft>
              <a:buSzPct val="100000"/>
              <a:buFont typeface="+mj-lt"/>
              <a:buAutoNum type="arabicPeriod" startAt="36"/>
            </a:pPr>
            <a:r>
              <a:rPr lang="el-GR" altLang="en-US" sz="900" dirty="0">
                <a:solidFill>
                  <a:srgbClr val="3A4540"/>
                </a:solidFill>
                <a:latin typeface="Calibri" pitchFamily="34" charset="0"/>
                <a:ea typeface="Calibri" pitchFamily="34" charset="-122"/>
                <a:cs typeface="Calibri" pitchFamily="34" charset="-120"/>
              </a:rPr>
              <a:t>TÜİK (2026). Merkezi Dağıtım Sistemi, Bitkisel Üretim İstatistikleri, ilçe düzeyi (Adana, Kozan), 2024-2025. biruni.tuik.gov.tr/medas/?kn=92&amp;locale=tr</a:t>
            </a:r>
            <a:endParaRPr lang="el-GR" sz="900" dirty="0"/>
          </a:p>
          <a:p>
            <a:pPr marL="342900" indent="-342900">
              <a:spcAft>
                <a:spcPts val="330"/>
              </a:spcAft>
              <a:buSzPct val="100000"/>
              <a:buFont typeface="+mj-lt"/>
              <a:buAutoNum type="arabicPeriod" startAt="36"/>
            </a:pPr>
            <a:r>
              <a:rPr lang="el-GR" altLang="en-US" sz="900" dirty="0">
                <a:solidFill>
                  <a:srgbClr val="3A4540"/>
                </a:solidFill>
                <a:latin typeface="Calibri" pitchFamily="34" charset="0"/>
                <a:ea typeface="Calibri" pitchFamily="34" charset="-122"/>
                <a:cs typeface="Calibri" pitchFamily="34" charset="-120"/>
              </a:rPr>
              <a:t>Γραφείο Διπλωμάτων Ευρεσιτεχνίας και Σημάτων της Τουρκίας (2020). Kozan Portakalı, coğrafi işaret tescili (αρ. 534). ci.turkpatent.gov.tr/cografi-isaretler/detay/38677</a:t>
            </a:r>
            <a:endParaRPr lang="el-GR" sz="900" dirty="0"/>
          </a:p>
          <a:p>
            <a:pPr marL="342900" indent="-342900">
              <a:spcAft>
                <a:spcPts val="330"/>
              </a:spcAft>
              <a:buSzPct val="100000"/>
              <a:buFont typeface="+mj-lt"/>
              <a:buAutoNum type="arabicPeriod" startAt="36"/>
            </a:pPr>
            <a:r>
              <a:rPr lang="el-GR" altLang="en-US" sz="900" dirty="0">
                <a:solidFill>
                  <a:srgbClr val="3A4540"/>
                </a:solidFill>
                <a:latin typeface="Calibri" pitchFamily="34" charset="0"/>
                <a:ea typeface="Calibri" pitchFamily="34" charset="-122"/>
                <a:cs typeface="Calibri" pitchFamily="34" charset="-120"/>
              </a:rPr>
              <a:t>Ευρωπαϊκή Επιτροπή (2026). Cotton. agriculture.ec.europa.eu/farming/crop-productions-and-plant-based-products/cotton_en</a:t>
            </a:r>
            <a:endParaRPr lang="el-GR" sz="9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548640" y="1298880"/>
            <a:ext cx="4937760" cy="731520"/>
          </a:xfrm>
          <a:prstGeom prst="rect">
            <a:avLst/>
          </a:prstGeom>
          <a:noFill/>
          <a:ln/>
        </p:spPr>
        <p:txBody>
          <a:bodyPr wrap="square" lIns="0" tIns="0" rIns="0" bIns="0" rtlCol="0" anchor="t">
            <a:normAutofit/>
          </a:bodyPr>
          <a:lstStyle/>
          <a:p>
            <a:pPr indent="0" marL="0">
              <a:buNone/>
            </a:pPr>
            <a:r>
              <a:rPr lang="el-GR" altLang="en-US" sz="4000" b="1" dirty="0">
                <a:solidFill>
                  <a:srgbClr val="0E3D1E"/>
                </a:solidFill>
                <a:latin typeface="Calibri" pitchFamily="34" charset="0"/>
                <a:ea typeface="Calibri" pitchFamily="34" charset="-122"/>
                <a:cs typeface="Calibri" pitchFamily="34" charset="-120"/>
              </a:rPr>
              <a:t>Ευχαριστούμε</a:t>
            </a:r>
            <a:endParaRPr lang="el-GR" sz="4000" dirty="0"/>
          </a:p>
        </p:txBody>
      </p:sp>
      <p:sp>
        <p:nvSpPr>
          <p:cNvPr id="3" name="Text 1"/>
          <p:cNvSpPr txBox="1"/>
          <p:nvPr/>
        </p:nvSpPr>
        <p:spPr>
          <a:xfrm>
            <a:off x="548640" y="2048688"/>
            <a:ext cx="4937760" cy="365760"/>
          </a:xfrm>
          <a:prstGeom prst="rect">
            <a:avLst/>
          </a:prstGeom>
          <a:noFill/>
          <a:ln/>
        </p:spPr>
        <p:txBody>
          <a:bodyPr wrap="square" lIns="0" tIns="0" rIns="0" bIns="0" rtlCol="0" anchor="t">
            <a:normAutofit/>
          </a:bodyPr>
          <a:lstStyle/>
          <a:p>
            <a:pPr indent="0" marL="0">
              <a:buNone/>
            </a:pPr>
            <a:r>
              <a:rPr lang="el-GR" altLang="en-US" sz="1500" dirty="0">
                <a:solidFill>
                  <a:srgbClr val="3A4540"/>
                </a:solidFill>
                <a:latin typeface="Calibri" pitchFamily="34" charset="0"/>
                <a:ea typeface="Calibri" pitchFamily="34" charset="-122"/>
                <a:cs typeface="Calibri" pitchFamily="34" charset="-120"/>
              </a:rPr>
              <a:t>Για τις ερωτήσεις και τις συνεισφορές σας</a:t>
            </a:r>
            <a:endParaRPr lang="el-GR" sz="1500" dirty="0"/>
          </a:p>
        </p:txBody>
      </p:sp>
      <p:sp>
        <p:nvSpPr>
          <p:cNvPr id="4" name="Text 2"/>
          <p:cNvSpPr txBox="1"/>
          <p:nvPr/>
        </p:nvSpPr>
        <p:spPr>
          <a:xfrm>
            <a:off x="548640" y="2624760"/>
            <a:ext cx="1554480" cy="329184"/>
          </a:xfrm>
          <a:prstGeom prst="rect">
            <a:avLst/>
          </a:prstGeom>
          <a:noFill/>
          <a:ln/>
        </p:spPr>
        <p:txBody>
          <a:bodyPr wrap="square" lIns="0" tIns="0" rIns="0" bIns="0" rtlCol="0" anchor="ctr"/>
          <a:lstStyle/>
          <a:p>
            <a:pPr indent="0" marL="0">
              <a:buNone/>
            </a:pPr>
            <a:r>
              <a:rPr lang="el-GR" altLang="en-US" sz="1050" b="1" spc="200" kern="0" dirty="0">
                <a:solidFill>
                  <a:srgbClr val="A16207"/>
                </a:solidFill>
                <a:latin typeface="Calibri" pitchFamily="34" charset="0"/>
                <a:ea typeface="Calibri" pitchFamily="34" charset="-122"/>
                <a:cs typeface="Calibri" pitchFamily="34" charset="-120"/>
              </a:rPr>
              <a:t>ΠΛΑΤΦΟΡΜΑ</a:t>
            </a:r>
            <a:endParaRPr lang="el-GR" sz="1050" dirty="0"/>
          </a:p>
        </p:txBody>
      </p:sp>
      <p:sp>
        <p:nvSpPr>
          <p:cNvPr id="5" name="Text 3"/>
          <p:cNvSpPr txBox="1"/>
          <p:nvPr/>
        </p:nvSpPr>
        <p:spPr>
          <a:xfrm>
            <a:off x="2148840" y="2624760"/>
            <a:ext cx="3337560" cy="329184"/>
          </a:xfrm>
          <a:prstGeom prst="rect">
            <a:avLst/>
          </a:prstGeom>
          <a:noFill/>
          <a:ln/>
        </p:spPr>
        <p:txBody>
          <a:bodyPr wrap="square" lIns="0" tIns="0" rIns="0" bIns="0" rtlCol="0" anchor="ctr">
            <a:normAutofit/>
          </a:bodyPr>
          <a:lstStyle/>
          <a:p>
            <a:pPr indent="0" marL="0">
              <a:buNone/>
            </a:pPr>
            <a:r>
              <a:rPr lang="el-GR" altLang="en-US" sz="1300" b="1" dirty="0">
                <a:solidFill>
                  <a:srgbClr val="1B2420"/>
                </a:solidFill>
                <a:latin typeface="Calibri" pitchFamily="34" charset="0"/>
                <a:ea typeface="Calibri" pitchFamily="34" charset="-122"/>
                <a:cs typeface="Calibri" pitchFamily="34" charset="-120"/>
              </a:rPr>
              <a:t>lms.smartfarmingsolutions.org</a:t>
            </a:r>
            <a:endParaRPr lang="el-GR" sz="1300" dirty="0"/>
          </a:p>
        </p:txBody>
      </p:sp>
      <p:sp>
        <p:nvSpPr>
          <p:cNvPr id="6" name="Text 4"/>
          <p:cNvSpPr txBox="1"/>
          <p:nvPr/>
        </p:nvSpPr>
        <p:spPr>
          <a:xfrm>
            <a:off x="548640" y="2990520"/>
            <a:ext cx="1554480" cy="329184"/>
          </a:xfrm>
          <a:prstGeom prst="rect">
            <a:avLst/>
          </a:prstGeom>
          <a:noFill/>
          <a:ln/>
        </p:spPr>
        <p:txBody>
          <a:bodyPr wrap="square" lIns="0" tIns="0" rIns="0" bIns="0" rtlCol="0" anchor="ctr"/>
          <a:lstStyle/>
          <a:p>
            <a:pPr indent="0" marL="0">
              <a:buNone/>
            </a:pPr>
            <a:r>
              <a:rPr lang="el-GR" altLang="en-US" sz="1050" b="1" spc="200" kern="0" dirty="0">
                <a:solidFill>
                  <a:srgbClr val="A16207"/>
                </a:solidFill>
                <a:latin typeface="Calibri" pitchFamily="34" charset="0"/>
                <a:ea typeface="Calibri" pitchFamily="34" charset="-122"/>
                <a:cs typeface="Calibri" pitchFamily="34" charset="-120"/>
              </a:rPr>
              <a:t>ΕΠΙΚΟΙΝΩΝΙΑ</a:t>
            </a:r>
            <a:endParaRPr lang="el-GR" sz="1050" dirty="0"/>
          </a:p>
        </p:txBody>
      </p:sp>
      <p:sp>
        <p:nvSpPr>
          <p:cNvPr id="7" name="Text 5"/>
          <p:cNvSpPr txBox="1"/>
          <p:nvPr/>
        </p:nvSpPr>
        <p:spPr>
          <a:xfrm>
            <a:off x="2148840" y="2990520"/>
            <a:ext cx="3337560" cy="329184"/>
          </a:xfrm>
          <a:prstGeom prst="rect">
            <a:avLst/>
          </a:prstGeom>
          <a:noFill/>
          <a:ln/>
        </p:spPr>
        <p:txBody>
          <a:bodyPr wrap="square" lIns="0" tIns="0" rIns="0" bIns="0" rtlCol="0" anchor="ctr">
            <a:normAutofit/>
          </a:bodyPr>
          <a:lstStyle/>
          <a:p>
            <a:pPr indent="0" marL="0">
              <a:buNone/>
            </a:pPr>
            <a:r>
              <a:rPr lang="el-GR" altLang="en-US" sz="1300" b="1" dirty="0">
                <a:solidFill>
                  <a:srgbClr val="1B2420"/>
                </a:solidFill>
                <a:latin typeface="Calibri" pitchFamily="34" charset="0"/>
                <a:ea typeface="Calibri" pitchFamily="34" charset="-122"/>
                <a:cs typeface="Calibri" pitchFamily="34" charset="-120"/>
              </a:rPr>
              <a:t>info@smartfarmingsolutions.org</a:t>
            </a:r>
            <a:endParaRPr lang="el-GR" sz="1300" dirty="0"/>
          </a:p>
        </p:txBody>
      </p:sp>
      <p:sp>
        <p:nvSpPr>
          <p:cNvPr id="8" name="Text 6"/>
          <p:cNvSpPr txBox="1"/>
          <p:nvPr/>
        </p:nvSpPr>
        <p:spPr>
          <a:xfrm>
            <a:off x="548640" y="3356280"/>
            <a:ext cx="1554480" cy="329184"/>
          </a:xfrm>
          <a:prstGeom prst="rect">
            <a:avLst/>
          </a:prstGeom>
          <a:noFill/>
          <a:ln/>
        </p:spPr>
        <p:txBody>
          <a:bodyPr wrap="square" lIns="0" tIns="0" rIns="0" bIns="0" rtlCol="0" anchor="ctr"/>
          <a:lstStyle/>
          <a:p>
            <a:pPr indent="0" marL="0">
              <a:buNone/>
            </a:pPr>
            <a:endParaRPr lang="el-GR" sz="1050" dirty="0"/>
          </a:p>
        </p:txBody>
      </p:sp>
      <p:sp>
        <p:nvSpPr>
          <p:cNvPr id="9" name="Text 7"/>
          <p:cNvSpPr txBox="1"/>
          <p:nvPr/>
        </p:nvSpPr>
        <p:spPr>
          <a:xfrm>
            <a:off x="2148840" y="3356280"/>
            <a:ext cx="3337560" cy="329184"/>
          </a:xfrm>
          <a:prstGeom prst="rect">
            <a:avLst/>
          </a:prstGeom>
          <a:noFill/>
          <a:ln/>
        </p:spPr>
        <p:txBody>
          <a:bodyPr wrap="square" lIns="0" tIns="0" rIns="0" bIns="0" rtlCol="0" anchor="ctr">
            <a:normAutofit/>
          </a:bodyPr>
          <a:lstStyle/>
          <a:p>
            <a:pPr indent="0" marL="0">
              <a:buNone/>
            </a:pPr>
            <a:r>
              <a:rPr lang="el-GR" altLang="en-US" sz="1300" b="1" dirty="0">
                <a:solidFill>
                  <a:srgbClr val="1B2420"/>
                </a:solidFill>
                <a:latin typeface="Calibri" pitchFamily="34" charset="0"/>
                <a:ea typeface="Calibri" pitchFamily="34" charset="-122"/>
                <a:cs typeface="Calibri" pitchFamily="34" charset="-120"/>
              </a:rPr>
              <a:t>+90 322 515 84 66</a:t>
            </a:r>
            <a:endParaRPr lang="el-GR" sz="1300" dirty="0"/>
          </a:p>
        </p:txBody>
      </p:sp>
      <p:sp>
        <p:nvSpPr>
          <p:cNvPr id="10" name="Text 8"/>
          <p:cNvSpPr txBox="1"/>
          <p:nvPr/>
        </p:nvSpPr>
        <p:spPr>
          <a:xfrm>
            <a:off x="548640" y="3722040"/>
            <a:ext cx="1554480" cy="329184"/>
          </a:xfrm>
          <a:prstGeom prst="rect">
            <a:avLst/>
          </a:prstGeom>
          <a:noFill/>
          <a:ln/>
        </p:spPr>
        <p:txBody>
          <a:bodyPr wrap="square" lIns="0" tIns="0" rIns="0" bIns="0" rtlCol="0" anchor="ctr"/>
          <a:lstStyle/>
          <a:p>
            <a:pPr indent="0" marL="0">
              <a:buNone/>
            </a:pPr>
            <a:r>
              <a:rPr lang="el-GR" altLang="en-US" sz="1050" b="1" spc="200" kern="0" dirty="0">
                <a:solidFill>
                  <a:srgbClr val="A16207"/>
                </a:solidFill>
                <a:latin typeface="Calibri" pitchFamily="34" charset="0"/>
                <a:ea typeface="Calibri" pitchFamily="34" charset="-122"/>
                <a:cs typeface="Calibri" pitchFamily="34" charset="-120"/>
              </a:rPr>
              <a:t>ΙΣΤΟΤΟΠΟΣ ΕΡΓΟΥ</a:t>
            </a:r>
            <a:endParaRPr lang="el-GR" sz="1050" dirty="0"/>
          </a:p>
        </p:txBody>
      </p:sp>
      <p:sp>
        <p:nvSpPr>
          <p:cNvPr id="11" name="Text 9"/>
          <p:cNvSpPr txBox="1"/>
          <p:nvPr/>
        </p:nvSpPr>
        <p:spPr>
          <a:xfrm>
            <a:off x="2148840" y="3722040"/>
            <a:ext cx="3337560" cy="329184"/>
          </a:xfrm>
          <a:prstGeom prst="rect">
            <a:avLst/>
          </a:prstGeom>
          <a:noFill/>
          <a:ln/>
        </p:spPr>
        <p:txBody>
          <a:bodyPr wrap="square" lIns="0" tIns="0" rIns="0" bIns="0" rtlCol="0" anchor="ctr">
            <a:normAutofit/>
          </a:bodyPr>
          <a:lstStyle/>
          <a:p>
            <a:pPr indent="0" marL="0">
              <a:buNone/>
            </a:pPr>
            <a:r>
              <a:rPr lang="el-GR" altLang="en-US" sz="1300" b="1" dirty="0">
                <a:solidFill>
                  <a:srgbClr val="1B2420"/>
                </a:solidFill>
                <a:latin typeface="Calibri" pitchFamily="34" charset="0"/>
                <a:ea typeface="Calibri" pitchFamily="34" charset="-122"/>
                <a:cs typeface="Calibri" pitchFamily="34" charset="-120"/>
              </a:rPr>
              <a:t>smartfarmingsolutions.org</a:t>
            </a:r>
            <a:endParaRPr lang="el-GR" sz="1300" dirty="0"/>
          </a:p>
        </p:txBody>
      </p:sp>
      <p:sp>
        <p:nvSpPr>
          <p:cNvPr id="12" name="Text 10"/>
          <p:cNvSpPr txBox="1"/>
          <p:nvPr/>
        </p:nvSpPr>
        <p:spPr>
          <a:xfrm>
            <a:off x="548640" y="4224960"/>
            <a:ext cx="4937760" cy="1793880"/>
          </a:xfrm>
          <a:prstGeom prst="rect">
            <a:avLst/>
          </a:prstGeom>
          <a:noFill/>
          <a:ln/>
        </p:spPr>
        <p:txBody>
          <a:bodyPr wrap="square" lIns="0" tIns="0" rIns="0" bIns="0" rtlCol="0" anchor="b">
            <a:normAutofit/>
          </a:bodyPr>
          <a:lstStyle/>
          <a:p>
            <a:pPr indent="0" marL="0">
              <a:spcAft>
                <a:spcPts val="400"/>
              </a:spcAft>
              <a:buNone/>
            </a:pPr>
            <a:r>
              <a:rPr lang="el-GR" altLang="en-US" sz="1300" b="1" dirty="0">
                <a:solidFill>
                  <a:srgbClr val="1B2420"/>
                </a:solidFill>
                <a:latin typeface="Calibri" pitchFamily="34" charset="0"/>
                <a:ea typeface="Calibri" pitchFamily="34" charset="-122"/>
                <a:cs typeface="Calibri" pitchFamily="34" charset="-120"/>
              </a:rPr>
              <a:t>Το παρόν έργο χρηματοδοτείται από την Ευρωπαϊκή Ένωση.</a:t>
            </a:r>
            <a:endParaRPr lang="el-GR" sz="1300" dirty="0"/>
          </a:p>
          <a:p>
            <a:pPr indent="0" marL="0">
              <a:spcAft>
                <a:spcPts val="400"/>
              </a:spcAft>
              <a:buNone/>
            </a:pPr>
            <a:r>
              <a:rPr lang="el-GR" altLang="en-US" sz="1100" dirty="0">
                <a:solidFill>
                  <a:srgbClr val="3A4540"/>
                </a:solidFill>
                <a:latin typeface="Calibri" pitchFamily="34" charset="0"/>
                <a:ea typeface="Calibri" pitchFamily="34" charset="-122"/>
                <a:cs typeface="Calibri" pitchFamily="34" charset="-120"/>
              </a:rPr>
              <a:t>Το παρόν περιεχόμενο δεν αντανακλά τις απόψεις της Ευρωπαϊκής Ένωσης και αποτελεί αποκλειστική ευθύνη των συντακτών του.</a:t>
            </a:r>
            <a:endParaRPr lang="el-GR" sz="1300" dirty="0"/>
          </a:p>
        </p:txBody>
      </p:sp>
      <p:sp>
        <p:nvSpPr>
          <p:cNvPr id="13" name="Shape 11"/>
          <p:cNvSpPr/>
          <p:nvPr/>
        </p:nvSpPr>
        <p:spPr>
          <a:xfrm>
            <a:off x="5897880" y="1298880"/>
            <a:ext cx="5745175" cy="4719960"/>
          </a:xfrm>
          <a:prstGeom prst="roundRect">
            <a:avLst>
              <a:gd name="adj" fmla="val 2325"/>
            </a:avLst>
          </a:prstGeom>
          <a:solidFill>
            <a:srgbClr val="F5F6F1"/>
          </a:solidFill>
          <a:ln w="9525">
            <a:solidFill>
              <a:srgbClr val="DFE6DC"/>
            </a:solidFill>
            <a:prstDash val="solid"/>
          </a:ln>
        </p:spPr>
      </p:sp>
      <p:sp>
        <p:nvSpPr>
          <p:cNvPr id="14" name="Text 12"/>
          <p:cNvSpPr txBox="1"/>
          <p:nvPr/>
        </p:nvSpPr>
        <p:spPr>
          <a:xfrm>
            <a:off x="6172200" y="1481760"/>
            <a:ext cx="5196535" cy="274320"/>
          </a:xfrm>
          <a:prstGeom prst="rect">
            <a:avLst/>
          </a:prstGeom>
          <a:noFill/>
          <a:ln/>
        </p:spPr>
        <p:txBody>
          <a:bodyPr wrap="square" lIns="0" tIns="0" rIns="0" bIns="0" rtlCol="0" anchor="t"/>
          <a:lstStyle/>
          <a:p>
            <a:pPr indent="0" marL="0">
              <a:buNone/>
            </a:pPr>
            <a:r>
              <a:rPr lang="el-GR" altLang="en-US" sz="1150" b="1" spc="200" kern="0" dirty="0">
                <a:solidFill>
                  <a:srgbClr val="1F7A3A"/>
                </a:solidFill>
                <a:latin typeface="Calibri" pitchFamily="34" charset="0"/>
                <a:ea typeface="Calibri" pitchFamily="34" charset="-122"/>
                <a:cs typeface="Calibri" pitchFamily="34" charset="-120"/>
              </a:rPr>
              <a:t>ΤΑΥΤΟΤΗΤΑ ΕΡΓΟΥ</a:t>
            </a:r>
            <a:endParaRPr lang="el-GR" sz="1150" dirty="0"/>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6126480" y="1865808"/>
          <a:ext cx="5287975" cy="914400"/>
        </p:xfrm>
        <a:graphic>
          <a:graphicData uri="http://schemas.openxmlformats.org/drawingml/2006/table">
            <a:tbl>
              <a:tblPr/>
              <a:tblGrid>
                <a:gridCol w="1783080"/>
                <a:gridCol w="3504895"/>
              </a:tblGrid>
              <a:tr h="0">
                <a:tc>
                  <a:txBody>
                    <a:bodyPr/>
                    <a:lstStyle/>
                    <a:p>
                      <a:pPr indent="0" marL="0">
                        <a:buNone/>
                      </a:pPr>
                      <a:r>
                        <a:rPr lang="el-GR" sz="1150" b="1" dirty="0">
                          <a:solidFill>
                            <a:srgbClr val="5A6862"/>
                          </a:solidFill>
                          <a:latin typeface="Calibri" pitchFamily="34" charset="0"/>
                          <a:ea typeface="Calibri" pitchFamily="34" charset="-122"/>
                          <a:cs typeface="Calibri" pitchFamily="34" charset="-120"/>
                        </a:rPr>
                        <a:t>Έργο</a:t>
                      </a:r>
                      <a:endParaRPr lang="el-G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el-GR" sz="1300" dirty="0">
                          <a:solidFill>
                            <a:srgbClr val="1B2420"/>
                          </a:solidFill>
                          <a:latin typeface="Calibri" pitchFamily="34" charset="0"/>
                          <a:ea typeface="Calibri" pitchFamily="34" charset="-122"/>
                          <a:cs typeface="Calibri" pitchFamily="34" charset="-120"/>
                        </a:rPr>
                        <a:t>Έξυπνη Γεωργία για την Περιβαλλοντική Βιωσιμότητα και τον Διασυνοριακό Επιχειρηματικό Διάλογο</a:t>
                      </a:r>
                      <a:endParaRPr lang="el-G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el-GR" sz="1150" b="1" dirty="0">
                          <a:solidFill>
                            <a:srgbClr val="5A6862"/>
                          </a:solidFill>
                          <a:latin typeface="Calibri" pitchFamily="34" charset="0"/>
                          <a:ea typeface="Calibri" pitchFamily="34" charset="-122"/>
                          <a:cs typeface="Calibri" pitchFamily="34" charset="-120"/>
                        </a:rPr>
                        <a:t>Project</a:t>
                      </a:r>
                      <a:endParaRPr lang="el-G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el-GR" sz="1300" dirty="0">
                          <a:solidFill>
                            <a:srgbClr val="1B2420"/>
                          </a:solidFill>
                          <a:latin typeface="Calibri" pitchFamily="34" charset="0"/>
                          <a:ea typeface="Calibri" pitchFamily="34" charset="-122"/>
                          <a:cs typeface="Calibri" pitchFamily="34" charset="-120"/>
                        </a:rPr>
                        <a:t>Smart Farming for Environmental Sustainability and Cross Border Business Dialogue</a:t>
                      </a:r>
                      <a:endParaRPr lang="el-G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el-GR" sz="1150" b="1" dirty="0">
                          <a:solidFill>
                            <a:srgbClr val="5A6862"/>
                          </a:solidFill>
                          <a:latin typeface="Calibri" pitchFamily="34" charset="0"/>
                          <a:ea typeface="Calibri" pitchFamily="34" charset="-122"/>
                          <a:cs typeface="Calibri" pitchFamily="34" charset="-120"/>
                        </a:rPr>
                        <a:t>Αρ. Σύμβασης</a:t>
                      </a:r>
                      <a:endParaRPr lang="el-G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el-GR" sz="1300" dirty="0">
                          <a:solidFill>
                            <a:srgbClr val="1B2420"/>
                          </a:solidFill>
                          <a:latin typeface="Calibri" pitchFamily="34" charset="0"/>
                          <a:ea typeface="Calibri" pitchFamily="34" charset="-122"/>
                          <a:cs typeface="Calibri" pitchFamily="34" charset="-120"/>
                        </a:rPr>
                        <a:t>TR2021/W1T7/A02/OT02-2/041</a:t>
                      </a:r>
                      <a:endParaRPr lang="el-G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el-GR" sz="1150" b="1" dirty="0">
                          <a:solidFill>
                            <a:srgbClr val="5A6862"/>
                          </a:solidFill>
                          <a:latin typeface="Calibri" pitchFamily="34" charset="0"/>
                          <a:ea typeface="Calibri" pitchFamily="34" charset="-122"/>
                          <a:cs typeface="Calibri" pitchFamily="34" charset="-120"/>
                        </a:rPr>
                        <a:t>Πρόγραμμα</a:t>
                      </a:r>
                      <a:endParaRPr lang="el-G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el-GR" sz="1300" dirty="0">
                          <a:solidFill>
                            <a:srgbClr val="1B2420"/>
                          </a:solidFill>
                          <a:latin typeface="Calibri" pitchFamily="34" charset="0"/>
                          <a:ea typeface="Calibri" pitchFamily="34" charset="-122"/>
                          <a:cs typeface="Calibri" pitchFamily="34" charset="-120"/>
                        </a:rPr>
                        <a:t>Πρόγραμμα Επιχορηγήσεων Επιχειρηματικού Διαλόγου Τουρκίας-ΕΕ II (TEBD II)</a:t>
                      </a:r>
                      <a:endParaRPr lang="el-G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el-GR" sz="1150" b="1" dirty="0">
                          <a:solidFill>
                            <a:srgbClr val="5A6862"/>
                          </a:solidFill>
                          <a:latin typeface="Calibri" pitchFamily="34" charset="0"/>
                          <a:ea typeface="Calibri" pitchFamily="34" charset="-122"/>
                          <a:cs typeface="Calibri" pitchFamily="34" charset="-120"/>
                        </a:rPr>
                        <a:t>Δικαιούχος επιχορήγησης</a:t>
                      </a:r>
                      <a:endParaRPr lang="el-G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el-GR" sz="1300" dirty="0">
                          <a:solidFill>
                            <a:srgbClr val="1B2420"/>
                          </a:solidFill>
                          <a:latin typeface="Calibri" pitchFamily="34" charset="0"/>
                          <a:ea typeface="Calibri" pitchFamily="34" charset="-122"/>
                          <a:cs typeface="Calibri" pitchFamily="34" charset="-120"/>
                        </a:rPr>
                        <a:t>Εμπορικό Επιμελητήριο Κοζάν (KOZTO)</a:t>
                      </a:r>
                      <a:endParaRPr lang="el-G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el-GR" sz="1150" b="1" dirty="0">
                          <a:solidFill>
                            <a:srgbClr val="5A6862"/>
                          </a:solidFill>
                          <a:latin typeface="Calibri" pitchFamily="34" charset="0"/>
                          <a:ea typeface="Calibri" pitchFamily="34" charset="-122"/>
                          <a:cs typeface="Calibri" pitchFamily="34" charset="-120"/>
                        </a:rPr>
                        <a:t>Εταίρος έργου</a:t>
                      </a:r>
                      <a:endParaRPr lang="el-G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el-GR" sz="1300" dirty="0">
                          <a:solidFill>
                            <a:srgbClr val="1B2420"/>
                          </a:solidFill>
                          <a:latin typeface="Calibri" pitchFamily="34" charset="0"/>
                          <a:ea typeface="Calibri" pitchFamily="34" charset="-122"/>
                          <a:cs typeface="Calibri" pitchFamily="34" charset="-120"/>
                        </a:rPr>
                        <a:t>Επιμελητήριο Λάρισας (LACCO)</a:t>
                      </a:r>
                      <a:endParaRPr lang="el-G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el-GR" sz="1150" b="1" dirty="0">
                          <a:solidFill>
                            <a:srgbClr val="5A6862"/>
                          </a:solidFill>
                          <a:latin typeface="Calibri" pitchFamily="34" charset="0"/>
                          <a:ea typeface="Calibri" pitchFamily="34" charset="-122"/>
                          <a:cs typeface="Calibri" pitchFamily="34" charset="-120"/>
                        </a:rPr>
                        <a:t>Ιστότοπος έργου</a:t>
                      </a:r>
                      <a:endParaRPr lang="el-G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el-GR" sz="1300" dirty="0">
                          <a:solidFill>
                            <a:srgbClr val="1B2420"/>
                          </a:solidFill>
                          <a:latin typeface="Calibri" pitchFamily="34" charset="0"/>
                          <a:ea typeface="Calibri" pitchFamily="34" charset="-122"/>
                          <a:cs typeface="Calibri" pitchFamily="34" charset="-120"/>
                        </a:rPr>
                        <a:t>smartfarmingsolutions.org</a:t>
                      </a:r>
                      <a:endParaRPr lang="el-G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el-GR" sz="1150" b="1" dirty="0">
                          <a:solidFill>
                            <a:srgbClr val="5A6862"/>
                          </a:solidFill>
                          <a:latin typeface="Calibri" pitchFamily="34" charset="0"/>
                          <a:ea typeface="Calibri" pitchFamily="34" charset="-122"/>
                          <a:cs typeface="Calibri" pitchFamily="34" charset="-120"/>
                        </a:rPr>
                        <a:t>Επικοινωνία</a:t>
                      </a:r>
                      <a:endParaRPr lang="el-G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el-GR" sz="1300" dirty="0">
                          <a:solidFill>
                            <a:srgbClr val="1B2420"/>
                          </a:solidFill>
                          <a:latin typeface="Calibri" pitchFamily="34" charset="0"/>
                          <a:ea typeface="Calibri" pitchFamily="34" charset="-122"/>
                          <a:cs typeface="Calibri" pitchFamily="34" charset="-120"/>
                        </a:rPr>
                        <a:t>info@smartfarmingsolutions.org</a:t>
                      </a:r>
                      <a:endParaRPr lang="el-G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endParaRPr lang="el-G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el-GR" sz="1300" dirty="0">
                          <a:solidFill>
                            <a:srgbClr val="1B2420"/>
                          </a:solidFill>
                          <a:latin typeface="Calibri" pitchFamily="34" charset="0"/>
                          <a:ea typeface="Calibri" pitchFamily="34" charset="-122"/>
                          <a:cs typeface="Calibri" pitchFamily="34" charset="-120"/>
                        </a:rPr>
                        <a:t>+90 322 515 84 66</a:t>
                      </a:r>
                      <a:endParaRPr lang="el-G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el-GR" sz="1150" b="1" dirty="0">
                          <a:solidFill>
                            <a:srgbClr val="5A6862"/>
                          </a:solidFill>
                          <a:latin typeface="Calibri" pitchFamily="34" charset="0"/>
                          <a:ea typeface="Calibri" pitchFamily="34" charset="-122"/>
                          <a:cs typeface="Calibri" pitchFamily="34" charset="-120"/>
                        </a:rPr>
                        <a:t>Ημερομηνία έκδοσης</a:t>
                      </a:r>
                      <a:endParaRPr lang="el-G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el-GR" sz="1300" dirty="0">
                          <a:solidFill>
                            <a:srgbClr val="1B2420"/>
                          </a:solidFill>
                          <a:latin typeface="Calibri" pitchFamily="34" charset="0"/>
                          <a:ea typeface="Calibri" pitchFamily="34" charset="-122"/>
                          <a:cs typeface="Calibri" pitchFamily="34" charset="-120"/>
                        </a:rPr>
                        <a:t>Σεπτέμβριος 2026</a:t>
                      </a:r>
                      <a:endParaRPr lang="el-G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40</Slides>
  <Notes>40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Company>Sürdürülebilir Tarım Akademisi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Ακαδημία Βιώσιμης Γεωργίας · Ενότητα 2: Τεχνολογίες Έξυπνης Γεωργίας</dc:title>
  <dc:subject>Παρουσίαση εκπαιδευτή</dc:subject>
  <dc:creator>Kozan Ticaret Odası · Larissa Ticaret ve Sanayi Odası</dc:creator>
  <cp:lastModifiedBy>Kozan Ticaret Odası · Larissa Ticaret ve Sanayi Odası</cp:lastModifiedBy>
  <cp:revision>1</cp:revision>
  <dcterms:created xsi:type="dcterms:W3CDTF">2026-09-30T09:54:54Z</dcterms:created>
  <dcterms:modified xsi:type="dcterms:W3CDTF">2026-09-30T09:54:54Z</dcterms:modified>
</cp:coreProperties>
</file>