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charts/chart1.xml" ContentType="application/vnd.openxmlformats-officedocument.drawingml.chart+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charts/chart2.xml" ContentType="application/vnd.openxmlformats-officedocument.drawingml.chart+xml"/>
  <Override PartName="/ppt/slideMasters/slideMaster25.xml" ContentType="application/vnd.openxmlformats-officedocument.presentationml.slideMaster+xml"/>
  <Override PartName="/ppt/slides/slide25.xml" ContentType="application/vnd.openxmlformats-officedocument.presentationml.slide+xml"/>
  <Override PartName="/ppt/charts/chart3.xml" ContentType="application/vnd.openxmlformats-officedocument.drawingml.chart+xml"/>
  <Override PartName="/ppt/charts/chart4.xml" ContentType="application/vnd.openxmlformats-officedocument.drawingml.chart+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charts/chart5.xml" ContentType="application/vnd.openxmlformats-officedocument.drawingml.chart+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Kullanım oranı</c:v>
                </c:pt>
              </c:strCache>
            </c:strRef>
          </c:tx>
          <c:spPr>
            <a:solidFill>
              <a:srgbClr val="1F7A3A"/>
            </a:solidFill>
            <a:effectLst/>
          </c:spPr>
          <c:invertIfNegative val="0"/>
          <c:dLbls>
            <c:numFmt formatCode="&quot;%&quot;0" sourceLinked="0"/>
            <c:txPr>
              <a:bodyPr/>
              <a:lstStyle/>
              <a:p>
                <a:pPr>
                  <a:defRPr b="1" i="0" strike="noStrike" sz="1260" u="none">
                    <a:solidFill>
                      <a:srgbClr val="1B2420"/>
                    </a:solidFill>
                    <a:latin typeface="Calibri"/>
                  </a:defRPr>
                </a:pPr>
              </a:p>
            </c:txPr>
            <c:showLegendKey val="0"/>
            <c:showVal val="1"/>
            <c:showCatName val="0"/>
            <c:showSerName val="0"/>
            <c:showPercent val="0"/>
            <c:showBubbleSize val="0"/>
            <c:showLeaderLines val="0"/>
          </c:dLbls>
          <c:cat>
            <c:multiLvlStrRef>
              <c:f>Sheet1!$A$2:$A$4</c:f>
              <c:multiLvlStrCache>
                <c:ptCount val="3"/>
                <c:lvl>
                  <c:pt idx="0">
                    <c:v>Mısır, en küçük çiftlikler (2016)</c:v>
                  </c:pt>
                  <c:pt idx="1">
                    <c:v>Mısır, en büyük çiftlikler (2016)</c:v>
                  </c:pt>
                  <c:pt idx="2">
                    <c:v>Pamuk, en küçük çiftlikler (2019)</c:v>
                  </c:pt>
                </c:lvl>
              </c:multiLvlStrCache>
            </c:multiLvlStrRef>
          </c:cat>
          <c:val>
            <c:numRef>
              <c:f>Sheet1!$B$2:$B$4</c:f>
              <c:numCache>
                <c:formatCode>General</c:formatCode>
                <c:ptCount val="3"/>
                <c:pt idx="0">
                  <c:v>10</c:v>
                </c:pt>
                <c:pt idx="1">
                  <c:v>73</c:v>
                </c:pt>
                <c:pt idx="2">
                  <c:v>50</c:v>
                </c:pt>
              </c:numCache>
            </c:numRef>
          </c:val>
        </c:ser>
        <c:dLbls>
          <c:numFmt formatCode="&quot;%&quot;0" sourceLinked="0"/>
          <c:txPr>
            <a:bodyPr/>
            <a:lstStyle/>
            <a:p>
              <a:pPr>
                <a:defRPr b="1" i="0" strike="noStrike" sz="1260" u="none">
                  <a:solidFill>
                    <a:srgbClr val="1B2420"/>
                  </a:solidFill>
                  <a:latin typeface="Calibri"/>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8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9525" cap="flat">
              <a:solidFill>
                <a:srgbClr val="E5E9E3"/>
              </a:solidFill>
              <a:prstDash val="solid"/>
              <a:round/>
            </a:ln>
          </c:spPr>
        </c:majorGridlines>
        <c:numFmt formatCode="&quot;%&quot;0" sourceLinked="0"/>
        <c:majorTickMark val="out"/>
        <c:minorTickMark val="none"/>
        <c:tickLblPos val="nextTo"/>
        <c:spPr>
          <a:ln w="12700" cap="flat">
            <a:solidFill>
              <a:srgbClr val="888888"/>
            </a:solidFill>
            <a:prstDash val="solid"/>
            <a:round/>
          </a:ln>
        </c:spPr>
        <c:txPr>
          <a:bodyPr/>
          <a:lstStyle/>
          <a:p>
            <a:pPr>
              <a:defRPr sz="990" b="0" i="0" u="none" strike="noStrike">
                <a:solidFill>
                  <a:srgbClr val="5A6862"/>
                </a:solidFill>
                <a:latin typeface="Calibri"/>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Hibe oranı</c:v>
                </c:pt>
              </c:strCache>
            </c:strRef>
          </c:tx>
          <c:spPr>
            <a:solidFill>
              <a:srgbClr val="0E7490"/>
            </a:solidFill>
            <a:effectLst/>
          </c:spPr>
          <c:invertIfNegative val="0"/>
          <c:dLbls>
            <c:numFmt formatCode="&quot;%&quot;0" sourceLinked="0"/>
            <c:txPr>
              <a:bodyPr/>
              <a:lstStyle/>
              <a:p>
                <a:pPr>
                  <a:defRPr b="1" i="0" strike="noStrike" sz="1260" u="none">
                    <a:solidFill>
                      <a:srgbClr val="1B2420"/>
                    </a:solidFill>
                    <a:latin typeface="Calibri"/>
                  </a:defRPr>
                </a:pPr>
              </a:p>
            </c:txPr>
            <c:showLegendKey val="0"/>
            <c:showVal val="1"/>
            <c:showCatName val="0"/>
            <c:showSerName val="0"/>
            <c:showPercent val="0"/>
            <c:showBubbleSize val="0"/>
            <c:showLeaderLines val="0"/>
          </c:dLbls>
          <c:cat>
            <c:multiLvlStrRef>
              <c:f>Sheet1!$A$2:$A$7</c:f>
              <c:multiLvlStrCache>
                <c:ptCount val="6"/>
                <c:lvl>
                  <c:pt idx="0">
                    <c:v>Akıllı sulama ve otomasyon</c:v>
                  </c:pt>
                  <c:pt idx="1">
                    <c:v>Yüzey altı damla sulama</c:v>
                  </c:pt>
                  <c:pt idx="2">
                    <c:v>Güneş enerjili sulama</c:v>
                  </c:pt>
                  <c:pt idx="3">
                    <c:v>Mikro yağmurlama</c:v>
                  </c:pt>
                  <c:pt idx="4">
                    <c:v>Tarla içi yağmurlama</c:v>
                  </c:pt>
                  <c:pt idx="5">
                    <c:v>Tarla içi damla sulama</c:v>
                  </c:pt>
                </c:lvl>
              </c:multiLvlStrCache>
            </c:multiLvlStrRef>
          </c:cat>
          <c:val>
            <c:numRef>
              <c:f>Sheet1!$B$2:$B$7</c:f>
              <c:numCache>
                <c:formatCode>General</c:formatCode>
                <c:ptCount val="6"/>
                <c:pt idx="0">
                  <c:v>70</c:v>
                </c:pt>
                <c:pt idx="1">
                  <c:v>70</c:v>
                </c:pt>
                <c:pt idx="2">
                  <c:v>60</c:v>
                </c:pt>
                <c:pt idx="3">
                  <c:v>60</c:v>
                </c:pt>
                <c:pt idx="4">
                  <c:v>50</c:v>
                </c:pt>
                <c:pt idx="5">
                  <c:v>50</c:v>
                </c:pt>
              </c:numCache>
            </c:numRef>
          </c:val>
        </c:ser>
        <c:dLbls>
          <c:numFmt formatCode="&quot;%&quot;0" sourceLinked="0"/>
          <c:txPr>
            <a:bodyPr/>
            <a:lstStyle/>
            <a:p>
              <a:pPr>
                <a:defRPr b="1" i="0" strike="noStrike" sz="1260" u="none">
                  <a:solidFill>
                    <a:srgbClr val="1B2420"/>
                  </a:solidFill>
                  <a:latin typeface="Calibri"/>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7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80"/>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99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70" b="0" i="0" u="none" strike="noStrike">
                <a:solidFill>
                  <a:srgbClr val="1B2420"/>
                </a:solidFill>
                <a:latin typeface="Calibri"/>
              </a:defRPr>
            </a:pPr>
            <a:r>
              <a:rPr sz="1170" b="0" i="0" u="none" strike="noStrike">
                <a:solidFill>
                  <a:srgbClr val="1B2420"/>
                </a:solidFill>
                <a:latin typeface="Calibri"/>
              </a:rPr>
              <a:t>Toprak nemi (%), damla sulamalı portakal bahçesi</a:t>
            </a:r>
          </a:p>
        </c:rich>
      </c:tx>
      <c:layout/>
      <c:overlay val="0"/>
    </c:title>
    <c:autoTitleDeleted val="0"/>
    <c:plotArea>
      <c:layout/>
      <c:lineChart>
        <c:varyColors val="0"/>
        <c:ser>
          <c:idx val="0"/>
          <c:order val="0"/>
          <c:tx>
            <c:strRef>
              <c:f>Sheet1!$B$1</c:f>
              <c:strCache>
                <c:ptCount val="1"/>
                <c:pt idx="0">
                  <c:v>30 cm</c:v>
                </c:pt>
              </c:strCache>
            </c:strRef>
          </c:tx>
          <c:spPr>
            <a:solidFill>
              <a:srgbClr val="0E7490"/>
            </a:solidFill>
            <a:ln w="31750" cap="flat">
              <a:solidFill>
                <a:srgbClr val="0E7490"/>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0E7490"/>
              </a:solidFill>
              <a:ln w="9525" cap="flat">
                <a:solidFill>
                  <a:srgbClr val="0E7490"/>
                </a:solidFill>
                <a:prstDash val="solid"/>
                <a:round/>
              </a:ln>
              <a:effectLst/>
            </c:spPr>
          </c:marker>
          <c:cat>
            <c:multiLvlStrRef>
              <c:f>Sheet1!$A$2:$A$11</c:f>
              <c:multiLvlStrCache>
                <c:ptCount val="10"/>
                <c:lvl>
                  <c:pt idx="0">
                    <c:v>1 Tem</c:v>
                  </c:pt>
                  <c:pt idx="1">
                    <c:v>2 Tem</c:v>
                  </c:pt>
                  <c:pt idx="2">
                    <c:v>3 Tem</c:v>
                  </c:pt>
                  <c:pt idx="3">
                    <c:v>4 Tem</c:v>
                  </c:pt>
                  <c:pt idx="4">
                    <c:v>5 Tem</c:v>
                  </c:pt>
                  <c:pt idx="5">
                    <c:v>6 Tem</c:v>
                  </c:pt>
                  <c:pt idx="6">
                    <c:v>7 Tem</c:v>
                  </c:pt>
                  <c:pt idx="7">
                    <c:v>8 Tem</c:v>
                  </c:pt>
                  <c:pt idx="8">
                    <c:v>9 Tem</c:v>
                  </c:pt>
                  <c:pt idx="9">
                    <c:v>10 Tem</c:v>
                  </c:pt>
                </c:lvl>
              </c:multiLvlStrCache>
            </c:multiLvlStrRef>
          </c:cat>
          <c:val>
            <c:numRef>
              <c:f>Sheet1!$B$2:$B$11</c:f>
              <c:numCache>
                <c:formatCode>General</c:formatCode>
                <c:ptCount val="10"/>
                <c:pt idx="0">
                  <c:v>29</c:v>
                </c:pt>
                <c:pt idx="1">
                  <c:v>27</c:v>
                </c:pt>
                <c:pt idx="2">
                  <c:v>25</c:v>
                </c:pt>
                <c:pt idx="3">
                  <c:v>23</c:v>
                </c:pt>
                <c:pt idx="4">
                  <c:v>21</c:v>
                </c:pt>
                <c:pt idx="5">
                  <c:v>30</c:v>
                </c:pt>
                <c:pt idx="6">
                  <c:v>28</c:v>
                </c:pt>
                <c:pt idx="7">
                  <c:v>26</c:v>
                </c:pt>
                <c:pt idx="8">
                  <c:v>23</c:v>
                </c:pt>
                <c:pt idx="9">
                  <c:v>21</c:v>
                </c:pt>
              </c:numCache>
            </c:numRef>
          </c:val>
          <c:smooth val="0"/>
        </c:ser>
        <c:ser>
          <c:idx val="1"/>
          <c:order val="1"/>
          <c:tx>
            <c:strRef>
              <c:f>Sheet1!$C$1</c:f>
              <c:strCache>
                <c:ptCount val="1"/>
                <c:pt idx="0">
                  <c:v>60 cm</c:v>
                </c:pt>
              </c:strCache>
            </c:strRef>
          </c:tx>
          <c:spPr>
            <a:solidFill>
              <a:srgbClr val="1F7A3A"/>
            </a:solidFill>
            <a:ln w="31750" cap="flat">
              <a:solidFill>
                <a:srgbClr val="1F7A3A"/>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1F7A3A"/>
              </a:solidFill>
              <a:ln w="9525" cap="flat">
                <a:solidFill>
                  <a:srgbClr val="1F7A3A"/>
                </a:solidFill>
                <a:prstDash val="solid"/>
                <a:round/>
              </a:ln>
              <a:effectLst/>
            </c:spPr>
          </c:marker>
          <c:cat>
            <c:multiLvlStrRef>
              <c:f>Sheet1!$A$2:$A$11</c:f>
              <c:multiLvlStrCache>
                <c:ptCount val="10"/>
                <c:lvl>
                  <c:pt idx="0">
                    <c:v>1 Tem</c:v>
                  </c:pt>
                  <c:pt idx="1">
                    <c:v>2 Tem</c:v>
                  </c:pt>
                  <c:pt idx="2">
                    <c:v>3 Tem</c:v>
                  </c:pt>
                  <c:pt idx="3">
                    <c:v>4 Tem</c:v>
                  </c:pt>
                  <c:pt idx="4">
                    <c:v>5 Tem</c:v>
                  </c:pt>
                  <c:pt idx="5">
                    <c:v>6 Tem</c:v>
                  </c:pt>
                  <c:pt idx="6">
                    <c:v>7 Tem</c:v>
                  </c:pt>
                  <c:pt idx="7">
                    <c:v>8 Tem</c:v>
                  </c:pt>
                  <c:pt idx="8">
                    <c:v>9 Tem</c:v>
                  </c:pt>
                  <c:pt idx="9">
                    <c:v>10 Tem</c:v>
                  </c:pt>
                </c:lvl>
              </c:multiLvlStrCache>
            </c:multiLvlStrRef>
          </c:cat>
          <c:val>
            <c:numRef>
              <c:f>Sheet1!$C$2:$C$11</c:f>
              <c:numCache>
                <c:formatCode>General</c:formatCode>
                <c:ptCount val="10"/>
                <c:pt idx="0">
                  <c:v>31</c:v>
                </c:pt>
                <c:pt idx="1">
                  <c:v>30</c:v>
                </c:pt>
                <c:pt idx="2">
                  <c:v>29</c:v>
                </c:pt>
                <c:pt idx="3">
                  <c:v>28</c:v>
                </c:pt>
                <c:pt idx="4">
                  <c:v>27</c:v>
                </c:pt>
                <c:pt idx="5">
                  <c:v>29</c:v>
                </c:pt>
                <c:pt idx="6">
                  <c:v>29</c:v>
                </c:pt>
                <c:pt idx="7">
                  <c:v>28</c:v>
                </c:pt>
                <c:pt idx="8">
                  <c:v>27</c:v>
                </c:pt>
                <c:pt idx="9">
                  <c:v>26</c:v>
                </c:pt>
              </c:numCache>
            </c:numRef>
          </c:val>
          <c:smooth val="0"/>
        </c:ser>
        <c:ser>
          <c:idx val="2"/>
          <c:order val="2"/>
          <c:tx>
            <c:strRef>
              <c:f>Sheet1!$D$1</c:f>
              <c:strCache>
                <c:ptCount val="1"/>
                <c:pt idx="0">
                  <c:v>Bant alt (%22)</c:v>
                </c:pt>
              </c:strCache>
            </c:strRef>
          </c:tx>
          <c:spPr>
            <a:solidFill>
              <a:srgbClr val="B7C0BB"/>
            </a:solidFill>
            <a:ln w="31750" cap="flat">
              <a:solidFill>
                <a:srgbClr val="B7C0BB"/>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B7C0BB"/>
              </a:solidFill>
              <a:ln w="9525" cap="flat">
                <a:solidFill>
                  <a:srgbClr val="B7C0BB"/>
                </a:solidFill>
                <a:prstDash val="solid"/>
                <a:round/>
              </a:ln>
              <a:effectLst/>
            </c:spPr>
          </c:marker>
          <c:cat>
            <c:multiLvlStrRef>
              <c:f>Sheet1!$A$2:$A$11</c:f>
              <c:multiLvlStrCache>
                <c:ptCount val="10"/>
                <c:lvl>
                  <c:pt idx="0">
                    <c:v>1 Tem</c:v>
                  </c:pt>
                  <c:pt idx="1">
                    <c:v>2 Tem</c:v>
                  </c:pt>
                  <c:pt idx="2">
                    <c:v>3 Tem</c:v>
                  </c:pt>
                  <c:pt idx="3">
                    <c:v>4 Tem</c:v>
                  </c:pt>
                  <c:pt idx="4">
                    <c:v>5 Tem</c:v>
                  </c:pt>
                  <c:pt idx="5">
                    <c:v>6 Tem</c:v>
                  </c:pt>
                  <c:pt idx="6">
                    <c:v>7 Tem</c:v>
                  </c:pt>
                  <c:pt idx="7">
                    <c:v>8 Tem</c:v>
                  </c:pt>
                  <c:pt idx="8">
                    <c:v>9 Tem</c:v>
                  </c:pt>
                  <c:pt idx="9">
                    <c:v>10 Tem</c:v>
                  </c:pt>
                </c:lvl>
              </c:multiLvlStrCache>
            </c:multiLvlStrRef>
          </c:cat>
          <c:val>
            <c:numRef>
              <c:f>Sheet1!$D$2:$D$11</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smooth val="0"/>
        </c:ser>
        <c:ser>
          <c:idx val="3"/>
          <c:order val="3"/>
          <c:tx>
            <c:strRef>
              <c:f>Sheet1!$E$1</c:f>
              <c:strCache>
                <c:ptCount val="1"/>
                <c:pt idx="0">
                  <c:v>Bant üst (%32)</c:v>
                </c:pt>
              </c:strCache>
            </c:strRef>
          </c:tx>
          <c:spPr>
            <a:solidFill>
              <a:srgbClr val="B7C0BB"/>
            </a:solidFill>
            <a:ln w="31750" cap="flat">
              <a:solidFill>
                <a:srgbClr val="B7C0BB"/>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B7C0BB"/>
              </a:solidFill>
              <a:ln w="9525" cap="flat">
                <a:solidFill>
                  <a:srgbClr val="B7C0BB"/>
                </a:solidFill>
                <a:prstDash val="solid"/>
                <a:round/>
              </a:ln>
              <a:effectLst/>
            </c:spPr>
          </c:marker>
          <c:cat>
            <c:multiLvlStrRef>
              <c:f>Sheet1!$A$2:$A$11</c:f>
              <c:multiLvlStrCache>
                <c:ptCount val="10"/>
                <c:lvl>
                  <c:pt idx="0">
                    <c:v>1 Tem</c:v>
                  </c:pt>
                  <c:pt idx="1">
                    <c:v>2 Tem</c:v>
                  </c:pt>
                  <c:pt idx="2">
                    <c:v>3 Tem</c:v>
                  </c:pt>
                  <c:pt idx="3">
                    <c:v>4 Tem</c:v>
                  </c:pt>
                  <c:pt idx="4">
                    <c:v>5 Tem</c:v>
                  </c:pt>
                  <c:pt idx="5">
                    <c:v>6 Tem</c:v>
                  </c:pt>
                  <c:pt idx="6">
                    <c:v>7 Tem</c:v>
                  </c:pt>
                  <c:pt idx="7">
                    <c:v>8 Tem</c:v>
                  </c:pt>
                  <c:pt idx="8">
                    <c:v>9 Tem</c:v>
                  </c:pt>
                  <c:pt idx="9">
                    <c:v>10 Tem</c:v>
                  </c:pt>
                </c:lvl>
              </c:multiLvlStrCache>
            </c:multiLvlStrRef>
          </c:cat>
          <c:val>
            <c:numRef>
              <c:f>Sheet1!$E$2:$E$11</c:f>
              <c:numCache>
                <c:formatCode>General</c:formatCode>
                <c:ptCount val="10"/>
                <c:pt idx="0">
                  <c:v>32</c:v>
                </c:pt>
                <c:pt idx="1">
                  <c:v>32</c:v>
                </c:pt>
                <c:pt idx="2">
                  <c:v>32</c:v>
                </c:pt>
                <c:pt idx="3">
                  <c:v>32</c:v>
                </c:pt>
                <c:pt idx="4">
                  <c:v>32</c:v>
                </c:pt>
                <c:pt idx="5">
                  <c:v>32</c:v>
                </c:pt>
                <c:pt idx="6">
                  <c:v>32</c:v>
                </c:pt>
                <c:pt idx="7">
                  <c:v>32</c:v>
                </c:pt>
                <c:pt idx="8">
                  <c:v>32</c:v>
                </c:pt>
                <c:pt idx="9">
                  <c:v>32</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9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34"/>
          <c:min val="18"/>
        </c:scaling>
        <c:delete val="0"/>
        <c:axPos val="l"/>
        <c:majorGridlines>
          <c:spPr>
            <a:ln w="9525" cap="flat">
              <a:solidFill>
                <a:srgbClr val="E5E9E3"/>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90" b="0" i="0" u="none" strike="noStrike">
                <a:solidFill>
                  <a:srgbClr val="5A6862"/>
                </a:solidFill>
                <a:latin typeface="Calibri"/>
              </a:defRPr>
            </a:pPr>
            <a:endParaRPr lang="en-US"/>
          </a:p>
        </c:txPr>
        <c:crossAx val="2094734554"/>
        <c:crosses val="autoZero"/>
        <c:crossBetween val="between"/>
        <c:majorUnit val="4"/>
      </c:valAx>
      <c:spPr>
        <a:noFill/>
        <a:ln>
          <a:noFill/>
        </a:ln>
        <a:effectLst/>
      </c:spPr>
    </c:plotArea>
    <c:legend>
      <c:legendPos val="r"/>
      <c:overlay val="0"/>
      <c:txPr>
        <a:bodyPr/>
        <a:lstStyle/>
        <a:p>
          <a:pPr>
            <a:defRPr sz="99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70" b="0" i="0" u="none" strike="noStrike">
                <a:solidFill>
                  <a:srgbClr val="1B2420"/>
                </a:solidFill>
                <a:latin typeface="Calibri"/>
              </a:defRPr>
            </a:pPr>
            <a:r>
              <a:rPr sz="1170" b="0" i="0" u="none" strike="noStrike">
                <a:solidFill>
                  <a:srgbClr val="1B2420"/>
                </a:solidFill>
                <a:latin typeface="Calibri"/>
              </a:rPr>
              <a:t>Günlük en yüksek sıcaklık (°C)</a:t>
            </a:r>
          </a:p>
        </c:rich>
      </c:tx>
      <c:layout/>
      <c:overlay val="0"/>
    </c:title>
    <c:autoTitleDeleted val="0"/>
    <c:plotArea>
      <c:layout/>
      <c:lineChart>
        <c:varyColors val="0"/>
        <c:ser>
          <c:idx val="0"/>
          <c:order val="0"/>
          <c:tx>
            <c:strRef>
              <c:f>Sheet1!$B$1</c:f>
              <c:strCache>
                <c:ptCount val="1"/>
                <c:pt idx="0">
                  <c:v>En yüksek sıcaklık</c:v>
                </c:pt>
              </c:strCache>
            </c:strRef>
          </c:tx>
          <c:spPr>
            <a:solidFill>
              <a:srgbClr val="A16207"/>
            </a:solidFill>
            <a:ln w="31750" cap="flat">
              <a:solidFill>
                <a:srgbClr val="A16207"/>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A16207"/>
              </a:solidFill>
              <a:ln w="9525" cap="flat">
                <a:solidFill>
                  <a:srgbClr val="A16207"/>
                </a:solidFill>
                <a:prstDash val="solid"/>
                <a:round/>
              </a:ln>
              <a:effectLst/>
            </c:spPr>
          </c:marker>
          <c:cat>
            <c:multiLvlStrRef>
              <c:f>Sheet1!$A$2:$A$11</c:f>
              <c:multiLvlStrCache>
                <c:ptCount val="10"/>
                <c:lvl>
                  <c:pt idx="0">
                    <c:v>1 Tem</c:v>
                  </c:pt>
                  <c:pt idx="1">
                    <c:v>2 Tem</c:v>
                  </c:pt>
                  <c:pt idx="2">
                    <c:v>3 Tem</c:v>
                  </c:pt>
                  <c:pt idx="3">
                    <c:v>4 Tem</c:v>
                  </c:pt>
                  <c:pt idx="4">
                    <c:v>5 Tem</c:v>
                  </c:pt>
                  <c:pt idx="5">
                    <c:v>6 Tem</c:v>
                  </c:pt>
                  <c:pt idx="6">
                    <c:v>7 Tem</c:v>
                  </c:pt>
                  <c:pt idx="7">
                    <c:v>8 Tem</c:v>
                  </c:pt>
                  <c:pt idx="8">
                    <c:v>9 Tem</c:v>
                  </c:pt>
                  <c:pt idx="9">
                    <c:v>10 Tem</c:v>
                  </c:pt>
                </c:lvl>
              </c:multiLvlStrCache>
            </c:multiLvlStrRef>
          </c:cat>
          <c:val>
            <c:numRef>
              <c:f>Sheet1!$B$2:$B$11</c:f>
              <c:numCache>
                <c:formatCode>General</c:formatCode>
                <c:ptCount val="10"/>
                <c:pt idx="0">
                  <c:v>34</c:v>
                </c:pt>
                <c:pt idx="1">
                  <c:v>35</c:v>
                </c:pt>
                <c:pt idx="2">
                  <c:v>36</c:v>
                </c:pt>
                <c:pt idx="3">
                  <c:v>38</c:v>
                </c:pt>
                <c:pt idx="4">
                  <c:v>39</c:v>
                </c:pt>
                <c:pt idx="5">
                  <c:v>37</c:v>
                </c:pt>
                <c:pt idx="6">
                  <c:v>35</c:v>
                </c:pt>
                <c:pt idx="7">
                  <c:v>36</c:v>
                </c:pt>
                <c:pt idx="8">
                  <c:v>38</c:v>
                </c:pt>
                <c:pt idx="9">
                  <c:v>40</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9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42"/>
          <c:min val="32"/>
        </c:scaling>
        <c:delete val="0"/>
        <c:axPos val="l"/>
        <c:majorGridlines>
          <c:spPr>
            <a:ln w="9525" cap="flat">
              <a:solidFill>
                <a:srgbClr val="E5E9E3"/>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90" b="0" i="0" u="none" strike="noStrike">
                <a:solidFill>
                  <a:srgbClr val="5A6862"/>
                </a:solidFill>
                <a:latin typeface="Calibri"/>
              </a:defRPr>
            </a:pPr>
            <a:endParaRPr lang="en-US"/>
          </a:p>
        </c:txPr>
        <c:crossAx val="2094734554"/>
        <c:crosses val="autoZero"/>
        <c:crossBetween val="between"/>
        <c:majorUnit val="2"/>
      </c:valAx>
      <c:spPr>
        <a:noFill/>
        <a:ln>
          <a:noFill/>
        </a:ln>
        <a:effectLst/>
      </c:spPr>
    </c:plotArea>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Katılımcı sayısı</c:v>
                </c:pt>
              </c:strCache>
            </c:strRef>
          </c:tx>
          <c:spPr>
            <a:solidFill>
              <a:srgbClr val="A16207"/>
            </a:solidFill>
            <a:effectLst/>
          </c:spPr>
          <c:invertIfNegative val="0"/>
          <c:dLbls>
            <c:numFmt formatCode="0" sourceLinked="0"/>
            <c:txPr>
              <a:bodyPr/>
              <a:lstStyle/>
              <a:p>
                <a:pPr>
                  <a:defRPr b="1" i="0" strike="noStrike" sz="1170" u="none">
                    <a:solidFill>
                      <a:srgbClr val="1B2420"/>
                    </a:solidFill>
                    <a:latin typeface="Calibri"/>
                  </a:defRPr>
                </a:pPr>
              </a:p>
            </c:txPr>
            <c:showLegendKey val="0"/>
            <c:showVal val="1"/>
            <c:showCatName val="0"/>
            <c:showSerName val="0"/>
            <c:showPercent val="0"/>
            <c:showBubbleSize val="0"/>
            <c:showLeaderLines val="0"/>
          </c:dLbls>
          <c:cat>
            <c:multiLvlStrRef>
              <c:f>Sheet1!$A$2:$A$7</c:f>
              <c:multiLvlStrCache>
                <c:ptCount val="6"/>
                <c:lvl>
                  <c:pt idx="0">
                    <c:v>İnternete cep telefonundan bağlanıyor</c:v>
                  </c:pt>
                  <c:pt idx="1">
                    <c:v>Yurt dışına satış bağlantısı yok</c:v>
                  </c:pt>
                  <c:pt idx="2">
                    <c:v>Yeşil Mutabakata uyumda finansmanı zorluk görüyor</c:v>
                  </c:pt>
                  <c:pt idx="3">
                    <c:v>Yurt dışıyla iş birliği kurmak istiyor</c:v>
                  </c:pt>
                  <c:pt idx="4">
                    <c:v>Yunanistan ya da AB odalarıyla bilgi alışverişi istiyor</c:v>
                  </c:pt>
                  <c:pt idx="5">
                    <c:v>Kendini tarımda teknoloji kullanımında yeterli görüyor</c:v>
                  </c:pt>
                </c:lvl>
              </c:multiLvlStrCache>
            </c:multiLvlStrRef>
          </c:cat>
          <c:val>
            <c:numRef>
              <c:f>Sheet1!$B$2:$B$7</c:f>
              <c:numCache>
                <c:formatCode>General</c:formatCode>
                <c:ptCount val="6"/>
                <c:pt idx="0">
                  <c:v>99</c:v>
                </c:pt>
                <c:pt idx="1">
                  <c:v>85</c:v>
                </c:pt>
                <c:pt idx="2">
                  <c:v>63</c:v>
                </c:pt>
                <c:pt idx="3">
                  <c:v>59</c:v>
                </c:pt>
                <c:pt idx="4">
                  <c:v>49</c:v>
                </c:pt>
                <c:pt idx="5">
                  <c:v>33</c:v>
                </c:pt>
              </c:numCache>
            </c:numRef>
          </c:val>
        </c:ser>
        <c:dLbls>
          <c:numFmt formatCode="0" sourceLinked="0"/>
          <c:txPr>
            <a:bodyPr/>
            <a:lstStyle/>
            <a:p>
              <a:pPr>
                <a:defRPr b="1" i="0" strike="noStrike" sz="1170" u="none">
                  <a:solidFill>
                    <a:srgbClr val="1B2420"/>
                  </a:solidFill>
                  <a:latin typeface="Calibri"/>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8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115"/>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99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Katılımcıları karşılayın ve bu oturumun Sürdürülebilir Tarım Akademisi'nin ikinci modülü olduğunu söyleyin. Oturum platformdaki on dersin eğitmenli anlatımıdır; toplam süre 3 saat 7 dakika. Etkinlikleri katılımcılar kendi telefonlarında ya da bilgisayarlarında aynı anda yapacak; platform adresini sohbet penceresine yazın. Açılış sorusu: Tarlanızda ya da bahçenizde bugün neyi ölçüyor, neyi tahminle yapıyorsunuz? Süre: yaklaşık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Oturum platformdaki üç bölümü sırayla izler. Süreler platformun zaman planından alındı: video 29, okuma 60, etkinlik 78 ve sınav 20 dakika, toplam 187 dakika. Açılış ve kapanış birinci ve son bölümün süresine dahildir. Her bölümde katılımcılara platformda en az bir etkinlik yaptıracağız; bu sırada soruları yanıtlayın. Sınav oturumun sonunda bireysel yapılır. Süre: yaklaşık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Yedi öğrenme çıktısını kısaca okuyun; her birinin hangi derste çalışılacağını belirtin (1-3 birinci bölüm, 4 ikinci bölüm, 5-7 üçüncü bölüm). Modül Kozan ve Larissa'daki çiftçiler, üretici örgütleri, KOBİ'ler, danışmanlar ve oda çalışanları için hazırlandı. Kozan Ticaret Odası'nın ihtiyaç anketine göre 103 katılımcının 99'u internete telefondan bağlanıyor; bu yüzden etkinlikler telefonda da yapılabilir. Tamamlama ölçütünü açıkça söyleyin: dersler, 19 zorunlu etkinlik ve sınavdan en az %70. Süre: yaklaşık 2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harita modülün kapsadığı on konuyu ve her konunun işlendiği dersleri gösterir. Katılımcılara bugün hepsine değineceğimizi, ama ağırlığın sulama, izleme ve bölgesel örneklerde olacağını söyleyin. Kısa bir anket yapın: Bu konulardan hangisi sizin işletmeniz için en acil? Yanıtları not edin ve ilgili slayta gelince o katılımcılara söz verin. Süre: yaklaşık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Birinci bölüm üç dersten oluşur: akıllı tarımın kavramı ve önemi, Türkiye ile AB'de dijital dönüşüm ve akıllı tarım sisteminin bileşenleri. Bölüm sonunda katılımcılar bir portakal bahçesine sensör, ağ geçidi ve vana yerleştirecek. Soru: Sizce akıllı tarım bir makine mi, bir yöntem mi? Süre: yaklaşık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Wageningen Üniversitesi araştırmacılarının 2017 tanımını okuyun: akıllı tarım, çiftlik yönetim döngüsünde bilgi ve iletişim teknolojilerinin kullanılmasıdır. Döngüyü sağdaki şemayla anlatın: sensör ölçer, veri iletilir, yazılım eşik ve hava tahminiyle karşılaştırır, karar üretilir, üretici ya da otomasyon uygular ve sonuç yeniden ölçülür. Doğrulama adımının önemini vurgulayın: atlanırsa sistem hatalı bir kuralı yıllarca sürdürür. Soru: Kendi işletmenizde bu döngünün hangi adımı eksik? Süre: yaklaşık 4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Üç kavram sık karıştırılır; farkı bilmek bir teknoloji teklifinde neyin satın alındığını anlamaya yardım eder. Hassas tarım doğru yere doğru dozu, dijital tarım süreçlerin kaydını öne çıkarır; akıllı tarım ikisini de kapsayan kesintisiz döngüdür. Platformdaki kavram kartları etkinliği bu ayrımı pekiştirir. Soru: Satıcı size "akıllı" bir sistem önerdiğinde hangi üç soruyu sorarsınız? Süre: yaklaşık 3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Dört baskıyı sayılarla anlatın: artan talep, su, iklim ve işgücü. Dünyada çekilen suyun %69'u tarımda kullanılıyor; sulamadaki küçük bir iyileşme toplam kullanımda büyük fark yaratır. Larissa için Teselya çalışması buğdayda %16'dan fazla, pamukta yaklaşık %7 ek sulama ihtiyacı öngörüyor; Kozan'da ise baraj doluluğu 2025 yazında %10'a indi. Soru: Son beş yılda sulama suyunuz ya da pompa elektriği için ne değişti? Süre: yaklaşık 3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Dijital dönüşüm çoğu zaman bir sensörle değil, bir kayıtla başlar; kayıtları eksik bir işletmede sensör verisi de doğru yorumlanamaz. Türkiye'de ÇKS birçok desteğin temelidir ve ürün güncellemesi e-Devlet'ten yapılabilir; AB'de ödeme kurumları 2023'ten beri tarım alanlarını uyduyla düzenli izler. Bakanlığın 2024-2028 planı modern sulama alanını 520 bin hektardan 920 bin hektara çıkarmayı hedefler. Soru: ÇKS kaydınızı en son ne zaman güncellediniz, hangi kanaldan? Süre: yaklaşık 6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Sensör nokta ölçümü yapar, uydu ve drone tarlanın tamamını görür. Sentinel-2 bitki gelişimindeki farkı, Sentinel-1 radar ise bulutlu havada da yüzeyi gösterir. Eylül 2023'teki Daniel fırtınasında araştırmacılar radar görüntüleriyle su basan alanı yaklaşık 1.150 km² olarak hesapladı; bunun %70'i tarım arazisiydi ve ovadaki pamuk alanının %30,5'i su altında kaldı. Soru: Kozan'da don ya da kuraklık hasarının tespitinde uydu verisi nasıl kullanılabilir? Süre: yaklaşık 4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Akıllı tarım sistemi tek bir cihaz değil, bir zincirdir: sensör, uzaktan algılama, konum (GNSS), bağlantı, ağ geçidi, bulut ve yazılım, aktüatör. Bir toprak nemi ölçümünün sulama kararına dönüşmesini yedi adımda anlatın. Zincirin her halkasını bilmek hem doğru satın alma sorularını sormayı hem de arızada sorunun yerini bulmayı sağlar. Uyarı kartını vurgulayın: elle devre dışı bırakılamayan tam otomatik sistem risklidir. Soru: Bu zincirde sizce en sık hangi halka kopar? Süre: yaklaşık 6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Tarlada genellikle elektrik ve internet kablosu yoktur; bu yüzden az enerji harcayan kablosuz bağlantılar kullanılır. LoRaWAN seyrek ve küçük sensör ölçümleri için uygundur; kırsalda 15 km'ye kadar menzil sunar. NB-IoT ağ geçidi gerektirmez ama operatör kapsaması ister; 4G büyük veri taşır ama enerji ister; Wi-Fi sera ve bina çevresi içindir. Sınavda bu karşılaştırmadan soru var; cevabı söylemeden hangi durumda hangisinin seçileceğini tartışın. Soru: Bahçenizde telefonunuz tam çekiyor mu? Süre: yaklaşık 3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Aktüatör, yazılımın komutunu fiziksel işe çeviren parçadır: elektrovana, pompa, gübre enjektörü ya da püskürtme memesi. Florida Üniversitesi rehberi iki çalışma biçimi tanımlar: takvimli sulamayı nem yeterliyse atlamak ve nem eşiğin altına inince sulamayı başlatmak. Aynı üniversitenin tarla çalışmasında sensör ve hava verisiyle planlanan sulama, sabit takvime göre %30'a kadar su tasarrufu sağladı ve fasulye verimini düşürmedi; tasarruf önceki uygulamaya bağlıdır. Soru: Bugün sulama kararınızı neye göre veriyorsunuz: takvim, gözlem, komşu? Süre: yaklaşık 3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Katılımcılardan platformda Ders 3'ü açıp "Bileşenleri bahçeye yerleştirin" etkinliğini yapmalarını isteyin; 5-6 dakika verin. Önce ağ geçidinin yerini tahmin ettirin: engebeli Kozan bahçelerinde tepeler ve ağaç taçları sinyali zayıflattığı için yüksek bir nokta gerekir. Geri bildirim ekranındaki açıklamaları birlikte okuyun: sensör damlatıcının ıslattığı kök bölgesine, istasyon gölgeden uzak açık alana, vana ve sayaç hattın başına konur. Larissa'nın düz ovasında tek ağ geçidinin çok uzağa ulaşabildiğini hatırlatın. Süre: yaklaşık 9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İkinci bölüm robotik sistemlerin temel kavramlarını, otonom makineleri ve güvenliği, avantajları ve sınırlamaları ele alır. Bölüm sonunda katılımcılar otonom bir traktörün sahasındaki riskleri bulacak. Soru: Tarlanızda hangi işi bir makineye bırakmak isterdiniz, hangisini asla? Süre: yaklaşık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Zamanlayıcıyla çalışan bir sulama sistemi otomatiktir ama akıllı değildir; nem sensörüne bağlanınca algılayıp karar vermeye başlar, tarlada hareket edip iş yapınca robot adını hak eder. Her robot algılama, karar ve uygulama katmanlarından oluşan bir zincirdir. Kamera tozla kapanırsa algılama, yazılım yeni bir ot türünü tanımazsa karar, bıçak körelirse uygulama bozulur. Platformdaki "Algıla, karar ver, uygula" etkinliği bu ayrımı çalıştırır. Soru: Sizin sulama sisteminiz bu tanımlara göre hangisi? Süre: yaklaşık 6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FAO'nun 2022 raporuna göre en yaygın ticari tarım robotu sağım robotudur ve talep büyük ölçüde yüksek gelirli ülkelerde yoğunlaşır. Ekim, çapalama ve hasat robotları gelişiyor; buradaki değerlerin çoğu üretici beyanıdır, bağımsız deneme değildir. FAO'nun derlediği 18 vakalık inceleme bu robotları yalnız belirli koşullarda ekonomik buldu. Kozan için gerçekçi ilk temas hasatta değil, sıra bitkilerinde çapalama robotları ya da bahçelerde drone ile izleme ve ilaçlama hizmetidir. Larissa'da Teselya Üniversitesi otonom yabancı ot mücadelesi geliştiriyor. Süre: yaklaşık 7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Otomatik dümenleme sistemi GNSS anteni, düzeltme sinyali ve direksiyonu çeviren motordan oluşur; sürücü tarla başında döner ve makineyi gözetir. Doğruluk düzeltme türüne bağlıdır: yerel baz istasyonlu RTK yaklaşık ± 2,5 cm sağlar ve yıllar sonra aynı izlere dönmeyi mümkün kılar. Elle sürüşte örtüşme ekimde %3,3, toprak işlemede %7 ölçüldü; bu fazladan girdi demektir. Sistemin kullanımı birkaç saatte öğrenilebilir. Kabinde kimse olmadan çalışan otonom traktör örneği John Deere'in 2022 traktörüdür: altı çift stereo kamerayla çevresini 360 derece tarar ve sanal sınır içinde çalışır. Süre: yaklaşık 6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Katılımcılar Ders 5'teki "Otonom traktör sahasında riskleri bulun" etkinliğini yapsın; 5 dakika verin. Kabinde sürücü yoksa güvenliği sistemlerin kendisi sağlamalıdır; ISO 18497 serisi 2024'te dört bölüm olarak yenilendi. Sonuçları konuşurken üç katmanı vurgulayın: doğru tanımlanmış tarla sınırı, insan ve nesneleri görünce duran engel algılama ve uzaktan izleyip acil durdurabilen bir sorumlu. Kozan'da bahçe kenarındaki sulama kanalları ve şevler sanal sınırda güvenlik payı gerektirir. Aynı dersteki sıralama etkinliği ışıklı çubuktan gözetimli otonomiye dört düzeyi çalıştırır. Süre: yaklaşık 10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FAO'ya göre otonom tarla robotları dört faydayla ilişkilendiriliyor: işgücünden tasarruf, zamanında iş, isabetli uygulama ve küçük robot filolarında daha az toprak sıkışması. Sınırlamalar da somut: bazı ülkelerde otonom makinenin başında insan bulunması zorunlu, kırsalda altyapı eksik, servis ve yedek parça zamana bağlı işlerde kritik. FAO, otomasyonun küçük üreticilere, kadınlara ve gençlere ulaşmazsa eşitsizliği derinleştirebileceği uyarısını da yapar. Platformdaki "Avantaj mı, sınırlama mı?" etkinliğini bu slaytla birleştirin. Soru: Bölgenizde bir robot arızalansa servis kaç günde gelir? Süre: yaklaşık 7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ABD Tarım Bakanlığı verisi ölçeğin etkisini açıkça gösteriyor: en büyük mısır çiftliklerinin %73'ü kılavuz sistemi kullanırken en küçüklerde bu oran %10. Pamuk ise ölçeğe rağmen yaygınlaşan bir ürün: en küçük pamuk çiftliklerinin bile %50'si kullanıyor; bu Larissa'daki pamuk üreticileri için umut verici. EIP-AGRI uzman grubu küçük ve orta işletmelerde, özellikle yüksek değerli ürünlerde, makine paylaşımını ve hizmet satın almayı öneriyor; tescilli Kozan portakalı bu gruba girer. Kozan anketinde 63 katılımcı finansman eksikliğini zorluk olarak gördü. Soru: Hangi makineyi komşularınızla ortak kullanabilirsiniz? Süre: yaklaşık 7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Üçüncü bölüm dört dersten oluşur: Türkiye'den örnekler, AB ve Yunanistan'dan uygulamalar, ekonomik ve çevresel etki analizi ve sosyal faydalar. Bu bölümde katılımcılar bir sensör panosunu okuyacak, iki hesaplayıcıyla geri ödeme süresini deneyecek ve bir kooperatifin teknoloji kararını yönetecek. Süre: yaklaşık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Gelecek Tarımda projesinde teknoloji eğitim ve "çiftlikten çiftliğe" deneyim paylaşımıyla birlikte sunuldu; bir üreticinin kendi sonucunu komşusuna anlatması broşürden daha ikna edicidir. TARBİL istasyonlarının verisi, kendi sensörünü kuramayan küçük üretici için de değerlidir; yaprak ıslaklığı ve sıcaklık hastalık riskini tahmin etmekte kullanılır. Kozan'da bu akademinin bağlı olduğu proje aynı yolu izliyor: eğitim, saha ziyareti ve çalıştay. Bir örneği değerlendirirken şunu sorun: ölçülmüş bir su, gübre ya da verim sonucu yayımlanmış mı? Süre: yaklaşık 5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Akıllı tarımın ilk yatırım maliyeti benimsemenin önündeki önemli engellerden biri; hibe bu hesabı değiştirir. Adana'da 2026 duyurusuna göre en yüksek oran olan %70 yüzey altı damla sulamaya ve sensör, kontrol ve uzaktan yönetim içeren akıllı sulama ve otomasyona verildi. Bu, kamunun yalnız damla sulamayı değil suyun ölçülerek ve zamanında verilmesini de öncelik gördüğünü gösterir. Platformdaki hızlı kontrol sorusu bu tabloya dayanır. Soru: Bu desteğe başvuran tanıdığınız var mı, süreç nasıl işledi? Süre: yaklaşık 3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grafik platformdaki "Kozan'da bir portakal bahçesinin sensör panosu" etkinliğinin verisidir; veriler öğretim amaçlıdır, gerçek bir bahçeden alınmamıştır. Önce katılımcılara soru sorun, sonra sağdaki okumaları açın: sulama hangi gün yapılmış olabilir, nem banda ne zaman ilk kez düştü? Kozan portakalı 2020'de menşe adı olarak tescil edildi; yaz aylarında suyun zamanında verilmesi meyve gelişimini doğrudan etkiler ve kayıtlar tescilli ürünün kalitesini belgelemeye yardım eder. Katılımcılar ardından etkinliği platformda kendileri yapsın. Süre: yaklaşık 7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örneklerin sonuçları kamuya açık kaynaklarla doğrulandı; amaç kopyalamak değil, hangi koşulda neyin işe yaradığını anlamak. Hands Free Hectare otonominin her zaman büyük ve yeni makine demek olmadığını gösterdi, ama bir araştırma denemesiydi. AFarCloud farklı markaların birlikte çalışmasını, FieldCopter kararın hızını hedefledi. Larissa'da pamuk üreticileri akıllı tarım hizmetine kooperatif aracılığıyla erişti; kooperatif şirket ile üretici arasında köprü oldu. Soru (eşleştirme etkinliğinden önce): Kozan'da bu köprüyü kim kurabilir? Süre: yaklaşık 6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AB'nin LIFE programı desteğiyle yürütülen LIFE GAIA Sense projesinde akıllı tarım önerilerinin uygulandığı yerlerde sulama, gübre ve ilaç maliyetleri belirgin düştü. Ortalamayı doğru okumayı vurgulayın: bu yüzdeler 9 ürünün ve 18 bölgenin ortalamasıdır; kendi bahçenizde küçük bir parselde deneyip öncesini ve sonrasını kaydetmeden aktarmayın. Daha az kimyasal toprağa ve suya daha az yük demektir; örtüşmenin azalması yakıtı da azaltır. Çevresel faydayı ölçmek için tasarrufun nereye gittiğini izlemek gerekir. Soru: Tasarruf ettiğiniz su nereye gider? Süre: yaklaşık 4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Akıllı gübreleme de aynı döngüyü izler: ölç, karar ver, uygula, doğrula. Gelecek Tarımda projesinde gübre kararı dijital toprak analizine göre verildi; FieldCopter drone görüntüsünden birkaç saatte besin stresi haritası üretti; Larissa'da gaiasense hizmeti hedefli gübreleme önerdi; aktüatör tarafında gübre enjektörü dozu uygular. Teselya için konu çevresel olarak da kritik: ova Nitrata Hassas Bölge ve batı Teselya'da 2002 ölçümlerinde kuyuların yaklaşık %40'ında su yüksek nitrat nedeniyle içilemez bulundu; JRC daha iyi gübre yönetimi öneriyor. Soru: Gübre dozunu bugün neye göre belirliyorsunuz? Süre: yaklaşık 5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Kısmi bütçe işletmenin tamamını değil, yalnız değişikliğin etkilediği kalemleri karşılaştırır. Geri ödeme süresi yatırımın yıllık net faydaya bölünmesidir ve sistemin ekonomik ömründen kısa olmalıdır. Cornell analizinde aynı sistem 500 akrede %10 örtüşmeyi kaldırınca yılda 4.666 dolar kâr getirdi; alan ve örtüşme yarıya inince yılda 145 dolar zarara döndü. Mesaj: ölçek ve önceki uygulama sonucu belirler; küçük işletme için paylaşım ya da hizmet almak mantıklıdır. Soru: Sizin işletmenizde örtüşme ya da fazla sulama ne kadar olabilir? Süre: yaklaşık 5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Katılımcılar Ders 9'daki hesaplayıcıyı açsın; iki hedefi tamamlamaları için 7-8 dakika verin. Varsayımları açıklayın: sensör maliyeti UF/IFAS 2025 verisine, %20 tasarruf LIFE GAIA Sense ortalamasına, hibe üst sınırı Adana 2026 duyurusuna dayanır; dekar başına sulama gideri, kurulum ve bakım öğretim amaçlı örnektir. İlk fark edilecek şey ölçeğin gücüdür: kurgusal örnekte 40 dekarlık bir Kozan bahçesi tek başına uzun sürede öder, iki komşuyla ağ geçidi ve kontrol ünitesini paylaşıp %70 hibe alınca süre belirgin kısalır. Katılımcılardan kendi fatura ve tekliflerini girmelerini isteyin. Süre: yaklaşık 10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Tarımda yaşlanma hem AB'nin hem Türkiye'nin ortak sorunu: AB'de işletme yöneticilerinin yalnız %10,7'si 40 yaşın altında. Bakanlığın 2024-2028 planı da tarımda çalışanların yaş ortalamasının yüksekliğini ve teknisyen eksikliğini zayıf yön olarak sayıyor. FAO'ya göre ücretlerin yükseldiği ve işgücünün azaldığı yerlerde otomasyon nitelikli gençler için fırsat yaratır. Kozan anketinde katılımcıların yarısı 51 yaş ve üstü, kadın katılımcı 11; rapor kadınlara ve gençlere yönelik çalışmalar öneriyor. Soru: Bölgenizde bu yeni işleri kim yapacak, nerede öğrenecek? Süre: yaklaşık 4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FAO, tarımsal otomasyon küçük üreticilere, kadınlara ve gençlere ulaşmazsa eşitsizliğin derinleşebileceği uyarısını yapar; kapsayıcı tasarım bu yüzden şarttır. Veri tarafında Avrupa'da çiftçi örgütleri ve makine üreticileri 2018'de bağlayıcı olmayan bir davranış kuralları belgesi yayımladı; temel ilke çiftçinin merkezde kalmasıdır. Sözleşme imzalamadan önce sorulacak üç soruyu okuyun ve yanıtların sözleşmede yazılı olması gerektiğini vurgulayın. İzlenebilirlik için Türkiye'de Hal Kayıt Sistemi ürün künyesiyle tüketiciye kaynağı gösterir; bahçe kayıtları bu zincirin ilk halkasıdır. Süre: yaklaşık 4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Katılımcılar Ders 10'daki kooperatif karar senaryosunu oynasın; 6-7 dakika verin. Senaryo kurgusaldır; kooperatif ve kişiler gerçek değildir. Oynadıktan sonra en çok puan getiren yolu değil, kararların gerekçesini tartışın: ihtiyaç analizi, kapsayıcılık, veri kuralları ve eğitim cihazın kendisinden daha belirleyicidir. Larissa'daki pamuk kooperatifinin gerçek hayatta aynı soruları yanıtladığını hatırlatın. Soru: Sizin odanız ya da kooperatifiniz bu kararı nasıl verirdi? Süre: yaklaşık 9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İki bölge aynı soruyla karşı karşıya: sınırlı suyla daha fazla ihtiyacı karşılamak. Kozan'da ana ürün portakal ve bahçeler ova ile engebeli arazi arasında dağılır; bu yüzden ağ geçidinin yeri ve paylaşımı önemlidir. Larissa'da geniş düz pamuk tarlaları otomatik dümenleme ve uydu izlemeye elverişlidir, ama su ve nitrat baskısı yüksektir. Her iki bölgede de en gerçekçi yol kooperatif ve oda üzerinden hizmet ve ortak kullanımdır. Soru: Larissa'daki kooperatif modelinden Kozan'a hangi parça taşınabilir? Süre: yaklaşık 3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Kozan Ticaret Odası proje kapsamında 103 çiftçi ve KOBİ temsilcisiyle bir ihtiyaç anketi yaptı. Katılımcıların neredeyse tamamı internete telefondan bağlanıyor, ama yalnız 33'ü kendini teknoloji kullanımında yeterli görüyor; eğitim ve telefona uygun araç ihtiyacı buradan doğuyor. Finansman eksikliği en belirgin engel. İki bölge arasında iş birliğine istek yüksek: 59 katılımcı yurt dışıyla iş birliği, 49'u Yunanistan ya da AB odalarıyla bilgi alışverişi istiyor. Projenin Politika Öneri Belgesi bu yüzden kalıcı bir Türkiye-Yunanistan Akıllı Tarım İş Birliği Platformu öneriyor. Süre: yaklaşık 3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Modülü üç cümleyle özetleyin: döngü, zincir ve ölçek. Döngü: ölç, ilet, analiz et, karar ver, uygula, doğrula. Zincir: sensörden aktüatöre her halka çalışmalı ve elle müdahale her zaman mümkün olmalı. Ölçek: yatırımın geri ödemesi alan, tasarruf ve hibeye bağlı; küçük işletme için paylaşım ve hizmet modeli en gerçekçi yol. Katılımcılardan tek cümlelik bir eylem planı isteyin: yarın hangi ölçümü başlatacaklar? Süre: yaklaşık 2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Modülün tamamlanması için iki koşul var: 19 zorunlu etkinliği başarı eşiğinin üstünde bitirmek ve sınavdan en az %70 almak. Görevi tamamlayan "Modül uzmanı" rozeti ve 100 XP kazanır. Sınav 15 sorudan oluşur ve 20 dakika sürer; soruların yanıtlarını oturumda vermeyin, yalnız hangi konuların önemli olduğunu hatırlatın. Katılımcılara sınavı oturumun sonunda ya da kendi zamanlarında yapabileceklerini söyleyin. Süre: yaklaşık 2 dk, ardından sınav 20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Sunumdaki rakam ve bilgilerin kaynakları; tamamı ders içeriğinde ya da proje bölge dosyasında doğrulanmış erişilebilir adreslerdir. Katılımcılara platformdaki her dersin sonunda ayrıca kaynakça bulunduğunu söyleyin. Süre: yaklaşık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listesinin devamı: bölge verileri, AB ve Yunanistan örnekleri ile proje belgeleri. Katılımcılar bağlantıları sunumun PDF sürümünden açabilir. Süre: önceki slaytla birlikte.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Katılımcılara teşekkür edin ve sonraki modülü tanıtın: Modül 3 çiftlik verisinin toplanması ve yönetimini ele alır. Soruları yanıtlayın; iletişim bilgileri ve platform adresi ekranda. Sınavı henüz yapmayanlara süreyi hatırlatın. Bu içerik Avrupa Birliği'nin mali desteğiyle hazırlanmıştır; künye ve sorumluluk reddi alttadır. Süre: yaklaşık 2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image" Target="../media/image-1002-3.png"/><Relationship Id="rId4" Type="http://schemas.openxmlformats.org/officeDocument/2006/relationships/image" Target="../media/image-1002-4.png"/><Relationship Id="rId5" Type="http://schemas.openxmlformats.org/officeDocument/2006/relationships/image" Target="../media/image-1002-5.jpg"/><Relationship Id="rId6" Type="http://schemas.openxmlformats.org/officeDocument/2006/relationships/image" Target="../media/image-1002-6.png"/><Relationship Id="rId7" Type="http://schemas.openxmlformats.org/officeDocument/2006/relationships/image" Target="../media/image-1002-7.png"/><Relationship Id="rId8" Type="http://schemas.openxmlformats.org/officeDocument/2006/relationships/image" Target="../media/image-1002-8.jpg"/><Relationship Id="rId9"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NTET">
    <p:bg>
      <p:bgPr>
        <a:solidFill>
          <a:srgbClr val="FFFFFF"/>
        </a:solidFill>
      </p:bgPr>
    </p:bg>
    <p:spTree>
      <p:nvGrpSpPr>
        <p:cNvPr id="1" name=""/>
        <p:cNvGrpSpPr/>
        <p:nvPr/>
      </p:nvGrpSpPr>
      <p:grpSpPr>
        <a:xfrm>
          <a:off x="0" y="0"/>
          <a:ext cx="0" cy="0"/>
          <a:chOff x="0" y="0"/>
          <a:chExt cx="0" cy="0"/>
        </a:xfrm>
      </p:grpSpPr>
      <p:pic>
        <p:nvPicPr>
          <p:cNvPr id="2" name="Image 0" descr="/root/kozan-akilli-tarim/antet/revize-2026-09-30/img/ust-isbirligi-tr.png">    </p:cNvPr>
          <p:cNvPicPr>
            <a:picLocks noChangeAspect="1"/>
          </p:cNvPicPr>
          <p:nvPr/>
        </p:nvPicPr>
        <p:blipFill>
          <a:blip r:embed="rId1"/>
          <a:stretch>
            <a:fillRect/>
          </a:stretch>
        </p:blipFill>
        <p:spPr>
          <a:xfrm>
            <a:off x="5474880" y="144000"/>
            <a:ext cx="1242000" cy="654120"/>
          </a:xfrm>
          <a:prstGeom prst="rect">
            <a:avLst/>
          </a:prstGeom>
        </p:spPr>
      </p:pic>
      <p:pic>
        <p:nvPicPr>
          <p:cNvPr id="3" name="Image 1" descr="/root/kozan-akilli-tarim/antet/revize-2026-09-30/img/ust-tebd2.png">    </p:cNvPr>
          <p:cNvPicPr>
            <a:picLocks noChangeAspect="1"/>
          </p:cNvPicPr>
          <p:nvPr/>
        </p:nvPicPr>
        <p:blipFill>
          <a:blip r:embed="rId2"/>
          <a:stretch>
            <a:fillRect/>
          </a:stretch>
        </p:blipFill>
        <p:spPr>
          <a:xfrm>
            <a:off x="10202760" y="798120"/>
            <a:ext cx="537840" cy="226440"/>
          </a:xfrm>
          <a:prstGeom prst="rect">
            <a:avLst/>
          </a:prstGeom>
        </p:spPr>
      </p:pic>
      <p:pic>
        <p:nvPicPr>
          <p:cNvPr id="4" name="Image 2" descr="/root/kozan-akilli-tarim/antet/revize-2026-09-30/img/alt-1-cfcu.png">    </p:cNvPr>
          <p:cNvPicPr>
            <a:picLocks noChangeAspect="1"/>
          </p:cNvPicPr>
          <p:nvPr/>
        </p:nvPicPr>
        <p:blipFill>
          <a:blip r:embed="rId3"/>
          <a:stretch>
            <a:fillRect/>
          </a:stretch>
        </p:blipFill>
        <p:spPr>
          <a:xfrm>
            <a:off x="1290600" y="6247440"/>
            <a:ext cx="437760" cy="439560"/>
          </a:xfrm>
          <a:prstGeom prst="rect">
            <a:avLst/>
          </a:prstGeom>
        </p:spPr>
      </p:pic>
      <p:pic>
        <p:nvPicPr>
          <p:cNvPr id="5" name="Image 3" descr="/root/kozan-akilli-tarim/antet/revize-2026-09-30/img/alt-2-eurochambres.png">    </p:cNvPr>
          <p:cNvPicPr>
            <a:picLocks noChangeAspect="1"/>
          </p:cNvPicPr>
          <p:nvPr/>
        </p:nvPicPr>
        <p:blipFill>
          <a:blip r:embed="rId4"/>
          <a:stretch>
            <a:fillRect/>
          </a:stretch>
        </p:blipFill>
        <p:spPr>
          <a:xfrm>
            <a:off x="3007440" y="6287040"/>
            <a:ext cx="855360" cy="356040"/>
          </a:xfrm>
          <a:prstGeom prst="rect">
            <a:avLst/>
          </a:prstGeom>
        </p:spPr>
      </p:pic>
      <p:pic>
        <p:nvPicPr>
          <p:cNvPr id="6" name="Image 4" descr="/root/kozan-akilli-tarim/antet/revize-2026-09-30/img/alt-3-kozto.jpg">    </p:cNvPr>
          <p:cNvPicPr>
            <a:picLocks noChangeAspect="1"/>
          </p:cNvPicPr>
          <p:nvPr/>
        </p:nvPicPr>
        <p:blipFill>
          <a:blip r:embed="rId5"/>
          <a:stretch>
            <a:fillRect/>
          </a:stretch>
        </p:blipFill>
        <p:spPr>
          <a:xfrm>
            <a:off x="5461560" y="6284160"/>
            <a:ext cx="356400" cy="356400"/>
          </a:xfrm>
          <a:prstGeom prst="rect">
            <a:avLst/>
          </a:prstGeom>
        </p:spPr>
      </p:pic>
      <p:pic>
        <p:nvPicPr>
          <p:cNvPr id="7" name="Image 5" descr="/root/kozan-akilli-tarim/antet/revize-2026-09-30/img/alt-4-larissa.png">    </p:cNvPr>
          <p:cNvPicPr>
            <a:picLocks noChangeAspect="1"/>
          </p:cNvPicPr>
          <p:nvPr/>
        </p:nvPicPr>
        <p:blipFill>
          <a:blip r:embed="rId6"/>
          <a:stretch>
            <a:fillRect/>
          </a:stretch>
        </p:blipFill>
        <p:spPr>
          <a:xfrm>
            <a:off x="6901200" y="6259680"/>
            <a:ext cx="448920" cy="380160"/>
          </a:xfrm>
          <a:prstGeom prst="rect">
            <a:avLst/>
          </a:prstGeom>
        </p:spPr>
      </p:pic>
      <p:pic>
        <p:nvPicPr>
          <p:cNvPr id="8" name="Image 6" descr="/root/kozan-akilli-tarim/antet/revize-2026-09-30/img/alt-5-tobb.png">    </p:cNvPr>
          <p:cNvPicPr>
            <a:picLocks noChangeAspect="1"/>
          </p:cNvPicPr>
          <p:nvPr/>
        </p:nvPicPr>
        <p:blipFill>
          <a:blip r:embed="rId7"/>
          <a:stretch>
            <a:fillRect/>
          </a:stretch>
        </p:blipFill>
        <p:spPr>
          <a:xfrm>
            <a:off x="9010440" y="6289560"/>
            <a:ext cx="362160" cy="362160"/>
          </a:xfrm>
          <a:prstGeom prst="rect">
            <a:avLst/>
          </a:prstGeom>
        </p:spPr>
      </p:pic>
      <p:pic>
        <p:nvPicPr>
          <p:cNvPr id="9" name="Image 7" descr="/root/kozan-akilli-tarim/antet/revize-2026-09-30/img/alt-6-ab-baskanligi.jpg">    </p:cNvPr>
          <p:cNvPicPr>
            <a:picLocks noChangeAspect="1"/>
          </p:cNvPicPr>
          <p:nvPr/>
        </p:nvPicPr>
        <p:blipFill>
          <a:blip r:embed="rId8"/>
          <a:stretch>
            <a:fillRect/>
          </a:stretch>
        </p:blipFill>
        <p:spPr>
          <a:xfrm>
            <a:off x="10587600" y="6291360"/>
            <a:ext cx="349560" cy="3801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2.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image" Target="../media/image-4-10.png"/><Relationship Id="rId11" Type="http://schemas.openxmlformats.org/officeDocument/2006/relationships/slideLayout" Target="../slideLayouts/slideLayout2.xml"/><Relationship Id="rId1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image" Target="../media/image-5-2.png"/><Relationship Id="rId3" Type="http://schemas.openxmlformats.org/officeDocument/2006/relationships/slideLayout" Target="../slideLayouts/slideLayout2.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slideLayout" Target="../slideLayouts/slideLayout2.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image" Target="../media/image-14-2.png"/><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image" Target="../media/image-15-2.png"/><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2.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image" Target="../media/image-22-2.png"/><Relationship Id="rId3" Type="http://schemas.openxmlformats.org/officeDocument/2006/relationships/slideLayout" Target="../slideLayouts/slideLayout2.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chart" Target="/ppt/charts/chart4.xml"/><Relationship Id="rId3" Type="http://schemas.openxmlformats.org/officeDocument/2006/relationships/slideLayout" Target="../slideLayouts/slideLayout2.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slideLayout" Target="../slideLayouts/slideLayout2.xml"/><Relationship Id="rId5"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g"/><Relationship Id="rId2" Type="http://schemas.openxmlformats.org/officeDocument/2006/relationships/image" Target="../media/image-33-2.png"/><Relationship Id="rId3" Type="http://schemas.openxmlformats.org/officeDocument/2006/relationships/slideLayout" Target="../slideLayouts/slideLayout2.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7726680" y="1116000"/>
            <a:ext cx="4465015" cy="5040000"/>
          </a:xfrm>
          <a:prstGeom prst="rect">
            <a:avLst/>
          </a:prstGeom>
          <a:solidFill>
            <a:srgbClr val="8ED973"/>
          </a:solidFill>
          <a:ln w="6350">
            <a:solidFill>
              <a:srgbClr val="8ED973"/>
            </a:solidFill>
            <a:prstDash val="solid"/>
          </a:ln>
        </p:spPr>
      </p:sp>
      <p:sp>
        <p:nvSpPr>
          <p:cNvPr id="3" name="Text 1"/>
          <p:cNvSpPr txBox="1"/>
          <p:nvPr/>
        </p:nvSpPr>
        <p:spPr>
          <a:xfrm>
            <a:off x="548640" y="1298880"/>
            <a:ext cx="6903720" cy="329184"/>
          </a:xfrm>
          <a:prstGeom prst="rect">
            <a:avLst/>
          </a:prstGeom>
          <a:noFill/>
          <a:ln/>
        </p:spPr>
        <p:txBody>
          <a:bodyPr wrap="square" lIns="0" tIns="0" rIns="0" bIns="0" rtlCol="0" anchor="t">
            <a:normAutofit/>
          </a:bodyPr>
          <a:lstStyle/>
          <a:p>
            <a:pPr indent="0" marL="0">
              <a:buNone/>
            </a:pPr>
            <a:r>
              <a:rPr lang="tr-TR" altLang="en-US" sz="1600" b="1" dirty="0">
                <a:solidFill>
                  <a:srgbClr val="1B2420"/>
                </a:solidFill>
                <a:latin typeface="Calibri" pitchFamily="34" charset="0"/>
                <a:ea typeface="Calibri" pitchFamily="34" charset="-122"/>
                <a:cs typeface="Calibri" pitchFamily="34" charset="-120"/>
              </a:rPr>
              <a:t>Sürdürülebilir Tarım Akademisi</a:t>
            </a:r>
            <a:endParaRPr lang="tr-TR" sz="1600" dirty="0"/>
          </a:p>
        </p:txBody>
      </p:sp>
      <p:sp>
        <p:nvSpPr>
          <p:cNvPr id="4" name="Text 2"/>
          <p:cNvSpPr txBox="1"/>
          <p:nvPr/>
        </p:nvSpPr>
        <p:spPr>
          <a:xfrm>
            <a:off x="548640" y="1646352"/>
            <a:ext cx="6903720" cy="274320"/>
          </a:xfrm>
          <a:prstGeom prst="rect">
            <a:avLst/>
          </a:prstGeom>
          <a:noFill/>
          <a:ln/>
        </p:spPr>
        <p:txBody>
          <a:bodyPr wrap="square" lIns="0" tIns="0" rIns="0" bIns="0" rtlCol="0" anchor="t"/>
          <a:lstStyle/>
          <a:p>
            <a:pPr indent="0" marL="0">
              <a:buNone/>
            </a:pPr>
            <a:r>
              <a:rPr lang="tr-TR" altLang="en-US" sz="1200" b="1" spc="200" kern="0" dirty="0">
                <a:solidFill>
                  <a:srgbClr val="A16207"/>
                </a:solidFill>
                <a:latin typeface="Calibri" pitchFamily="34" charset="0"/>
                <a:ea typeface="Calibri" pitchFamily="34" charset="-122"/>
                <a:cs typeface="Calibri" pitchFamily="34" charset="-120"/>
              </a:rPr>
              <a:t>MODÜL 2 · EĞİTMEN SUNUMU</a:t>
            </a:r>
            <a:endParaRPr lang="tr-TR" sz="1200" dirty="0"/>
          </a:p>
        </p:txBody>
      </p:sp>
      <p:sp>
        <p:nvSpPr>
          <p:cNvPr id="5" name="Shape 3"/>
          <p:cNvSpPr/>
          <p:nvPr/>
        </p:nvSpPr>
        <p:spPr>
          <a:xfrm>
            <a:off x="0" y="2076120"/>
            <a:ext cx="10881360" cy="1005840"/>
          </a:xfrm>
          <a:prstGeom prst="rect">
            <a:avLst/>
          </a:prstGeom>
          <a:solidFill>
            <a:srgbClr val="000000"/>
          </a:solidFill>
          <a:ln w="6350">
            <a:solidFill>
              <a:srgbClr val="000000"/>
            </a:solidFill>
            <a:prstDash val="solid"/>
          </a:ln>
        </p:spPr>
      </p:sp>
      <p:sp>
        <p:nvSpPr>
          <p:cNvPr id="6" name="Text 4"/>
          <p:cNvSpPr txBox="1"/>
          <p:nvPr/>
        </p:nvSpPr>
        <p:spPr>
          <a:xfrm>
            <a:off x="548640" y="2149272"/>
            <a:ext cx="10058400" cy="859536"/>
          </a:xfrm>
          <a:prstGeom prst="rect">
            <a:avLst/>
          </a:prstGeom>
          <a:noFill/>
          <a:ln/>
        </p:spPr>
        <p:txBody>
          <a:bodyPr wrap="square" lIns="0" tIns="0" rIns="0" bIns="0" rtlCol="0" anchor="ctr">
            <a:normAutofit/>
          </a:bodyPr>
          <a:lstStyle/>
          <a:p>
            <a:pPr algn="r" indent="0" marL="0">
              <a:buNone/>
            </a:pPr>
            <a:r>
              <a:rPr lang="tr-TR" altLang="en-US" sz="3800" b="1" dirty="0">
                <a:solidFill>
                  <a:srgbClr val="FFFFFF"/>
                </a:solidFill>
                <a:latin typeface="Calibri" pitchFamily="34" charset="0"/>
                <a:ea typeface="Calibri" pitchFamily="34" charset="-122"/>
                <a:cs typeface="Calibri" pitchFamily="34" charset="-120"/>
              </a:rPr>
              <a:t>Akıllı Tarım Teknolojileri</a:t>
            </a:r>
            <a:endParaRPr lang="tr-TR" sz="3800" dirty="0"/>
          </a:p>
        </p:txBody>
      </p:sp>
      <p:pic>
        <p:nvPicPr>
          <p:cNvPr id="7" name="Image 0" descr="/root/kozan-akilli-tarim/sunum/build/cache/kapak-m2-ff2f61f2-1400-0.04.png">    </p:cNvPr>
          <p:cNvPicPr>
            <a:picLocks noChangeAspect="1"/>
          </p:cNvPicPr>
          <p:nvPr/>
        </p:nvPicPr>
        <p:blipFill>
          <a:blip r:embed="rId1"/>
          <a:stretch>
            <a:fillRect/>
          </a:stretch>
        </p:blipFill>
        <p:spPr>
          <a:xfrm>
            <a:off x="548640" y="3455978"/>
            <a:ext cx="4297680" cy="2417445"/>
          </a:xfrm>
          <a:prstGeom prst="rect">
            <a:avLst/>
          </a:prstGeom>
          <a:effectLst>
            <a:outerShdw sx="100000" sy="100000" kx="0" ky="0" algn="bl" rotWithShape="0" blurRad="101600" dist="38100" dir="5400000">
              <a:srgbClr val="1B2420">
                <a:alpha val="25000"/>
              </a:srgbClr>
            </a:outerShdw>
          </a:effectLst>
        </p:spPr>
      </p:pic>
      <p:sp>
        <p:nvSpPr>
          <p:cNvPr id="8" name="Text 5"/>
          <p:cNvSpPr txBox="1"/>
          <p:nvPr/>
        </p:nvSpPr>
        <p:spPr>
          <a:xfrm>
            <a:off x="5120640" y="3356280"/>
            <a:ext cx="2331720" cy="1234440"/>
          </a:xfrm>
          <a:prstGeom prst="rect">
            <a:avLst/>
          </a:prstGeom>
          <a:noFill/>
          <a:ln/>
        </p:spPr>
        <p:txBody>
          <a:bodyPr wrap="square" lIns="0" tIns="0" rIns="0" bIns="0" rtlCol="0" anchor="t">
            <a:normAutofit/>
          </a:bodyPr>
          <a:lstStyle/>
          <a:p>
            <a:pPr indent="0" marL="0">
              <a:buNone/>
            </a:pPr>
            <a:r>
              <a:rPr lang="tr-TR" altLang="en-US" sz="1500" dirty="0">
                <a:solidFill>
                  <a:srgbClr val="3A4540"/>
                </a:solidFill>
                <a:latin typeface="Calibri" pitchFamily="34" charset="0"/>
                <a:ea typeface="Calibri" pitchFamily="34" charset="-122"/>
                <a:cs typeface="Calibri" pitchFamily="34" charset="-120"/>
              </a:rPr>
              <a:t>Sensörden robota: tarlada veriyle ve otomasyonla karar vermek</a:t>
            </a:r>
            <a:endParaRPr lang="tr-TR" sz="1500" dirty="0"/>
          </a:p>
        </p:txBody>
      </p:sp>
      <p:sp>
        <p:nvSpPr>
          <p:cNvPr id="9" name="Shape 6"/>
          <p:cNvSpPr/>
          <p:nvPr/>
        </p:nvSpPr>
        <p:spPr>
          <a:xfrm>
            <a:off x="5120640" y="4636440"/>
            <a:ext cx="2331720" cy="310896"/>
          </a:xfrm>
          <a:prstGeom prst="roundRect">
            <a:avLst>
              <a:gd name="adj" fmla="val 50000"/>
            </a:avLst>
          </a:prstGeom>
          <a:solidFill>
            <a:srgbClr val="E6F3EA"/>
          </a:solidFill>
          <a:ln w="9525">
            <a:solidFill>
              <a:srgbClr val="CFE6D6"/>
            </a:solidFill>
            <a:prstDash val="solid"/>
          </a:ln>
        </p:spPr>
      </p:sp>
      <p:sp>
        <p:nvSpPr>
          <p:cNvPr id="10" name="Text 7"/>
          <p:cNvSpPr txBox="1"/>
          <p:nvPr/>
        </p:nvSpPr>
        <p:spPr>
          <a:xfrm>
            <a:off x="5248656" y="4636440"/>
            <a:ext cx="2075688" cy="310896"/>
          </a:xfrm>
          <a:prstGeom prst="rect">
            <a:avLst/>
          </a:prstGeom>
          <a:noFill/>
          <a:ln/>
        </p:spPr>
        <p:txBody>
          <a:bodyPr wrap="square" lIns="0" tIns="0" rIns="0" bIns="0" rtlCol="0" anchor="ctr">
            <a:normAutofit/>
          </a:bodyPr>
          <a:lstStyle/>
          <a:p>
            <a:pPr indent="0" marL="0">
              <a:buNone/>
            </a:pPr>
            <a:r>
              <a:rPr lang="tr-TR" altLang="en-US" sz="1150" b="1" dirty="0">
                <a:solidFill>
                  <a:srgbClr val="16602D"/>
                </a:solidFill>
                <a:latin typeface="Calibri" pitchFamily="34" charset="0"/>
                <a:ea typeface="Calibri" pitchFamily="34" charset="-122"/>
                <a:cs typeface="Calibri" pitchFamily="34" charset="-120"/>
              </a:rPr>
              <a:t>3 sa 7 dk</a:t>
            </a:r>
            <a:endParaRPr lang="tr-TR" sz="1150" dirty="0"/>
          </a:p>
        </p:txBody>
      </p:sp>
      <p:sp>
        <p:nvSpPr>
          <p:cNvPr id="11" name="Shape 8"/>
          <p:cNvSpPr/>
          <p:nvPr/>
        </p:nvSpPr>
        <p:spPr>
          <a:xfrm>
            <a:off x="5120640" y="5002200"/>
            <a:ext cx="2331720" cy="310896"/>
          </a:xfrm>
          <a:prstGeom prst="roundRect">
            <a:avLst>
              <a:gd name="adj" fmla="val 50000"/>
            </a:avLst>
          </a:prstGeom>
          <a:solidFill>
            <a:srgbClr val="E6F3EA"/>
          </a:solidFill>
          <a:ln w="9525">
            <a:solidFill>
              <a:srgbClr val="CFE6D6"/>
            </a:solidFill>
            <a:prstDash val="solid"/>
          </a:ln>
        </p:spPr>
      </p:sp>
      <p:sp>
        <p:nvSpPr>
          <p:cNvPr id="12" name="Text 9"/>
          <p:cNvSpPr txBox="1"/>
          <p:nvPr/>
        </p:nvSpPr>
        <p:spPr>
          <a:xfrm>
            <a:off x="5248656" y="5002200"/>
            <a:ext cx="2075688" cy="310896"/>
          </a:xfrm>
          <a:prstGeom prst="rect">
            <a:avLst/>
          </a:prstGeom>
          <a:noFill/>
          <a:ln/>
        </p:spPr>
        <p:txBody>
          <a:bodyPr wrap="square" lIns="0" tIns="0" rIns="0" bIns="0" rtlCol="0" anchor="ctr">
            <a:normAutofit/>
          </a:bodyPr>
          <a:lstStyle/>
          <a:p>
            <a:pPr indent="0" marL="0">
              <a:buNone/>
            </a:pPr>
            <a:r>
              <a:rPr lang="tr-TR" altLang="en-US" sz="1150" b="1" dirty="0">
                <a:solidFill>
                  <a:srgbClr val="16602D"/>
                </a:solidFill>
                <a:latin typeface="Calibri" pitchFamily="34" charset="0"/>
                <a:ea typeface="Calibri" pitchFamily="34" charset="-122"/>
                <a:cs typeface="Calibri" pitchFamily="34" charset="-120"/>
              </a:rPr>
              <a:t>10 ders</a:t>
            </a:r>
            <a:endParaRPr lang="tr-TR" sz="1150" dirty="0"/>
          </a:p>
        </p:txBody>
      </p:sp>
      <p:sp>
        <p:nvSpPr>
          <p:cNvPr id="13" name="Shape 10"/>
          <p:cNvSpPr/>
          <p:nvPr/>
        </p:nvSpPr>
        <p:spPr>
          <a:xfrm>
            <a:off x="5120640" y="5367960"/>
            <a:ext cx="2331720" cy="310896"/>
          </a:xfrm>
          <a:prstGeom prst="roundRect">
            <a:avLst>
              <a:gd name="adj" fmla="val 50000"/>
            </a:avLst>
          </a:prstGeom>
          <a:solidFill>
            <a:srgbClr val="E6F3EA"/>
          </a:solidFill>
          <a:ln w="9525">
            <a:solidFill>
              <a:srgbClr val="CFE6D6"/>
            </a:solidFill>
            <a:prstDash val="solid"/>
          </a:ln>
        </p:spPr>
      </p:sp>
      <p:sp>
        <p:nvSpPr>
          <p:cNvPr id="14" name="Text 11"/>
          <p:cNvSpPr txBox="1"/>
          <p:nvPr/>
        </p:nvSpPr>
        <p:spPr>
          <a:xfrm>
            <a:off x="5248656" y="5367960"/>
            <a:ext cx="2075688" cy="310896"/>
          </a:xfrm>
          <a:prstGeom prst="rect">
            <a:avLst/>
          </a:prstGeom>
          <a:noFill/>
          <a:ln/>
        </p:spPr>
        <p:txBody>
          <a:bodyPr wrap="square" lIns="0" tIns="0" rIns="0" bIns="0" rtlCol="0" anchor="ctr">
            <a:normAutofit/>
          </a:bodyPr>
          <a:lstStyle/>
          <a:p>
            <a:pPr indent="0" marL="0">
              <a:buNone/>
            </a:pPr>
            <a:r>
              <a:rPr lang="tr-TR" altLang="en-US" sz="1150" b="1" dirty="0">
                <a:solidFill>
                  <a:srgbClr val="16602D"/>
                </a:solidFill>
                <a:latin typeface="Calibri" pitchFamily="34" charset="0"/>
                <a:ea typeface="Calibri" pitchFamily="34" charset="-122"/>
                <a:cs typeface="Calibri" pitchFamily="34" charset="-120"/>
              </a:rPr>
              <a:t>20 etkileşimli etkinlik</a:t>
            </a:r>
            <a:endParaRPr lang="tr-TR" sz="1150" dirty="0"/>
          </a:p>
        </p:txBody>
      </p:sp>
      <p:sp>
        <p:nvSpPr>
          <p:cNvPr id="15" name="Shape 12"/>
          <p:cNvSpPr/>
          <p:nvPr/>
        </p:nvSpPr>
        <p:spPr>
          <a:xfrm>
            <a:off x="5120640" y="5733720"/>
            <a:ext cx="2331720" cy="310896"/>
          </a:xfrm>
          <a:prstGeom prst="roundRect">
            <a:avLst>
              <a:gd name="adj" fmla="val 50000"/>
            </a:avLst>
          </a:prstGeom>
          <a:solidFill>
            <a:srgbClr val="E6F3EA"/>
          </a:solidFill>
          <a:ln w="9525">
            <a:solidFill>
              <a:srgbClr val="CFE6D6"/>
            </a:solidFill>
            <a:prstDash val="solid"/>
          </a:ln>
        </p:spPr>
      </p:sp>
      <p:sp>
        <p:nvSpPr>
          <p:cNvPr id="16" name="Text 13"/>
          <p:cNvSpPr txBox="1"/>
          <p:nvPr/>
        </p:nvSpPr>
        <p:spPr>
          <a:xfrm>
            <a:off x="5248656" y="5733720"/>
            <a:ext cx="2075688" cy="310896"/>
          </a:xfrm>
          <a:prstGeom prst="rect">
            <a:avLst/>
          </a:prstGeom>
          <a:noFill/>
          <a:ln/>
        </p:spPr>
        <p:txBody>
          <a:bodyPr wrap="square" lIns="0" tIns="0" rIns="0" bIns="0" rtlCol="0" anchor="ctr">
            <a:normAutofit/>
          </a:bodyPr>
          <a:lstStyle/>
          <a:p>
            <a:pPr indent="0" marL="0">
              <a:buNone/>
            </a:pPr>
            <a:r>
              <a:rPr lang="tr-TR" altLang="en-US" sz="1150" b="1" dirty="0">
                <a:solidFill>
                  <a:srgbClr val="16602D"/>
                </a:solidFill>
                <a:latin typeface="Calibri" pitchFamily="34" charset="0"/>
                <a:ea typeface="Calibri" pitchFamily="34" charset="-122"/>
                <a:cs typeface="Calibri" pitchFamily="34" charset="-120"/>
              </a:rPr>
              <a:t>15 soruluk sınav</a:t>
            </a:r>
            <a:endParaRPr lang="tr-TR" sz="1150" dirty="0"/>
          </a:p>
        </p:txBody>
      </p:sp>
      <p:sp>
        <p:nvSpPr>
          <p:cNvPr id="17" name="Text 14"/>
          <p:cNvSpPr txBox="1"/>
          <p:nvPr/>
        </p:nvSpPr>
        <p:spPr>
          <a:xfrm>
            <a:off x="8001000" y="3310560"/>
            <a:ext cx="3962095" cy="2635128"/>
          </a:xfrm>
          <a:prstGeom prst="rect">
            <a:avLst/>
          </a:prstGeom>
          <a:noFill/>
          <a:ln/>
        </p:spPr>
        <p:txBody>
          <a:bodyPr wrap="square" lIns="0" tIns="0" rIns="0" bIns="0" rtlCol="0" anchor="b">
            <a:normAutofit/>
          </a:bodyPr>
          <a:lstStyle/>
          <a:p>
            <a:pPr indent="0" marL="0">
              <a:spcAft>
                <a:spcPts val="400"/>
              </a:spcAft>
              <a:buNone/>
            </a:pPr>
            <a:r>
              <a:rPr lang="tr-TR" altLang="en-US" sz="1500" b="1" dirty="0">
                <a:solidFill>
                  <a:srgbClr val="FFFFFF"/>
                </a:solidFill>
                <a:latin typeface="Calibri" pitchFamily="34" charset="0"/>
                <a:ea typeface="Calibri" pitchFamily="34" charset="-122"/>
                <a:cs typeface="Calibri" pitchFamily="34" charset="-120"/>
              </a:rPr>
              <a:t>Çevresel Sürdürülebilirlik ve Sınır Ötesi İş Diyaloğu İçin Akıllı Tarım</a:t>
            </a:r>
            <a:endParaRPr lang="tr-TR" sz="1500" dirty="0"/>
          </a:p>
          <a:p>
            <a:pPr indent="0" marL="0">
              <a:spcAft>
                <a:spcPts val="400"/>
              </a:spcAft>
              <a:buNone/>
            </a:pPr>
            <a:r>
              <a:rPr lang="tr-TR" altLang="en-US" sz="1150" dirty="0">
                <a:solidFill>
                  <a:srgbClr val="FFFFFF"/>
                </a:solidFill>
                <a:latin typeface="Calibri" pitchFamily="34" charset="0"/>
                <a:ea typeface="Calibri" pitchFamily="34" charset="-122"/>
                <a:cs typeface="Calibri" pitchFamily="34" charset="-120"/>
              </a:rPr>
              <a:t>Sözleşme No TR2021/W1T7/A02/OT02-2/041 (TEBD II)</a:t>
            </a:r>
            <a:endParaRPr lang="tr-TR" sz="1500" dirty="0"/>
          </a:p>
          <a:p>
            <a:pPr indent="0" marL="0">
              <a:spcAft>
                <a:spcPts val="400"/>
              </a:spcAft>
              <a:buNone/>
            </a:pPr>
            <a:r>
              <a:rPr lang="tr-TR" altLang="en-US" sz="1050" dirty="0">
                <a:solidFill>
                  <a:srgbClr val="FFFFFF"/>
                </a:solidFill>
                <a:latin typeface="Calibri" pitchFamily="34" charset="0"/>
                <a:ea typeface="Calibri" pitchFamily="34" charset="-122"/>
                <a:cs typeface="Calibri" pitchFamily="34" charset="-120"/>
              </a:rPr>
              <a:t>Kozan Ticaret Odası (KOZTO) · Larissa Ticaret ve Sanayi Odası (LACCO)</a:t>
            </a:r>
            <a:endParaRPr lang="tr-TR" sz="1500" dirty="0"/>
          </a:p>
          <a:p>
            <a:pPr indent="0" marL="0">
              <a:spcAft>
                <a:spcPts val="400"/>
              </a:spcAft>
              <a:buNone/>
            </a:pPr>
            <a:r>
              <a:rPr lang="tr-TR" altLang="en-US" sz="1150" b="1" dirty="0">
                <a:solidFill>
                  <a:srgbClr val="FFFFFF"/>
                </a:solidFill>
                <a:latin typeface="Calibri" pitchFamily="34" charset="0"/>
                <a:ea typeface="Calibri" pitchFamily="34" charset="-122"/>
                <a:cs typeface="Calibri" pitchFamily="34" charset="-120"/>
              </a:rPr>
              <a:t>Eylül 2026</a:t>
            </a:r>
            <a:endParaRPr lang="tr-TR"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OTURUM AKIŞI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Üç bölüm, on ders, bir sınav</a:t>
            </a:r>
            <a:endParaRPr lang="tr-TR" sz="2700" dirty="0"/>
          </a:p>
        </p:txBody>
      </p:sp>
      <p:sp>
        <p:nvSpPr>
          <p:cNvPr id="4" name="Shape 2"/>
          <p:cNvSpPr/>
          <p:nvPr/>
        </p:nvSpPr>
        <p:spPr>
          <a:xfrm>
            <a:off x="548640" y="2268864"/>
            <a:ext cx="5410048" cy="1170752"/>
          </a:xfrm>
          <a:prstGeom prst="roundRect">
            <a:avLst>
              <a:gd name="adj" fmla="val 9372"/>
            </a:avLst>
          </a:prstGeom>
          <a:solidFill>
            <a:srgbClr val="E6F3EA"/>
          </a:solidFill>
          <a:ln w="9525">
            <a:solidFill>
              <a:srgbClr val="CFE6D6"/>
            </a:solidFill>
            <a:prstDash val="solid"/>
          </a:ln>
        </p:spPr>
      </p:sp>
      <p:sp>
        <p:nvSpPr>
          <p:cNvPr id="5" name="Text 3"/>
          <p:cNvSpPr txBox="1"/>
          <p:nvPr/>
        </p:nvSpPr>
        <p:spPr>
          <a:xfrm>
            <a:off x="777240" y="2419929"/>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01</a:t>
            </a:r>
            <a:endParaRPr lang="tr-TR" sz="2700" dirty="0"/>
          </a:p>
        </p:txBody>
      </p:sp>
      <p:sp>
        <p:nvSpPr>
          <p:cNvPr id="6" name="Text 4"/>
          <p:cNvSpPr txBox="1"/>
          <p:nvPr/>
        </p:nvSpPr>
        <p:spPr>
          <a:xfrm>
            <a:off x="1600200" y="2419929"/>
            <a:ext cx="417560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Akıllı tarıma giriş</a:t>
            </a:r>
            <a:endParaRPr lang="tr-TR" sz="1530" dirty="0"/>
          </a:p>
        </p:txBody>
      </p:sp>
      <p:sp>
        <p:nvSpPr>
          <p:cNvPr id="7" name="Text 5"/>
          <p:cNvSpPr txBox="1"/>
          <p:nvPr/>
        </p:nvSpPr>
        <p:spPr>
          <a:xfrm>
            <a:off x="1600200" y="2767378"/>
            <a:ext cx="417560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Kavram, dijital dönüşüm ve sistemin bileşenleri (Ders 1-3)</a:t>
            </a:r>
            <a:endParaRPr lang="tr-TR" sz="1130" dirty="0"/>
          </a:p>
        </p:txBody>
      </p:sp>
      <p:sp>
        <p:nvSpPr>
          <p:cNvPr id="8" name="Text 6"/>
          <p:cNvSpPr txBox="1"/>
          <p:nvPr/>
        </p:nvSpPr>
        <p:spPr>
          <a:xfrm>
            <a:off x="777240" y="3099720"/>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47 dk</a:t>
            </a:r>
            <a:endParaRPr lang="tr-TR" sz="990" dirty="0"/>
          </a:p>
        </p:txBody>
      </p:sp>
      <p:sp>
        <p:nvSpPr>
          <p:cNvPr id="9" name="Shape 7"/>
          <p:cNvSpPr/>
          <p:nvPr/>
        </p:nvSpPr>
        <p:spPr>
          <a:xfrm>
            <a:off x="6233008" y="2268864"/>
            <a:ext cx="5410048" cy="1170752"/>
          </a:xfrm>
          <a:prstGeom prst="roundRect">
            <a:avLst>
              <a:gd name="adj" fmla="val 9372"/>
            </a:avLst>
          </a:prstGeom>
          <a:solidFill>
            <a:srgbClr val="F5F6F1"/>
          </a:solidFill>
          <a:ln w="9525">
            <a:solidFill>
              <a:srgbClr val="DFE6DC"/>
            </a:solidFill>
            <a:prstDash val="solid"/>
          </a:ln>
        </p:spPr>
      </p:sp>
      <p:sp>
        <p:nvSpPr>
          <p:cNvPr id="10" name="Text 8"/>
          <p:cNvSpPr txBox="1"/>
          <p:nvPr/>
        </p:nvSpPr>
        <p:spPr>
          <a:xfrm>
            <a:off x="6461608" y="2419929"/>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02</a:t>
            </a:r>
            <a:endParaRPr lang="tr-TR" sz="2700" dirty="0"/>
          </a:p>
        </p:txBody>
      </p:sp>
      <p:sp>
        <p:nvSpPr>
          <p:cNvPr id="11" name="Text 9"/>
          <p:cNvSpPr txBox="1"/>
          <p:nvPr/>
        </p:nvSpPr>
        <p:spPr>
          <a:xfrm>
            <a:off x="7284568" y="2419929"/>
            <a:ext cx="417560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Robotik ve otonom sistemler</a:t>
            </a:r>
            <a:endParaRPr lang="tr-TR" sz="1530" dirty="0"/>
          </a:p>
        </p:txBody>
      </p:sp>
      <p:sp>
        <p:nvSpPr>
          <p:cNvPr id="12" name="Text 10"/>
          <p:cNvSpPr txBox="1"/>
          <p:nvPr/>
        </p:nvSpPr>
        <p:spPr>
          <a:xfrm>
            <a:off x="7284568" y="2767378"/>
            <a:ext cx="417560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Robot türleri, otonom makine güvenliği, avantaj ve sınırlar (Ders 4-6)</a:t>
            </a:r>
            <a:endParaRPr lang="tr-TR" sz="1130" dirty="0"/>
          </a:p>
        </p:txBody>
      </p:sp>
      <p:sp>
        <p:nvSpPr>
          <p:cNvPr id="13" name="Text 11"/>
          <p:cNvSpPr txBox="1"/>
          <p:nvPr/>
        </p:nvSpPr>
        <p:spPr>
          <a:xfrm>
            <a:off x="6461608" y="3099720"/>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44 dk</a:t>
            </a:r>
            <a:endParaRPr lang="tr-TR" sz="990" dirty="0"/>
          </a:p>
        </p:txBody>
      </p:sp>
      <p:sp>
        <p:nvSpPr>
          <p:cNvPr id="14" name="Shape 12"/>
          <p:cNvSpPr/>
          <p:nvPr/>
        </p:nvSpPr>
        <p:spPr>
          <a:xfrm>
            <a:off x="548640" y="3628447"/>
            <a:ext cx="5410048" cy="1170752"/>
          </a:xfrm>
          <a:prstGeom prst="roundRect">
            <a:avLst>
              <a:gd name="adj" fmla="val 9372"/>
            </a:avLst>
          </a:prstGeom>
          <a:solidFill>
            <a:srgbClr val="E6F3EA"/>
          </a:solidFill>
          <a:ln w="9525">
            <a:solidFill>
              <a:srgbClr val="CFE6D6"/>
            </a:solidFill>
            <a:prstDash val="solid"/>
          </a:ln>
        </p:spPr>
      </p:sp>
      <p:sp>
        <p:nvSpPr>
          <p:cNvPr id="15" name="Text 13"/>
          <p:cNvSpPr txBox="1"/>
          <p:nvPr/>
        </p:nvSpPr>
        <p:spPr>
          <a:xfrm>
            <a:off x="777240" y="3779511"/>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03</a:t>
            </a:r>
            <a:endParaRPr lang="tr-TR" sz="2700" dirty="0"/>
          </a:p>
        </p:txBody>
      </p:sp>
      <p:sp>
        <p:nvSpPr>
          <p:cNvPr id="16" name="Text 14"/>
          <p:cNvSpPr txBox="1"/>
          <p:nvPr/>
        </p:nvSpPr>
        <p:spPr>
          <a:xfrm>
            <a:off x="1600200" y="3779511"/>
            <a:ext cx="417560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Uygulama ve etki</a:t>
            </a:r>
            <a:endParaRPr lang="tr-TR" sz="1530" dirty="0"/>
          </a:p>
        </p:txBody>
      </p:sp>
      <p:sp>
        <p:nvSpPr>
          <p:cNvPr id="17" name="Text 15"/>
          <p:cNvSpPr txBox="1"/>
          <p:nvPr/>
        </p:nvSpPr>
        <p:spPr>
          <a:xfrm>
            <a:off x="1600200" y="4126960"/>
            <a:ext cx="417560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Türkiye, AB ve Yunanistan örnekleri; ekonomik, çevresel ve sosyal etki (Ders 7-10)</a:t>
            </a:r>
            <a:endParaRPr lang="tr-TR" sz="1130" dirty="0"/>
          </a:p>
        </p:txBody>
      </p:sp>
      <p:sp>
        <p:nvSpPr>
          <p:cNvPr id="18" name="Text 16"/>
          <p:cNvSpPr txBox="1"/>
          <p:nvPr/>
        </p:nvSpPr>
        <p:spPr>
          <a:xfrm>
            <a:off x="777240" y="4459303"/>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76 dk</a:t>
            </a:r>
            <a:endParaRPr lang="tr-TR" sz="990" dirty="0"/>
          </a:p>
        </p:txBody>
      </p:sp>
      <p:sp>
        <p:nvSpPr>
          <p:cNvPr id="19" name="Shape 17"/>
          <p:cNvSpPr/>
          <p:nvPr/>
        </p:nvSpPr>
        <p:spPr>
          <a:xfrm>
            <a:off x="6233008" y="3628447"/>
            <a:ext cx="5410048" cy="1170752"/>
          </a:xfrm>
          <a:prstGeom prst="roundRect">
            <a:avLst>
              <a:gd name="adj" fmla="val 9372"/>
            </a:avLst>
          </a:prstGeom>
          <a:solidFill>
            <a:srgbClr val="F5F6F1"/>
          </a:solidFill>
          <a:ln w="9525">
            <a:solidFill>
              <a:srgbClr val="DFE6DC"/>
            </a:solidFill>
            <a:prstDash val="solid"/>
          </a:ln>
        </p:spPr>
      </p:sp>
      <p:sp>
        <p:nvSpPr>
          <p:cNvPr id="20" name="Text 18"/>
          <p:cNvSpPr txBox="1"/>
          <p:nvPr/>
        </p:nvSpPr>
        <p:spPr>
          <a:xfrm>
            <a:off x="6461608" y="3779511"/>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04</a:t>
            </a:r>
            <a:endParaRPr lang="tr-TR" sz="2700" dirty="0"/>
          </a:p>
        </p:txBody>
      </p:sp>
      <p:sp>
        <p:nvSpPr>
          <p:cNvPr id="21" name="Text 19"/>
          <p:cNvSpPr txBox="1"/>
          <p:nvPr/>
        </p:nvSpPr>
        <p:spPr>
          <a:xfrm>
            <a:off x="7284568" y="3779511"/>
            <a:ext cx="417560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Değerlendirme sınavı</a:t>
            </a:r>
            <a:endParaRPr lang="tr-TR" sz="1530" dirty="0"/>
          </a:p>
        </p:txBody>
      </p:sp>
      <p:sp>
        <p:nvSpPr>
          <p:cNvPr id="22" name="Text 20"/>
          <p:cNvSpPr txBox="1"/>
          <p:nvPr/>
        </p:nvSpPr>
        <p:spPr>
          <a:xfrm>
            <a:off x="7284568" y="4126960"/>
            <a:ext cx="417560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15 soru, 20 dakika, geçme puanı %70</a:t>
            </a:r>
            <a:endParaRPr lang="tr-TR" sz="1130" dirty="0"/>
          </a:p>
        </p:txBody>
      </p:sp>
      <p:sp>
        <p:nvSpPr>
          <p:cNvPr id="23" name="Text 21"/>
          <p:cNvSpPr txBox="1"/>
          <p:nvPr/>
        </p:nvSpPr>
        <p:spPr>
          <a:xfrm>
            <a:off x="6461608" y="4459303"/>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20 dk</a:t>
            </a:r>
            <a:endParaRPr lang="tr-TR" sz="990" dirty="0"/>
          </a:p>
        </p:txBody>
      </p:sp>
      <p:sp>
        <p:nvSpPr>
          <p:cNvPr id="24" name="Text 2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a:t>
            </a:r>
            <a:endParaRPr lang="tr-TR"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ÖĞRENME ÇIKTILARI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Modülün amacı ve öğrenme çıktıları</a:t>
            </a:r>
            <a:endParaRPr lang="tr-T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a:t>
            </a:r>
            <a:endParaRPr lang="tr-TR" sz="900" dirty="0"/>
          </a:p>
        </p:txBody>
      </p:sp>
      <p:sp>
        <p:nvSpPr>
          <p:cNvPr id="6" name="Text 3"/>
          <p:cNvSpPr txBox="1"/>
          <p:nvPr/>
        </p:nvSpPr>
        <p:spPr>
          <a:xfrm>
            <a:off x="548640" y="2208438"/>
            <a:ext cx="6766560" cy="241704"/>
          </a:xfrm>
          <a:prstGeom prst="rect">
            <a:avLst/>
          </a:prstGeom>
          <a:noFill/>
          <a:ln/>
        </p:spPr>
        <p:txBody>
          <a:bodyPr wrap="square" lIns="0" tIns="0" rIns="0" bIns="0" rtlCol="0" anchor="t"/>
          <a:lstStyle/>
          <a:p>
            <a:pPr indent="0" marL="0">
              <a:buNone/>
            </a:pPr>
            <a:r>
              <a:rPr lang="tr-TR" altLang="en-US" sz="1260" b="1" dirty="0">
                <a:solidFill>
                  <a:srgbClr val="5A6862"/>
                </a:solidFill>
                <a:latin typeface="Calibri" pitchFamily="34" charset="0"/>
                <a:ea typeface="Calibri" pitchFamily="34" charset="-122"/>
                <a:cs typeface="Calibri" pitchFamily="34" charset="-120"/>
              </a:rPr>
              <a:t>Modülü tamamlayan katılımcı:</a:t>
            </a:r>
            <a:endParaRPr lang="tr-TR" sz="1260" dirty="0"/>
          </a:p>
        </p:txBody>
      </p:sp>
      <p:sp>
        <p:nvSpPr>
          <p:cNvPr id="7" name="Shape 4"/>
          <p:cNvSpPr/>
          <p:nvPr/>
        </p:nvSpPr>
        <p:spPr>
          <a:xfrm>
            <a:off x="580455" y="2563440"/>
            <a:ext cx="302129" cy="302129"/>
          </a:xfrm>
          <a:prstGeom prst="ellipse">
            <a:avLst/>
          </a:prstGeom>
          <a:solidFill>
            <a:srgbClr val="1F7A3A"/>
          </a:solidFill>
          <a:ln w="12700">
            <a:solidFill>
              <a:srgbClr val="1F7A3A"/>
            </a:solidFill>
            <a:prstDash val="solid"/>
          </a:ln>
        </p:spPr>
      </p:sp>
      <p:sp>
        <p:nvSpPr>
          <p:cNvPr id="8" name="Text 5"/>
          <p:cNvSpPr txBox="1"/>
          <p:nvPr/>
        </p:nvSpPr>
        <p:spPr>
          <a:xfrm>
            <a:off x="580455" y="2563440"/>
            <a:ext cx="302129" cy="302129"/>
          </a:xfrm>
          <a:prstGeom prst="rect">
            <a:avLst/>
          </a:prstGeom>
          <a:noFill/>
          <a:ln/>
        </p:spPr>
        <p:txBody>
          <a:bodyPr wrap="square" lIns="0" tIns="0" rIns="0" bIns="0" rtlCol="0" anchor="ctr"/>
          <a:lstStyle/>
          <a:p>
            <a:pPr algn="ctr" indent="0" marL="0">
              <a:buNone/>
            </a:pPr>
            <a:r>
              <a:rPr lang="tr-TR" altLang="en-US" sz="1160" b="1" dirty="0">
                <a:solidFill>
                  <a:srgbClr val="FFFFFF"/>
                </a:solidFill>
                <a:latin typeface="Calibri" pitchFamily="34" charset="0"/>
                <a:ea typeface="Calibri" pitchFamily="34" charset="-122"/>
                <a:cs typeface="Calibri" pitchFamily="34" charset="-120"/>
              </a:rPr>
              <a:t>1</a:t>
            </a:r>
            <a:endParaRPr lang="tr-TR" sz="1160" dirty="0"/>
          </a:p>
        </p:txBody>
      </p:sp>
      <p:sp>
        <p:nvSpPr>
          <p:cNvPr id="9" name="Text 6"/>
          <p:cNvSpPr txBox="1"/>
          <p:nvPr/>
        </p:nvSpPr>
        <p:spPr>
          <a:xfrm>
            <a:off x="1078992" y="2533227"/>
            <a:ext cx="6217920" cy="434311"/>
          </a:xfrm>
          <a:prstGeom prst="rect">
            <a:avLst/>
          </a:prstGeom>
          <a:noFill/>
          <a:ln/>
        </p:spPr>
        <p:txBody>
          <a:bodyPr wrap="square" lIns="0" tIns="0" rIns="0" bIns="0" rtlCol="0" anchor="ctr">
            <a:normAutofit/>
          </a:bodyPr>
          <a:lstStyle/>
          <a:p>
            <a:pPr indent="0" marL="0">
              <a:buNone/>
            </a:pPr>
            <a:r>
              <a:rPr lang="tr-TR" altLang="en-US" sz="1220" dirty="0">
                <a:solidFill>
                  <a:srgbClr val="1B2420"/>
                </a:solidFill>
                <a:latin typeface="Calibri" pitchFamily="34" charset="0"/>
                <a:ea typeface="Calibri" pitchFamily="34" charset="-122"/>
                <a:cs typeface="Calibri" pitchFamily="34" charset="-120"/>
              </a:rPr>
              <a:t>Akıllı tarımı tanımlar ve hassas tarım ile dijital tarımdan ayırt eder.</a:t>
            </a:r>
            <a:endParaRPr lang="tr-TR" sz="1220" dirty="0"/>
          </a:p>
        </p:txBody>
      </p:sp>
      <p:sp>
        <p:nvSpPr>
          <p:cNvPr id="10" name="Shape 7"/>
          <p:cNvSpPr/>
          <p:nvPr/>
        </p:nvSpPr>
        <p:spPr>
          <a:xfrm>
            <a:off x="580455" y="3035518"/>
            <a:ext cx="302129" cy="302129"/>
          </a:xfrm>
          <a:prstGeom prst="ellipse">
            <a:avLst/>
          </a:prstGeom>
          <a:solidFill>
            <a:srgbClr val="1F7A3A"/>
          </a:solidFill>
          <a:ln w="12700">
            <a:solidFill>
              <a:srgbClr val="1F7A3A"/>
            </a:solidFill>
            <a:prstDash val="solid"/>
          </a:ln>
        </p:spPr>
      </p:sp>
      <p:sp>
        <p:nvSpPr>
          <p:cNvPr id="11" name="Text 8"/>
          <p:cNvSpPr txBox="1"/>
          <p:nvPr/>
        </p:nvSpPr>
        <p:spPr>
          <a:xfrm>
            <a:off x="580455" y="3035518"/>
            <a:ext cx="302129" cy="302129"/>
          </a:xfrm>
          <a:prstGeom prst="rect">
            <a:avLst/>
          </a:prstGeom>
          <a:noFill/>
          <a:ln/>
        </p:spPr>
        <p:txBody>
          <a:bodyPr wrap="square" lIns="0" tIns="0" rIns="0" bIns="0" rtlCol="0" anchor="ctr"/>
          <a:lstStyle/>
          <a:p>
            <a:pPr algn="ctr" indent="0" marL="0">
              <a:buNone/>
            </a:pPr>
            <a:r>
              <a:rPr lang="tr-TR" altLang="en-US" sz="1160" b="1" dirty="0">
                <a:solidFill>
                  <a:srgbClr val="FFFFFF"/>
                </a:solidFill>
                <a:latin typeface="Calibri" pitchFamily="34" charset="0"/>
                <a:ea typeface="Calibri" pitchFamily="34" charset="-122"/>
                <a:cs typeface="Calibri" pitchFamily="34" charset="-120"/>
              </a:rPr>
              <a:t>2</a:t>
            </a:r>
            <a:endParaRPr lang="tr-TR" sz="1160" dirty="0"/>
          </a:p>
        </p:txBody>
      </p:sp>
      <p:sp>
        <p:nvSpPr>
          <p:cNvPr id="12" name="Text 9"/>
          <p:cNvSpPr txBox="1"/>
          <p:nvPr/>
        </p:nvSpPr>
        <p:spPr>
          <a:xfrm>
            <a:off x="1078992" y="3005305"/>
            <a:ext cx="6217920" cy="434311"/>
          </a:xfrm>
          <a:prstGeom prst="rect">
            <a:avLst/>
          </a:prstGeom>
          <a:noFill/>
          <a:ln/>
        </p:spPr>
        <p:txBody>
          <a:bodyPr wrap="square" lIns="0" tIns="0" rIns="0" bIns="0" rtlCol="0" anchor="ctr">
            <a:normAutofit/>
          </a:bodyPr>
          <a:lstStyle/>
          <a:p>
            <a:pPr indent="0" marL="0">
              <a:buNone/>
            </a:pPr>
            <a:r>
              <a:rPr lang="tr-TR" altLang="en-US" sz="1220" dirty="0">
                <a:solidFill>
                  <a:srgbClr val="1B2420"/>
                </a:solidFill>
                <a:latin typeface="Calibri" pitchFamily="34" charset="0"/>
                <a:ea typeface="Calibri" pitchFamily="34" charset="-122"/>
                <a:cs typeface="Calibri" pitchFamily="34" charset="-120"/>
              </a:rPr>
              <a:t>Türkiye'de ve AB'de tarımdaki dijital dönüşümü kamu hizmetleri ve politikalar üzerinden açıklar.</a:t>
            </a:r>
            <a:endParaRPr lang="tr-TR" sz="1220" dirty="0"/>
          </a:p>
        </p:txBody>
      </p:sp>
      <p:sp>
        <p:nvSpPr>
          <p:cNvPr id="13" name="Shape 10"/>
          <p:cNvSpPr/>
          <p:nvPr/>
        </p:nvSpPr>
        <p:spPr>
          <a:xfrm>
            <a:off x="580455" y="3507595"/>
            <a:ext cx="302129" cy="302129"/>
          </a:xfrm>
          <a:prstGeom prst="ellipse">
            <a:avLst/>
          </a:prstGeom>
          <a:solidFill>
            <a:srgbClr val="1F7A3A"/>
          </a:solidFill>
          <a:ln w="12700">
            <a:solidFill>
              <a:srgbClr val="1F7A3A"/>
            </a:solidFill>
            <a:prstDash val="solid"/>
          </a:ln>
        </p:spPr>
      </p:sp>
      <p:sp>
        <p:nvSpPr>
          <p:cNvPr id="14" name="Text 11"/>
          <p:cNvSpPr txBox="1"/>
          <p:nvPr/>
        </p:nvSpPr>
        <p:spPr>
          <a:xfrm>
            <a:off x="580455" y="3507595"/>
            <a:ext cx="302129" cy="302129"/>
          </a:xfrm>
          <a:prstGeom prst="rect">
            <a:avLst/>
          </a:prstGeom>
          <a:noFill/>
          <a:ln/>
        </p:spPr>
        <p:txBody>
          <a:bodyPr wrap="square" lIns="0" tIns="0" rIns="0" bIns="0" rtlCol="0" anchor="ctr"/>
          <a:lstStyle/>
          <a:p>
            <a:pPr algn="ctr" indent="0" marL="0">
              <a:buNone/>
            </a:pPr>
            <a:r>
              <a:rPr lang="tr-TR" altLang="en-US" sz="1160" b="1" dirty="0">
                <a:solidFill>
                  <a:srgbClr val="FFFFFF"/>
                </a:solidFill>
                <a:latin typeface="Calibri" pitchFamily="34" charset="0"/>
                <a:ea typeface="Calibri" pitchFamily="34" charset="-122"/>
                <a:cs typeface="Calibri" pitchFamily="34" charset="-120"/>
              </a:rPr>
              <a:t>3</a:t>
            </a:r>
            <a:endParaRPr lang="tr-TR" sz="1160" dirty="0"/>
          </a:p>
        </p:txBody>
      </p:sp>
      <p:sp>
        <p:nvSpPr>
          <p:cNvPr id="15" name="Text 12"/>
          <p:cNvSpPr txBox="1"/>
          <p:nvPr/>
        </p:nvSpPr>
        <p:spPr>
          <a:xfrm>
            <a:off x="1078992" y="3477382"/>
            <a:ext cx="6217920" cy="434311"/>
          </a:xfrm>
          <a:prstGeom prst="rect">
            <a:avLst/>
          </a:prstGeom>
          <a:noFill/>
          <a:ln/>
        </p:spPr>
        <p:txBody>
          <a:bodyPr wrap="square" lIns="0" tIns="0" rIns="0" bIns="0" rtlCol="0" anchor="ctr">
            <a:normAutofit/>
          </a:bodyPr>
          <a:lstStyle/>
          <a:p>
            <a:pPr indent="0" marL="0">
              <a:buNone/>
            </a:pPr>
            <a:r>
              <a:rPr lang="tr-TR" altLang="en-US" sz="1220" dirty="0">
                <a:solidFill>
                  <a:srgbClr val="1B2420"/>
                </a:solidFill>
                <a:latin typeface="Calibri" pitchFamily="34" charset="0"/>
                <a:ea typeface="Calibri" pitchFamily="34" charset="-122"/>
                <a:cs typeface="Calibri" pitchFamily="34" charset="-120"/>
              </a:rPr>
              <a:t>Akıllı tarım sisteminin bileşenlerini (sensör, bağlantı, ağ geçidi, bulut, yazılım, aktüatör) ve veri akışını açıklar.</a:t>
            </a:r>
            <a:endParaRPr lang="tr-TR" sz="1220" dirty="0"/>
          </a:p>
        </p:txBody>
      </p:sp>
      <p:sp>
        <p:nvSpPr>
          <p:cNvPr id="16" name="Shape 13"/>
          <p:cNvSpPr/>
          <p:nvPr/>
        </p:nvSpPr>
        <p:spPr>
          <a:xfrm>
            <a:off x="580455" y="3979672"/>
            <a:ext cx="302129" cy="302129"/>
          </a:xfrm>
          <a:prstGeom prst="ellipse">
            <a:avLst/>
          </a:prstGeom>
          <a:solidFill>
            <a:srgbClr val="1F7A3A"/>
          </a:solidFill>
          <a:ln w="12700">
            <a:solidFill>
              <a:srgbClr val="1F7A3A"/>
            </a:solidFill>
            <a:prstDash val="solid"/>
          </a:ln>
        </p:spPr>
      </p:sp>
      <p:sp>
        <p:nvSpPr>
          <p:cNvPr id="17" name="Text 14"/>
          <p:cNvSpPr txBox="1"/>
          <p:nvPr/>
        </p:nvSpPr>
        <p:spPr>
          <a:xfrm>
            <a:off x="580455" y="3979672"/>
            <a:ext cx="302129" cy="302129"/>
          </a:xfrm>
          <a:prstGeom prst="rect">
            <a:avLst/>
          </a:prstGeom>
          <a:noFill/>
          <a:ln/>
        </p:spPr>
        <p:txBody>
          <a:bodyPr wrap="square" lIns="0" tIns="0" rIns="0" bIns="0" rtlCol="0" anchor="ctr"/>
          <a:lstStyle/>
          <a:p>
            <a:pPr algn="ctr" indent="0" marL="0">
              <a:buNone/>
            </a:pPr>
            <a:r>
              <a:rPr lang="tr-TR" altLang="en-US" sz="1160" b="1" dirty="0">
                <a:solidFill>
                  <a:srgbClr val="FFFFFF"/>
                </a:solidFill>
                <a:latin typeface="Calibri" pitchFamily="34" charset="0"/>
                <a:ea typeface="Calibri" pitchFamily="34" charset="-122"/>
                <a:cs typeface="Calibri" pitchFamily="34" charset="-120"/>
              </a:rPr>
              <a:t>4</a:t>
            </a:r>
            <a:endParaRPr lang="tr-TR" sz="1160" dirty="0"/>
          </a:p>
        </p:txBody>
      </p:sp>
      <p:sp>
        <p:nvSpPr>
          <p:cNvPr id="18" name="Text 15"/>
          <p:cNvSpPr txBox="1"/>
          <p:nvPr/>
        </p:nvSpPr>
        <p:spPr>
          <a:xfrm>
            <a:off x="1078992" y="3949459"/>
            <a:ext cx="6217920" cy="434311"/>
          </a:xfrm>
          <a:prstGeom prst="rect">
            <a:avLst/>
          </a:prstGeom>
          <a:noFill/>
          <a:ln/>
        </p:spPr>
        <p:txBody>
          <a:bodyPr wrap="square" lIns="0" tIns="0" rIns="0" bIns="0" rtlCol="0" anchor="ctr">
            <a:normAutofit/>
          </a:bodyPr>
          <a:lstStyle/>
          <a:p>
            <a:pPr indent="0" marL="0">
              <a:buNone/>
            </a:pPr>
            <a:r>
              <a:rPr lang="tr-TR" altLang="en-US" sz="1220" dirty="0">
                <a:solidFill>
                  <a:srgbClr val="1B2420"/>
                </a:solidFill>
                <a:latin typeface="Calibri" pitchFamily="34" charset="0"/>
                <a:ea typeface="Calibri" pitchFamily="34" charset="-122"/>
                <a:cs typeface="Calibri" pitchFamily="34" charset="-120"/>
              </a:rPr>
              <a:t>Tarım robotlarının ve otonom makinelerin çalışma ilkelerini, güvenlik gereklerini ve sınırlamalarını değerlendirir.</a:t>
            </a:r>
            <a:endParaRPr lang="tr-TR" sz="1220" dirty="0"/>
          </a:p>
        </p:txBody>
      </p:sp>
      <p:sp>
        <p:nvSpPr>
          <p:cNvPr id="19" name="Shape 16"/>
          <p:cNvSpPr/>
          <p:nvPr/>
        </p:nvSpPr>
        <p:spPr>
          <a:xfrm>
            <a:off x="580455" y="4451750"/>
            <a:ext cx="302129" cy="302129"/>
          </a:xfrm>
          <a:prstGeom prst="ellipse">
            <a:avLst/>
          </a:prstGeom>
          <a:solidFill>
            <a:srgbClr val="1F7A3A"/>
          </a:solidFill>
          <a:ln w="12700">
            <a:solidFill>
              <a:srgbClr val="1F7A3A"/>
            </a:solidFill>
            <a:prstDash val="solid"/>
          </a:ln>
        </p:spPr>
      </p:sp>
      <p:sp>
        <p:nvSpPr>
          <p:cNvPr id="20" name="Text 17"/>
          <p:cNvSpPr txBox="1"/>
          <p:nvPr/>
        </p:nvSpPr>
        <p:spPr>
          <a:xfrm>
            <a:off x="580455" y="4451750"/>
            <a:ext cx="302129" cy="302129"/>
          </a:xfrm>
          <a:prstGeom prst="rect">
            <a:avLst/>
          </a:prstGeom>
          <a:noFill/>
          <a:ln/>
        </p:spPr>
        <p:txBody>
          <a:bodyPr wrap="square" lIns="0" tIns="0" rIns="0" bIns="0" rtlCol="0" anchor="ctr"/>
          <a:lstStyle/>
          <a:p>
            <a:pPr algn="ctr" indent="0" marL="0">
              <a:buNone/>
            </a:pPr>
            <a:r>
              <a:rPr lang="tr-TR" altLang="en-US" sz="1160" b="1" dirty="0">
                <a:solidFill>
                  <a:srgbClr val="FFFFFF"/>
                </a:solidFill>
                <a:latin typeface="Calibri" pitchFamily="34" charset="0"/>
                <a:ea typeface="Calibri" pitchFamily="34" charset="-122"/>
                <a:cs typeface="Calibri" pitchFamily="34" charset="-120"/>
              </a:rPr>
              <a:t>5</a:t>
            </a:r>
            <a:endParaRPr lang="tr-TR" sz="1160" dirty="0"/>
          </a:p>
        </p:txBody>
      </p:sp>
      <p:sp>
        <p:nvSpPr>
          <p:cNvPr id="21" name="Text 18"/>
          <p:cNvSpPr txBox="1"/>
          <p:nvPr/>
        </p:nvSpPr>
        <p:spPr>
          <a:xfrm>
            <a:off x="1078992" y="4421537"/>
            <a:ext cx="6217920" cy="434311"/>
          </a:xfrm>
          <a:prstGeom prst="rect">
            <a:avLst/>
          </a:prstGeom>
          <a:noFill/>
          <a:ln/>
        </p:spPr>
        <p:txBody>
          <a:bodyPr wrap="square" lIns="0" tIns="0" rIns="0" bIns="0" rtlCol="0" anchor="ctr">
            <a:normAutofit/>
          </a:bodyPr>
          <a:lstStyle/>
          <a:p>
            <a:pPr indent="0" marL="0">
              <a:buNone/>
            </a:pPr>
            <a:r>
              <a:rPr lang="tr-TR" altLang="en-US" sz="1220" dirty="0">
                <a:solidFill>
                  <a:srgbClr val="1B2420"/>
                </a:solidFill>
                <a:latin typeface="Calibri" pitchFamily="34" charset="0"/>
                <a:ea typeface="Calibri" pitchFamily="34" charset="-122"/>
                <a:cs typeface="Calibri" pitchFamily="34" charset="-120"/>
              </a:rPr>
              <a:t>Türkiye, AB ve Yunanistan'dan akıllı tarım uygulamalarını karşılaştırır.</a:t>
            </a:r>
            <a:endParaRPr lang="tr-TR" sz="1220" dirty="0"/>
          </a:p>
        </p:txBody>
      </p:sp>
      <p:sp>
        <p:nvSpPr>
          <p:cNvPr id="22" name="Shape 19"/>
          <p:cNvSpPr/>
          <p:nvPr/>
        </p:nvSpPr>
        <p:spPr>
          <a:xfrm>
            <a:off x="580455" y="4923827"/>
            <a:ext cx="302129" cy="302129"/>
          </a:xfrm>
          <a:prstGeom prst="ellipse">
            <a:avLst/>
          </a:prstGeom>
          <a:solidFill>
            <a:srgbClr val="1F7A3A"/>
          </a:solidFill>
          <a:ln w="12700">
            <a:solidFill>
              <a:srgbClr val="1F7A3A"/>
            </a:solidFill>
            <a:prstDash val="solid"/>
          </a:ln>
        </p:spPr>
      </p:sp>
      <p:sp>
        <p:nvSpPr>
          <p:cNvPr id="23" name="Text 20"/>
          <p:cNvSpPr txBox="1"/>
          <p:nvPr/>
        </p:nvSpPr>
        <p:spPr>
          <a:xfrm>
            <a:off x="580455" y="4923827"/>
            <a:ext cx="302129" cy="302129"/>
          </a:xfrm>
          <a:prstGeom prst="rect">
            <a:avLst/>
          </a:prstGeom>
          <a:noFill/>
          <a:ln/>
        </p:spPr>
        <p:txBody>
          <a:bodyPr wrap="square" lIns="0" tIns="0" rIns="0" bIns="0" rtlCol="0" anchor="ctr"/>
          <a:lstStyle/>
          <a:p>
            <a:pPr algn="ctr" indent="0" marL="0">
              <a:buNone/>
            </a:pPr>
            <a:r>
              <a:rPr lang="tr-TR" altLang="en-US" sz="1160" b="1" dirty="0">
                <a:solidFill>
                  <a:srgbClr val="FFFFFF"/>
                </a:solidFill>
                <a:latin typeface="Calibri" pitchFamily="34" charset="0"/>
                <a:ea typeface="Calibri" pitchFamily="34" charset="-122"/>
                <a:cs typeface="Calibri" pitchFamily="34" charset="-120"/>
              </a:rPr>
              <a:t>6</a:t>
            </a:r>
            <a:endParaRPr lang="tr-TR" sz="1160" dirty="0"/>
          </a:p>
        </p:txBody>
      </p:sp>
      <p:sp>
        <p:nvSpPr>
          <p:cNvPr id="24" name="Text 21"/>
          <p:cNvSpPr txBox="1"/>
          <p:nvPr/>
        </p:nvSpPr>
        <p:spPr>
          <a:xfrm>
            <a:off x="1078992" y="4893614"/>
            <a:ext cx="6217920" cy="434311"/>
          </a:xfrm>
          <a:prstGeom prst="rect">
            <a:avLst/>
          </a:prstGeom>
          <a:noFill/>
          <a:ln/>
        </p:spPr>
        <p:txBody>
          <a:bodyPr wrap="square" lIns="0" tIns="0" rIns="0" bIns="0" rtlCol="0" anchor="ctr">
            <a:normAutofit/>
          </a:bodyPr>
          <a:lstStyle/>
          <a:p>
            <a:pPr indent="0" marL="0">
              <a:buNone/>
            </a:pPr>
            <a:r>
              <a:rPr lang="tr-TR" altLang="en-US" sz="1220" dirty="0">
                <a:solidFill>
                  <a:srgbClr val="1B2420"/>
                </a:solidFill>
                <a:latin typeface="Calibri" pitchFamily="34" charset="0"/>
                <a:ea typeface="Calibri" pitchFamily="34" charset="-122"/>
                <a:cs typeface="Calibri" pitchFamily="34" charset="-120"/>
              </a:rPr>
              <a:t>Bir akıllı tarım yatırımının geri ödeme süresini hesaplar ve çevresel etkisini yorumlar.</a:t>
            </a:r>
            <a:endParaRPr lang="tr-TR" sz="1220" dirty="0"/>
          </a:p>
        </p:txBody>
      </p:sp>
      <p:sp>
        <p:nvSpPr>
          <p:cNvPr id="25" name="Shape 22"/>
          <p:cNvSpPr/>
          <p:nvPr/>
        </p:nvSpPr>
        <p:spPr>
          <a:xfrm>
            <a:off x="580455" y="5395904"/>
            <a:ext cx="302129" cy="302129"/>
          </a:xfrm>
          <a:prstGeom prst="ellipse">
            <a:avLst/>
          </a:prstGeom>
          <a:solidFill>
            <a:srgbClr val="1F7A3A"/>
          </a:solidFill>
          <a:ln w="12700">
            <a:solidFill>
              <a:srgbClr val="1F7A3A"/>
            </a:solidFill>
            <a:prstDash val="solid"/>
          </a:ln>
        </p:spPr>
      </p:sp>
      <p:sp>
        <p:nvSpPr>
          <p:cNvPr id="26" name="Text 23"/>
          <p:cNvSpPr txBox="1"/>
          <p:nvPr/>
        </p:nvSpPr>
        <p:spPr>
          <a:xfrm>
            <a:off x="580455" y="5395904"/>
            <a:ext cx="302129" cy="302129"/>
          </a:xfrm>
          <a:prstGeom prst="rect">
            <a:avLst/>
          </a:prstGeom>
          <a:noFill/>
          <a:ln/>
        </p:spPr>
        <p:txBody>
          <a:bodyPr wrap="square" lIns="0" tIns="0" rIns="0" bIns="0" rtlCol="0" anchor="ctr"/>
          <a:lstStyle/>
          <a:p>
            <a:pPr algn="ctr" indent="0" marL="0">
              <a:buNone/>
            </a:pPr>
            <a:r>
              <a:rPr lang="tr-TR" altLang="en-US" sz="1160" b="1" dirty="0">
                <a:solidFill>
                  <a:srgbClr val="FFFFFF"/>
                </a:solidFill>
                <a:latin typeface="Calibri" pitchFamily="34" charset="0"/>
                <a:ea typeface="Calibri" pitchFamily="34" charset="-122"/>
                <a:cs typeface="Calibri" pitchFamily="34" charset="-120"/>
              </a:rPr>
              <a:t>7</a:t>
            </a:r>
            <a:endParaRPr lang="tr-TR" sz="1160" dirty="0"/>
          </a:p>
        </p:txBody>
      </p:sp>
      <p:sp>
        <p:nvSpPr>
          <p:cNvPr id="27" name="Text 24"/>
          <p:cNvSpPr txBox="1"/>
          <p:nvPr/>
        </p:nvSpPr>
        <p:spPr>
          <a:xfrm>
            <a:off x="1078992" y="5365691"/>
            <a:ext cx="6217920" cy="434311"/>
          </a:xfrm>
          <a:prstGeom prst="rect">
            <a:avLst/>
          </a:prstGeom>
          <a:noFill/>
          <a:ln/>
        </p:spPr>
        <p:txBody>
          <a:bodyPr wrap="square" lIns="0" tIns="0" rIns="0" bIns="0" rtlCol="0" anchor="ctr">
            <a:normAutofit/>
          </a:bodyPr>
          <a:lstStyle/>
          <a:p>
            <a:pPr indent="0" marL="0">
              <a:buNone/>
            </a:pPr>
            <a:r>
              <a:rPr lang="tr-TR" altLang="en-US" sz="1220" dirty="0">
                <a:solidFill>
                  <a:srgbClr val="1B2420"/>
                </a:solidFill>
                <a:latin typeface="Calibri" pitchFamily="34" charset="0"/>
                <a:ea typeface="Calibri" pitchFamily="34" charset="-122"/>
                <a:cs typeface="Calibri" pitchFamily="34" charset="-120"/>
              </a:rPr>
              <a:t>Akıllı tarımın sosyal etkilerini kapsayıcılık ve veri paylaşımı ilkeleriyle birlikte tartışır.</a:t>
            </a:r>
            <a:endParaRPr lang="tr-TR" sz="1220" dirty="0"/>
          </a:p>
        </p:txBody>
      </p:sp>
      <p:sp>
        <p:nvSpPr>
          <p:cNvPr id="28" name="Shape 25"/>
          <p:cNvSpPr/>
          <p:nvPr/>
        </p:nvSpPr>
        <p:spPr>
          <a:xfrm>
            <a:off x="7589520" y="2231098"/>
            <a:ext cx="4053535" cy="1039829"/>
          </a:xfrm>
          <a:prstGeom prst="roundRect">
            <a:avLst>
              <a:gd name="adj" fmla="val 10553"/>
            </a:avLst>
          </a:prstGeom>
          <a:solidFill>
            <a:srgbClr val="E6F3EA"/>
          </a:solidFill>
          <a:ln w="9525">
            <a:solidFill>
              <a:srgbClr val="E6F3EA"/>
            </a:solidFill>
            <a:prstDash val="solid"/>
          </a:ln>
        </p:spPr>
      </p:sp>
      <p:sp>
        <p:nvSpPr>
          <p:cNvPr id="29" name="Shape 26"/>
          <p:cNvSpPr/>
          <p:nvPr/>
        </p:nvSpPr>
        <p:spPr>
          <a:xfrm>
            <a:off x="7787518" y="2336843"/>
            <a:ext cx="317236" cy="317236"/>
          </a:xfrm>
          <a:prstGeom prst="ellipse">
            <a:avLst/>
          </a:prstGeom>
          <a:solidFill>
            <a:srgbClr val="FFFFFF"/>
          </a:solidFill>
          <a:ln w="12700">
            <a:solidFill>
              <a:srgbClr val="FFFFFF"/>
            </a:solidFill>
            <a:prstDash val="solid"/>
          </a:ln>
        </p:spPr>
      </p:sp>
      <p:pic>
        <p:nvPicPr>
          <p:cNvPr id="30" name="Image 0" descr="/root/kozan-akilli-tarim/sunum/build/cache/m2/icons/target-16602D.png">    </p:cNvPr>
          <p:cNvPicPr>
            <a:picLocks noChangeAspect="1"/>
          </p:cNvPicPr>
          <p:nvPr/>
        </p:nvPicPr>
        <p:blipFill>
          <a:blip r:embed="rId1"/>
          <a:stretch>
            <a:fillRect/>
          </a:stretch>
        </p:blipFill>
        <p:spPr>
          <a:xfrm>
            <a:off x="7857310" y="2406635"/>
            <a:ext cx="177652" cy="177652"/>
          </a:xfrm>
          <a:prstGeom prst="rect">
            <a:avLst/>
          </a:prstGeom>
        </p:spPr>
      </p:pic>
      <p:sp>
        <p:nvSpPr>
          <p:cNvPr id="31" name="Text 27"/>
          <p:cNvSpPr txBox="1"/>
          <p:nvPr/>
        </p:nvSpPr>
        <p:spPr>
          <a:xfrm>
            <a:off x="8247888" y="2336843"/>
            <a:ext cx="3230575" cy="317236"/>
          </a:xfrm>
          <a:prstGeom prst="rect">
            <a:avLst/>
          </a:prstGeom>
          <a:noFill/>
          <a:ln/>
        </p:spPr>
        <p:txBody>
          <a:bodyPr wrap="square" lIns="0" tIns="0" rIns="0" bIns="0" rtlCol="0" anchor="ctr"/>
          <a:lstStyle/>
          <a:p>
            <a:pPr indent="0" marL="0">
              <a:buNone/>
            </a:pPr>
            <a:r>
              <a:rPr lang="tr-TR" altLang="en-US" sz="1350" b="1" dirty="0">
                <a:solidFill>
                  <a:srgbClr val="16602D"/>
                </a:solidFill>
                <a:latin typeface="Calibri" pitchFamily="34" charset="0"/>
                <a:ea typeface="Calibri" pitchFamily="34" charset="-122"/>
                <a:cs typeface="Calibri" pitchFamily="34" charset="-120"/>
              </a:rPr>
              <a:t>Amaç</a:t>
            </a:r>
            <a:endParaRPr lang="tr-TR" sz="1350" dirty="0"/>
          </a:p>
        </p:txBody>
      </p:sp>
      <p:sp>
        <p:nvSpPr>
          <p:cNvPr id="32" name="Text 28"/>
          <p:cNvSpPr txBox="1"/>
          <p:nvPr/>
        </p:nvSpPr>
        <p:spPr>
          <a:xfrm>
            <a:off x="7790688" y="2714505"/>
            <a:ext cx="3651199" cy="495996"/>
          </a:xfrm>
          <a:prstGeom prst="rect">
            <a:avLst/>
          </a:prstGeom>
          <a:noFill/>
          <a:ln/>
        </p:spPr>
        <p:txBody>
          <a:bodyPr wrap="square" lIns="0" tIns="0" rIns="0" bIns="0" rtlCol="0" anchor="t">
            <a:normAutofit/>
          </a:bodyPr>
          <a:lstStyle/>
          <a:p>
            <a:pPr indent="0" marL="0">
              <a:buNone/>
            </a:pPr>
            <a:r>
              <a:rPr lang="tr-TR" altLang="en-US" sz="1130" dirty="0">
                <a:solidFill>
                  <a:srgbClr val="1B2420"/>
                </a:solidFill>
                <a:latin typeface="Calibri" pitchFamily="34" charset="0"/>
                <a:ea typeface="Calibri" pitchFamily="34" charset="-122"/>
                <a:cs typeface="Calibri" pitchFamily="34" charset="-120"/>
              </a:rPr>
              <a:t>Sensör verisinin tarla kararına dönüşmesini, tarım robotlarını ve bir yatırımın ekonomik, çevresel ve sosyal etkisini tanıtmak.</a:t>
            </a:r>
            <a:endParaRPr lang="tr-TR" sz="1130" dirty="0"/>
          </a:p>
        </p:txBody>
      </p:sp>
      <p:sp>
        <p:nvSpPr>
          <p:cNvPr id="33" name="Shape 29"/>
          <p:cNvSpPr/>
          <p:nvPr/>
        </p:nvSpPr>
        <p:spPr>
          <a:xfrm>
            <a:off x="7589520" y="3406885"/>
            <a:ext cx="4053535" cy="1039829"/>
          </a:xfrm>
          <a:prstGeom prst="roundRect">
            <a:avLst>
              <a:gd name="adj" fmla="val 10553"/>
            </a:avLst>
          </a:prstGeom>
          <a:solidFill>
            <a:srgbClr val="E2F2F6"/>
          </a:solidFill>
          <a:ln w="9525">
            <a:solidFill>
              <a:srgbClr val="E2F2F6"/>
            </a:solidFill>
            <a:prstDash val="solid"/>
          </a:ln>
        </p:spPr>
      </p:sp>
      <p:sp>
        <p:nvSpPr>
          <p:cNvPr id="34" name="Shape 30"/>
          <p:cNvSpPr/>
          <p:nvPr/>
        </p:nvSpPr>
        <p:spPr>
          <a:xfrm>
            <a:off x="7787518" y="3512630"/>
            <a:ext cx="317236" cy="317236"/>
          </a:xfrm>
          <a:prstGeom prst="ellipse">
            <a:avLst/>
          </a:prstGeom>
          <a:solidFill>
            <a:srgbClr val="FFFFFF"/>
          </a:solidFill>
          <a:ln w="12700">
            <a:solidFill>
              <a:srgbClr val="FFFFFF"/>
            </a:solidFill>
            <a:prstDash val="solid"/>
          </a:ln>
        </p:spPr>
      </p:sp>
      <p:pic>
        <p:nvPicPr>
          <p:cNvPr id="35" name="Image 1" descr="/root/kozan-akilli-tarim/sunum/build/cache/m2/icons/smartphone-0E7490.png">    </p:cNvPr>
          <p:cNvPicPr>
            <a:picLocks noChangeAspect="1"/>
          </p:cNvPicPr>
          <p:nvPr/>
        </p:nvPicPr>
        <p:blipFill>
          <a:blip r:embed="rId2"/>
          <a:stretch>
            <a:fillRect/>
          </a:stretch>
        </p:blipFill>
        <p:spPr>
          <a:xfrm>
            <a:off x="7857310" y="3582422"/>
            <a:ext cx="177652" cy="177652"/>
          </a:xfrm>
          <a:prstGeom prst="rect">
            <a:avLst/>
          </a:prstGeom>
        </p:spPr>
      </p:pic>
      <p:sp>
        <p:nvSpPr>
          <p:cNvPr id="36" name="Text 31"/>
          <p:cNvSpPr txBox="1"/>
          <p:nvPr/>
        </p:nvSpPr>
        <p:spPr>
          <a:xfrm>
            <a:off x="8247888" y="3512630"/>
            <a:ext cx="3230575" cy="317236"/>
          </a:xfrm>
          <a:prstGeom prst="rect">
            <a:avLst/>
          </a:prstGeom>
          <a:noFill/>
          <a:ln/>
        </p:spPr>
        <p:txBody>
          <a:bodyPr wrap="square" lIns="0" tIns="0" rIns="0" bIns="0" rtlCol="0" anchor="ctr"/>
          <a:lstStyle/>
          <a:p>
            <a:pPr indent="0" marL="0">
              <a:buNone/>
            </a:pPr>
            <a:r>
              <a:rPr lang="tr-TR" altLang="en-US" sz="1350" b="1" dirty="0">
                <a:solidFill>
                  <a:srgbClr val="0E7490"/>
                </a:solidFill>
                <a:latin typeface="Calibri" pitchFamily="34" charset="0"/>
                <a:ea typeface="Calibri" pitchFamily="34" charset="-122"/>
                <a:cs typeface="Calibri" pitchFamily="34" charset="-120"/>
              </a:rPr>
              <a:t>Ön koşul</a:t>
            </a:r>
            <a:endParaRPr lang="tr-TR" sz="1350" dirty="0"/>
          </a:p>
        </p:txBody>
      </p:sp>
      <p:sp>
        <p:nvSpPr>
          <p:cNvPr id="37" name="Text 32"/>
          <p:cNvSpPr txBox="1"/>
          <p:nvPr/>
        </p:nvSpPr>
        <p:spPr>
          <a:xfrm>
            <a:off x="7790688" y="3890292"/>
            <a:ext cx="3651199" cy="495996"/>
          </a:xfrm>
          <a:prstGeom prst="rect">
            <a:avLst/>
          </a:prstGeom>
          <a:noFill/>
          <a:ln/>
        </p:spPr>
        <p:txBody>
          <a:bodyPr wrap="square" lIns="0" tIns="0" rIns="0" bIns="0" rtlCol="0" anchor="t">
            <a:normAutofit/>
          </a:bodyPr>
          <a:lstStyle/>
          <a:p>
            <a:pPr indent="0" marL="0">
              <a:buNone/>
            </a:pPr>
            <a:r>
              <a:rPr lang="tr-TR" altLang="en-US" sz="1130" dirty="0">
                <a:solidFill>
                  <a:srgbClr val="1B2420"/>
                </a:solidFill>
                <a:latin typeface="Calibri" pitchFamily="34" charset="0"/>
                <a:ea typeface="Calibri" pitchFamily="34" charset="-122"/>
                <a:cs typeface="Calibri" pitchFamily="34" charset="-120"/>
              </a:rPr>
              <a:t>Modül 1 (Hassas Tarım) önerilir. Akıllı telefon ya da bilgisayar kullanabilmek yeterli; özel teknik bilgi gerekmez.</a:t>
            </a:r>
            <a:endParaRPr lang="tr-TR" sz="1130" dirty="0"/>
          </a:p>
        </p:txBody>
      </p:sp>
      <p:sp>
        <p:nvSpPr>
          <p:cNvPr id="38" name="Shape 33"/>
          <p:cNvSpPr/>
          <p:nvPr/>
        </p:nvSpPr>
        <p:spPr>
          <a:xfrm>
            <a:off x="7589520" y="4582672"/>
            <a:ext cx="4053535" cy="1039829"/>
          </a:xfrm>
          <a:prstGeom prst="roundRect">
            <a:avLst>
              <a:gd name="adj" fmla="val 10553"/>
            </a:avLst>
          </a:prstGeom>
          <a:solidFill>
            <a:srgbClr val="FBF1DC"/>
          </a:solidFill>
          <a:ln w="9525">
            <a:solidFill>
              <a:srgbClr val="FBF1DC"/>
            </a:solidFill>
            <a:prstDash val="solid"/>
          </a:ln>
        </p:spPr>
      </p:sp>
      <p:sp>
        <p:nvSpPr>
          <p:cNvPr id="39" name="Shape 34"/>
          <p:cNvSpPr/>
          <p:nvPr/>
        </p:nvSpPr>
        <p:spPr>
          <a:xfrm>
            <a:off x="7787518" y="4688418"/>
            <a:ext cx="317236" cy="317236"/>
          </a:xfrm>
          <a:prstGeom prst="ellipse">
            <a:avLst/>
          </a:prstGeom>
          <a:solidFill>
            <a:srgbClr val="FFFFFF"/>
          </a:solidFill>
          <a:ln w="12700">
            <a:solidFill>
              <a:srgbClr val="FFFFFF"/>
            </a:solidFill>
            <a:prstDash val="solid"/>
          </a:ln>
        </p:spPr>
      </p:sp>
      <p:pic>
        <p:nvPicPr>
          <p:cNvPr id="40" name="Image 2" descr="/root/kozan-akilli-tarim/sunum/build/cache/m2/icons/clipboard-check-854D0E.png">    </p:cNvPr>
          <p:cNvPicPr>
            <a:picLocks noChangeAspect="1"/>
          </p:cNvPicPr>
          <p:nvPr/>
        </p:nvPicPr>
        <p:blipFill>
          <a:blip r:embed="rId3"/>
          <a:stretch>
            <a:fillRect/>
          </a:stretch>
        </p:blipFill>
        <p:spPr>
          <a:xfrm>
            <a:off x="7857310" y="4758210"/>
            <a:ext cx="177652" cy="177652"/>
          </a:xfrm>
          <a:prstGeom prst="rect">
            <a:avLst/>
          </a:prstGeom>
        </p:spPr>
      </p:pic>
      <p:sp>
        <p:nvSpPr>
          <p:cNvPr id="41" name="Text 35"/>
          <p:cNvSpPr txBox="1"/>
          <p:nvPr/>
        </p:nvSpPr>
        <p:spPr>
          <a:xfrm>
            <a:off x="8247888" y="4688418"/>
            <a:ext cx="3230575" cy="317236"/>
          </a:xfrm>
          <a:prstGeom prst="rect">
            <a:avLst/>
          </a:prstGeom>
          <a:noFill/>
          <a:ln/>
        </p:spPr>
        <p:txBody>
          <a:bodyPr wrap="square" lIns="0" tIns="0" rIns="0" bIns="0" rtlCol="0" anchor="ctr"/>
          <a:lstStyle/>
          <a:p>
            <a:pPr indent="0" marL="0">
              <a:buNone/>
            </a:pPr>
            <a:r>
              <a:rPr lang="tr-TR" altLang="en-US" sz="1350" b="1" dirty="0">
                <a:solidFill>
                  <a:srgbClr val="854D0E"/>
                </a:solidFill>
                <a:latin typeface="Calibri" pitchFamily="34" charset="0"/>
                <a:ea typeface="Calibri" pitchFamily="34" charset="-122"/>
                <a:cs typeface="Calibri" pitchFamily="34" charset="-120"/>
              </a:rPr>
              <a:t>Tamamlama ölçütü</a:t>
            </a:r>
            <a:endParaRPr lang="tr-TR" sz="1350" dirty="0"/>
          </a:p>
        </p:txBody>
      </p:sp>
      <p:sp>
        <p:nvSpPr>
          <p:cNvPr id="42" name="Text 36"/>
          <p:cNvSpPr txBox="1"/>
          <p:nvPr/>
        </p:nvSpPr>
        <p:spPr>
          <a:xfrm>
            <a:off x="7790688" y="5066079"/>
            <a:ext cx="3651199" cy="495996"/>
          </a:xfrm>
          <a:prstGeom prst="rect">
            <a:avLst/>
          </a:prstGeom>
          <a:noFill/>
          <a:ln/>
        </p:spPr>
        <p:txBody>
          <a:bodyPr wrap="square" lIns="0" tIns="0" rIns="0" bIns="0" rtlCol="0" anchor="t">
            <a:normAutofit/>
          </a:bodyPr>
          <a:lstStyle/>
          <a:p>
            <a:pPr indent="0" marL="0">
              <a:buNone/>
            </a:pPr>
            <a:r>
              <a:rPr lang="tr-TR" altLang="en-US" sz="1130" dirty="0">
                <a:solidFill>
                  <a:srgbClr val="1B2420"/>
                </a:solidFill>
                <a:latin typeface="Calibri" pitchFamily="34" charset="0"/>
                <a:ea typeface="Calibri" pitchFamily="34" charset="-122"/>
                <a:cs typeface="Calibri" pitchFamily="34" charset="-120"/>
              </a:rPr>
              <a:t>On dersi ve 19 zorunlu etkinliği bitirmek, değerlendirme sınavından en az %70 almak.</a:t>
            </a:r>
            <a:endParaRPr lang="tr-TR" sz="113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KAPSAM</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Modülde ele alınan on konu</a:t>
            </a:r>
            <a:endParaRPr lang="tr-T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4</a:t>
            </a:r>
            <a:endParaRPr lang="tr-TR" sz="900" dirty="0"/>
          </a:p>
        </p:txBody>
      </p:sp>
      <p:sp>
        <p:nvSpPr>
          <p:cNvPr id="6" name="Shape 3"/>
          <p:cNvSpPr/>
          <p:nvPr/>
        </p:nvSpPr>
        <p:spPr>
          <a:xfrm>
            <a:off x="548640" y="2268864"/>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7" name="Shape 4"/>
          <p:cNvSpPr/>
          <p:nvPr/>
        </p:nvSpPr>
        <p:spPr>
          <a:xfrm>
            <a:off x="780834" y="2419929"/>
            <a:ext cx="468301" cy="468301"/>
          </a:xfrm>
          <a:prstGeom prst="ellipse">
            <a:avLst/>
          </a:prstGeom>
          <a:solidFill>
            <a:srgbClr val="E6F3EA"/>
          </a:solidFill>
          <a:ln w="12700">
            <a:solidFill>
              <a:srgbClr val="E6F3EA"/>
            </a:solidFill>
            <a:prstDash val="solid"/>
          </a:ln>
        </p:spPr>
      </p:sp>
      <p:pic>
        <p:nvPicPr>
          <p:cNvPr id="8" name="Image 0" descr="/root/kozan-akilli-tarim/sunum/build/cache/m2/icons/sprout-16602D.png">    </p:cNvPr>
          <p:cNvPicPr>
            <a:picLocks noChangeAspect="1"/>
          </p:cNvPicPr>
          <p:nvPr/>
        </p:nvPicPr>
        <p:blipFill>
          <a:blip r:embed="rId1"/>
          <a:stretch>
            <a:fillRect/>
          </a:stretch>
        </p:blipFill>
        <p:spPr>
          <a:xfrm>
            <a:off x="883860" y="2522955"/>
            <a:ext cx="262248" cy="262248"/>
          </a:xfrm>
          <a:prstGeom prst="rect">
            <a:avLst/>
          </a:prstGeom>
        </p:spPr>
      </p:pic>
      <p:sp>
        <p:nvSpPr>
          <p:cNvPr id="9" name="Text 5"/>
          <p:cNvSpPr txBox="1"/>
          <p:nvPr/>
        </p:nvSpPr>
        <p:spPr>
          <a:xfrm>
            <a:off x="1920789" y="2435035"/>
            <a:ext cx="502920" cy="264363"/>
          </a:xfrm>
          <a:prstGeom prst="rect">
            <a:avLst/>
          </a:prstGeom>
          <a:noFill/>
          <a:ln/>
        </p:spPr>
        <p:txBody>
          <a:bodyPr wrap="square" lIns="0" tIns="0" rIns="0" bIns="0" rtlCol="0" anchor="t"/>
          <a:lstStyle/>
          <a:p>
            <a:pPr algn="r" indent="0" marL="0">
              <a:buNone/>
            </a:pPr>
            <a:r>
              <a:rPr lang="tr-TR" altLang="en-US" sz="1260" b="1" dirty="0">
                <a:solidFill>
                  <a:srgbClr val="A16207"/>
                </a:solidFill>
                <a:latin typeface="Calibri" pitchFamily="34" charset="0"/>
                <a:ea typeface="Calibri" pitchFamily="34" charset="-122"/>
                <a:cs typeface="Calibri" pitchFamily="34" charset="-120"/>
              </a:rPr>
              <a:t>01</a:t>
            </a:r>
            <a:endParaRPr lang="tr-TR" sz="1260" dirty="0"/>
          </a:p>
        </p:txBody>
      </p:sp>
      <p:sp>
        <p:nvSpPr>
          <p:cNvPr id="10" name="Text 6"/>
          <p:cNvSpPr txBox="1"/>
          <p:nvPr/>
        </p:nvSpPr>
        <p:spPr>
          <a:xfrm>
            <a:off x="731520" y="2986422"/>
            <a:ext cx="1692189" cy="543833"/>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Akıllı tarım kavramı</a:t>
            </a:r>
            <a:endParaRPr lang="tr-TR" sz="1350" dirty="0"/>
          </a:p>
        </p:txBody>
      </p:sp>
      <p:sp>
        <p:nvSpPr>
          <p:cNvPr id="11" name="Text 7"/>
          <p:cNvSpPr txBox="1"/>
          <p:nvPr/>
        </p:nvSpPr>
        <p:spPr>
          <a:xfrm>
            <a:off x="731520" y="3507595"/>
            <a:ext cx="1692189" cy="241704"/>
          </a:xfrm>
          <a:prstGeom prst="rect">
            <a:avLst/>
          </a:prstGeom>
          <a:noFill/>
          <a:ln/>
        </p:spPr>
        <p:txBody>
          <a:bodyPr wrap="square" lIns="0" tIns="0" rIns="0" bIns="0" rtlCol="0" anchor="b"/>
          <a:lstStyle/>
          <a:p>
            <a:pPr indent="0" marL="0">
              <a:buNone/>
            </a:pPr>
            <a:r>
              <a:rPr lang="tr-TR" altLang="en-US" sz="1040" b="1" dirty="0">
                <a:solidFill>
                  <a:srgbClr val="5A6862"/>
                </a:solidFill>
                <a:latin typeface="Calibri" pitchFamily="34" charset="0"/>
                <a:ea typeface="Calibri" pitchFamily="34" charset="-122"/>
                <a:cs typeface="Calibri" pitchFamily="34" charset="-120"/>
              </a:rPr>
              <a:t>Ders 1</a:t>
            </a:r>
            <a:endParaRPr lang="tr-TR" sz="1040" dirty="0"/>
          </a:p>
        </p:txBody>
      </p:sp>
      <p:sp>
        <p:nvSpPr>
          <p:cNvPr id="12" name="Shape 8"/>
          <p:cNvSpPr/>
          <p:nvPr/>
        </p:nvSpPr>
        <p:spPr>
          <a:xfrm>
            <a:off x="2807757" y="2268864"/>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3" name="Shape 9"/>
          <p:cNvSpPr/>
          <p:nvPr/>
        </p:nvSpPr>
        <p:spPr>
          <a:xfrm>
            <a:off x="3039950" y="2419929"/>
            <a:ext cx="468301" cy="468301"/>
          </a:xfrm>
          <a:prstGeom prst="ellipse">
            <a:avLst/>
          </a:prstGeom>
          <a:solidFill>
            <a:srgbClr val="E2F2F6"/>
          </a:solidFill>
          <a:ln w="12700">
            <a:solidFill>
              <a:srgbClr val="E2F2F6"/>
            </a:solidFill>
            <a:prstDash val="solid"/>
          </a:ln>
        </p:spPr>
      </p:sp>
      <p:pic>
        <p:nvPicPr>
          <p:cNvPr id="14" name="Image 1" descr="/root/kozan-akilli-tarim/sunum/build/cache/m2/icons/radio-0E7490.png">    </p:cNvPr>
          <p:cNvPicPr>
            <a:picLocks noChangeAspect="1"/>
          </p:cNvPicPr>
          <p:nvPr/>
        </p:nvPicPr>
        <p:blipFill>
          <a:blip r:embed="rId2"/>
          <a:stretch>
            <a:fillRect/>
          </a:stretch>
        </p:blipFill>
        <p:spPr>
          <a:xfrm>
            <a:off x="3142976" y="2522955"/>
            <a:ext cx="262248" cy="262248"/>
          </a:xfrm>
          <a:prstGeom prst="rect">
            <a:avLst/>
          </a:prstGeom>
        </p:spPr>
      </p:pic>
      <p:sp>
        <p:nvSpPr>
          <p:cNvPr id="15" name="Text 10"/>
          <p:cNvSpPr txBox="1"/>
          <p:nvPr/>
        </p:nvSpPr>
        <p:spPr>
          <a:xfrm>
            <a:off x="4179905" y="2435035"/>
            <a:ext cx="502920" cy="264363"/>
          </a:xfrm>
          <a:prstGeom prst="rect">
            <a:avLst/>
          </a:prstGeom>
          <a:noFill/>
          <a:ln/>
        </p:spPr>
        <p:txBody>
          <a:bodyPr wrap="square" lIns="0" tIns="0" rIns="0" bIns="0" rtlCol="0" anchor="t"/>
          <a:lstStyle/>
          <a:p>
            <a:pPr algn="r" indent="0" marL="0">
              <a:buNone/>
            </a:pPr>
            <a:r>
              <a:rPr lang="tr-TR" altLang="en-US" sz="1260" b="1" dirty="0">
                <a:solidFill>
                  <a:srgbClr val="A16207"/>
                </a:solidFill>
                <a:latin typeface="Calibri" pitchFamily="34" charset="0"/>
                <a:ea typeface="Calibri" pitchFamily="34" charset="-122"/>
                <a:cs typeface="Calibri" pitchFamily="34" charset="-120"/>
              </a:rPr>
              <a:t>02</a:t>
            </a:r>
            <a:endParaRPr lang="tr-TR" sz="1260" dirty="0"/>
          </a:p>
        </p:txBody>
      </p:sp>
      <p:sp>
        <p:nvSpPr>
          <p:cNvPr id="16" name="Text 11"/>
          <p:cNvSpPr txBox="1"/>
          <p:nvPr/>
        </p:nvSpPr>
        <p:spPr>
          <a:xfrm>
            <a:off x="2990637" y="2986422"/>
            <a:ext cx="1692189" cy="543833"/>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IoT ve sensörler</a:t>
            </a:r>
            <a:endParaRPr lang="tr-TR" sz="1350" dirty="0"/>
          </a:p>
        </p:txBody>
      </p:sp>
      <p:sp>
        <p:nvSpPr>
          <p:cNvPr id="17" name="Text 12"/>
          <p:cNvSpPr txBox="1"/>
          <p:nvPr/>
        </p:nvSpPr>
        <p:spPr>
          <a:xfrm>
            <a:off x="2990637" y="3507595"/>
            <a:ext cx="1692189" cy="241704"/>
          </a:xfrm>
          <a:prstGeom prst="rect">
            <a:avLst/>
          </a:prstGeom>
          <a:noFill/>
          <a:ln/>
        </p:spPr>
        <p:txBody>
          <a:bodyPr wrap="square" lIns="0" tIns="0" rIns="0" bIns="0" rtlCol="0" anchor="b"/>
          <a:lstStyle/>
          <a:p>
            <a:pPr indent="0" marL="0">
              <a:buNone/>
            </a:pPr>
            <a:r>
              <a:rPr lang="tr-TR" altLang="en-US" sz="1040" b="1" dirty="0">
                <a:solidFill>
                  <a:srgbClr val="5A6862"/>
                </a:solidFill>
                <a:latin typeface="Calibri" pitchFamily="34" charset="0"/>
                <a:ea typeface="Calibri" pitchFamily="34" charset="-122"/>
                <a:cs typeface="Calibri" pitchFamily="34" charset="-120"/>
              </a:rPr>
              <a:t>Ders 3, 7</a:t>
            </a:r>
            <a:endParaRPr lang="tr-TR" sz="1040" dirty="0"/>
          </a:p>
        </p:txBody>
      </p:sp>
      <p:sp>
        <p:nvSpPr>
          <p:cNvPr id="18" name="Shape 13"/>
          <p:cNvSpPr/>
          <p:nvPr/>
        </p:nvSpPr>
        <p:spPr>
          <a:xfrm>
            <a:off x="5066873" y="2268864"/>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9" name="Shape 14"/>
          <p:cNvSpPr/>
          <p:nvPr/>
        </p:nvSpPr>
        <p:spPr>
          <a:xfrm>
            <a:off x="5299067" y="2419929"/>
            <a:ext cx="468301" cy="468301"/>
          </a:xfrm>
          <a:prstGeom prst="ellipse">
            <a:avLst/>
          </a:prstGeom>
          <a:solidFill>
            <a:srgbClr val="E6F3EA"/>
          </a:solidFill>
          <a:ln w="12700">
            <a:solidFill>
              <a:srgbClr val="E6F3EA"/>
            </a:solidFill>
            <a:prstDash val="solid"/>
          </a:ln>
        </p:spPr>
      </p:sp>
      <p:pic>
        <p:nvPicPr>
          <p:cNvPr id="20" name="Image 2" descr="/root/kozan-akilli-tarim/sunum/build/cache/m2/icons/bot-16602D.png">    </p:cNvPr>
          <p:cNvPicPr>
            <a:picLocks noChangeAspect="1"/>
          </p:cNvPicPr>
          <p:nvPr/>
        </p:nvPicPr>
        <p:blipFill>
          <a:blip r:embed="rId3"/>
          <a:stretch>
            <a:fillRect/>
          </a:stretch>
        </p:blipFill>
        <p:spPr>
          <a:xfrm>
            <a:off x="5402093" y="2522955"/>
            <a:ext cx="262248" cy="262248"/>
          </a:xfrm>
          <a:prstGeom prst="rect">
            <a:avLst/>
          </a:prstGeom>
        </p:spPr>
      </p:pic>
      <p:sp>
        <p:nvSpPr>
          <p:cNvPr id="21" name="Text 15"/>
          <p:cNvSpPr txBox="1"/>
          <p:nvPr/>
        </p:nvSpPr>
        <p:spPr>
          <a:xfrm>
            <a:off x="6439022" y="2435035"/>
            <a:ext cx="502920" cy="264363"/>
          </a:xfrm>
          <a:prstGeom prst="rect">
            <a:avLst/>
          </a:prstGeom>
          <a:noFill/>
          <a:ln/>
        </p:spPr>
        <p:txBody>
          <a:bodyPr wrap="square" lIns="0" tIns="0" rIns="0" bIns="0" rtlCol="0" anchor="t"/>
          <a:lstStyle/>
          <a:p>
            <a:pPr algn="r" indent="0" marL="0">
              <a:buNone/>
            </a:pPr>
            <a:r>
              <a:rPr lang="tr-TR" altLang="en-US" sz="1260" b="1" dirty="0">
                <a:solidFill>
                  <a:srgbClr val="A16207"/>
                </a:solidFill>
                <a:latin typeface="Calibri" pitchFamily="34" charset="0"/>
                <a:ea typeface="Calibri" pitchFamily="34" charset="-122"/>
                <a:cs typeface="Calibri" pitchFamily="34" charset="-120"/>
              </a:rPr>
              <a:t>03</a:t>
            </a:r>
            <a:endParaRPr lang="tr-TR" sz="1260" dirty="0"/>
          </a:p>
        </p:txBody>
      </p:sp>
      <p:sp>
        <p:nvSpPr>
          <p:cNvPr id="22" name="Text 16"/>
          <p:cNvSpPr txBox="1"/>
          <p:nvPr/>
        </p:nvSpPr>
        <p:spPr>
          <a:xfrm>
            <a:off x="5249753" y="2986422"/>
            <a:ext cx="1692189" cy="543833"/>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Tarımsal otomasyon</a:t>
            </a:r>
            <a:endParaRPr lang="tr-TR" sz="1350" dirty="0"/>
          </a:p>
        </p:txBody>
      </p:sp>
      <p:sp>
        <p:nvSpPr>
          <p:cNvPr id="23" name="Text 17"/>
          <p:cNvSpPr txBox="1"/>
          <p:nvPr/>
        </p:nvSpPr>
        <p:spPr>
          <a:xfrm>
            <a:off x="5249753" y="3507595"/>
            <a:ext cx="1692189" cy="241704"/>
          </a:xfrm>
          <a:prstGeom prst="rect">
            <a:avLst/>
          </a:prstGeom>
          <a:noFill/>
          <a:ln/>
        </p:spPr>
        <p:txBody>
          <a:bodyPr wrap="square" lIns="0" tIns="0" rIns="0" bIns="0" rtlCol="0" anchor="b"/>
          <a:lstStyle/>
          <a:p>
            <a:pPr indent="0" marL="0">
              <a:buNone/>
            </a:pPr>
            <a:r>
              <a:rPr lang="tr-TR" altLang="en-US" sz="1040" b="1" dirty="0">
                <a:solidFill>
                  <a:srgbClr val="5A6862"/>
                </a:solidFill>
                <a:latin typeface="Calibri" pitchFamily="34" charset="0"/>
                <a:ea typeface="Calibri" pitchFamily="34" charset="-122"/>
                <a:cs typeface="Calibri" pitchFamily="34" charset="-120"/>
              </a:rPr>
              <a:t>Ders 3, 4, 5</a:t>
            </a:r>
            <a:endParaRPr lang="tr-TR" sz="1040" dirty="0"/>
          </a:p>
        </p:txBody>
      </p:sp>
      <p:sp>
        <p:nvSpPr>
          <p:cNvPr id="24" name="Shape 18"/>
          <p:cNvSpPr/>
          <p:nvPr/>
        </p:nvSpPr>
        <p:spPr>
          <a:xfrm>
            <a:off x="7325990" y="2268864"/>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5" name="Shape 19"/>
          <p:cNvSpPr/>
          <p:nvPr/>
        </p:nvSpPr>
        <p:spPr>
          <a:xfrm>
            <a:off x="7558184" y="2419929"/>
            <a:ext cx="468301" cy="468301"/>
          </a:xfrm>
          <a:prstGeom prst="ellipse">
            <a:avLst/>
          </a:prstGeom>
          <a:solidFill>
            <a:srgbClr val="E2F2F6"/>
          </a:solidFill>
          <a:ln w="12700">
            <a:solidFill>
              <a:srgbClr val="E2F2F6"/>
            </a:solidFill>
            <a:prstDash val="solid"/>
          </a:ln>
        </p:spPr>
      </p:sp>
      <p:pic>
        <p:nvPicPr>
          <p:cNvPr id="26" name="Image 3" descr="/root/kozan-akilli-tarim/sunum/build/cache/m2/icons/satellite-0E7490.png">    </p:cNvPr>
          <p:cNvPicPr>
            <a:picLocks noChangeAspect="1"/>
          </p:cNvPicPr>
          <p:nvPr/>
        </p:nvPicPr>
        <p:blipFill>
          <a:blip r:embed="rId4"/>
          <a:stretch>
            <a:fillRect/>
          </a:stretch>
        </p:blipFill>
        <p:spPr>
          <a:xfrm>
            <a:off x="7661210" y="2522955"/>
            <a:ext cx="262248" cy="262248"/>
          </a:xfrm>
          <a:prstGeom prst="rect">
            <a:avLst/>
          </a:prstGeom>
        </p:spPr>
      </p:pic>
      <p:sp>
        <p:nvSpPr>
          <p:cNvPr id="27" name="Text 20"/>
          <p:cNvSpPr txBox="1"/>
          <p:nvPr/>
        </p:nvSpPr>
        <p:spPr>
          <a:xfrm>
            <a:off x="8698139" y="2435035"/>
            <a:ext cx="502920" cy="264363"/>
          </a:xfrm>
          <a:prstGeom prst="rect">
            <a:avLst/>
          </a:prstGeom>
          <a:noFill/>
          <a:ln/>
        </p:spPr>
        <p:txBody>
          <a:bodyPr wrap="square" lIns="0" tIns="0" rIns="0" bIns="0" rtlCol="0" anchor="t"/>
          <a:lstStyle/>
          <a:p>
            <a:pPr algn="r" indent="0" marL="0">
              <a:buNone/>
            </a:pPr>
            <a:r>
              <a:rPr lang="tr-TR" altLang="en-US" sz="1260" b="1" dirty="0">
                <a:solidFill>
                  <a:srgbClr val="A16207"/>
                </a:solidFill>
                <a:latin typeface="Calibri" pitchFamily="34" charset="0"/>
                <a:ea typeface="Calibri" pitchFamily="34" charset="-122"/>
                <a:cs typeface="Calibri" pitchFamily="34" charset="-120"/>
              </a:rPr>
              <a:t>04</a:t>
            </a:r>
            <a:endParaRPr lang="tr-TR" sz="1260" dirty="0"/>
          </a:p>
        </p:txBody>
      </p:sp>
      <p:sp>
        <p:nvSpPr>
          <p:cNvPr id="28" name="Text 21"/>
          <p:cNvSpPr txBox="1"/>
          <p:nvPr/>
        </p:nvSpPr>
        <p:spPr>
          <a:xfrm>
            <a:off x="7508870" y="2986422"/>
            <a:ext cx="1692189" cy="543833"/>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Uzaktan algılama</a:t>
            </a:r>
            <a:endParaRPr lang="tr-TR" sz="1350" dirty="0"/>
          </a:p>
        </p:txBody>
      </p:sp>
      <p:sp>
        <p:nvSpPr>
          <p:cNvPr id="29" name="Text 22"/>
          <p:cNvSpPr txBox="1"/>
          <p:nvPr/>
        </p:nvSpPr>
        <p:spPr>
          <a:xfrm>
            <a:off x="7508870" y="3507595"/>
            <a:ext cx="1692189" cy="241704"/>
          </a:xfrm>
          <a:prstGeom prst="rect">
            <a:avLst/>
          </a:prstGeom>
          <a:noFill/>
          <a:ln/>
        </p:spPr>
        <p:txBody>
          <a:bodyPr wrap="square" lIns="0" tIns="0" rIns="0" bIns="0" rtlCol="0" anchor="b"/>
          <a:lstStyle/>
          <a:p>
            <a:pPr indent="0" marL="0">
              <a:buNone/>
            </a:pPr>
            <a:r>
              <a:rPr lang="tr-TR" altLang="en-US" sz="1040" b="1" dirty="0">
                <a:solidFill>
                  <a:srgbClr val="5A6862"/>
                </a:solidFill>
                <a:latin typeface="Calibri" pitchFamily="34" charset="0"/>
                <a:ea typeface="Calibri" pitchFamily="34" charset="-122"/>
                <a:cs typeface="Calibri" pitchFamily="34" charset="-120"/>
              </a:rPr>
              <a:t>Ders 2, 3, 8</a:t>
            </a:r>
            <a:endParaRPr lang="tr-TR" sz="1040" dirty="0"/>
          </a:p>
        </p:txBody>
      </p:sp>
      <p:sp>
        <p:nvSpPr>
          <p:cNvPr id="30" name="Shape 23"/>
          <p:cNvSpPr/>
          <p:nvPr/>
        </p:nvSpPr>
        <p:spPr>
          <a:xfrm>
            <a:off x="9585107" y="2268864"/>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31" name="Shape 24"/>
          <p:cNvSpPr/>
          <p:nvPr/>
        </p:nvSpPr>
        <p:spPr>
          <a:xfrm>
            <a:off x="9817300" y="2419929"/>
            <a:ext cx="468301" cy="468301"/>
          </a:xfrm>
          <a:prstGeom prst="ellipse">
            <a:avLst/>
          </a:prstGeom>
          <a:solidFill>
            <a:srgbClr val="E6F3EA"/>
          </a:solidFill>
          <a:ln w="12700">
            <a:solidFill>
              <a:srgbClr val="E6F3EA"/>
            </a:solidFill>
            <a:prstDash val="solid"/>
          </a:ln>
        </p:spPr>
      </p:sp>
      <p:pic>
        <p:nvPicPr>
          <p:cNvPr id="32" name="Image 4" descr="/root/kozan-akilli-tarim/sunum/build/cache/m2/icons/smartphone-16602D.png">    </p:cNvPr>
          <p:cNvPicPr>
            <a:picLocks noChangeAspect="1"/>
          </p:cNvPicPr>
          <p:nvPr/>
        </p:nvPicPr>
        <p:blipFill>
          <a:blip r:embed="rId5"/>
          <a:stretch>
            <a:fillRect/>
          </a:stretch>
        </p:blipFill>
        <p:spPr>
          <a:xfrm>
            <a:off x="9920326" y="2522955"/>
            <a:ext cx="262248" cy="262248"/>
          </a:xfrm>
          <a:prstGeom prst="rect">
            <a:avLst/>
          </a:prstGeom>
        </p:spPr>
      </p:pic>
      <p:sp>
        <p:nvSpPr>
          <p:cNvPr id="33" name="Text 25"/>
          <p:cNvSpPr txBox="1"/>
          <p:nvPr/>
        </p:nvSpPr>
        <p:spPr>
          <a:xfrm>
            <a:off x="10957255" y="2435035"/>
            <a:ext cx="502920" cy="264363"/>
          </a:xfrm>
          <a:prstGeom prst="rect">
            <a:avLst/>
          </a:prstGeom>
          <a:noFill/>
          <a:ln/>
        </p:spPr>
        <p:txBody>
          <a:bodyPr wrap="square" lIns="0" tIns="0" rIns="0" bIns="0" rtlCol="0" anchor="t"/>
          <a:lstStyle/>
          <a:p>
            <a:pPr algn="r" indent="0" marL="0">
              <a:buNone/>
            </a:pPr>
            <a:r>
              <a:rPr lang="tr-TR" altLang="en-US" sz="1260" b="1" dirty="0">
                <a:solidFill>
                  <a:srgbClr val="A16207"/>
                </a:solidFill>
                <a:latin typeface="Calibri" pitchFamily="34" charset="0"/>
                <a:ea typeface="Calibri" pitchFamily="34" charset="-122"/>
                <a:cs typeface="Calibri" pitchFamily="34" charset="-120"/>
              </a:rPr>
              <a:t>05</a:t>
            </a:r>
            <a:endParaRPr lang="tr-TR" sz="1260" dirty="0"/>
          </a:p>
        </p:txBody>
      </p:sp>
      <p:sp>
        <p:nvSpPr>
          <p:cNvPr id="34" name="Text 26"/>
          <p:cNvSpPr txBox="1"/>
          <p:nvPr/>
        </p:nvSpPr>
        <p:spPr>
          <a:xfrm>
            <a:off x="9767987" y="2986422"/>
            <a:ext cx="1692189" cy="543833"/>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Dijital tarım uygulamaları</a:t>
            </a:r>
            <a:endParaRPr lang="tr-TR" sz="1350" dirty="0"/>
          </a:p>
        </p:txBody>
      </p:sp>
      <p:sp>
        <p:nvSpPr>
          <p:cNvPr id="35" name="Text 27"/>
          <p:cNvSpPr txBox="1"/>
          <p:nvPr/>
        </p:nvSpPr>
        <p:spPr>
          <a:xfrm>
            <a:off x="9767987" y="3507595"/>
            <a:ext cx="1692189" cy="241704"/>
          </a:xfrm>
          <a:prstGeom prst="rect">
            <a:avLst/>
          </a:prstGeom>
          <a:noFill/>
          <a:ln/>
        </p:spPr>
        <p:txBody>
          <a:bodyPr wrap="square" lIns="0" tIns="0" rIns="0" bIns="0" rtlCol="0" anchor="b"/>
          <a:lstStyle/>
          <a:p>
            <a:pPr indent="0" marL="0">
              <a:buNone/>
            </a:pPr>
            <a:r>
              <a:rPr lang="tr-TR" altLang="en-US" sz="1040" b="1" dirty="0">
                <a:solidFill>
                  <a:srgbClr val="5A6862"/>
                </a:solidFill>
                <a:latin typeface="Calibri" pitchFamily="34" charset="0"/>
                <a:ea typeface="Calibri" pitchFamily="34" charset="-122"/>
                <a:cs typeface="Calibri" pitchFamily="34" charset="-120"/>
              </a:rPr>
              <a:t>Ders 2, 10</a:t>
            </a:r>
            <a:endParaRPr lang="tr-TR" sz="1040" dirty="0"/>
          </a:p>
        </p:txBody>
      </p:sp>
      <p:sp>
        <p:nvSpPr>
          <p:cNvPr id="36" name="Shape 28"/>
          <p:cNvSpPr/>
          <p:nvPr/>
        </p:nvSpPr>
        <p:spPr>
          <a:xfrm>
            <a:off x="548640" y="4058981"/>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37" name="Shape 29"/>
          <p:cNvSpPr/>
          <p:nvPr/>
        </p:nvSpPr>
        <p:spPr>
          <a:xfrm>
            <a:off x="780834" y="4210046"/>
            <a:ext cx="468301" cy="468301"/>
          </a:xfrm>
          <a:prstGeom prst="ellipse">
            <a:avLst/>
          </a:prstGeom>
          <a:solidFill>
            <a:srgbClr val="E2F2F6"/>
          </a:solidFill>
          <a:ln w="12700">
            <a:solidFill>
              <a:srgbClr val="E2F2F6"/>
            </a:solidFill>
            <a:prstDash val="solid"/>
          </a:ln>
        </p:spPr>
      </p:sp>
      <p:pic>
        <p:nvPicPr>
          <p:cNvPr id="38" name="Image 5" descr="/root/kozan-akilli-tarim/sunum/build/cache/m2/icons/droplets-0E7490.png">    </p:cNvPr>
          <p:cNvPicPr>
            <a:picLocks noChangeAspect="1"/>
          </p:cNvPicPr>
          <p:nvPr/>
        </p:nvPicPr>
        <p:blipFill>
          <a:blip r:embed="rId6"/>
          <a:stretch>
            <a:fillRect/>
          </a:stretch>
        </p:blipFill>
        <p:spPr>
          <a:xfrm>
            <a:off x="883860" y="4313072"/>
            <a:ext cx="262248" cy="262248"/>
          </a:xfrm>
          <a:prstGeom prst="rect">
            <a:avLst/>
          </a:prstGeom>
        </p:spPr>
      </p:pic>
      <p:sp>
        <p:nvSpPr>
          <p:cNvPr id="39" name="Text 30"/>
          <p:cNvSpPr txBox="1"/>
          <p:nvPr/>
        </p:nvSpPr>
        <p:spPr>
          <a:xfrm>
            <a:off x="1920789" y="4225152"/>
            <a:ext cx="502920" cy="264363"/>
          </a:xfrm>
          <a:prstGeom prst="rect">
            <a:avLst/>
          </a:prstGeom>
          <a:noFill/>
          <a:ln/>
        </p:spPr>
        <p:txBody>
          <a:bodyPr wrap="square" lIns="0" tIns="0" rIns="0" bIns="0" rtlCol="0" anchor="t"/>
          <a:lstStyle/>
          <a:p>
            <a:pPr algn="r" indent="0" marL="0">
              <a:buNone/>
            </a:pPr>
            <a:r>
              <a:rPr lang="tr-TR" altLang="en-US" sz="1260" b="1" dirty="0">
                <a:solidFill>
                  <a:srgbClr val="A16207"/>
                </a:solidFill>
                <a:latin typeface="Calibri" pitchFamily="34" charset="0"/>
                <a:ea typeface="Calibri" pitchFamily="34" charset="-122"/>
                <a:cs typeface="Calibri" pitchFamily="34" charset="-120"/>
              </a:rPr>
              <a:t>06</a:t>
            </a:r>
            <a:endParaRPr lang="tr-TR" sz="1260" dirty="0"/>
          </a:p>
        </p:txBody>
      </p:sp>
      <p:sp>
        <p:nvSpPr>
          <p:cNvPr id="40" name="Text 31"/>
          <p:cNvSpPr txBox="1"/>
          <p:nvPr/>
        </p:nvSpPr>
        <p:spPr>
          <a:xfrm>
            <a:off x="731520" y="4776539"/>
            <a:ext cx="1692189" cy="543833"/>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Akıllı sulama</a:t>
            </a:r>
            <a:endParaRPr lang="tr-TR" sz="1350" dirty="0"/>
          </a:p>
        </p:txBody>
      </p:sp>
      <p:sp>
        <p:nvSpPr>
          <p:cNvPr id="41" name="Text 32"/>
          <p:cNvSpPr txBox="1"/>
          <p:nvPr/>
        </p:nvSpPr>
        <p:spPr>
          <a:xfrm>
            <a:off x="731520" y="5297712"/>
            <a:ext cx="1692189" cy="241704"/>
          </a:xfrm>
          <a:prstGeom prst="rect">
            <a:avLst/>
          </a:prstGeom>
          <a:noFill/>
          <a:ln/>
        </p:spPr>
        <p:txBody>
          <a:bodyPr wrap="square" lIns="0" tIns="0" rIns="0" bIns="0" rtlCol="0" anchor="b"/>
          <a:lstStyle/>
          <a:p>
            <a:pPr indent="0" marL="0">
              <a:buNone/>
            </a:pPr>
            <a:r>
              <a:rPr lang="tr-TR" altLang="en-US" sz="1040" b="1" dirty="0">
                <a:solidFill>
                  <a:srgbClr val="5A6862"/>
                </a:solidFill>
                <a:latin typeface="Calibri" pitchFamily="34" charset="0"/>
                <a:ea typeface="Calibri" pitchFamily="34" charset="-122"/>
                <a:cs typeface="Calibri" pitchFamily="34" charset="-120"/>
              </a:rPr>
              <a:t>Ders 3, 7, 9</a:t>
            </a:r>
            <a:endParaRPr lang="tr-TR" sz="1040" dirty="0"/>
          </a:p>
        </p:txBody>
      </p:sp>
      <p:sp>
        <p:nvSpPr>
          <p:cNvPr id="42" name="Shape 33"/>
          <p:cNvSpPr/>
          <p:nvPr/>
        </p:nvSpPr>
        <p:spPr>
          <a:xfrm>
            <a:off x="2807757" y="4058981"/>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43" name="Shape 34"/>
          <p:cNvSpPr/>
          <p:nvPr/>
        </p:nvSpPr>
        <p:spPr>
          <a:xfrm>
            <a:off x="3039950" y="4210046"/>
            <a:ext cx="468301" cy="468301"/>
          </a:xfrm>
          <a:prstGeom prst="ellipse">
            <a:avLst/>
          </a:prstGeom>
          <a:solidFill>
            <a:srgbClr val="E6F3EA"/>
          </a:solidFill>
          <a:ln w="12700">
            <a:solidFill>
              <a:srgbClr val="E6F3EA"/>
            </a:solidFill>
            <a:prstDash val="solid"/>
          </a:ln>
        </p:spPr>
      </p:sp>
      <p:pic>
        <p:nvPicPr>
          <p:cNvPr id="44" name="Image 6" descr="/root/kozan-akilli-tarim/sunum/build/cache/m2/icons/flask-conical-16602D.png">    </p:cNvPr>
          <p:cNvPicPr>
            <a:picLocks noChangeAspect="1"/>
          </p:cNvPicPr>
          <p:nvPr/>
        </p:nvPicPr>
        <p:blipFill>
          <a:blip r:embed="rId7"/>
          <a:stretch>
            <a:fillRect/>
          </a:stretch>
        </p:blipFill>
        <p:spPr>
          <a:xfrm>
            <a:off x="3142976" y="4313072"/>
            <a:ext cx="262248" cy="262248"/>
          </a:xfrm>
          <a:prstGeom prst="rect">
            <a:avLst/>
          </a:prstGeom>
        </p:spPr>
      </p:pic>
      <p:sp>
        <p:nvSpPr>
          <p:cNvPr id="45" name="Text 35"/>
          <p:cNvSpPr txBox="1"/>
          <p:nvPr/>
        </p:nvSpPr>
        <p:spPr>
          <a:xfrm>
            <a:off x="4179905" y="4225152"/>
            <a:ext cx="502920" cy="264363"/>
          </a:xfrm>
          <a:prstGeom prst="rect">
            <a:avLst/>
          </a:prstGeom>
          <a:noFill/>
          <a:ln/>
        </p:spPr>
        <p:txBody>
          <a:bodyPr wrap="square" lIns="0" tIns="0" rIns="0" bIns="0" rtlCol="0" anchor="t"/>
          <a:lstStyle/>
          <a:p>
            <a:pPr algn="r" indent="0" marL="0">
              <a:buNone/>
            </a:pPr>
            <a:r>
              <a:rPr lang="tr-TR" altLang="en-US" sz="1260" b="1" dirty="0">
                <a:solidFill>
                  <a:srgbClr val="A16207"/>
                </a:solidFill>
                <a:latin typeface="Calibri" pitchFamily="34" charset="0"/>
                <a:ea typeface="Calibri" pitchFamily="34" charset="-122"/>
                <a:cs typeface="Calibri" pitchFamily="34" charset="-120"/>
              </a:rPr>
              <a:t>07</a:t>
            </a:r>
            <a:endParaRPr lang="tr-TR" sz="1260" dirty="0"/>
          </a:p>
        </p:txBody>
      </p:sp>
      <p:sp>
        <p:nvSpPr>
          <p:cNvPr id="46" name="Text 36"/>
          <p:cNvSpPr txBox="1"/>
          <p:nvPr/>
        </p:nvSpPr>
        <p:spPr>
          <a:xfrm>
            <a:off x="2990637" y="4776539"/>
            <a:ext cx="1692189" cy="543833"/>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Akıllı gübreleme</a:t>
            </a:r>
            <a:endParaRPr lang="tr-TR" sz="1350" dirty="0"/>
          </a:p>
        </p:txBody>
      </p:sp>
      <p:sp>
        <p:nvSpPr>
          <p:cNvPr id="47" name="Text 37"/>
          <p:cNvSpPr txBox="1"/>
          <p:nvPr/>
        </p:nvSpPr>
        <p:spPr>
          <a:xfrm>
            <a:off x="2990637" y="5297712"/>
            <a:ext cx="1692189" cy="241704"/>
          </a:xfrm>
          <a:prstGeom prst="rect">
            <a:avLst/>
          </a:prstGeom>
          <a:noFill/>
          <a:ln/>
        </p:spPr>
        <p:txBody>
          <a:bodyPr wrap="square" lIns="0" tIns="0" rIns="0" bIns="0" rtlCol="0" anchor="b"/>
          <a:lstStyle/>
          <a:p>
            <a:pPr indent="0" marL="0">
              <a:buNone/>
            </a:pPr>
            <a:r>
              <a:rPr lang="tr-TR" altLang="en-US" sz="1040" b="1" dirty="0">
                <a:solidFill>
                  <a:srgbClr val="5A6862"/>
                </a:solidFill>
                <a:latin typeface="Calibri" pitchFamily="34" charset="0"/>
                <a:ea typeface="Calibri" pitchFamily="34" charset="-122"/>
                <a:cs typeface="Calibri" pitchFamily="34" charset="-120"/>
              </a:rPr>
              <a:t>Ders 7, 8, 9</a:t>
            </a:r>
            <a:endParaRPr lang="tr-TR" sz="1040" dirty="0"/>
          </a:p>
        </p:txBody>
      </p:sp>
      <p:sp>
        <p:nvSpPr>
          <p:cNvPr id="48" name="Shape 38"/>
          <p:cNvSpPr/>
          <p:nvPr/>
        </p:nvSpPr>
        <p:spPr>
          <a:xfrm>
            <a:off x="5066873" y="4058981"/>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49" name="Shape 39"/>
          <p:cNvSpPr/>
          <p:nvPr/>
        </p:nvSpPr>
        <p:spPr>
          <a:xfrm>
            <a:off x="5299067" y="4210046"/>
            <a:ext cx="468301" cy="468301"/>
          </a:xfrm>
          <a:prstGeom prst="ellipse">
            <a:avLst/>
          </a:prstGeom>
          <a:solidFill>
            <a:srgbClr val="E2F2F6"/>
          </a:solidFill>
          <a:ln w="12700">
            <a:solidFill>
              <a:srgbClr val="E2F2F6"/>
            </a:solidFill>
            <a:prstDash val="solid"/>
          </a:ln>
        </p:spPr>
      </p:sp>
      <p:pic>
        <p:nvPicPr>
          <p:cNvPr id="50" name="Image 7" descr="/root/kozan-akilli-tarim/sunum/build/cache/m2/icons/activity-0E7490.png">    </p:cNvPr>
          <p:cNvPicPr>
            <a:picLocks noChangeAspect="1"/>
          </p:cNvPicPr>
          <p:nvPr/>
        </p:nvPicPr>
        <p:blipFill>
          <a:blip r:embed="rId8"/>
          <a:stretch>
            <a:fillRect/>
          </a:stretch>
        </p:blipFill>
        <p:spPr>
          <a:xfrm>
            <a:off x="5402093" y="4313072"/>
            <a:ext cx="262248" cy="262248"/>
          </a:xfrm>
          <a:prstGeom prst="rect">
            <a:avLst/>
          </a:prstGeom>
        </p:spPr>
      </p:pic>
      <p:sp>
        <p:nvSpPr>
          <p:cNvPr id="51" name="Text 40"/>
          <p:cNvSpPr txBox="1"/>
          <p:nvPr/>
        </p:nvSpPr>
        <p:spPr>
          <a:xfrm>
            <a:off x="6439022" y="4225152"/>
            <a:ext cx="502920" cy="264363"/>
          </a:xfrm>
          <a:prstGeom prst="rect">
            <a:avLst/>
          </a:prstGeom>
          <a:noFill/>
          <a:ln/>
        </p:spPr>
        <p:txBody>
          <a:bodyPr wrap="square" lIns="0" tIns="0" rIns="0" bIns="0" rtlCol="0" anchor="t"/>
          <a:lstStyle/>
          <a:p>
            <a:pPr algn="r" indent="0" marL="0">
              <a:buNone/>
            </a:pPr>
            <a:r>
              <a:rPr lang="tr-TR" altLang="en-US" sz="1260" b="1" dirty="0">
                <a:solidFill>
                  <a:srgbClr val="A16207"/>
                </a:solidFill>
                <a:latin typeface="Calibri" pitchFamily="34" charset="0"/>
                <a:ea typeface="Calibri" pitchFamily="34" charset="-122"/>
                <a:cs typeface="Calibri" pitchFamily="34" charset="-120"/>
              </a:rPr>
              <a:t>08</a:t>
            </a:r>
            <a:endParaRPr lang="tr-TR" sz="1260" dirty="0"/>
          </a:p>
        </p:txBody>
      </p:sp>
      <p:sp>
        <p:nvSpPr>
          <p:cNvPr id="52" name="Text 41"/>
          <p:cNvSpPr txBox="1"/>
          <p:nvPr/>
        </p:nvSpPr>
        <p:spPr>
          <a:xfrm>
            <a:off x="5249753" y="4776539"/>
            <a:ext cx="1692189" cy="543833"/>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İzleme sistemleri</a:t>
            </a:r>
            <a:endParaRPr lang="tr-TR" sz="1350" dirty="0"/>
          </a:p>
        </p:txBody>
      </p:sp>
      <p:sp>
        <p:nvSpPr>
          <p:cNvPr id="53" name="Text 42"/>
          <p:cNvSpPr txBox="1"/>
          <p:nvPr/>
        </p:nvSpPr>
        <p:spPr>
          <a:xfrm>
            <a:off x="5249753" y="5297712"/>
            <a:ext cx="1692189" cy="241704"/>
          </a:xfrm>
          <a:prstGeom prst="rect">
            <a:avLst/>
          </a:prstGeom>
          <a:noFill/>
          <a:ln/>
        </p:spPr>
        <p:txBody>
          <a:bodyPr wrap="square" lIns="0" tIns="0" rIns="0" bIns="0" rtlCol="0" anchor="b"/>
          <a:lstStyle/>
          <a:p>
            <a:pPr indent="0" marL="0">
              <a:buNone/>
            </a:pPr>
            <a:r>
              <a:rPr lang="tr-TR" altLang="en-US" sz="1040" b="1" dirty="0">
                <a:solidFill>
                  <a:srgbClr val="5A6862"/>
                </a:solidFill>
                <a:latin typeface="Calibri" pitchFamily="34" charset="0"/>
                <a:ea typeface="Calibri" pitchFamily="34" charset="-122"/>
                <a:cs typeface="Calibri" pitchFamily="34" charset="-120"/>
              </a:rPr>
              <a:t>Ders 2, 3, 7</a:t>
            </a:r>
            <a:endParaRPr lang="tr-TR" sz="1040" dirty="0"/>
          </a:p>
        </p:txBody>
      </p:sp>
      <p:sp>
        <p:nvSpPr>
          <p:cNvPr id="54" name="Shape 43"/>
          <p:cNvSpPr/>
          <p:nvPr/>
        </p:nvSpPr>
        <p:spPr>
          <a:xfrm>
            <a:off x="7325990" y="4058981"/>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55" name="Shape 44"/>
          <p:cNvSpPr/>
          <p:nvPr/>
        </p:nvSpPr>
        <p:spPr>
          <a:xfrm>
            <a:off x="7558184" y="4210046"/>
            <a:ext cx="468301" cy="468301"/>
          </a:xfrm>
          <a:prstGeom prst="ellipse">
            <a:avLst/>
          </a:prstGeom>
          <a:solidFill>
            <a:srgbClr val="E6F3EA"/>
          </a:solidFill>
          <a:ln w="12700">
            <a:solidFill>
              <a:srgbClr val="E6F3EA"/>
            </a:solidFill>
            <a:prstDash val="solid"/>
          </a:ln>
        </p:spPr>
      </p:sp>
      <p:pic>
        <p:nvPicPr>
          <p:cNvPr id="56" name="Image 8" descr="/root/kozan-akilli-tarim/sunum/build/cache/m2/icons/recycle-16602D.png">    </p:cNvPr>
          <p:cNvPicPr>
            <a:picLocks noChangeAspect="1"/>
          </p:cNvPicPr>
          <p:nvPr/>
        </p:nvPicPr>
        <p:blipFill>
          <a:blip r:embed="rId9"/>
          <a:stretch>
            <a:fillRect/>
          </a:stretch>
        </p:blipFill>
        <p:spPr>
          <a:xfrm>
            <a:off x="7661210" y="4313072"/>
            <a:ext cx="262248" cy="262248"/>
          </a:xfrm>
          <a:prstGeom prst="rect">
            <a:avLst/>
          </a:prstGeom>
        </p:spPr>
      </p:pic>
      <p:sp>
        <p:nvSpPr>
          <p:cNvPr id="57" name="Text 45"/>
          <p:cNvSpPr txBox="1"/>
          <p:nvPr/>
        </p:nvSpPr>
        <p:spPr>
          <a:xfrm>
            <a:off x="8698139" y="4225152"/>
            <a:ext cx="502920" cy="264363"/>
          </a:xfrm>
          <a:prstGeom prst="rect">
            <a:avLst/>
          </a:prstGeom>
          <a:noFill/>
          <a:ln/>
        </p:spPr>
        <p:txBody>
          <a:bodyPr wrap="square" lIns="0" tIns="0" rIns="0" bIns="0" rtlCol="0" anchor="t"/>
          <a:lstStyle/>
          <a:p>
            <a:pPr algn="r" indent="0" marL="0">
              <a:buNone/>
            </a:pPr>
            <a:r>
              <a:rPr lang="tr-TR" altLang="en-US" sz="1260" b="1" dirty="0">
                <a:solidFill>
                  <a:srgbClr val="A16207"/>
                </a:solidFill>
                <a:latin typeface="Calibri" pitchFamily="34" charset="0"/>
                <a:ea typeface="Calibri" pitchFamily="34" charset="-122"/>
                <a:cs typeface="Calibri" pitchFamily="34" charset="-120"/>
              </a:rPr>
              <a:t>09</a:t>
            </a:r>
            <a:endParaRPr lang="tr-TR" sz="1260" dirty="0"/>
          </a:p>
        </p:txBody>
      </p:sp>
      <p:sp>
        <p:nvSpPr>
          <p:cNvPr id="58" name="Text 46"/>
          <p:cNvSpPr txBox="1"/>
          <p:nvPr/>
        </p:nvSpPr>
        <p:spPr>
          <a:xfrm>
            <a:off x="7508870" y="4776539"/>
            <a:ext cx="1692189" cy="543833"/>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Sürdürülebilirlik ve kaynak verimliliği</a:t>
            </a:r>
            <a:endParaRPr lang="tr-TR" sz="1350" dirty="0"/>
          </a:p>
        </p:txBody>
      </p:sp>
      <p:sp>
        <p:nvSpPr>
          <p:cNvPr id="59" name="Text 47"/>
          <p:cNvSpPr txBox="1"/>
          <p:nvPr/>
        </p:nvSpPr>
        <p:spPr>
          <a:xfrm>
            <a:off x="7508870" y="5297712"/>
            <a:ext cx="1692189" cy="241704"/>
          </a:xfrm>
          <a:prstGeom prst="rect">
            <a:avLst/>
          </a:prstGeom>
          <a:noFill/>
          <a:ln/>
        </p:spPr>
        <p:txBody>
          <a:bodyPr wrap="square" lIns="0" tIns="0" rIns="0" bIns="0" rtlCol="0" anchor="b"/>
          <a:lstStyle/>
          <a:p>
            <a:pPr indent="0" marL="0">
              <a:buNone/>
            </a:pPr>
            <a:r>
              <a:rPr lang="tr-TR" altLang="en-US" sz="1040" b="1" dirty="0">
                <a:solidFill>
                  <a:srgbClr val="5A6862"/>
                </a:solidFill>
                <a:latin typeface="Calibri" pitchFamily="34" charset="0"/>
                <a:ea typeface="Calibri" pitchFamily="34" charset="-122"/>
                <a:cs typeface="Calibri" pitchFamily="34" charset="-120"/>
              </a:rPr>
              <a:t>Ders 1, 9</a:t>
            </a:r>
            <a:endParaRPr lang="tr-TR" sz="1040" dirty="0"/>
          </a:p>
        </p:txBody>
      </p:sp>
      <p:sp>
        <p:nvSpPr>
          <p:cNvPr id="60" name="Shape 48"/>
          <p:cNvSpPr/>
          <p:nvPr/>
        </p:nvSpPr>
        <p:spPr>
          <a:xfrm>
            <a:off x="9585107" y="4058981"/>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61" name="Shape 49"/>
          <p:cNvSpPr/>
          <p:nvPr/>
        </p:nvSpPr>
        <p:spPr>
          <a:xfrm>
            <a:off x="9817300" y="4210046"/>
            <a:ext cx="468301" cy="468301"/>
          </a:xfrm>
          <a:prstGeom prst="ellipse">
            <a:avLst/>
          </a:prstGeom>
          <a:solidFill>
            <a:srgbClr val="E2F2F6"/>
          </a:solidFill>
          <a:ln w="12700">
            <a:solidFill>
              <a:srgbClr val="E2F2F6"/>
            </a:solidFill>
            <a:prstDash val="solid"/>
          </a:ln>
        </p:spPr>
      </p:sp>
      <p:pic>
        <p:nvPicPr>
          <p:cNvPr id="62" name="Image 9" descr="/root/kozan-akilli-tarim/sunum/build/cache/m2/icons/map-pin-0E7490.png">    </p:cNvPr>
          <p:cNvPicPr>
            <a:picLocks noChangeAspect="1"/>
          </p:cNvPicPr>
          <p:nvPr/>
        </p:nvPicPr>
        <p:blipFill>
          <a:blip r:embed="rId10"/>
          <a:stretch>
            <a:fillRect/>
          </a:stretch>
        </p:blipFill>
        <p:spPr>
          <a:xfrm>
            <a:off x="9920326" y="4313072"/>
            <a:ext cx="262248" cy="262248"/>
          </a:xfrm>
          <a:prstGeom prst="rect">
            <a:avLst/>
          </a:prstGeom>
        </p:spPr>
      </p:pic>
      <p:sp>
        <p:nvSpPr>
          <p:cNvPr id="63" name="Text 50"/>
          <p:cNvSpPr txBox="1"/>
          <p:nvPr/>
        </p:nvSpPr>
        <p:spPr>
          <a:xfrm>
            <a:off x="10957255" y="4225152"/>
            <a:ext cx="502920" cy="264363"/>
          </a:xfrm>
          <a:prstGeom prst="rect">
            <a:avLst/>
          </a:prstGeom>
          <a:noFill/>
          <a:ln/>
        </p:spPr>
        <p:txBody>
          <a:bodyPr wrap="square" lIns="0" tIns="0" rIns="0" bIns="0" rtlCol="0" anchor="t"/>
          <a:lstStyle/>
          <a:p>
            <a:pPr algn="r" indent="0" marL="0">
              <a:buNone/>
            </a:pPr>
            <a:r>
              <a:rPr lang="tr-TR" altLang="en-US" sz="1260" b="1" dirty="0">
                <a:solidFill>
                  <a:srgbClr val="A16207"/>
                </a:solidFill>
                <a:latin typeface="Calibri" pitchFamily="34" charset="0"/>
                <a:ea typeface="Calibri" pitchFamily="34" charset="-122"/>
                <a:cs typeface="Calibri" pitchFamily="34" charset="-120"/>
              </a:rPr>
              <a:t>10</a:t>
            </a:r>
            <a:endParaRPr lang="tr-TR" sz="1260" dirty="0"/>
          </a:p>
        </p:txBody>
      </p:sp>
      <p:sp>
        <p:nvSpPr>
          <p:cNvPr id="64" name="Text 51"/>
          <p:cNvSpPr txBox="1"/>
          <p:nvPr/>
        </p:nvSpPr>
        <p:spPr>
          <a:xfrm>
            <a:off x="9767987" y="4776539"/>
            <a:ext cx="1692189" cy="543833"/>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Kullanım örnekleri</a:t>
            </a:r>
            <a:endParaRPr lang="tr-TR" sz="1350" dirty="0"/>
          </a:p>
        </p:txBody>
      </p:sp>
      <p:sp>
        <p:nvSpPr>
          <p:cNvPr id="65" name="Text 52"/>
          <p:cNvSpPr txBox="1"/>
          <p:nvPr/>
        </p:nvSpPr>
        <p:spPr>
          <a:xfrm>
            <a:off x="9767987" y="5297712"/>
            <a:ext cx="1692189" cy="241704"/>
          </a:xfrm>
          <a:prstGeom prst="rect">
            <a:avLst/>
          </a:prstGeom>
          <a:noFill/>
          <a:ln/>
        </p:spPr>
        <p:txBody>
          <a:bodyPr wrap="square" lIns="0" tIns="0" rIns="0" bIns="0" rtlCol="0" anchor="b"/>
          <a:lstStyle/>
          <a:p>
            <a:pPr indent="0" marL="0">
              <a:buNone/>
            </a:pPr>
            <a:r>
              <a:rPr lang="tr-TR" altLang="en-US" sz="1040" b="1" dirty="0">
                <a:solidFill>
                  <a:srgbClr val="5A6862"/>
                </a:solidFill>
                <a:latin typeface="Calibri" pitchFamily="34" charset="0"/>
                <a:ea typeface="Calibri" pitchFamily="34" charset="-122"/>
                <a:cs typeface="Calibri" pitchFamily="34" charset="-120"/>
              </a:rPr>
              <a:t>Ders 4, 7, 8</a:t>
            </a:r>
            <a:endParaRPr lang="tr-TR" sz="104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tr-TR" altLang="en-US" sz="8750" b="1" dirty="0">
                <a:solidFill>
                  <a:srgbClr val="E8B54A"/>
                </a:solidFill>
                <a:latin typeface="Calibri" pitchFamily="34" charset="0"/>
                <a:ea typeface="Calibri" pitchFamily="34" charset="-122"/>
                <a:cs typeface="Calibri" pitchFamily="34" charset="-120"/>
              </a:rPr>
              <a:t>01</a:t>
            </a:r>
            <a:endParaRPr lang="tr-T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tr-TR" altLang="en-US" sz="1170" b="1" spc="300" kern="0" dirty="0">
                <a:solidFill>
                  <a:srgbClr val="A9D2B5"/>
                </a:solidFill>
                <a:latin typeface="Calibri" pitchFamily="34" charset="0"/>
                <a:ea typeface="Calibri" pitchFamily="34" charset="-122"/>
                <a:cs typeface="Calibri" pitchFamily="34" charset="-120"/>
              </a:rPr>
              <a:t>BÖLÜM 1</a:t>
            </a:r>
            <a:endParaRPr lang="tr-T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tr-TR" altLang="en-US" sz="3420" b="1" dirty="0">
                <a:solidFill>
                  <a:srgbClr val="FFFFFF"/>
                </a:solidFill>
                <a:latin typeface="Calibri" pitchFamily="34" charset="0"/>
                <a:ea typeface="Calibri" pitchFamily="34" charset="-122"/>
                <a:cs typeface="Calibri" pitchFamily="34" charset="-120"/>
              </a:rPr>
              <a:t>Akıllı tarıma giriş</a:t>
            </a:r>
            <a:endParaRPr lang="tr-T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tr-TR" altLang="en-US" sz="1530" dirty="0">
                <a:solidFill>
                  <a:srgbClr val="CFE6D6"/>
                </a:solidFill>
                <a:latin typeface="Calibri" pitchFamily="34" charset="0"/>
                <a:ea typeface="Calibri" pitchFamily="34" charset="-122"/>
                <a:cs typeface="Calibri" pitchFamily="34" charset="-120"/>
              </a:rPr>
              <a:t>Ölçümden karara: kavram, dijital dönüşüm ve sistemin bileşenleri</a:t>
            </a:r>
            <a:endParaRPr lang="tr-TR" sz="1530" dirty="0"/>
          </a:p>
        </p:txBody>
      </p:sp>
      <p:sp>
        <p:nvSpPr>
          <p:cNvPr id="7" name="Shape 4"/>
          <p:cNvSpPr/>
          <p:nvPr/>
        </p:nvSpPr>
        <p:spPr>
          <a:xfrm>
            <a:off x="548640"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010229"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Ders 1-3</a:t>
            </a:r>
            <a:endParaRPr lang="tr-TR" sz="1040" dirty="0"/>
          </a:p>
        </p:txBody>
      </p:sp>
      <p:sp>
        <p:nvSpPr>
          <p:cNvPr id="9" name="Shape 6"/>
          <p:cNvSpPr/>
          <p:nvPr/>
        </p:nvSpPr>
        <p:spPr>
          <a:xfrm>
            <a:off x="1668597" y="5244839"/>
            <a:ext cx="789127"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668597" y="5244839"/>
            <a:ext cx="789127"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47 dk</a:t>
            </a:r>
            <a:endParaRPr lang="tr-TR" sz="1040" dirty="0"/>
          </a:p>
        </p:txBody>
      </p:sp>
      <p:sp>
        <p:nvSpPr>
          <p:cNvPr id="11" name="Shape 8"/>
          <p:cNvSpPr/>
          <p:nvPr/>
        </p:nvSpPr>
        <p:spPr>
          <a:xfrm>
            <a:off x="2567452" y="5244839"/>
            <a:ext cx="1157630"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2567452" y="5244839"/>
            <a:ext cx="1157630"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6 etkinlik</a:t>
            </a:r>
            <a:endParaRPr lang="tr-TR" sz="1040" dirty="0"/>
          </a:p>
        </p:txBody>
      </p:sp>
      <p:pic>
        <p:nvPicPr>
          <p:cNvPr id="13" name="Image 1" descr="/root/kozan-akilli-tarim/sunum/build/cache/kapak-m2-ff2f61f2-1400-0-0.5_0.13_0.97_0.82-2b5edac8-1400-0.03.png">    </p:cNvPr>
          <p:cNvPicPr>
            <a:picLocks noChangeAspect="1"/>
          </p:cNvPicPr>
          <p:nvPr/>
        </p:nvPicPr>
        <p:blipFill>
          <a:blip r:embed="rId2"/>
          <a:stretch>
            <a:fillRect/>
          </a:stretch>
        </p:blipFill>
        <p:spPr>
          <a:xfrm>
            <a:off x="8778327" y="2396316"/>
            <a:ext cx="2605867" cy="2147026"/>
          </a:xfrm>
          <a:prstGeom prst="rect">
            <a:avLst/>
          </a:prstGeom>
        </p:spPr>
      </p:pic>
      <p:sp>
        <p:nvSpPr>
          <p:cNvPr id="14" name="Text 10"/>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A9D2B5"/>
                </a:solidFill>
                <a:latin typeface="Calibri" pitchFamily="34" charset="0"/>
                <a:ea typeface="Calibri" pitchFamily="34" charset="-122"/>
                <a:cs typeface="Calibri" pitchFamily="34" charset="-120"/>
              </a:rPr>
              <a:t>5</a:t>
            </a:r>
            <a:endParaRPr lang="tr-TR"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1 · AKILLI TARIM KAVRAMI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Akıllı tarım nedir?</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Wolfert ve diğerleri, Wageningen University &amp; Research (2017)</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6</a:t>
            </a:r>
            <a:endParaRPr lang="tr-TR" sz="900" dirty="0"/>
          </a:p>
        </p:txBody>
      </p:sp>
      <p:sp>
        <p:nvSpPr>
          <p:cNvPr id="7" name="Text 4"/>
          <p:cNvSpPr txBox="1"/>
          <p:nvPr/>
        </p:nvSpPr>
        <p:spPr>
          <a:xfrm>
            <a:off x="548640" y="2344397"/>
            <a:ext cx="5715000" cy="3240338"/>
          </a:xfrm>
          <a:prstGeom prst="rect">
            <a:avLst/>
          </a:prstGeom>
          <a:noFill/>
          <a:ln/>
        </p:spPr>
        <p:txBody>
          <a:bodyPr wrap="square" lIns="0" tIns="0" rIns="0" bIns="0" rtlCol="0" anchor="t">
            <a:normAutofit/>
          </a:bodyPr>
          <a:lstStyle/>
          <a:p>
            <a:pPr marL="228600" indent="-228600">
              <a:lnSpc>
                <a:spcPct val="105000"/>
              </a:lnSpc>
              <a:spcAft>
                <a:spcPts val="1322"/>
              </a:spcAft>
              <a:buSzPct val="100000"/>
              <a:buChar char="•"/>
            </a:pPr>
            <a:r>
              <a:rPr lang="tr-TR" altLang="en-US" sz="1620" b="1" dirty="0">
                <a:solidFill>
                  <a:srgbClr val="1B2420"/>
                </a:solidFill>
                <a:latin typeface="Calibri" pitchFamily="34" charset="0"/>
                <a:ea typeface="Calibri" pitchFamily="34" charset="-122"/>
                <a:cs typeface="Calibri" pitchFamily="34" charset="-120"/>
              </a:rPr>
              <a:t>Tanım: </a:t>
            </a:r>
            <a:r>
              <a:rPr lang="tr-TR" altLang="en-US" sz="1620" dirty="0">
                <a:solidFill>
                  <a:srgbClr val="3A4540"/>
                </a:solidFill>
                <a:latin typeface="Calibri" pitchFamily="34" charset="0"/>
                <a:ea typeface="Calibri" pitchFamily="34" charset="-122"/>
                <a:cs typeface="Calibri" pitchFamily="34" charset="-120"/>
              </a:rPr>
              <a:t>Çiftlik yönetim döngüsünde bilgi ve iletişim teknolojilerinin kullanılması.</a:t>
            </a:r>
            <a:endParaRPr lang="tr-TR" sz="1620" dirty="0"/>
          </a:p>
          <a:p>
            <a:pPr marL="228600" indent="-228600">
              <a:lnSpc>
                <a:spcPct val="105000"/>
              </a:lnSpc>
              <a:spcAft>
                <a:spcPts val="1322"/>
              </a:spcAft>
              <a:buSzPct val="100000"/>
              <a:buChar char="•"/>
            </a:pPr>
            <a:r>
              <a:rPr lang="tr-TR" altLang="en-US" sz="1620" b="1" dirty="0">
                <a:solidFill>
                  <a:srgbClr val="1B2420"/>
                </a:solidFill>
                <a:latin typeface="Calibri" pitchFamily="34" charset="0"/>
                <a:ea typeface="Calibri" pitchFamily="34" charset="-122"/>
                <a:cs typeface="Calibri" pitchFamily="34" charset="-120"/>
              </a:rPr>
              <a:t>Siber-fiziksel döngü: </a:t>
            </a:r>
            <a:r>
              <a:rPr lang="tr-TR" altLang="en-US" sz="1620" dirty="0">
                <a:solidFill>
                  <a:srgbClr val="3A4540"/>
                </a:solidFill>
                <a:latin typeface="Calibri" pitchFamily="34" charset="0"/>
                <a:ea typeface="Calibri" pitchFamily="34" charset="-122"/>
                <a:cs typeface="Calibri" pitchFamily="34" charset="-120"/>
              </a:rPr>
              <a:t>Tarladaki durum ölçülür, dijital ortamda işlenir, karar yeniden tarlaya uygulanır.</a:t>
            </a:r>
            <a:endParaRPr lang="tr-TR" sz="1620" dirty="0"/>
          </a:p>
          <a:p>
            <a:pPr marL="228600" indent="-228600">
              <a:lnSpc>
                <a:spcPct val="105000"/>
              </a:lnSpc>
              <a:spcAft>
                <a:spcPts val="1322"/>
              </a:spcAft>
              <a:buSzPct val="100000"/>
              <a:buChar char="•"/>
            </a:pPr>
            <a:r>
              <a:rPr lang="tr-TR" altLang="en-US" sz="1620" b="1" dirty="0">
                <a:solidFill>
                  <a:srgbClr val="1B2420"/>
                </a:solidFill>
                <a:latin typeface="Calibri" pitchFamily="34" charset="0"/>
                <a:ea typeface="Calibri" pitchFamily="34" charset="-122"/>
                <a:cs typeface="Calibri" pitchFamily="34" charset="-120"/>
              </a:rPr>
              <a:t>Üç soru: </a:t>
            </a:r>
            <a:r>
              <a:rPr lang="tr-TR" altLang="en-US" sz="1620" dirty="0">
                <a:solidFill>
                  <a:srgbClr val="3A4540"/>
                </a:solidFill>
                <a:latin typeface="Calibri" pitchFamily="34" charset="0"/>
                <a:ea typeface="Calibri" pitchFamily="34" charset="-122"/>
                <a:cs typeface="Calibri" pitchFamily="34" charset="-120"/>
              </a:rPr>
              <a:t>Tarlada şu anda ne oluyor? Ne yapmalıyım? Yaptığım iş sonuç verdi mi?</a:t>
            </a:r>
            <a:endParaRPr lang="tr-TR" sz="1620" dirty="0"/>
          </a:p>
          <a:p>
            <a:pPr marL="228600" indent="-228600">
              <a:lnSpc>
                <a:spcPct val="105000"/>
              </a:lnSpc>
              <a:spcAft>
                <a:spcPts val="1322"/>
              </a:spcAft>
              <a:buSzPct val="100000"/>
              <a:buChar char="•"/>
            </a:pPr>
            <a:r>
              <a:rPr lang="tr-TR" altLang="en-US" sz="1620" b="1" dirty="0">
                <a:solidFill>
                  <a:srgbClr val="1B2420"/>
                </a:solidFill>
                <a:latin typeface="Calibri" pitchFamily="34" charset="0"/>
                <a:ea typeface="Calibri" pitchFamily="34" charset="-122"/>
                <a:cs typeface="Calibri" pitchFamily="34" charset="-120"/>
              </a:rPr>
              <a:t>Deneyimin yerini almaz: </a:t>
            </a:r>
            <a:r>
              <a:rPr lang="tr-TR" altLang="en-US" sz="1620" dirty="0">
                <a:solidFill>
                  <a:srgbClr val="3A4540"/>
                </a:solidFill>
                <a:latin typeface="Calibri" pitchFamily="34" charset="0"/>
                <a:ea typeface="Calibri" pitchFamily="34" charset="-122"/>
                <a:cs typeface="Calibri" pitchFamily="34" charset="-120"/>
              </a:rPr>
              <a:t>Üreticinin gözlemini ölçüm, kayıt ve otomasyonla güçlendirir.</a:t>
            </a:r>
            <a:endParaRPr lang="tr-TR" sz="1620" dirty="0"/>
          </a:p>
        </p:txBody>
      </p:sp>
      <p:sp>
        <p:nvSpPr>
          <p:cNvPr id="8" name="Shape 5"/>
          <p:cNvSpPr/>
          <p:nvPr/>
        </p:nvSpPr>
        <p:spPr>
          <a:xfrm>
            <a:off x="6766560" y="2268864"/>
            <a:ext cx="4876495" cy="3315871"/>
          </a:xfrm>
          <a:prstGeom prst="roundRect">
            <a:avLst>
              <a:gd name="adj" fmla="val 3309"/>
            </a:avLst>
          </a:prstGeom>
          <a:solidFill>
            <a:srgbClr val="F5F6F1"/>
          </a:solidFill>
          <a:ln w="9525">
            <a:solidFill>
              <a:srgbClr val="DFE6DC"/>
            </a:solidFill>
            <a:prstDash val="solid"/>
          </a:ln>
        </p:spPr>
      </p:sp>
      <p:sp>
        <p:nvSpPr>
          <p:cNvPr id="9" name="Text 6"/>
          <p:cNvSpPr txBox="1"/>
          <p:nvPr/>
        </p:nvSpPr>
        <p:spPr>
          <a:xfrm>
            <a:off x="7040880" y="2419929"/>
            <a:ext cx="4327855" cy="264363"/>
          </a:xfrm>
          <a:prstGeom prst="rect">
            <a:avLst/>
          </a:prstGeom>
          <a:noFill/>
          <a:ln/>
        </p:spPr>
        <p:txBody>
          <a:bodyPr wrap="square" lIns="0" tIns="0" rIns="0" bIns="0" rtlCol="0" anchor="t"/>
          <a:lstStyle/>
          <a:p>
            <a:pPr indent="0" marL="0">
              <a:buNone/>
            </a:pPr>
            <a:r>
              <a:rPr lang="tr-TR" altLang="en-US" sz="1170" b="1" spc="100" kern="0" dirty="0">
                <a:solidFill>
                  <a:srgbClr val="1F7A3A"/>
                </a:solidFill>
                <a:latin typeface="Calibri" pitchFamily="34" charset="0"/>
                <a:ea typeface="Calibri" pitchFamily="34" charset="-122"/>
                <a:cs typeface="Calibri" pitchFamily="34" charset="-120"/>
              </a:rPr>
              <a:t>AKILLI TARIM DÖNGÜSÜ</a:t>
            </a:r>
            <a:endParaRPr lang="tr-TR" sz="1170" dirty="0"/>
          </a:p>
        </p:txBody>
      </p:sp>
      <p:sp>
        <p:nvSpPr>
          <p:cNvPr id="10" name="Shape 7"/>
          <p:cNvSpPr/>
          <p:nvPr/>
        </p:nvSpPr>
        <p:spPr>
          <a:xfrm>
            <a:off x="6708496" y="2986422"/>
            <a:ext cx="1481328" cy="483407"/>
          </a:xfrm>
          <a:prstGeom prst="roundRect">
            <a:avLst>
              <a:gd name="adj" fmla="val 18916"/>
            </a:avLst>
          </a:prstGeom>
          <a:solidFill>
            <a:srgbClr val="1F7A3A"/>
          </a:solidFill>
          <a:ln w="9525">
            <a:solidFill>
              <a:srgbClr val="1F7A3A"/>
            </a:solidFill>
            <a:prstDash val="solid"/>
          </a:ln>
        </p:spPr>
      </p:sp>
      <p:sp>
        <p:nvSpPr>
          <p:cNvPr id="11" name="Text 8"/>
          <p:cNvSpPr txBox="1"/>
          <p:nvPr/>
        </p:nvSpPr>
        <p:spPr>
          <a:xfrm>
            <a:off x="6708496" y="2986422"/>
            <a:ext cx="1481328" cy="483407"/>
          </a:xfrm>
          <a:prstGeom prst="rect">
            <a:avLst/>
          </a:prstGeom>
          <a:noFill/>
          <a:ln/>
        </p:spPr>
        <p:txBody>
          <a:bodyPr wrap="square" lIns="0" tIns="0" rIns="0" bIns="0" rtlCol="0" anchor="ctr"/>
          <a:lstStyle/>
          <a:p>
            <a:pPr algn="ctr" indent="0" marL="0">
              <a:buNone/>
            </a:pPr>
            <a:r>
              <a:rPr lang="tr-TR" altLang="en-US" sz="1260" b="1" dirty="0">
                <a:solidFill>
                  <a:srgbClr val="FFFFFF"/>
                </a:solidFill>
                <a:latin typeface="Calibri" pitchFamily="34" charset="0"/>
                <a:ea typeface="Calibri" pitchFamily="34" charset="-122"/>
                <a:cs typeface="Calibri" pitchFamily="34" charset="-120"/>
              </a:rPr>
              <a:t>1. Ölç</a:t>
            </a:r>
            <a:endParaRPr lang="tr-TR" sz="1260" dirty="0"/>
          </a:p>
        </p:txBody>
      </p:sp>
      <p:sp>
        <p:nvSpPr>
          <p:cNvPr id="12" name="Shape 9"/>
          <p:cNvSpPr/>
          <p:nvPr/>
        </p:nvSpPr>
        <p:spPr>
          <a:xfrm>
            <a:off x="8464144" y="2986422"/>
            <a:ext cx="1481328" cy="483407"/>
          </a:xfrm>
          <a:prstGeom prst="roundRect">
            <a:avLst>
              <a:gd name="adj" fmla="val 18916"/>
            </a:avLst>
          </a:prstGeom>
          <a:solidFill>
            <a:srgbClr val="0E7490"/>
          </a:solidFill>
          <a:ln w="9525">
            <a:solidFill>
              <a:srgbClr val="0E7490"/>
            </a:solidFill>
            <a:prstDash val="solid"/>
          </a:ln>
        </p:spPr>
      </p:sp>
      <p:sp>
        <p:nvSpPr>
          <p:cNvPr id="13" name="Text 10"/>
          <p:cNvSpPr txBox="1"/>
          <p:nvPr/>
        </p:nvSpPr>
        <p:spPr>
          <a:xfrm>
            <a:off x="8464144" y="2986422"/>
            <a:ext cx="1481328" cy="483407"/>
          </a:xfrm>
          <a:prstGeom prst="rect">
            <a:avLst/>
          </a:prstGeom>
          <a:noFill/>
          <a:ln/>
        </p:spPr>
        <p:txBody>
          <a:bodyPr wrap="square" lIns="0" tIns="0" rIns="0" bIns="0" rtlCol="0" anchor="ctr"/>
          <a:lstStyle/>
          <a:p>
            <a:pPr algn="ctr" indent="0" marL="0">
              <a:buNone/>
            </a:pPr>
            <a:r>
              <a:rPr lang="tr-TR" altLang="en-US" sz="1260" b="1" dirty="0">
                <a:solidFill>
                  <a:srgbClr val="FFFFFF"/>
                </a:solidFill>
                <a:latin typeface="Calibri" pitchFamily="34" charset="0"/>
                <a:ea typeface="Calibri" pitchFamily="34" charset="-122"/>
                <a:cs typeface="Calibri" pitchFamily="34" charset="-120"/>
              </a:rPr>
              <a:t>2. İlet</a:t>
            </a:r>
            <a:endParaRPr lang="tr-TR" sz="1260" dirty="0"/>
          </a:p>
        </p:txBody>
      </p:sp>
      <p:sp>
        <p:nvSpPr>
          <p:cNvPr id="14" name="Shape 11"/>
          <p:cNvSpPr/>
          <p:nvPr/>
        </p:nvSpPr>
        <p:spPr>
          <a:xfrm>
            <a:off x="10219792" y="2986422"/>
            <a:ext cx="1481328" cy="483407"/>
          </a:xfrm>
          <a:prstGeom prst="roundRect">
            <a:avLst>
              <a:gd name="adj" fmla="val 18916"/>
            </a:avLst>
          </a:prstGeom>
          <a:solidFill>
            <a:srgbClr val="0E7490"/>
          </a:solidFill>
          <a:ln w="9525">
            <a:solidFill>
              <a:srgbClr val="0E7490"/>
            </a:solidFill>
            <a:prstDash val="solid"/>
          </a:ln>
        </p:spPr>
      </p:sp>
      <p:sp>
        <p:nvSpPr>
          <p:cNvPr id="15" name="Text 12"/>
          <p:cNvSpPr txBox="1"/>
          <p:nvPr/>
        </p:nvSpPr>
        <p:spPr>
          <a:xfrm>
            <a:off x="10219792" y="2986422"/>
            <a:ext cx="1481328" cy="483407"/>
          </a:xfrm>
          <a:prstGeom prst="rect">
            <a:avLst/>
          </a:prstGeom>
          <a:noFill/>
          <a:ln/>
        </p:spPr>
        <p:txBody>
          <a:bodyPr wrap="square" lIns="0" tIns="0" rIns="0" bIns="0" rtlCol="0" anchor="ctr"/>
          <a:lstStyle/>
          <a:p>
            <a:pPr algn="ctr" indent="0" marL="0">
              <a:buNone/>
            </a:pPr>
            <a:r>
              <a:rPr lang="tr-TR" altLang="en-US" sz="1260" b="1" dirty="0">
                <a:solidFill>
                  <a:srgbClr val="FFFFFF"/>
                </a:solidFill>
                <a:latin typeface="Calibri" pitchFamily="34" charset="0"/>
                <a:ea typeface="Calibri" pitchFamily="34" charset="-122"/>
                <a:cs typeface="Calibri" pitchFamily="34" charset="-120"/>
              </a:rPr>
              <a:t>3. Analiz et</a:t>
            </a:r>
            <a:endParaRPr lang="tr-TR" sz="1260" dirty="0"/>
          </a:p>
        </p:txBody>
      </p:sp>
      <p:sp>
        <p:nvSpPr>
          <p:cNvPr id="16" name="Shape 13"/>
          <p:cNvSpPr/>
          <p:nvPr/>
        </p:nvSpPr>
        <p:spPr>
          <a:xfrm>
            <a:off x="10219792" y="4451750"/>
            <a:ext cx="1481328" cy="483407"/>
          </a:xfrm>
          <a:prstGeom prst="roundRect">
            <a:avLst>
              <a:gd name="adj" fmla="val 18916"/>
            </a:avLst>
          </a:prstGeom>
          <a:solidFill>
            <a:srgbClr val="A16207"/>
          </a:solidFill>
          <a:ln w="9525">
            <a:solidFill>
              <a:srgbClr val="A16207"/>
            </a:solidFill>
            <a:prstDash val="solid"/>
          </a:ln>
        </p:spPr>
      </p:sp>
      <p:sp>
        <p:nvSpPr>
          <p:cNvPr id="17" name="Text 14"/>
          <p:cNvSpPr txBox="1"/>
          <p:nvPr/>
        </p:nvSpPr>
        <p:spPr>
          <a:xfrm>
            <a:off x="10219792" y="4451750"/>
            <a:ext cx="1481328" cy="483407"/>
          </a:xfrm>
          <a:prstGeom prst="rect">
            <a:avLst/>
          </a:prstGeom>
          <a:noFill/>
          <a:ln/>
        </p:spPr>
        <p:txBody>
          <a:bodyPr wrap="square" lIns="0" tIns="0" rIns="0" bIns="0" rtlCol="0" anchor="ctr"/>
          <a:lstStyle/>
          <a:p>
            <a:pPr algn="ctr" indent="0" marL="0">
              <a:buNone/>
            </a:pPr>
            <a:r>
              <a:rPr lang="tr-TR" altLang="en-US" sz="1260" b="1" dirty="0">
                <a:solidFill>
                  <a:srgbClr val="FFFFFF"/>
                </a:solidFill>
                <a:latin typeface="Calibri" pitchFamily="34" charset="0"/>
                <a:ea typeface="Calibri" pitchFamily="34" charset="-122"/>
                <a:cs typeface="Calibri" pitchFamily="34" charset="-120"/>
              </a:rPr>
              <a:t>4. Karar ver</a:t>
            </a:r>
            <a:endParaRPr lang="tr-TR" sz="1260" dirty="0"/>
          </a:p>
        </p:txBody>
      </p:sp>
      <p:sp>
        <p:nvSpPr>
          <p:cNvPr id="18" name="Shape 15"/>
          <p:cNvSpPr/>
          <p:nvPr/>
        </p:nvSpPr>
        <p:spPr>
          <a:xfrm>
            <a:off x="8464144" y="4451750"/>
            <a:ext cx="1481328" cy="483407"/>
          </a:xfrm>
          <a:prstGeom prst="roundRect">
            <a:avLst>
              <a:gd name="adj" fmla="val 18916"/>
            </a:avLst>
          </a:prstGeom>
          <a:solidFill>
            <a:srgbClr val="8A5A2B"/>
          </a:solidFill>
          <a:ln w="9525">
            <a:solidFill>
              <a:srgbClr val="8A5A2B"/>
            </a:solidFill>
            <a:prstDash val="solid"/>
          </a:ln>
        </p:spPr>
      </p:sp>
      <p:sp>
        <p:nvSpPr>
          <p:cNvPr id="19" name="Text 16"/>
          <p:cNvSpPr txBox="1"/>
          <p:nvPr/>
        </p:nvSpPr>
        <p:spPr>
          <a:xfrm>
            <a:off x="8464144" y="4451750"/>
            <a:ext cx="1481328" cy="483407"/>
          </a:xfrm>
          <a:prstGeom prst="rect">
            <a:avLst/>
          </a:prstGeom>
          <a:noFill/>
          <a:ln/>
        </p:spPr>
        <p:txBody>
          <a:bodyPr wrap="square" lIns="0" tIns="0" rIns="0" bIns="0" rtlCol="0" anchor="ctr"/>
          <a:lstStyle/>
          <a:p>
            <a:pPr algn="ctr" indent="0" marL="0">
              <a:buNone/>
            </a:pPr>
            <a:r>
              <a:rPr lang="tr-TR" altLang="en-US" sz="1260" b="1" dirty="0">
                <a:solidFill>
                  <a:srgbClr val="FFFFFF"/>
                </a:solidFill>
                <a:latin typeface="Calibri" pitchFamily="34" charset="0"/>
                <a:ea typeface="Calibri" pitchFamily="34" charset="-122"/>
                <a:cs typeface="Calibri" pitchFamily="34" charset="-120"/>
              </a:rPr>
              <a:t>5. Uygula</a:t>
            </a:r>
            <a:endParaRPr lang="tr-TR" sz="1260" dirty="0"/>
          </a:p>
        </p:txBody>
      </p:sp>
      <p:sp>
        <p:nvSpPr>
          <p:cNvPr id="20" name="Shape 17"/>
          <p:cNvSpPr/>
          <p:nvPr/>
        </p:nvSpPr>
        <p:spPr>
          <a:xfrm>
            <a:off x="6708496" y="4451750"/>
            <a:ext cx="1481328" cy="483407"/>
          </a:xfrm>
          <a:prstGeom prst="roundRect">
            <a:avLst>
              <a:gd name="adj" fmla="val 18916"/>
            </a:avLst>
          </a:prstGeom>
          <a:solidFill>
            <a:srgbClr val="5A6862"/>
          </a:solidFill>
          <a:ln w="9525">
            <a:solidFill>
              <a:srgbClr val="5A6862"/>
            </a:solidFill>
            <a:prstDash val="solid"/>
          </a:ln>
        </p:spPr>
      </p:sp>
      <p:sp>
        <p:nvSpPr>
          <p:cNvPr id="21" name="Text 18"/>
          <p:cNvSpPr txBox="1"/>
          <p:nvPr/>
        </p:nvSpPr>
        <p:spPr>
          <a:xfrm>
            <a:off x="6708496" y="4451750"/>
            <a:ext cx="1481328" cy="483407"/>
          </a:xfrm>
          <a:prstGeom prst="rect">
            <a:avLst/>
          </a:prstGeom>
          <a:noFill/>
          <a:ln/>
        </p:spPr>
        <p:txBody>
          <a:bodyPr wrap="square" lIns="0" tIns="0" rIns="0" bIns="0" rtlCol="0" anchor="ctr"/>
          <a:lstStyle/>
          <a:p>
            <a:pPr algn="ctr" indent="0" marL="0">
              <a:buNone/>
            </a:pPr>
            <a:r>
              <a:rPr lang="tr-TR" altLang="en-US" sz="1260" b="1" dirty="0">
                <a:solidFill>
                  <a:srgbClr val="FFFFFF"/>
                </a:solidFill>
                <a:latin typeface="Calibri" pitchFamily="34" charset="0"/>
                <a:ea typeface="Calibri" pitchFamily="34" charset="-122"/>
                <a:cs typeface="Calibri" pitchFamily="34" charset="-120"/>
              </a:rPr>
              <a:t>6. Doğrula</a:t>
            </a:r>
            <a:endParaRPr lang="tr-TR" sz="1260" dirty="0"/>
          </a:p>
        </p:txBody>
      </p:sp>
      <p:sp>
        <p:nvSpPr>
          <p:cNvPr id="22" name="Shape 19"/>
          <p:cNvSpPr/>
          <p:nvPr/>
        </p:nvSpPr>
        <p:spPr>
          <a:xfrm>
            <a:off x="8226400" y="3228125"/>
            <a:ext cx="201168" cy="0"/>
          </a:xfrm>
          <a:prstGeom prst="line">
            <a:avLst/>
          </a:prstGeom>
          <a:noFill/>
          <a:ln w="25400">
            <a:solidFill>
              <a:srgbClr val="9AA59F"/>
            </a:solidFill>
            <a:prstDash val="solid"/>
            <a:tailEnd type="triangle"/>
          </a:ln>
        </p:spPr>
      </p:sp>
      <p:sp>
        <p:nvSpPr>
          <p:cNvPr id="23" name="Shape 20"/>
          <p:cNvSpPr/>
          <p:nvPr/>
        </p:nvSpPr>
        <p:spPr>
          <a:xfrm>
            <a:off x="9982048" y="3228125"/>
            <a:ext cx="201168" cy="0"/>
          </a:xfrm>
          <a:prstGeom prst="line">
            <a:avLst/>
          </a:prstGeom>
          <a:noFill/>
          <a:ln w="25400">
            <a:solidFill>
              <a:srgbClr val="9AA59F"/>
            </a:solidFill>
            <a:prstDash val="solid"/>
            <a:tailEnd type="triangle"/>
          </a:ln>
        </p:spPr>
      </p:sp>
      <p:sp>
        <p:nvSpPr>
          <p:cNvPr id="24" name="Shape 21"/>
          <p:cNvSpPr/>
          <p:nvPr/>
        </p:nvSpPr>
        <p:spPr>
          <a:xfrm>
            <a:off x="10960456" y="3515148"/>
            <a:ext cx="0" cy="891282"/>
          </a:xfrm>
          <a:prstGeom prst="line">
            <a:avLst/>
          </a:prstGeom>
          <a:noFill/>
          <a:ln w="25400">
            <a:solidFill>
              <a:srgbClr val="9AA59F"/>
            </a:solidFill>
            <a:prstDash val="solid"/>
            <a:tailEnd type="triangle"/>
          </a:ln>
        </p:spPr>
      </p:sp>
      <p:sp>
        <p:nvSpPr>
          <p:cNvPr id="25" name="Shape 22"/>
          <p:cNvSpPr/>
          <p:nvPr/>
        </p:nvSpPr>
        <p:spPr>
          <a:xfrm flipH="1">
            <a:off x="8226400" y="4693453"/>
            <a:ext cx="201168" cy="0"/>
          </a:xfrm>
          <a:prstGeom prst="line">
            <a:avLst/>
          </a:prstGeom>
          <a:noFill/>
          <a:ln w="25400">
            <a:solidFill>
              <a:srgbClr val="9AA59F"/>
            </a:solidFill>
            <a:prstDash val="solid"/>
            <a:tailEnd type="triangle"/>
          </a:ln>
        </p:spPr>
      </p:sp>
      <p:sp>
        <p:nvSpPr>
          <p:cNvPr id="26" name="Shape 23"/>
          <p:cNvSpPr/>
          <p:nvPr/>
        </p:nvSpPr>
        <p:spPr>
          <a:xfrm flipH="1">
            <a:off x="9982048" y="4693453"/>
            <a:ext cx="201168" cy="0"/>
          </a:xfrm>
          <a:prstGeom prst="line">
            <a:avLst/>
          </a:prstGeom>
          <a:noFill/>
          <a:ln w="25400">
            <a:solidFill>
              <a:srgbClr val="9AA59F"/>
            </a:solidFill>
            <a:prstDash val="solid"/>
            <a:tailEnd type="triangle"/>
          </a:ln>
        </p:spPr>
      </p:sp>
      <p:sp>
        <p:nvSpPr>
          <p:cNvPr id="27" name="Shape 24"/>
          <p:cNvSpPr/>
          <p:nvPr/>
        </p:nvSpPr>
        <p:spPr>
          <a:xfrm flipV="1">
            <a:off x="7449160" y="3515148"/>
            <a:ext cx="0" cy="891282"/>
          </a:xfrm>
          <a:prstGeom prst="line">
            <a:avLst/>
          </a:prstGeom>
          <a:noFill/>
          <a:ln w="25400">
            <a:solidFill>
              <a:srgbClr val="9AA59F"/>
            </a:solidFill>
            <a:prstDash val="solid"/>
            <a:tailEnd type="triangle"/>
          </a:ln>
        </p:spPr>
      </p:sp>
      <p:sp>
        <p:nvSpPr>
          <p:cNvPr id="28" name="Text 25"/>
          <p:cNvSpPr txBox="1"/>
          <p:nvPr/>
        </p:nvSpPr>
        <p:spPr>
          <a:xfrm>
            <a:off x="7677760" y="3658660"/>
            <a:ext cx="3054096" cy="604259"/>
          </a:xfrm>
          <a:prstGeom prst="rect">
            <a:avLst/>
          </a:prstGeom>
          <a:noFill/>
          <a:ln/>
        </p:spPr>
        <p:txBody>
          <a:bodyPr wrap="square" lIns="0" tIns="0" rIns="0" bIns="0" rtlCol="0" anchor="ctr"/>
          <a:lstStyle/>
          <a:p>
            <a:pPr algn="ctr" indent="0" marL="0">
              <a:buNone/>
            </a:pPr>
            <a:r>
              <a:rPr lang="tr-TR" altLang="en-US" sz="1170" b="1" i="1" dirty="0">
                <a:solidFill>
                  <a:srgbClr val="5A6862"/>
                </a:solidFill>
                <a:latin typeface="Calibri" pitchFamily="34" charset="0"/>
                <a:ea typeface="Calibri" pitchFamily="34" charset="-122"/>
                <a:cs typeface="Calibri" pitchFamily="34" charset="-120"/>
              </a:rPr>
              <a:t>Her döngüde kayıt birikir</a:t>
            </a:r>
            <a:endParaRPr lang="tr-TR" sz="1170" dirty="0"/>
          </a:p>
        </p:txBody>
      </p:sp>
      <p:sp>
        <p:nvSpPr>
          <p:cNvPr id="29" name="Text 26"/>
          <p:cNvSpPr txBox="1"/>
          <p:nvPr/>
        </p:nvSpPr>
        <p:spPr>
          <a:xfrm>
            <a:off x="7040880" y="5093775"/>
            <a:ext cx="4327855" cy="415428"/>
          </a:xfrm>
          <a:prstGeom prst="rect">
            <a:avLst/>
          </a:prstGeom>
          <a:noFill/>
          <a:ln/>
        </p:spPr>
        <p:txBody>
          <a:bodyPr wrap="square" lIns="0" tIns="0" rIns="0" bIns="0" rtlCol="0" anchor="t"/>
          <a:lstStyle/>
          <a:p>
            <a:pPr indent="0" marL="0">
              <a:buNone/>
            </a:pPr>
            <a:r>
              <a:rPr lang="tr-TR" altLang="en-US" sz="1080" i="1" dirty="0">
                <a:solidFill>
                  <a:srgbClr val="5A6862"/>
                </a:solidFill>
                <a:latin typeface="Calibri" pitchFamily="34" charset="0"/>
                <a:ea typeface="Calibri" pitchFamily="34" charset="-122"/>
                <a:cs typeface="Calibri" pitchFamily="34" charset="-120"/>
              </a:rPr>
              <a:t>Doğrulama atlanırsa sistem yanlış bir kuralı yıllarca tekrarlayabilir.</a:t>
            </a:r>
            <a:endParaRPr lang="tr-TR" sz="108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1 · KAVRAMLAR</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Hassas, akıllı, dijital: üç yakın kavram</a:t>
            </a:r>
            <a:endParaRPr lang="tr-TR" sz="2700" dirty="0"/>
          </a:p>
        </p:txBody>
      </p:sp>
      <p:sp>
        <p:nvSpPr>
          <p:cNvPr id="4" name="Shape 2"/>
          <p:cNvSpPr/>
          <p:nvPr/>
        </p:nvSpPr>
        <p:spPr>
          <a:xfrm>
            <a:off x="548640" y="2231098"/>
            <a:ext cx="3515258" cy="2417036"/>
          </a:xfrm>
          <a:prstGeom prst="roundRect">
            <a:avLst>
              <a:gd name="adj" fmla="val 454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5" name="Shape 3"/>
          <p:cNvSpPr/>
          <p:nvPr/>
        </p:nvSpPr>
        <p:spPr>
          <a:xfrm>
            <a:off x="826554" y="2419929"/>
            <a:ext cx="468301" cy="468301"/>
          </a:xfrm>
          <a:prstGeom prst="ellipse">
            <a:avLst/>
          </a:prstGeom>
          <a:solidFill>
            <a:srgbClr val="E6F3EA"/>
          </a:solidFill>
          <a:ln w="12700">
            <a:solidFill>
              <a:srgbClr val="E6F3EA"/>
            </a:solidFill>
            <a:prstDash val="solid"/>
          </a:ln>
        </p:spPr>
      </p:sp>
      <p:sp>
        <p:nvSpPr>
          <p:cNvPr id="6" name="Text 4"/>
          <p:cNvSpPr txBox="1"/>
          <p:nvPr/>
        </p:nvSpPr>
        <p:spPr>
          <a:xfrm>
            <a:off x="826554"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1</a:t>
            </a:r>
            <a:endParaRPr lang="tr-TR" sz="1130" dirty="0"/>
          </a:p>
        </p:txBody>
      </p:sp>
      <p:sp>
        <p:nvSpPr>
          <p:cNvPr id="7" name="Text 5"/>
          <p:cNvSpPr txBox="1"/>
          <p:nvPr/>
        </p:nvSpPr>
        <p:spPr>
          <a:xfrm>
            <a:off x="777240" y="2986422"/>
            <a:ext cx="3058058"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Hassas tarım</a:t>
            </a:r>
            <a:endParaRPr lang="tr-TR" sz="1620" dirty="0"/>
          </a:p>
        </p:txBody>
      </p:sp>
      <p:sp>
        <p:nvSpPr>
          <p:cNvPr id="8" name="Text 6"/>
          <p:cNvSpPr txBox="1"/>
          <p:nvPr/>
        </p:nvSpPr>
        <p:spPr>
          <a:xfrm>
            <a:off x="777240" y="3454722"/>
            <a:ext cx="3058058" cy="1095219"/>
          </a:xfrm>
          <a:prstGeom prst="rect">
            <a:avLst/>
          </a:prstGeom>
          <a:noFill/>
          <a:ln/>
        </p:spPr>
        <p:txBody>
          <a:bodyPr wrap="square" lIns="0" tIns="0" rIns="0" bIns="0" rtlCol="0" anchor="t">
            <a:normAutofit/>
          </a:bodyPr>
          <a:lstStyle/>
          <a:p>
            <a:pPr indent="0" marL="0">
              <a:buNone/>
            </a:pPr>
            <a:r>
              <a:rPr lang="tr-TR" altLang="en-US" sz="1400" b="1" dirty="0">
                <a:solidFill>
                  <a:srgbClr val="16602D"/>
                </a:solidFill>
                <a:latin typeface="Calibri" pitchFamily="34" charset="0"/>
                <a:ea typeface="Calibri" pitchFamily="34" charset="-122"/>
                <a:cs typeface="Calibri" pitchFamily="34" charset="-120"/>
              </a:rPr>
              <a:t>Odak: </a:t>
            </a:r>
            <a:r>
              <a:rPr lang="tr-TR" altLang="en-US" sz="1400" dirty="0">
                <a:solidFill>
                  <a:srgbClr val="3A4540"/>
                </a:solidFill>
                <a:latin typeface="Calibri" pitchFamily="34" charset="0"/>
                <a:ea typeface="Calibri" pitchFamily="34" charset="-122"/>
                <a:cs typeface="Calibri" pitchFamily="34" charset="-120"/>
              </a:rPr>
              <a:t>Tarla içindeki farka göre doğru yere, doğru miktarda girdi.</a:t>
            </a:r>
            <a:endParaRPr lang="tr-TR" sz="1400" dirty="0"/>
          </a:p>
          <a:p>
            <a:pPr indent="0" marL="0">
              <a:buNone/>
            </a:pPr>
            <a:r>
              <a:rPr lang="tr-TR" altLang="en-US" sz="600" dirty="0">
                <a:solidFill>
                  <a:srgbClr val="3A4540"/>
                </a:solidFill>
                <a:latin typeface="Calibri" pitchFamily="34" charset="0"/>
                <a:ea typeface="Calibri" pitchFamily="34" charset="-122"/>
                <a:cs typeface="Calibri" pitchFamily="34" charset="-120"/>
              </a:rPr>
              <a:t> </a:t>
            </a:r>
            <a:endParaRPr lang="tr-TR" sz="1400" dirty="0"/>
          </a:p>
          <a:p>
            <a:pPr indent="0" marL="0">
              <a:buNone/>
            </a:pPr>
            <a:r>
              <a:rPr lang="tr-TR" altLang="en-US" sz="1400" b="1" dirty="0">
                <a:solidFill>
                  <a:srgbClr val="16602D"/>
                </a:solidFill>
                <a:latin typeface="Calibri" pitchFamily="34" charset="0"/>
                <a:ea typeface="Calibri" pitchFamily="34" charset="-122"/>
                <a:cs typeface="Calibri" pitchFamily="34" charset="-120"/>
              </a:rPr>
              <a:t>Örnek: </a:t>
            </a:r>
            <a:r>
              <a:rPr lang="tr-TR" altLang="en-US" sz="1400" dirty="0">
                <a:solidFill>
                  <a:srgbClr val="3A4540"/>
                </a:solidFill>
                <a:latin typeface="Calibri" pitchFamily="34" charset="0"/>
                <a:ea typeface="Calibri" pitchFamily="34" charset="-122"/>
                <a:cs typeface="Calibri" pitchFamily="34" charset="-120"/>
              </a:rPr>
              <a:t>Verim haritasına göre değişken oranlı gübreleme.</a:t>
            </a:r>
            <a:endParaRPr lang="tr-TR" sz="1400" dirty="0"/>
          </a:p>
        </p:txBody>
      </p:sp>
      <p:sp>
        <p:nvSpPr>
          <p:cNvPr id="9" name="Shape 7"/>
          <p:cNvSpPr/>
          <p:nvPr/>
        </p:nvSpPr>
        <p:spPr>
          <a:xfrm>
            <a:off x="4338218" y="2231098"/>
            <a:ext cx="3515258" cy="2417036"/>
          </a:xfrm>
          <a:prstGeom prst="roundRect">
            <a:avLst>
              <a:gd name="adj" fmla="val 454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0" name="Shape 8"/>
          <p:cNvSpPr/>
          <p:nvPr/>
        </p:nvSpPr>
        <p:spPr>
          <a:xfrm>
            <a:off x="4616132" y="2419929"/>
            <a:ext cx="468301" cy="468301"/>
          </a:xfrm>
          <a:prstGeom prst="ellipse">
            <a:avLst/>
          </a:prstGeom>
          <a:solidFill>
            <a:srgbClr val="FBF1DC"/>
          </a:solidFill>
          <a:ln w="12700">
            <a:solidFill>
              <a:srgbClr val="FBF1DC"/>
            </a:solidFill>
            <a:prstDash val="solid"/>
          </a:ln>
        </p:spPr>
      </p:sp>
      <p:sp>
        <p:nvSpPr>
          <p:cNvPr id="11" name="Text 9"/>
          <p:cNvSpPr txBox="1"/>
          <p:nvPr/>
        </p:nvSpPr>
        <p:spPr>
          <a:xfrm>
            <a:off x="4616132"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854D0E"/>
                </a:solidFill>
                <a:latin typeface="Calibri" pitchFamily="34" charset="0"/>
                <a:ea typeface="Calibri" pitchFamily="34" charset="-122"/>
                <a:cs typeface="Calibri" pitchFamily="34" charset="-120"/>
              </a:rPr>
              <a:t>2</a:t>
            </a:r>
            <a:endParaRPr lang="tr-TR" sz="1130" dirty="0"/>
          </a:p>
        </p:txBody>
      </p:sp>
      <p:sp>
        <p:nvSpPr>
          <p:cNvPr id="12" name="Text 10"/>
          <p:cNvSpPr txBox="1"/>
          <p:nvPr/>
        </p:nvSpPr>
        <p:spPr>
          <a:xfrm>
            <a:off x="4566818" y="2986422"/>
            <a:ext cx="3058058"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Akıllı tarım</a:t>
            </a:r>
            <a:endParaRPr lang="tr-TR" sz="1620" dirty="0"/>
          </a:p>
        </p:txBody>
      </p:sp>
      <p:sp>
        <p:nvSpPr>
          <p:cNvPr id="13" name="Text 11"/>
          <p:cNvSpPr txBox="1"/>
          <p:nvPr/>
        </p:nvSpPr>
        <p:spPr>
          <a:xfrm>
            <a:off x="4566818" y="3454722"/>
            <a:ext cx="3058058" cy="1095219"/>
          </a:xfrm>
          <a:prstGeom prst="rect">
            <a:avLst/>
          </a:prstGeom>
          <a:noFill/>
          <a:ln/>
        </p:spPr>
        <p:txBody>
          <a:bodyPr wrap="square" lIns="0" tIns="0" rIns="0" bIns="0" rtlCol="0" anchor="t">
            <a:normAutofit/>
          </a:bodyPr>
          <a:lstStyle/>
          <a:p>
            <a:pPr indent="0" marL="0">
              <a:buNone/>
            </a:pPr>
            <a:r>
              <a:rPr lang="tr-TR" altLang="en-US" sz="1400" b="1" dirty="0">
                <a:solidFill>
                  <a:srgbClr val="854D0E"/>
                </a:solidFill>
                <a:latin typeface="Calibri" pitchFamily="34" charset="0"/>
                <a:ea typeface="Calibri" pitchFamily="34" charset="-122"/>
                <a:cs typeface="Calibri" pitchFamily="34" charset="-120"/>
              </a:rPr>
              <a:t>Odak: </a:t>
            </a:r>
            <a:r>
              <a:rPr lang="tr-TR" altLang="en-US" sz="1400" dirty="0">
                <a:solidFill>
                  <a:srgbClr val="3A4540"/>
                </a:solidFill>
                <a:latin typeface="Calibri" pitchFamily="34" charset="0"/>
                <a:ea typeface="Calibri" pitchFamily="34" charset="-122"/>
                <a:cs typeface="Calibri" pitchFamily="34" charset="-120"/>
              </a:rPr>
              <a:t>Ölçüm, bağlantı, yazılım ve otomasyonun kesintisiz bir döngüde birleşmesi.</a:t>
            </a:r>
            <a:endParaRPr lang="tr-TR" sz="1400" dirty="0"/>
          </a:p>
          <a:p>
            <a:pPr indent="0" marL="0">
              <a:buNone/>
            </a:pPr>
            <a:r>
              <a:rPr lang="tr-TR" altLang="en-US" sz="600" dirty="0">
                <a:solidFill>
                  <a:srgbClr val="3A4540"/>
                </a:solidFill>
                <a:latin typeface="Calibri" pitchFamily="34" charset="0"/>
                <a:ea typeface="Calibri" pitchFamily="34" charset="-122"/>
                <a:cs typeface="Calibri" pitchFamily="34" charset="-120"/>
              </a:rPr>
              <a:t> </a:t>
            </a:r>
            <a:endParaRPr lang="tr-TR" sz="1400" dirty="0"/>
          </a:p>
          <a:p>
            <a:pPr indent="0" marL="0">
              <a:buNone/>
            </a:pPr>
            <a:r>
              <a:rPr lang="tr-TR" altLang="en-US" sz="1400" b="1" dirty="0">
                <a:solidFill>
                  <a:srgbClr val="854D0E"/>
                </a:solidFill>
                <a:latin typeface="Calibri" pitchFamily="34" charset="0"/>
                <a:ea typeface="Calibri" pitchFamily="34" charset="-122"/>
                <a:cs typeface="Calibri" pitchFamily="34" charset="-120"/>
              </a:rPr>
              <a:t>Örnek: </a:t>
            </a:r>
            <a:r>
              <a:rPr lang="tr-TR" altLang="en-US" sz="1400" dirty="0">
                <a:solidFill>
                  <a:srgbClr val="3A4540"/>
                </a:solidFill>
                <a:latin typeface="Calibri" pitchFamily="34" charset="0"/>
                <a:ea typeface="Calibri" pitchFamily="34" charset="-122"/>
                <a:cs typeface="Calibri" pitchFamily="34" charset="-120"/>
              </a:rPr>
              <a:t>Toprak nemi eşiğin altına inince vananın açılması.</a:t>
            </a:r>
            <a:endParaRPr lang="tr-TR" sz="1400" dirty="0"/>
          </a:p>
        </p:txBody>
      </p:sp>
      <p:sp>
        <p:nvSpPr>
          <p:cNvPr id="14" name="Shape 12"/>
          <p:cNvSpPr/>
          <p:nvPr/>
        </p:nvSpPr>
        <p:spPr>
          <a:xfrm>
            <a:off x="8127797" y="2231098"/>
            <a:ext cx="3515258" cy="2417036"/>
          </a:xfrm>
          <a:prstGeom prst="roundRect">
            <a:avLst>
              <a:gd name="adj" fmla="val 4540"/>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5" name="Shape 13"/>
          <p:cNvSpPr/>
          <p:nvPr/>
        </p:nvSpPr>
        <p:spPr>
          <a:xfrm>
            <a:off x="8405710" y="2419929"/>
            <a:ext cx="468301" cy="468301"/>
          </a:xfrm>
          <a:prstGeom prst="ellipse">
            <a:avLst/>
          </a:prstGeom>
          <a:solidFill>
            <a:srgbClr val="E2F2F6"/>
          </a:solidFill>
          <a:ln w="12700">
            <a:solidFill>
              <a:srgbClr val="E2F2F6"/>
            </a:solidFill>
            <a:prstDash val="solid"/>
          </a:ln>
        </p:spPr>
      </p:sp>
      <p:sp>
        <p:nvSpPr>
          <p:cNvPr id="16" name="Text 14"/>
          <p:cNvSpPr txBox="1"/>
          <p:nvPr/>
        </p:nvSpPr>
        <p:spPr>
          <a:xfrm>
            <a:off x="8405710"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0E7490"/>
                </a:solidFill>
                <a:latin typeface="Calibri" pitchFamily="34" charset="0"/>
                <a:ea typeface="Calibri" pitchFamily="34" charset="-122"/>
                <a:cs typeface="Calibri" pitchFamily="34" charset="-120"/>
              </a:rPr>
              <a:t>3</a:t>
            </a:r>
            <a:endParaRPr lang="tr-TR" sz="1130" dirty="0"/>
          </a:p>
        </p:txBody>
      </p:sp>
      <p:sp>
        <p:nvSpPr>
          <p:cNvPr id="17" name="Text 15"/>
          <p:cNvSpPr txBox="1"/>
          <p:nvPr/>
        </p:nvSpPr>
        <p:spPr>
          <a:xfrm>
            <a:off x="8356397" y="2986422"/>
            <a:ext cx="3058058"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Dijital tarım</a:t>
            </a:r>
            <a:endParaRPr lang="tr-TR" sz="1620" dirty="0"/>
          </a:p>
        </p:txBody>
      </p:sp>
      <p:sp>
        <p:nvSpPr>
          <p:cNvPr id="18" name="Text 16"/>
          <p:cNvSpPr txBox="1"/>
          <p:nvPr/>
        </p:nvSpPr>
        <p:spPr>
          <a:xfrm>
            <a:off x="8356397" y="3454722"/>
            <a:ext cx="3058058" cy="1095219"/>
          </a:xfrm>
          <a:prstGeom prst="rect">
            <a:avLst/>
          </a:prstGeom>
          <a:noFill/>
          <a:ln/>
        </p:spPr>
        <p:txBody>
          <a:bodyPr wrap="square" lIns="0" tIns="0" rIns="0" bIns="0" rtlCol="0" anchor="t">
            <a:normAutofit/>
          </a:bodyPr>
          <a:lstStyle/>
          <a:p>
            <a:pPr indent="0" marL="0">
              <a:buNone/>
            </a:pPr>
            <a:r>
              <a:rPr lang="tr-TR" altLang="en-US" sz="1400" b="1" dirty="0">
                <a:solidFill>
                  <a:srgbClr val="0E7490"/>
                </a:solidFill>
                <a:latin typeface="Calibri" pitchFamily="34" charset="0"/>
                <a:ea typeface="Calibri" pitchFamily="34" charset="-122"/>
                <a:cs typeface="Calibri" pitchFamily="34" charset="-120"/>
              </a:rPr>
              <a:t>Odak: </a:t>
            </a:r>
            <a:r>
              <a:rPr lang="tr-TR" altLang="en-US" sz="1400" dirty="0">
                <a:solidFill>
                  <a:srgbClr val="3A4540"/>
                </a:solidFill>
                <a:latin typeface="Calibri" pitchFamily="34" charset="0"/>
                <a:ea typeface="Calibri" pitchFamily="34" charset="-122"/>
                <a:cs typeface="Calibri" pitchFamily="34" charset="-120"/>
              </a:rPr>
              <a:t>Üretimden pazara bütün süreçlerin dijital kaydı ve yönetimi.</a:t>
            </a:r>
            <a:endParaRPr lang="tr-TR" sz="1400" dirty="0"/>
          </a:p>
          <a:p>
            <a:pPr indent="0" marL="0">
              <a:buNone/>
            </a:pPr>
            <a:r>
              <a:rPr lang="tr-TR" altLang="en-US" sz="600" dirty="0">
                <a:solidFill>
                  <a:srgbClr val="3A4540"/>
                </a:solidFill>
                <a:latin typeface="Calibri" pitchFamily="34" charset="0"/>
                <a:ea typeface="Calibri" pitchFamily="34" charset="-122"/>
                <a:cs typeface="Calibri" pitchFamily="34" charset="-120"/>
              </a:rPr>
              <a:t> </a:t>
            </a:r>
            <a:endParaRPr lang="tr-TR" sz="1400" dirty="0"/>
          </a:p>
          <a:p>
            <a:pPr indent="0" marL="0">
              <a:buNone/>
            </a:pPr>
            <a:r>
              <a:rPr lang="tr-TR" altLang="en-US" sz="1400" b="1" dirty="0">
                <a:solidFill>
                  <a:srgbClr val="0E7490"/>
                </a:solidFill>
                <a:latin typeface="Calibri" pitchFamily="34" charset="0"/>
                <a:ea typeface="Calibri" pitchFamily="34" charset="-122"/>
                <a:cs typeface="Calibri" pitchFamily="34" charset="-120"/>
              </a:rPr>
              <a:t>Örnek: </a:t>
            </a:r>
            <a:r>
              <a:rPr lang="tr-TR" altLang="en-US" sz="1400" dirty="0">
                <a:solidFill>
                  <a:srgbClr val="3A4540"/>
                </a:solidFill>
                <a:latin typeface="Calibri" pitchFamily="34" charset="0"/>
                <a:ea typeface="Calibri" pitchFamily="34" charset="-122"/>
                <a:cs typeface="Calibri" pitchFamily="34" charset="-120"/>
              </a:rPr>
              <a:t>Kayıt, destek başvurusu, satış ve izlenebilirlik uygulamaları.</a:t>
            </a:r>
            <a:endParaRPr lang="tr-TR" sz="1400" dirty="0"/>
          </a:p>
        </p:txBody>
      </p:sp>
      <p:sp>
        <p:nvSpPr>
          <p:cNvPr id="19" name="Text 17"/>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7</a:t>
            </a:r>
            <a:endParaRPr lang="tr-TR" sz="900" dirty="0"/>
          </a:p>
        </p:txBody>
      </p:sp>
      <p:sp>
        <p:nvSpPr>
          <p:cNvPr id="21" name="Shape 18"/>
          <p:cNvSpPr/>
          <p:nvPr/>
        </p:nvSpPr>
        <p:spPr>
          <a:xfrm>
            <a:off x="548640" y="4836965"/>
            <a:ext cx="11094415" cy="793090"/>
          </a:xfrm>
          <a:prstGeom prst="roundRect">
            <a:avLst>
              <a:gd name="adj" fmla="val 13836"/>
            </a:avLst>
          </a:prstGeom>
          <a:solidFill>
            <a:srgbClr val="FBF1DC"/>
          </a:solidFill>
          <a:ln w="9525">
            <a:solidFill>
              <a:srgbClr val="FBF1DC"/>
            </a:solidFill>
            <a:prstDash val="solid"/>
          </a:ln>
        </p:spPr>
      </p:sp>
      <p:sp>
        <p:nvSpPr>
          <p:cNvPr id="22" name="Shape 19"/>
          <p:cNvSpPr/>
          <p:nvPr/>
        </p:nvSpPr>
        <p:spPr>
          <a:xfrm>
            <a:off x="826554" y="4999359"/>
            <a:ext cx="468301" cy="468301"/>
          </a:xfrm>
          <a:prstGeom prst="ellipse">
            <a:avLst/>
          </a:prstGeom>
          <a:solidFill>
            <a:srgbClr val="FFFFFF"/>
          </a:solidFill>
          <a:ln w="12700">
            <a:solidFill>
              <a:srgbClr val="FFFFFF"/>
            </a:solidFill>
            <a:prstDash val="solid"/>
          </a:ln>
        </p:spPr>
      </p:sp>
      <p:pic>
        <p:nvPicPr>
          <p:cNvPr id="23" name="Image 0" descr="/root/kozan-akilli-tarim/sunum/build/cache/m2/icons/lightbulb-854D0E.png">    </p:cNvPr>
          <p:cNvPicPr>
            <a:picLocks noChangeAspect="1"/>
          </p:cNvPicPr>
          <p:nvPr/>
        </p:nvPicPr>
        <p:blipFill>
          <a:blip r:embed="rId1"/>
          <a:stretch>
            <a:fillRect/>
          </a:stretch>
        </p:blipFill>
        <p:spPr>
          <a:xfrm>
            <a:off x="929580" y="5102385"/>
            <a:ext cx="262248" cy="262248"/>
          </a:xfrm>
          <a:prstGeom prst="rect">
            <a:avLst/>
          </a:prstGeom>
        </p:spPr>
      </p:pic>
      <p:sp>
        <p:nvSpPr>
          <p:cNvPr id="24" name="Text 20"/>
          <p:cNvSpPr txBox="1"/>
          <p:nvPr/>
        </p:nvSpPr>
        <p:spPr>
          <a:xfrm>
            <a:off x="1554480" y="4927603"/>
            <a:ext cx="9859975" cy="611812"/>
          </a:xfrm>
          <a:prstGeom prst="rect">
            <a:avLst/>
          </a:prstGeom>
          <a:noFill/>
          <a:ln/>
        </p:spPr>
        <p:txBody>
          <a:bodyPr wrap="square" lIns="0" tIns="0" rIns="0" bIns="0" rtlCol="0" anchor="ctr">
            <a:normAutofit/>
          </a:bodyPr>
          <a:lstStyle/>
          <a:p>
            <a:pPr indent="0" marL="0">
              <a:buNone/>
            </a:pPr>
            <a:r>
              <a:rPr lang="tr-TR" altLang="en-US" sz="1350" b="1" dirty="0">
                <a:solidFill>
                  <a:srgbClr val="854D0E"/>
                </a:solidFill>
                <a:latin typeface="Calibri" pitchFamily="34" charset="0"/>
                <a:ea typeface="Calibri" pitchFamily="34" charset="-122"/>
                <a:cs typeface="Calibri" pitchFamily="34" charset="-120"/>
              </a:rPr>
              <a:t>Akılda kalsın: </a:t>
            </a:r>
            <a:r>
              <a:rPr lang="tr-TR" altLang="en-US" sz="1350" dirty="0">
                <a:solidFill>
                  <a:srgbClr val="1B2420"/>
                </a:solidFill>
                <a:latin typeface="Calibri" pitchFamily="34" charset="0"/>
                <a:ea typeface="Calibri" pitchFamily="34" charset="-122"/>
                <a:cs typeface="Calibri" pitchFamily="34" charset="-120"/>
              </a:rPr>
              <a:t>Akıllı tarım, hassas tarımın doğru dozunu ve dijital tarımın kaydını kesintisiz tek bir döngüde birleştirir.</a:t>
            </a:r>
            <a:endParaRPr lang="tr-TR"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1 · SÜRDÜRÜLEBİLİRLİK VE KAYNAK VERİMLİLİĞİ</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Neden bugün daha önemli?</a:t>
            </a:r>
            <a:endParaRPr lang="tr-TR" sz="2700" dirty="0"/>
          </a:p>
        </p:txBody>
      </p:sp>
      <p:sp>
        <p:nvSpPr>
          <p:cNvPr id="5" name="Shape 3"/>
          <p:cNvSpPr/>
          <p:nvPr/>
        </p:nvSpPr>
        <p:spPr>
          <a:xfrm>
            <a:off x="548640" y="2268864"/>
            <a:ext cx="3515258" cy="1926075"/>
          </a:xfrm>
          <a:prstGeom prst="roundRect">
            <a:avLst>
              <a:gd name="adj" fmla="val 5697"/>
            </a:avLst>
          </a:prstGeom>
          <a:solidFill>
            <a:srgbClr val="FFFFFF"/>
          </a:solidFill>
          <a:ln w="9525">
            <a:solidFill>
              <a:srgbClr val="DFE6DC"/>
            </a:solidFill>
            <a:prstDash val="solid"/>
          </a:ln>
        </p:spPr>
      </p:sp>
      <p:sp>
        <p:nvSpPr>
          <p:cNvPr id="6" name="Text 4"/>
          <p:cNvSpPr txBox="1"/>
          <p:nvPr/>
        </p:nvSpPr>
        <p:spPr>
          <a:xfrm>
            <a:off x="822960" y="2495461"/>
            <a:ext cx="2966618"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10,3</a:t>
            </a:r>
            <a:r>
              <a:rPr lang="tr-TR" altLang="en-US" sz="1800" b="1" dirty="0">
                <a:solidFill>
                  <a:srgbClr val="1F7A3A"/>
                </a:solidFill>
                <a:latin typeface="Calibri" pitchFamily="34" charset="0"/>
                <a:ea typeface="Calibri" pitchFamily="34" charset="-122"/>
                <a:cs typeface="Calibri" pitchFamily="34" charset="-120"/>
              </a:rPr>
              <a:t> milyar</a:t>
            </a:r>
            <a:endParaRPr lang="tr-TR" sz="1620" dirty="0"/>
          </a:p>
        </p:txBody>
      </p:sp>
      <p:sp>
        <p:nvSpPr>
          <p:cNvPr id="7" name="Text 5"/>
          <p:cNvSpPr txBox="1"/>
          <p:nvPr/>
        </p:nvSpPr>
        <p:spPr>
          <a:xfrm>
            <a:off x="822960" y="3326317"/>
            <a:ext cx="2966618"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BM'ye göre dünya nüfusunun 2080'lerin ortasındaki zirvesi (2024'te 8,2 milyar)</a:t>
            </a:r>
            <a:endParaRPr lang="tr-TR" sz="1260" dirty="0"/>
          </a:p>
        </p:txBody>
      </p:sp>
      <p:sp>
        <p:nvSpPr>
          <p:cNvPr id="8" name="Shape 6"/>
          <p:cNvSpPr/>
          <p:nvPr/>
        </p:nvSpPr>
        <p:spPr>
          <a:xfrm>
            <a:off x="4338218" y="2268864"/>
            <a:ext cx="3515258" cy="1926075"/>
          </a:xfrm>
          <a:prstGeom prst="roundRect">
            <a:avLst>
              <a:gd name="adj" fmla="val 5697"/>
            </a:avLst>
          </a:prstGeom>
          <a:solidFill>
            <a:srgbClr val="FFFFFF"/>
          </a:solidFill>
          <a:ln w="9525">
            <a:solidFill>
              <a:srgbClr val="DFE6DC"/>
            </a:solidFill>
            <a:prstDash val="solid"/>
          </a:ln>
        </p:spPr>
      </p:sp>
      <p:sp>
        <p:nvSpPr>
          <p:cNvPr id="9" name="Text 7"/>
          <p:cNvSpPr txBox="1"/>
          <p:nvPr/>
        </p:nvSpPr>
        <p:spPr>
          <a:xfrm>
            <a:off x="4612538" y="2495461"/>
            <a:ext cx="2966618"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%69</a:t>
            </a:r>
            <a:endParaRPr lang="tr-TR" sz="1620" dirty="0"/>
          </a:p>
        </p:txBody>
      </p:sp>
      <p:sp>
        <p:nvSpPr>
          <p:cNvPr id="10" name="Text 8"/>
          <p:cNvSpPr txBox="1"/>
          <p:nvPr/>
        </p:nvSpPr>
        <p:spPr>
          <a:xfrm>
            <a:off x="4612538" y="3326317"/>
            <a:ext cx="2966618"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dünyada çekilen suyun tarımda kullanılan payı (FAO AQUASTAT)</a:t>
            </a:r>
            <a:endParaRPr lang="tr-TR" sz="1260" dirty="0"/>
          </a:p>
        </p:txBody>
      </p:sp>
      <p:sp>
        <p:nvSpPr>
          <p:cNvPr id="11" name="Shape 9"/>
          <p:cNvSpPr/>
          <p:nvPr/>
        </p:nvSpPr>
        <p:spPr>
          <a:xfrm>
            <a:off x="8127797" y="2268864"/>
            <a:ext cx="3515258" cy="1926075"/>
          </a:xfrm>
          <a:prstGeom prst="roundRect">
            <a:avLst>
              <a:gd name="adj" fmla="val 5697"/>
            </a:avLst>
          </a:prstGeom>
          <a:solidFill>
            <a:srgbClr val="FFFFFF"/>
          </a:solidFill>
          <a:ln w="9525">
            <a:solidFill>
              <a:srgbClr val="DFE6DC"/>
            </a:solidFill>
            <a:prstDash val="solid"/>
          </a:ln>
        </p:spPr>
      </p:sp>
      <p:sp>
        <p:nvSpPr>
          <p:cNvPr id="12" name="Text 10"/>
          <p:cNvSpPr txBox="1"/>
          <p:nvPr/>
        </p:nvSpPr>
        <p:spPr>
          <a:xfrm>
            <a:off x="8402117" y="2495461"/>
            <a:ext cx="2966618"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%16</a:t>
            </a:r>
            <a:r>
              <a:rPr lang="tr-TR" altLang="en-US" sz="1800" b="1" dirty="0">
                <a:solidFill>
                  <a:srgbClr val="1F7A3A"/>
                </a:solidFill>
                <a:latin typeface="Calibri" pitchFamily="34" charset="0"/>
                <a:ea typeface="Calibri" pitchFamily="34" charset="-122"/>
                <a:cs typeface="Calibri" pitchFamily="34" charset="-120"/>
              </a:rPr>
              <a:t> üzeri</a:t>
            </a:r>
            <a:endParaRPr lang="tr-TR" sz="1620" dirty="0"/>
          </a:p>
        </p:txBody>
      </p:sp>
      <p:sp>
        <p:nvSpPr>
          <p:cNvPr id="13" name="Text 11"/>
          <p:cNvSpPr txBox="1"/>
          <p:nvPr/>
        </p:nvSpPr>
        <p:spPr>
          <a:xfrm>
            <a:off x="8402117" y="3326317"/>
            <a:ext cx="2966618"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Teselya ovasında buğdayın sulama suyu ihtiyacında beklenen artış; pamukta yaklaşık %7</a:t>
            </a:r>
            <a:endParaRPr lang="tr-TR" sz="1260" dirty="0"/>
          </a:p>
        </p:txBody>
      </p:sp>
      <p:sp>
        <p:nvSpPr>
          <p:cNvPr id="14" name="Text 12"/>
          <p:cNvSpPr txBox="1"/>
          <p:nvPr/>
        </p:nvSpPr>
        <p:spPr>
          <a:xfrm>
            <a:off x="548640" y="4421537"/>
            <a:ext cx="11094415" cy="1314263"/>
          </a:xfrm>
          <a:prstGeom prst="rect">
            <a:avLst/>
          </a:prstGeom>
          <a:noFill/>
          <a:ln/>
        </p:spPr>
        <p:txBody>
          <a:bodyPr wrap="square" lIns="0" tIns="0" rIns="0" bIns="0" rtlCol="0" anchor="t">
            <a:normAutofit/>
          </a:bodyPr>
          <a:lstStyle/>
          <a:p>
            <a:pPr indent="0" marL="0">
              <a:buNone/>
            </a:pPr>
            <a:r>
              <a:rPr lang="tr-TR" altLang="en-US" sz="1440" dirty="0">
                <a:solidFill>
                  <a:srgbClr val="3A4540"/>
                </a:solidFill>
                <a:latin typeface="Calibri" pitchFamily="34" charset="0"/>
                <a:ea typeface="Calibri" pitchFamily="34" charset="-122"/>
                <a:cs typeface="Calibri" pitchFamily="34" charset="-120"/>
              </a:rPr>
              <a:t>Kozan Barajı 10.220 hektarı sular; Ağustos 2025 kuraklığında doluluk %10'a indi. Talep artıyor, su sınırlı, yazlar ısınıyor, kırsalda işgücü azalıyor: girdiyi daha az ve daha isabetli kullanmak zorunlu hale geliyor.</a:t>
            </a:r>
            <a:endParaRPr lang="tr-TR" sz="1440" dirty="0"/>
          </a:p>
        </p:txBody>
      </p:sp>
      <p:sp>
        <p:nvSpPr>
          <p:cNvPr id="15" name="Text 1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BM DESA (2024); FAO AQUASTAT; Papanastasiou ve diğerleri (2023); DSİ; Anadolu Ajansı (24.08.2025)</a:t>
            </a:r>
            <a:endParaRPr lang="tr-TR" sz="900" dirty="0"/>
          </a:p>
        </p:txBody>
      </p:sp>
      <p:sp>
        <p:nvSpPr>
          <p:cNvPr id="16" name="Text 1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8</a:t>
            </a:r>
            <a:endParaRPr lang="tr-TR"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2 · DİJİTAL TARIM UYGULAMALARI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Dijital dönüşüm kayıtla başlar</a:t>
            </a:r>
            <a:endParaRPr lang="tr-TR" sz="2700" dirty="0"/>
          </a:p>
        </p:txBody>
      </p:sp>
      <p:sp>
        <p:nvSpPr>
          <p:cNvPr id="4" name="Shape 2"/>
          <p:cNvSpPr/>
          <p:nvPr/>
        </p:nvSpPr>
        <p:spPr>
          <a:xfrm>
            <a:off x="548640" y="2268864"/>
            <a:ext cx="2485568" cy="2417036"/>
          </a:xfrm>
          <a:prstGeom prst="roundRect">
            <a:avLst>
              <a:gd name="adj" fmla="val 4540"/>
            </a:avLst>
          </a:prstGeom>
          <a:solidFill>
            <a:srgbClr val="E6F3EA"/>
          </a:solidFill>
          <a:ln w="9525">
            <a:solidFill>
              <a:srgbClr val="CFE6D6"/>
            </a:solidFill>
            <a:prstDash val="solid"/>
          </a:ln>
        </p:spPr>
      </p:sp>
      <p:sp>
        <p:nvSpPr>
          <p:cNvPr id="5" name="Shape 3"/>
          <p:cNvSpPr/>
          <p:nvPr/>
        </p:nvSpPr>
        <p:spPr>
          <a:xfrm>
            <a:off x="794349" y="2435035"/>
            <a:ext cx="422981" cy="422981"/>
          </a:xfrm>
          <a:prstGeom prst="ellipse">
            <a:avLst/>
          </a:prstGeom>
          <a:solidFill>
            <a:srgbClr val="1F7A3A"/>
          </a:solidFill>
          <a:ln w="12700">
            <a:solidFill>
              <a:srgbClr val="1F7A3A"/>
            </a:solidFill>
            <a:prstDash val="solid"/>
          </a:ln>
        </p:spPr>
      </p:sp>
      <p:sp>
        <p:nvSpPr>
          <p:cNvPr id="6" name="Text 4"/>
          <p:cNvSpPr txBox="1"/>
          <p:nvPr/>
        </p:nvSpPr>
        <p:spPr>
          <a:xfrm>
            <a:off x="794349"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1</a:t>
            </a:r>
            <a:endParaRPr lang="tr-TR" sz="1020" dirty="0"/>
          </a:p>
        </p:txBody>
      </p:sp>
      <p:sp>
        <p:nvSpPr>
          <p:cNvPr id="7" name="Text 5"/>
          <p:cNvSpPr txBox="1"/>
          <p:nvPr/>
        </p:nvSpPr>
        <p:spPr>
          <a:xfrm>
            <a:off x="749808" y="2986422"/>
            <a:ext cx="2083232" cy="604259"/>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Kayıt</a:t>
            </a:r>
            <a:endParaRPr lang="tr-TR" sz="1530" dirty="0"/>
          </a:p>
        </p:txBody>
      </p:sp>
      <p:sp>
        <p:nvSpPr>
          <p:cNvPr id="8" name="Text 6"/>
          <p:cNvSpPr txBox="1"/>
          <p:nvPr/>
        </p:nvSpPr>
        <p:spPr>
          <a:xfrm>
            <a:off x="749808" y="3590681"/>
            <a:ext cx="2083232" cy="981921"/>
          </a:xfrm>
          <a:prstGeom prst="rect">
            <a:avLst/>
          </a:prstGeom>
          <a:noFill/>
          <a:ln/>
        </p:spPr>
        <p:txBody>
          <a:bodyPr wrap="square" lIns="0" tIns="0" rIns="0" bIns="0" rtlCol="0" anchor="t">
            <a:normAutofit/>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Türkiye'de Çiftçi Kayıt Sistemi (ÇKS); ürün güncellemesi Ekim 2022'den beri e-Devlet'te. AB'de IACS.</a:t>
            </a:r>
            <a:endParaRPr lang="tr-TR" sz="1310" dirty="0"/>
          </a:p>
        </p:txBody>
      </p:sp>
      <p:sp>
        <p:nvSpPr>
          <p:cNvPr id="9" name="Shape 7"/>
          <p:cNvSpPr/>
          <p:nvPr/>
        </p:nvSpPr>
        <p:spPr>
          <a:xfrm rot="5400000">
            <a:off x="3125648" y="3379190"/>
            <a:ext cx="201168" cy="196384"/>
          </a:xfrm>
          <a:prstGeom prst="triangle">
            <a:avLst/>
          </a:prstGeom>
          <a:solidFill>
            <a:srgbClr val="BFE0C8"/>
          </a:solidFill>
          <a:ln w="12700">
            <a:solidFill>
              <a:srgbClr val="BFE0C8"/>
            </a:solidFill>
            <a:prstDash val="solid"/>
          </a:ln>
        </p:spPr>
      </p:sp>
      <p:sp>
        <p:nvSpPr>
          <p:cNvPr id="10" name="Shape 8"/>
          <p:cNvSpPr/>
          <p:nvPr/>
        </p:nvSpPr>
        <p:spPr>
          <a:xfrm>
            <a:off x="3418256" y="2268864"/>
            <a:ext cx="2485568" cy="2417036"/>
          </a:xfrm>
          <a:prstGeom prst="roundRect">
            <a:avLst>
              <a:gd name="adj" fmla="val 4540"/>
            </a:avLst>
          </a:prstGeom>
          <a:solidFill>
            <a:srgbClr val="FFFFFF"/>
          </a:solidFill>
          <a:ln w="9525">
            <a:solidFill>
              <a:srgbClr val="DFE6DC"/>
            </a:solidFill>
            <a:prstDash val="solid"/>
          </a:ln>
        </p:spPr>
      </p:sp>
      <p:sp>
        <p:nvSpPr>
          <p:cNvPr id="11" name="Shape 9"/>
          <p:cNvSpPr/>
          <p:nvPr/>
        </p:nvSpPr>
        <p:spPr>
          <a:xfrm>
            <a:off x="3663965" y="2435035"/>
            <a:ext cx="422981" cy="422981"/>
          </a:xfrm>
          <a:prstGeom prst="ellipse">
            <a:avLst/>
          </a:prstGeom>
          <a:solidFill>
            <a:srgbClr val="1F7A3A"/>
          </a:solidFill>
          <a:ln w="12700">
            <a:solidFill>
              <a:srgbClr val="1F7A3A"/>
            </a:solidFill>
            <a:prstDash val="solid"/>
          </a:ln>
        </p:spPr>
      </p:sp>
      <p:sp>
        <p:nvSpPr>
          <p:cNvPr id="12" name="Text 10"/>
          <p:cNvSpPr txBox="1"/>
          <p:nvPr/>
        </p:nvSpPr>
        <p:spPr>
          <a:xfrm>
            <a:off x="3663965"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2</a:t>
            </a:r>
            <a:endParaRPr lang="tr-TR" sz="1020" dirty="0"/>
          </a:p>
        </p:txBody>
      </p:sp>
      <p:sp>
        <p:nvSpPr>
          <p:cNvPr id="13" name="Text 11"/>
          <p:cNvSpPr txBox="1"/>
          <p:nvPr/>
        </p:nvSpPr>
        <p:spPr>
          <a:xfrm>
            <a:off x="3619424" y="2986422"/>
            <a:ext cx="2083232" cy="604259"/>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İzleme</a:t>
            </a:r>
            <a:endParaRPr lang="tr-TR" sz="1530" dirty="0"/>
          </a:p>
        </p:txBody>
      </p:sp>
      <p:sp>
        <p:nvSpPr>
          <p:cNvPr id="14" name="Text 12"/>
          <p:cNvSpPr txBox="1"/>
          <p:nvPr/>
        </p:nvSpPr>
        <p:spPr>
          <a:xfrm>
            <a:off x="3619424" y="3590681"/>
            <a:ext cx="2083232" cy="981921"/>
          </a:xfrm>
          <a:prstGeom prst="rect">
            <a:avLst/>
          </a:prstGeom>
          <a:noFill/>
          <a:ln/>
        </p:spPr>
        <p:txBody>
          <a:bodyPr wrap="square" lIns="0" tIns="0" rIns="0" bIns="0" rtlCol="0" anchor="t">
            <a:normAutofit/>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Sensör, istasyon ve uydu. AB'de uydu tabanlı Alan İzleme Sistemi (AMS) 1 Ocak 2023'ten beri zorunlu.</a:t>
            </a:r>
            <a:endParaRPr lang="tr-TR" sz="1310" dirty="0"/>
          </a:p>
        </p:txBody>
      </p:sp>
      <p:sp>
        <p:nvSpPr>
          <p:cNvPr id="15" name="Shape 13"/>
          <p:cNvSpPr/>
          <p:nvPr/>
        </p:nvSpPr>
        <p:spPr>
          <a:xfrm rot="5400000">
            <a:off x="5995264" y="3379190"/>
            <a:ext cx="201168" cy="196384"/>
          </a:xfrm>
          <a:prstGeom prst="triangle">
            <a:avLst/>
          </a:prstGeom>
          <a:solidFill>
            <a:srgbClr val="BFE0C8"/>
          </a:solidFill>
          <a:ln w="12700">
            <a:solidFill>
              <a:srgbClr val="BFE0C8"/>
            </a:solidFill>
            <a:prstDash val="solid"/>
          </a:ln>
        </p:spPr>
      </p:sp>
      <p:sp>
        <p:nvSpPr>
          <p:cNvPr id="16" name="Shape 14"/>
          <p:cNvSpPr/>
          <p:nvPr/>
        </p:nvSpPr>
        <p:spPr>
          <a:xfrm>
            <a:off x="6287872" y="2268864"/>
            <a:ext cx="2485568" cy="2417036"/>
          </a:xfrm>
          <a:prstGeom prst="roundRect">
            <a:avLst>
              <a:gd name="adj" fmla="val 4540"/>
            </a:avLst>
          </a:prstGeom>
          <a:solidFill>
            <a:srgbClr val="E6F3EA"/>
          </a:solidFill>
          <a:ln w="9525">
            <a:solidFill>
              <a:srgbClr val="CFE6D6"/>
            </a:solidFill>
            <a:prstDash val="solid"/>
          </a:ln>
        </p:spPr>
      </p:sp>
      <p:sp>
        <p:nvSpPr>
          <p:cNvPr id="17" name="Shape 15"/>
          <p:cNvSpPr/>
          <p:nvPr/>
        </p:nvSpPr>
        <p:spPr>
          <a:xfrm>
            <a:off x="6533581" y="2435035"/>
            <a:ext cx="422981" cy="422981"/>
          </a:xfrm>
          <a:prstGeom prst="ellipse">
            <a:avLst/>
          </a:prstGeom>
          <a:solidFill>
            <a:srgbClr val="1F7A3A"/>
          </a:solidFill>
          <a:ln w="12700">
            <a:solidFill>
              <a:srgbClr val="1F7A3A"/>
            </a:solidFill>
            <a:prstDash val="solid"/>
          </a:ln>
        </p:spPr>
      </p:sp>
      <p:sp>
        <p:nvSpPr>
          <p:cNvPr id="18" name="Text 16"/>
          <p:cNvSpPr txBox="1"/>
          <p:nvPr/>
        </p:nvSpPr>
        <p:spPr>
          <a:xfrm>
            <a:off x="6533581"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3</a:t>
            </a:r>
            <a:endParaRPr lang="tr-TR" sz="1020" dirty="0"/>
          </a:p>
        </p:txBody>
      </p:sp>
      <p:sp>
        <p:nvSpPr>
          <p:cNvPr id="19" name="Text 17"/>
          <p:cNvSpPr txBox="1"/>
          <p:nvPr/>
        </p:nvSpPr>
        <p:spPr>
          <a:xfrm>
            <a:off x="6489040" y="2986422"/>
            <a:ext cx="2083232" cy="604259"/>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Analiz ve karar</a:t>
            </a:r>
            <a:endParaRPr lang="tr-TR" sz="1530" dirty="0"/>
          </a:p>
        </p:txBody>
      </p:sp>
      <p:sp>
        <p:nvSpPr>
          <p:cNvPr id="20" name="Text 18"/>
          <p:cNvSpPr txBox="1"/>
          <p:nvPr/>
        </p:nvSpPr>
        <p:spPr>
          <a:xfrm>
            <a:off x="6489040" y="3590681"/>
            <a:ext cx="2083232" cy="981921"/>
          </a:xfrm>
          <a:prstGeom prst="rect">
            <a:avLst/>
          </a:prstGeom>
          <a:noFill/>
          <a:ln/>
        </p:spPr>
        <p:txBody>
          <a:bodyPr wrap="square" lIns="0" tIns="0" rIns="0" bIns="0" rtlCol="0" anchor="t">
            <a:normAutofit/>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Yazılım veriyi yorumlar; sulama, gübreleme ya da ilaçlama önerir.</a:t>
            </a:r>
            <a:endParaRPr lang="tr-TR" sz="1310" dirty="0"/>
          </a:p>
        </p:txBody>
      </p:sp>
      <p:sp>
        <p:nvSpPr>
          <p:cNvPr id="21" name="Shape 19"/>
          <p:cNvSpPr/>
          <p:nvPr/>
        </p:nvSpPr>
        <p:spPr>
          <a:xfrm rot="5400000">
            <a:off x="8864879" y="3379190"/>
            <a:ext cx="201168" cy="196384"/>
          </a:xfrm>
          <a:prstGeom prst="triangle">
            <a:avLst/>
          </a:prstGeom>
          <a:solidFill>
            <a:srgbClr val="BFE0C8"/>
          </a:solidFill>
          <a:ln w="12700">
            <a:solidFill>
              <a:srgbClr val="BFE0C8"/>
            </a:solidFill>
            <a:prstDash val="solid"/>
          </a:ln>
        </p:spPr>
      </p:sp>
      <p:sp>
        <p:nvSpPr>
          <p:cNvPr id="22" name="Shape 20"/>
          <p:cNvSpPr/>
          <p:nvPr/>
        </p:nvSpPr>
        <p:spPr>
          <a:xfrm>
            <a:off x="9157487" y="2268864"/>
            <a:ext cx="2485568" cy="2417036"/>
          </a:xfrm>
          <a:prstGeom prst="roundRect">
            <a:avLst>
              <a:gd name="adj" fmla="val 4540"/>
            </a:avLst>
          </a:prstGeom>
          <a:solidFill>
            <a:srgbClr val="FFFFFF"/>
          </a:solidFill>
          <a:ln w="9525">
            <a:solidFill>
              <a:srgbClr val="DFE6DC"/>
            </a:solidFill>
            <a:prstDash val="solid"/>
          </a:ln>
        </p:spPr>
      </p:sp>
      <p:sp>
        <p:nvSpPr>
          <p:cNvPr id="23" name="Shape 21"/>
          <p:cNvSpPr/>
          <p:nvPr/>
        </p:nvSpPr>
        <p:spPr>
          <a:xfrm>
            <a:off x="9403197" y="2435035"/>
            <a:ext cx="422981" cy="422981"/>
          </a:xfrm>
          <a:prstGeom prst="ellipse">
            <a:avLst/>
          </a:prstGeom>
          <a:solidFill>
            <a:srgbClr val="1F7A3A"/>
          </a:solidFill>
          <a:ln w="12700">
            <a:solidFill>
              <a:srgbClr val="1F7A3A"/>
            </a:solidFill>
            <a:prstDash val="solid"/>
          </a:ln>
        </p:spPr>
      </p:sp>
      <p:sp>
        <p:nvSpPr>
          <p:cNvPr id="24" name="Text 22"/>
          <p:cNvSpPr txBox="1"/>
          <p:nvPr/>
        </p:nvSpPr>
        <p:spPr>
          <a:xfrm>
            <a:off x="9403197"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4</a:t>
            </a:r>
            <a:endParaRPr lang="tr-TR" sz="1020" dirty="0"/>
          </a:p>
        </p:txBody>
      </p:sp>
      <p:sp>
        <p:nvSpPr>
          <p:cNvPr id="25" name="Text 23"/>
          <p:cNvSpPr txBox="1"/>
          <p:nvPr/>
        </p:nvSpPr>
        <p:spPr>
          <a:xfrm>
            <a:off x="9358655" y="2986422"/>
            <a:ext cx="2083232" cy="604259"/>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Bağlantılı hizmetler</a:t>
            </a:r>
            <a:endParaRPr lang="tr-TR" sz="1530" dirty="0"/>
          </a:p>
        </p:txBody>
      </p:sp>
      <p:sp>
        <p:nvSpPr>
          <p:cNvPr id="26" name="Text 24"/>
          <p:cNvSpPr txBox="1"/>
          <p:nvPr/>
        </p:nvSpPr>
        <p:spPr>
          <a:xfrm>
            <a:off x="9358655" y="3590681"/>
            <a:ext cx="2083232" cy="981921"/>
          </a:xfrm>
          <a:prstGeom prst="rect">
            <a:avLst/>
          </a:prstGeom>
          <a:noFill/>
          <a:ln/>
        </p:spPr>
        <p:txBody>
          <a:bodyPr wrap="square" lIns="0" tIns="0" rIns="0" bIns="0" rtlCol="0" anchor="t">
            <a:normAutofit/>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Kayıt destek, satış, sigorta ve izlenebilirlikte yeniden kullanılır. AB'de bilgi akışı AKIS ile desteklenir.</a:t>
            </a:r>
            <a:endParaRPr lang="tr-TR" sz="1310" dirty="0"/>
          </a:p>
        </p:txBody>
      </p:sp>
      <p:sp>
        <p:nvSpPr>
          <p:cNvPr id="27" name="Text 25"/>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T.C. Tarım ve Orman Bakanlığı (2022, 2025); Avrupa Komisyonu (2023); EU CAP Network (2023)</a:t>
            </a:r>
            <a:endParaRPr lang="tr-TR" sz="900" dirty="0"/>
          </a:p>
        </p:txBody>
      </p:sp>
      <p:sp>
        <p:nvSpPr>
          <p:cNvPr id="28" name="Text 2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9</a:t>
            </a:r>
            <a:endParaRPr lang="tr-TR" sz="900" dirty="0"/>
          </a:p>
        </p:txBody>
      </p:sp>
      <p:sp>
        <p:nvSpPr>
          <p:cNvPr id="30" name="Shape 27"/>
          <p:cNvSpPr/>
          <p:nvPr/>
        </p:nvSpPr>
        <p:spPr>
          <a:xfrm>
            <a:off x="548640" y="4852071"/>
            <a:ext cx="11094415" cy="793090"/>
          </a:xfrm>
          <a:prstGeom prst="roundRect">
            <a:avLst>
              <a:gd name="adj" fmla="val 13836"/>
            </a:avLst>
          </a:prstGeom>
          <a:solidFill>
            <a:srgbClr val="E6F3EA"/>
          </a:solidFill>
          <a:ln w="9525">
            <a:solidFill>
              <a:srgbClr val="E6F3EA"/>
            </a:solidFill>
            <a:prstDash val="solid"/>
          </a:ln>
        </p:spPr>
      </p:sp>
      <p:sp>
        <p:nvSpPr>
          <p:cNvPr id="31" name="Shape 28"/>
          <p:cNvSpPr/>
          <p:nvPr/>
        </p:nvSpPr>
        <p:spPr>
          <a:xfrm>
            <a:off x="826554" y="5014466"/>
            <a:ext cx="468301" cy="468301"/>
          </a:xfrm>
          <a:prstGeom prst="ellipse">
            <a:avLst/>
          </a:prstGeom>
          <a:solidFill>
            <a:srgbClr val="FFFFFF"/>
          </a:solidFill>
          <a:ln w="12700">
            <a:solidFill>
              <a:srgbClr val="FFFFFF"/>
            </a:solidFill>
            <a:prstDash val="solid"/>
          </a:ln>
        </p:spPr>
      </p:sp>
      <p:pic>
        <p:nvPicPr>
          <p:cNvPr id="32" name="Image 0" descr="/root/kozan-akilli-tarim/sunum/build/cache/m2/icons/target-16602D.png">    </p:cNvPr>
          <p:cNvPicPr>
            <a:picLocks noChangeAspect="1"/>
          </p:cNvPicPr>
          <p:nvPr/>
        </p:nvPicPr>
        <p:blipFill>
          <a:blip r:embed="rId1"/>
          <a:stretch>
            <a:fillRect/>
          </a:stretch>
        </p:blipFill>
        <p:spPr>
          <a:xfrm>
            <a:off x="929580" y="5117492"/>
            <a:ext cx="262248" cy="262248"/>
          </a:xfrm>
          <a:prstGeom prst="rect">
            <a:avLst/>
          </a:prstGeom>
        </p:spPr>
      </p:pic>
      <p:sp>
        <p:nvSpPr>
          <p:cNvPr id="33" name="Text 29"/>
          <p:cNvSpPr txBox="1"/>
          <p:nvPr/>
        </p:nvSpPr>
        <p:spPr>
          <a:xfrm>
            <a:off x="1554480" y="4942710"/>
            <a:ext cx="9859975" cy="611812"/>
          </a:xfrm>
          <a:prstGeom prst="rect">
            <a:avLst/>
          </a:prstGeom>
          <a:noFill/>
          <a:ln/>
        </p:spPr>
        <p:txBody>
          <a:bodyPr wrap="square" lIns="0" tIns="0" rIns="0" bIns="0" rtlCol="0" anchor="ctr">
            <a:normAutofit/>
          </a:bodyPr>
          <a:lstStyle/>
          <a:p>
            <a:pPr indent="0" marL="0">
              <a:buNone/>
            </a:pPr>
            <a:r>
              <a:rPr lang="tr-TR" altLang="en-US" sz="1350" b="1" dirty="0">
                <a:solidFill>
                  <a:srgbClr val="16602D"/>
                </a:solidFill>
                <a:latin typeface="Calibri" pitchFamily="34" charset="0"/>
                <a:ea typeface="Calibri" pitchFamily="34" charset="-122"/>
                <a:cs typeface="Calibri" pitchFamily="34" charset="-120"/>
              </a:rPr>
              <a:t>Plan hedefi: </a:t>
            </a:r>
            <a:r>
              <a:rPr lang="tr-TR" altLang="en-US" sz="1350" dirty="0">
                <a:solidFill>
                  <a:srgbClr val="1B2420"/>
                </a:solidFill>
                <a:latin typeface="Calibri" pitchFamily="34" charset="0"/>
                <a:ea typeface="Calibri" pitchFamily="34" charset="-122"/>
                <a:cs typeface="Calibri" pitchFamily="34" charset="-120"/>
              </a:rPr>
              <a:t>Bakanlığın 2024-2028 Stratejik Planı modern sulama alanını 2023'teki 520 bin hektardan 2028'de 920 bin hektara çıkarmayı hedefliyor.</a:t>
            </a:r>
            <a:endParaRPr lang="tr-TR"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2-3 · UZAKTAN ALGILAMA · LARİSSA</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Uzaktan algılama: tarlaya yukarıdan bakmak</a:t>
            </a:r>
            <a:endParaRPr lang="tr-TR" sz="2700" dirty="0"/>
          </a:p>
        </p:txBody>
      </p:sp>
      <p:sp>
        <p:nvSpPr>
          <p:cNvPr id="5" name="Shape 3"/>
          <p:cNvSpPr/>
          <p:nvPr/>
        </p:nvSpPr>
        <p:spPr>
          <a:xfrm>
            <a:off x="548640" y="2268864"/>
            <a:ext cx="3515258" cy="1926075"/>
          </a:xfrm>
          <a:prstGeom prst="roundRect">
            <a:avLst>
              <a:gd name="adj" fmla="val 5697"/>
            </a:avLst>
          </a:prstGeom>
          <a:solidFill>
            <a:srgbClr val="FFFFFF"/>
          </a:solidFill>
          <a:ln w="9525">
            <a:solidFill>
              <a:srgbClr val="DFE6DC"/>
            </a:solidFill>
            <a:prstDash val="solid"/>
          </a:ln>
        </p:spPr>
      </p:sp>
      <p:sp>
        <p:nvSpPr>
          <p:cNvPr id="6" name="Text 4"/>
          <p:cNvSpPr txBox="1"/>
          <p:nvPr/>
        </p:nvSpPr>
        <p:spPr>
          <a:xfrm>
            <a:off x="822960" y="2495461"/>
            <a:ext cx="2966618"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1.150</a:t>
            </a:r>
            <a:r>
              <a:rPr lang="tr-TR" altLang="en-US" sz="1800" b="1" dirty="0">
                <a:solidFill>
                  <a:srgbClr val="1F7A3A"/>
                </a:solidFill>
                <a:latin typeface="Calibri" pitchFamily="34" charset="0"/>
                <a:ea typeface="Calibri" pitchFamily="34" charset="-122"/>
                <a:cs typeface="Calibri" pitchFamily="34" charset="-120"/>
              </a:rPr>
              <a:t> km²</a:t>
            </a:r>
            <a:endParaRPr lang="tr-TR" sz="1620" dirty="0"/>
          </a:p>
        </p:txBody>
      </p:sp>
      <p:sp>
        <p:nvSpPr>
          <p:cNvPr id="7" name="Text 5"/>
          <p:cNvSpPr txBox="1"/>
          <p:nvPr/>
        </p:nvSpPr>
        <p:spPr>
          <a:xfrm>
            <a:off x="822960" y="3326317"/>
            <a:ext cx="2966618"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Daniel fırtınası (Eylül 2023) sonrası Sentinel-1 radarıyla hesaplanan su basan alan</a:t>
            </a:r>
            <a:endParaRPr lang="tr-TR" sz="1260" dirty="0"/>
          </a:p>
        </p:txBody>
      </p:sp>
      <p:sp>
        <p:nvSpPr>
          <p:cNvPr id="8" name="Shape 6"/>
          <p:cNvSpPr/>
          <p:nvPr/>
        </p:nvSpPr>
        <p:spPr>
          <a:xfrm>
            <a:off x="4338218" y="2268864"/>
            <a:ext cx="3515258" cy="1926075"/>
          </a:xfrm>
          <a:prstGeom prst="roundRect">
            <a:avLst>
              <a:gd name="adj" fmla="val 5697"/>
            </a:avLst>
          </a:prstGeom>
          <a:solidFill>
            <a:srgbClr val="FFFFFF"/>
          </a:solidFill>
          <a:ln w="9525">
            <a:solidFill>
              <a:srgbClr val="DFE6DC"/>
            </a:solidFill>
            <a:prstDash val="solid"/>
          </a:ln>
        </p:spPr>
      </p:sp>
      <p:sp>
        <p:nvSpPr>
          <p:cNvPr id="9" name="Text 7"/>
          <p:cNvSpPr txBox="1"/>
          <p:nvPr/>
        </p:nvSpPr>
        <p:spPr>
          <a:xfrm>
            <a:off x="4612538" y="2495461"/>
            <a:ext cx="2966618"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%70</a:t>
            </a:r>
            <a:endParaRPr lang="tr-TR" sz="1620" dirty="0"/>
          </a:p>
        </p:txBody>
      </p:sp>
      <p:sp>
        <p:nvSpPr>
          <p:cNvPr id="10" name="Text 8"/>
          <p:cNvSpPr txBox="1"/>
          <p:nvPr/>
        </p:nvSpPr>
        <p:spPr>
          <a:xfrm>
            <a:off x="4612538" y="3326317"/>
            <a:ext cx="2966618"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su basan alanın tarım arazisi payı (yaklaşık 820 km²)</a:t>
            </a:r>
            <a:endParaRPr lang="tr-TR" sz="1260" dirty="0"/>
          </a:p>
        </p:txBody>
      </p:sp>
      <p:sp>
        <p:nvSpPr>
          <p:cNvPr id="11" name="Shape 9"/>
          <p:cNvSpPr/>
          <p:nvPr/>
        </p:nvSpPr>
        <p:spPr>
          <a:xfrm>
            <a:off x="8127797" y="2268864"/>
            <a:ext cx="3515258" cy="1926075"/>
          </a:xfrm>
          <a:prstGeom prst="roundRect">
            <a:avLst>
              <a:gd name="adj" fmla="val 5697"/>
            </a:avLst>
          </a:prstGeom>
          <a:solidFill>
            <a:srgbClr val="FFFFFF"/>
          </a:solidFill>
          <a:ln w="9525">
            <a:solidFill>
              <a:srgbClr val="DFE6DC"/>
            </a:solidFill>
            <a:prstDash val="solid"/>
          </a:ln>
        </p:spPr>
      </p:sp>
      <p:sp>
        <p:nvSpPr>
          <p:cNvPr id="12" name="Text 10"/>
          <p:cNvSpPr txBox="1"/>
          <p:nvPr/>
        </p:nvSpPr>
        <p:spPr>
          <a:xfrm>
            <a:off x="8402117" y="2495461"/>
            <a:ext cx="2966618"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%30,5</a:t>
            </a:r>
            <a:endParaRPr lang="tr-TR" sz="1620" dirty="0"/>
          </a:p>
        </p:txBody>
      </p:sp>
      <p:sp>
        <p:nvSpPr>
          <p:cNvPr id="13" name="Text 11"/>
          <p:cNvSpPr txBox="1"/>
          <p:nvPr/>
        </p:nvSpPr>
        <p:spPr>
          <a:xfrm>
            <a:off x="8402117" y="3326317"/>
            <a:ext cx="2966618"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Teselya ovasındaki pamuk alanının su altında kalan payı (yaklaşık 282 km²)</a:t>
            </a:r>
            <a:endParaRPr lang="tr-TR" sz="1260" dirty="0"/>
          </a:p>
        </p:txBody>
      </p:sp>
      <p:sp>
        <p:nvSpPr>
          <p:cNvPr id="14" name="Text 12"/>
          <p:cNvSpPr txBox="1"/>
          <p:nvPr/>
        </p:nvSpPr>
        <p:spPr>
          <a:xfrm>
            <a:off x="548640" y="4421537"/>
            <a:ext cx="11094415" cy="1314263"/>
          </a:xfrm>
          <a:prstGeom prst="rect">
            <a:avLst/>
          </a:prstGeom>
          <a:noFill/>
          <a:ln/>
        </p:spPr>
        <p:txBody>
          <a:bodyPr wrap="square" lIns="0" tIns="0" rIns="0" bIns="0" rtlCol="0" anchor="t">
            <a:normAutofit/>
          </a:bodyPr>
          <a:lstStyle/>
          <a:p>
            <a:pPr indent="0" marL="0">
              <a:buNone/>
            </a:pPr>
            <a:r>
              <a:rPr lang="tr-TR" altLang="en-US" sz="1440" dirty="0">
                <a:solidFill>
                  <a:srgbClr val="3A4540"/>
                </a:solidFill>
                <a:latin typeface="Calibri" pitchFamily="34" charset="0"/>
                <a:ea typeface="Calibri" pitchFamily="34" charset="-122"/>
                <a:cs typeface="Calibri" pitchFamily="34" charset="-120"/>
              </a:rPr>
              <a:t>Sentinel-2 yaklaşık 5 günde bir 10 m çözünürlüklü çok bantlı görüntü, Sentinel-1 radar ise gece gündüz ve her havada yaklaşık 6 günde bir görüntü sağlar. Uydu, hasarın tarlaya tek tek gidilmeden haritalanmasını sağladı.</a:t>
            </a:r>
            <a:endParaRPr lang="tr-TR" sz="1440" dirty="0"/>
          </a:p>
        </p:txBody>
      </p:sp>
      <p:sp>
        <p:nvSpPr>
          <p:cNvPr id="15" name="Text 1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He ve diğerleri, NHESS (2024); JRC, DIAS for CAP Checks by Monitoring</a:t>
            </a:r>
            <a:endParaRPr lang="tr-TR" sz="900" dirty="0"/>
          </a:p>
        </p:txBody>
      </p:sp>
      <p:sp>
        <p:nvSpPr>
          <p:cNvPr id="16" name="Text 1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10</a:t>
            </a:r>
            <a:endParaRPr lang="tr-TR"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3 · IOT VE SENSÖRLER</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Verinin yolculuğu: topraktan vanaya</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LoRa Alliance; UF/IFAS (Muñoz-Carpena ve diğerleri, 2024); Ders 3 çizimleri</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11</a:t>
            </a:r>
            <a:endParaRPr lang="tr-TR" sz="900" dirty="0"/>
          </a:p>
        </p:txBody>
      </p:sp>
      <p:pic>
        <p:nvPicPr>
          <p:cNvPr id="7" name="Image 0" descr="/root/kozan-akilli-tarim/sunum/build/cache/m2-step0-dfec7752-960-0.04.png">    </p:cNvPr>
          <p:cNvPicPr>
            <a:picLocks noChangeAspect="1"/>
          </p:cNvPicPr>
          <p:nvPr/>
        </p:nvPicPr>
        <p:blipFill>
          <a:blip r:embed="rId1"/>
          <a:stretch>
            <a:fillRect/>
          </a:stretch>
        </p:blipFill>
        <p:spPr>
          <a:xfrm>
            <a:off x="747485" y="2253758"/>
            <a:ext cx="1888309" cy="1062174"/>
          </a:xfrm>
          <a:prstGeom prst="rect">
            <a:avLst/>
          </a:prstGeom>
        </p:spPr>
      </p:pic>
      <p:sp>
        <p:nvSpPr>
          <p:cNvPr id="8" name="Text 4"/>
          <p:cNvSpPr txBox="1"/>
          <p:nvPr/>
        </p:nvSpPr>
        <p:spPr>
          <a:xfrm>
            <a:off x="548640" y="3361251"/>
            <a:ext cx="2286000" cy="211491"/>
          </a:xfrm>
          <a:prstGeom prst="rect">
            <a:avLst/>
          </a:prstGeom>
          <a:noFill/>
          <a:ln/>
        </p:spPr>
        <p:txBody>
          <a:bodyPr wrap="square" lIns="0" tIns="0" rIns="0" bIns="0" rtlCol="0" anchor="t"/>
          <a:lstStyle/>
          <a:p>
            <a:pPr indent="0" marL="0">
              <a:buNone/>
            </a:pPr>
            <a:r>
              <a:rPr lang="tr-TR" altLang="en-US" sz="1260" b="1" dirty="0">
                <a:solidFill>
                  <a:srgbClr val="16602D"/>
                </a:solidFill>
                <a:latin typeface="Calibri" pitchFamily="34" charset="0"/>
                <a:ea typeface="Calibri" pitchFamily="34" charset="-122"/>
                <a:cs typeface="Calibri" pitchFamily="34" charset="-120"/>
              </a:rPr>
              <a:t>1. Ölçüm</a:t>
            </a:r>
            <a:endParaRPr lang="tr-TR" sz="1260" dirty="0"/>
          </a:p>
        </p:txBody>
      </p:sp>
      <p:sp>
        <p:nvSpPr>
          <p:cNvPr id="9" name="Text 5"/>
          <p:cNvSpPr txBox="1"/>
          <p:nvPr/>
        </p:nvSpPr>
        <p:spPr>
          <a:xfrm>
            <a:off x="548640" y="3572742"/>
            <a:ext cx="2286000" cy="377662"/>
          </a:xfrm>
          <a:prstGeom prst="rect">
            <a:avLst/>
          </a:prstGeom>
          <a:noFill/>
          <a:ln/>
        </p:spPr>
        <p:txBody>
          <a:bodyPr wrap="square" lIns="0" tIns="0" rIns="0" bIns="0" rtlCol="0" anchor="t">
            <a:normAutofit/>
          </a:bodyPr>
          <a:lstStyle/>
          <a:p>
            <a:pPr indent="0" marL="0">
              <a:buNone/>
            </a:pPr>
            <a:r>
              <a:rPr lang="tr-TR" altLang="en-US" sz="1040" dirty="0">
                <a:solidFill>
                  <a:srgbClr val="3A4540"/>
                </a:solidFill>
                <a:latin typeface="Calibri" pitchFamily="34" charset="0"/>
                <a:ea typeface="Calibri" pitchFamily="34" charset="-122"/>
                <a:cs typeface="Calibri" pitchFamily="34" charset="-120"/>
              </a:rPr>
              <a:t>Kök bölgesinde iki derinlikte toprak nemi, örneğin saatte bir</a:t>
            </a:r>
            <a:endParaRPr lang="tr-TR" sz="1040" dirty="0"/>
          </a:p>
        </p:txBody>
      </p:sp>
      <p:pic>
        <p:nvPicPr>
          <p:cNvPr id="10" name="Image 1" descr="/root/kozan-akilli-tarim/sunum/build/cache/m2-step1-1c5f2c6e-960-0.04.png">    </p:cNvPr>
          <p:cNvPicPr>
            <a:picLocks noChangeAspect="1"/>
          </p:cNvPicPr>
          <p:nvPr/>
        </p:nvPicPr>
        <p:blipFill>
          <a:blip r:embed="rId2"/>
          <a:stretch>
            <a:fillRect/>
          </a:stretch>
        </p:blipFill>
        <p:spPr>
          <a:xfrm>
            <a:off x="3683624" y="2253758"/>
            <a:ext cx="1888309" cy="1062174"/>
          </a:xfrm>
          <a:prstGeom prst="rect">
            <a:avLst/>
          </a:prstGeom>
        </p:spPr>
      </p:pic>
      <p:sp>
        <p:nvSpPr>
          <p:cNvPr id="11" name="Text 6"/>
          <p:cNvSpPr txBox="1"/>
          <p:nvPr/>
        </p:nvSpPr>
        <p:spPr>
          <a:xfrm>
            <a:off x="3484778" y="3361251"/>
            <a:ext cx="2286000" cy="211491"/>
          </a:xfrm>
          <a:prstGeom prst="rect">
            <a:avLst/>
          </a:prstGeom>
          <a:noFill/>
          <a:ln/>
        </p:spPr>
        <p:txBody>
          <a:bodyPr wrap="square" lIns="0" tIns="0" rIns="0" bIns="0" rtlCol="0" anchor="t"/>
          <a:lstStyle/>
          <a:p>
            <a:pPr indent="0" marL="0">
              <a:buNone/>
            </a:pPr>
            <a:r>
              <a:rPr lang="tr-TR" altLang="en-US" sz="1260" b="1" dirty="0">
                <a:solidFill>
                  <a:srgbClr val="16602D"/>
                </a:solidFill>
                <a:latin typeface="Calibri" pitchFamily="34" charset="0"/>
                <a:ea typeface="Calibri" pitchFamily="34" charset="-122"/>
                <a:cs typeface="Calibri" pitchFamily="34" charset="-120"/>
              </a:rPr>
              <a:t>2. Kablosuz iletim</a:t>
            </a:r>
            <a:endParaRPr lang="tr-TR" sz="1260" dirty="0"/>
          </a:p>
        </p:txBody>
      </p:sp>
      <p:sp>
        <p:nvSpPr>
          <p:cNvPr id="12" name="Text 7"/>
          <p:cNvSpPr txBox="1"/>
          <p:nvPr/>
        </p:nvSpPr>
        <p:spPr>
          <a:xfrm>
            <a:off x="3484778" y="3572742"/>
            <a:ext cx="2286000" cy="377662"/>
          </a:xfrm>
          <a:prstGeom prst="rect">
            <a:avLst/>
          </a:prstGeom>
          <a:noFill/>
          <a:ln/>
        </p:spPr>
        <p:txBody>
          <a:bodyPr wrap="square" lIns="0" tIns="0" rIns="0" bIns="0" rtlCol="0" anchor="t">
            <a:normAutofit/>
          </a:bodyPr>
          <a:lstStyle/>
          <a:p>
            <a:pPr indent="0" marL="0">
              <a:buNone/>
            </a:pPr>
            <a:r>
              <a:rPr lang="tr-TR" altLang="en-US" sz="1040" dirty="0">
                <a:solidFill>
                  <a:srgbClr val="3A4540"/>
                </a:solidFill>
                <a:latin typeface="Calibri" pitchFamily="34" charset="0"/>
                <a:ea typeface="Calibri" pitchFamily="34" charset="-122"/>
                <a:cs typeface="Calibri" pitchFamily="34" charset="-120"/>
              </a:rPr>
              <a:t>LoRaWAN gibi az enerjili ağla küçük veri paketi</a:t>
            </a:r>
            <a:endParaRPr lang="tr-TR" sz="1040" dirty="0"/>
          </a:p>
        </p:txBody>
      </p:sp>
      <p:pic>
        <p:nvPicPr>
          <p:cNvPr id="13" name="Image 2" descr="/root/kozan-akilli-tarim/sunum/build/cache/m2-step2-ee48482c-960-0.04.png">    </p:cNvPr>
          <p:cNvPicPr>
            <a:picLocks noChangeAspect="1"/>
          </p:cNvPicPr>
          <p:nvPr/>
        </p:nvPicPr>
        <p:blipFill>
          <a:blip r:embed="rId3"/>
          <a:stretch>
            <a:fillRect/>
          </a:stretch>
        </p:blipFill>
        <p:spPr>
          <a:xfrm>
            <a:off x="6619762" y="2253758"/>
            <a:ext cx="1888309" cy="1062174"/>
          </a:xfrm>
          <a:prstGeom prst="rect">
            <a:avLst/>
          </a:prstGeom>
        </p:spPr>
      </p:pic>
      <p:sp>
        <p:nvSpPr>
          <p:cNvPr id="14" name="Text 8"/>
          <p:cNvSpPr txBox="1"/>
          <p:nvPr/>
        </p:nvSpPr>
        <p:spPr>
          <a:xfrm>
            <a:off x="6420917" y="3361251"/>
            <a:ext cx="2286000" cy="211491"/>
          </a:xfrm>
          <a:prstGeom prst="rect">
            <a:avLst/>
          </a:prstGeom>
          <a:noFill/>
          <a:ln/>
        </p:spPr>
        <p:txBody>
          <a:bodyPr wrap="square" lIns="0" tIns="0" rIns="0" bIns="0" rtlCol="0" anchor="t"/>
          <a:lstStyle/>
          <a:p>
            <a:pPr indent="0" marL="0">
              <a:buNone/>
            </a:pPr>
            <a:r>
              <a:rPr lang="tr-TR" altLang="en-US" sz="1260" b="1" dirty="0">
                <a:solidFill>
                  <a:srgbClr val="16602D"/>
                </a:solidFill>
                <a:latin typeface="Calibri" pitchFamily="34" charset="0"/>
                <a:ea typeface="Calibri" pitchFamily="34" charset="-122"/>
                <a:cs typeface="Calibri" pitchFamily="34" charset="-120"/>
              </a:rPr>
              <a:t>3. Ağ geçidi ve bulut</a:t>
            </a:r>
            <a:endParaRPr lang="tr-TR" sz="1260" dirty="0"/>
          </a:p>
        </p:txBody>
      </p:sp>
      <p:sp>
        <p:nvSpPr>
          <p:cNvPr id="15" name="Text 9"/>
          <p:cNvSpPr txBox="1"/>
          <p:nvPr/>
        </p:nvSpPr>
        <p:spPr>
          <a:xfrm>
            <a:off x="6420917" y="3572742"/>
            <a:ext cx="2286000" cy="377662"/>
          </a:xfrm>
          <a:prstGeom prst="rect">
            <a:avLst/>
          </a:prstGeom>
          <a:noFill/>
          <a:ln/>
        </p:spPr>
        <p:txBody>
          <a:bodyPr wrap="square" lIns="0" tIns="0" rIns="0" bIns="0" rtlCol="0" anchor="t">
            <a:normAutofit/>
          </a:bodyPr>
          <a:lstStyle/>
          <a:p>
            <a:pPr indent="0" marL="0">
              <a:buNone/>
            </a:pPr>
            <a:r>
              <a:rPr lang="tr-TR" altLang="en-US" sz="1040" dirty="0">
                <a:solidFill>
                  <a:srgbClr val="3A4540"/>
                </a:solidFill>
                <a:latin typeface="Calibri" pitchFamily="34" charset="0"/>
                <a:ea typeface="Calibri" pitchFamily="34" charset="-122"/>
                <a:cs typeface="Calibri" pitchFamily="34" charset="-120"/>
              </a:rPr>
              <a:t>Paketler 4G ya da fiberle buluta; zaman damgasıyla saklanır</a:t>
            </a:r>
            <a:endParaRPr lang="tr-TR" sz="1040" dirty="0"/>
          </a:p>
        </p:txBody>
      </p:sp>
      <p:pic>
        <p:nvPicPr>
          <p:cNvPr id="16" name="Image 3" descr="/root/kozan-akilli-tarim/sunum/build/cache/m2-step3-a551e9b6-960-0.04.png">    </p:cNvPr>
          <p:cNvPicPr>
            <a:picLocks noChangeAspect="1"/>
          </p:cNvPicPr>
          <p:nvPr/>
        </p:nvPicPr>
        <p:blipFill>
          <a:blip r:embed="rId4"/>
          <a:stretch>
            <a:fillRect/>
          </a:stretch>
        </p:blipFill>
        <p:spPr>
          <a:xfrm>
            <a:off x="9555901" y="2253758"/>
            <a:ext cx="1888309" cy="1062174"/>
          </a:xfrm>
          <a:prstGeom prst="rect">
            <a:avLst/>
          </a:prstGeom>
        </p:spPr>
      </p:pic>
      <p:sp>
        <p:nvSpPr>
          <p:cNvPr id="17" name="Text 10"/>
          <p:cNvSpPr txBox="1"/>
          <p:nvPr/>
        </p:nvSpPr>
        <p:spPr>
          <a:xfrm>
            <a:off x="9357055" y="3361251"/>
            <a:ext cx="2286000" cy="211491"/>
          </a:xfrm>
          <a:prstGeom prst="rect">
            <a:avLst/>
          </a:prstGeom>
          <a:noFill/>
          <a:ln/>
        </p:spPr>
        <p:txBody>
          <a:bodyPr wrap="square" lIns="0" tIns="0" rIns="0" bIns="0" rtlCol="0" anchor="t"/>
          <a:lstStyle/>
          <a:p>
            <a:pPr indent="0" marL="0">
              <a:buNone/>
            </a:pPr>
            <a:r>
              <a:rPr lang="tr-TR" altLang="en-US" sz="1260" b="1" dirty="0">
                <a:solidFill>
                  <a:srgbClr val="16602D"/>
                </a:solidFill>
                <a:latin typeface="Calibri" pitchFamily="34" charset="0"/>
                <a:ea typeface="Calibri" pitchFamily="34" charset="-122"/>
                <a:cs typeface="Calibri" pitchFamily="34" charset="-120"/>
              </a:rPr>
              <a:t>4. Analiz</a:t>
            </a:r>
            <a:endParaRPr lang="tr-TR" sz="1260" dirty="0"/>
          </a:p>
        </p:txBody>
      </p:sp>
      <p:sp>
        <p:nvSpPr>
          <p:cNvPr id="18" name="Text 11"/>
          <p:cNvSpPr txBox="1"/>
          <p:nvPr/>
        </p:nvSpPr>
        <p:spPr>
          <a:xfrm>
            <a:off x="9357055" y="3572742"/>
            <a:ext cx="2286000" cy="377662"/>
          </a:xfrm>
          <a:prstGeom prst="rect">
            <a:avLst/>
          </a:prstGeom>
          <a:noFill/>
          <a:ln/>
        </p:spPr>
        <p:txBody>
          <a:bodyPr wrap="square" lIns="0" tIns="0" rIns="0" bIns="0" rtlCol="0" anchor="t">
            <a:normAutofit/>
          </a:bodyPr>
          <a:lstStyle/>
          <a:p>
            <a:pPr indent="0" marL="0">
              <a:buNone/>
            </a:pPr>
            <a:r>
              <a:rPr lang="tr-TR" altLang="en-US" sz="1040" dirty="0">
                <a:solidFill>
                  <a:srgbClr val="3A4540"/>
                </a:solidFill>
                <a:latin typeface="Calibri" pitchFamily="34" charset="0"/>
                <a:ea typeface="Calibri" pitchFamily="34" charset="-122"/>
                <a:cs typeface="Calibri" pitchFamily="34" charset="-120"/>
              </a:rPr>
              <a:t>Yazılım nemi hedef bantla, sıcaklık ve tahminle karşılaştırır</a:t>
            </a:r>
            <a:endParaRPr lang="tr-TR" sz="1040" dirty="0"/>
          </a:p>
        </p:txBody>
      </p:sp>
      <p:pic>
        <p:nvPicPr>
          <p:cNvPr id="19" name="Image 4" descr="/root/kozan-akilli-tarim/sunum/build/cache/m2-step4-efdbf019-960-0.04.png">    </p:cNvPr>
          <p:cNvPicPr>
            <a:picLocks noChangeAspect="1"/>
          </p:cNvPicPr>
          <p:nvPr/>
        </p:nvPicPr>
        <p:blipFill>
          <a:blip r:embed="rId5"/>
          <a:stretch>
            <a:fillRect/>
          </a:stretch>
        </p:blipFill>
        <p:spPr>
          <a:xfrm>
            <a:off x="747485" y="4056149"/>
            <a:ext cx="1888309" cy="1062174"/>
          </a:xfrm>
          <a:prstGeom prst="rect">
            <a:avLst/>
          </a:prstGeom>
        </p:spPr>
      </p:pic>
      <p:sp>
        <p:nvSpPr>
          <p:cNvPr id="20" name="Text 12"/>
          <p:cNvSpPr txBox="1"/>
          <p:nvPr/>
        </p:nvSpPr>
        <p:spPr>
          <a:xfrm>
            <a:off x="548640" y="5163642"/>
            <a:ext cx="2286000" cy="211491"/>
          </a:xfrm>
          <a:prstGeom prst="rect">
            <a:avLst/>
          </a:prstGeom>
          <a:noFill/>
          <a:ln/>
        </p:spPr>
        <p:txBody>
          <a:bodyPr wrap="square" lIns="0" tIns="0" rIns="0" bIns="0" rtlCol="0" anchor="t"/>
          <a:lstStyle/>
          <a:p>
            <a:pPr indent="0" marL="0">
              <a:buNone/>
            </a:pPr>
            <a:r>
              <a:rPr lang="tr-TR" altLang="en-US" sz="1260" b="1" dirty="0">
                <a:solidFill>
                  <a:srgbClr val="16602D"/>
                </a:solidFill>
                <a:latin typeface="Calibri" pitchFamily="34" charset="0"/>
                <a:ea typeface="Calibri" pitchFamily="34" charset="-122"/>
                <a:cs typeface="Calibri" pitchFamily="34" charset="-120"/>
              </a:rPr>
              <a:t>5. Karar</a:t>
            </a:r>
            <a:endParaRPr lang="tr-TR" sz="1260" dirty="0"/>
          </a:p>
        </p:txBody>
      </p:sp>
      <p:sp>
        <p:nvSpPr>
          <p:cNvPr id="21" name="Text 13"/>
          <p:cNvSpPr txBox="1"/>
          <p:nvPr/>
        </p:nvSpPr>
        <p:spPr>
          <a:xfrm>
            <a:off x="548640" y="5375133"/>
            <a:ext cx="2286000" cy="377662"/>
          </a:xfrm>
          <a:prstGeom prst="rect">
            <a:avLst/>
          </a:prstGeom>
          <a:noFill/>
          <a:ln/>
        </p:spPr>
        <p:txBody>
          <a:bodyPr wrap="square" lIns="0" tIns="0" rIns="0" bIns="0" rtlCol="0" anchor="t">
            <a:normAutofit/>
          </a:bodyPr>
          <a:lstStyle/>
          <a:p>
            <a:pPr indent="0" marL="0">
              <a:buNone/>
            </a:pPr>
            <a:r>
              <a:rPr lang="tr-TR" altLang="en-US" sz="1040" dirty="0">
                <a:solidFill>
                  <a:srgbClr val="3A4540"/>
                </a:solidFill>
                <a:latin typeface="Calibri" pitchFamily="34" charset="0"/>
                <a:ea typeface="Calibri" pitchFamily="34" charset="-122"/>
                <a:cs typeface="Calibri" pitchFamily="34" charset="-120"/>
              </a:rPr>
              <a:t>Telefona öneri: üretici onaylar, erteler ya da kural uygular</a:t>
            </a:r>
            <a:endParaRPr lang="tr-TR" sz="1040" dirty="0"/>
          </a:p>
        </p:txBody>
      </p:sp>
      <p:pic>
        <p:nvPicPr>
          <p:cNvPr id="22" name="Image 5" descr="/root/kozan-akilli-tarim/sunum/build/cache/m2-step5-230a30af-960-0.04.png">    </p:cNvPr>
          <p:cNvPicPr>
            <a:picLocks noChangeAspect="1"/>
          </p:cNvPicPr>
          <p:nvPr/>
        </p:nvPicPr>
        <p:blipFill>
          <a:blip r:embed="rId6"/>
          <a:stretch>
            <a:fillRect/>
          </a:stretch>
        </p:blipFill>
        <p:spPr>
          <a:xfrm>
            <a:off x="3683624" y="4056149"/>
            <a:ext cx="1888309" cy="1062174"/>
          </a:xfrm>
          <a:prstGeom prst="rect">
            <a:avLst/>
          </a:prstGeom>
        </p:spPr>
      </p:pic>
      <p:sp>
        <p:nvSpPr>
          <p:cNvPr id="23" name="Text 14"/>
          <p:cNvSpPr txBox="1"/>
          <p:nvPr/>
        </p:nvSpPr>
        <p:spPr>
          <a:xfrm>
            <a:off x="3484778" y="5163642"/>
            <a:ext cx="2286000" cy="211491"/>
          </a:xfrm>
          <a:prstGeom prst="rect">
            <a:avLst/>
          </a:prstGeom>
          <a:noFill/>
          <a:ln/>
        </p:spPr>
        <p:txBody>
          <a:bodyPr wrap="square" lIns="0" tIns="0" rIns="0" bIns="0" rtlCol="0" anchor="t"/>
          <a:lstStyle/>
          <a:p>
            <a:pPr indent="0" marL="0">
              <a:buNone/>
            </a:pPr>
            <a:r>
              <a:rPr lang="tr-TR" altLang="en-US" sz="1260" b="1" dirty="0">
                <a:solidFill>
                  <a:srgbClr val="16602D"/>
                </a:solidFill>
                <a:latin typeface="Calibri" pitchFamily="34" charset="0"/>
                <a:ea typeface="Calibri" pitchFamily="34" charset="-122"/>
                <a:cs typeface="Calibri" pitchFamily="34" charset="-120"/>
              </a:rPr>
              <a:t>6. Uygulama</a:t>
            </a:r>
            <a:endParaRPr lang="tr-TR" sz="1260" dirty="0"/>
          </a:p>
        </p:txBody>
      </p:sp>
      <p:sp>
        <p:nvSpPr>
          <p:cNvPr id="24" name="Text 15"/>
          <p:cNvSpPr txBox="1"/>
          <p:nvPr/>
        </p:nvSpPr>
        <p:spPr>
          <a:xfrm>
            <a:off x="3484778" y="5375133"/>
            <a:ext cx="2286000" cy="377662"/>
          </a:xfrm>
          <a:prstGeom prst="rect">
            <a:avLst/>
          </a:prstGeom>
          <a:noFill/>
          <a:ln/>
        </p:spPr>
        <p:txBody>
          <a:bodyPr wrap="square" lIns="0" tIns="0" rIns="0" bIns="0" rtlCol="0" anchor="t">
            <a:normAutofit/>
          </a:bodyPr>
          <a:lstStyle/>
          <a:p>
            <a:pPr indent="0" marL="0">
              <a:buNone/>
            </a:pPr>
            <a:r>
              <a:rPr lang="tr-TR" altLang="en-US" sz="1040" dirty="0">
                <a:solidFill>
                  <a:srgbClr val="3A4540"/>
                </a:solidFill>
                <a:latin typeface="Calibri" pitchFamily="34" charset="0"/>
                <a:ea typeface="Calibri" pitchFamily="34" charset="-122"/>
                <a:cs typeface="Calibri" pitchFamily="34" charset="-120"/>
              </a:rPr>
              <a:t>Kontrol ünitesi elektrovanayı açar, damla hattı kök bölgesini ıslatır</a:t>
            </a:r>
            <a:endParaRPr lang="tr-TR" sz="1040" dirty="0"/>
          </a:p>
        </p:txBody>
      </p:sp>
      <p:pic>
        <p:nvPicPr>
          <p:cNvPr id="25" name="Image 6" descr="/root/kozan-akilli-tarim/sunum/build/cache/m2-step6-77b02918-960-0.04.png">    </p:cNvPr>
          <p:cNvPicPr>
            <a:picLocks noChangeAspect="1"/>
          </p:cNvPicPr>
          <p:nvPr/>
        </p:nvPicPr>
        <p:blipFill>
          <a:blip r:embed="rId7"/>
          <a:stretch>
            <a:fillRect/>
          </a:stretch>
        </p:blipFill>
        <p:spPr>
          <a:xfrm>
            <a:off x="6619762" y="4056149"/>
            <a:ext cx="1888309" cy="1062174"/>
          </a:xfrm>
          <a:prstGeom prst="rect">
            <a:avLst/>
          </a:prstGeom>
        </p:spPr>
      </p:pic>
      <p:sp>
        <p:nvSpPr>
          <p:cNvPr id="26" name="Text 16"/>
          <p:cNvSpPr txBox="1"/>
          <p:nvPr/>
        </p:nvSpPr>
        <p:spPr>
          <a:xfrm>
            <a:off x="6420917" y="5163642"/>
            <a:ext cx="2286000" cy="211491"/>
          </a:xfrm>
          <a:prstGeom prst="rect">
            <a:avLst/>
          </a:prstGeom>
          <a:noFill/>
          <a:ln/>
        </p:spPr>
        <p:txBody>
          <a:bodyPr wrap="square" lIns="0" tIns="0" rIns="0" bIns="0" rtlCol="0" anchor="t"/>
          <a:lstStyle/>
          <a:p>
            <a:pPr indent="0" marL="0">
              <a:buNone/>
            </a:pPr>
            <a:r>
              <a:rPr lang="tr-TR" altLang="en-US" sz="1260" b="1" dirty="0">
                <a:solidFill>
                  <a:srgbClr val="16602D"/>
                </a:solidFill>
                <a:latin typeface="Calibri" pitchFamily="34" charset="0"/>
                <a:ea typeface="Calibri" pitchFamily="34" charset="-122"/>
                <a:cs typeface="Calibri" pitchFamily="34" charset="-120"/>
              </a:rPr>
              <a:t>7. Doğrulama</a:t>
            </a:r>
            <a:endParaRPr lang="tr-TR" sz="1260" dirty="0"/>
          </a:p>
        </p:txBody>
      </p:sp>
      <p:sp>
        <p:nvSpPr>
          <p:cNvPr id="27" name="Text 17"/>
          <p:cNvSpPr txBox="1"/>
          <p:nvPr/>
        </p:nvSpPr>
        <p:spPr>
          <a:xfrm>
            <a:off x="6420917" y="5375133"/>
            <a:ext cx="2286000" cy="377662"/>
          </a:xfrm>
          <a:prstGeom prst="rect">
            <a:avLst/>
          </a:prstGeom>
          <a:noFill/>
          <a:ln/>
        </p:spPr>
        <p:txBody>
          <a:bodyPr wrap="square" lIns="0" tIns="0" rIns="0" bIns="0" rtlCol="0" anchor="t">
            <a:normAutofit/>
          </a:bodyPr>
          <a:lstStyle/>
          <a:p>
            <a:pPr indent="0" marL="0">
              <a:buNone/>
            </a:pPr>
            <a:r>
              <a:rPr lang="tr-TR" altLang="en-US" sz="1040" dirty="0">
                <a:solidFill>
                  <a:srgbClr val="3A4540"/>
                </a:solidFill>
                <a:latin typeface="Calibri" pitchFamily="34" charset="0"/>
                <a:ea typeface="Calibri" pitchFamily="34" charset="-122"/>
                <a:cs typeface="Calibri" pitchFamily="34" charset="-120"/>
              </a:rPr>
              <a:t>Nem hedef banda döndü mü? Süre ve su miktarı kaydedilir</a:t>
            </a:r>
            <a:endParaRPr lang="tr-TR" sz="1040" dirty="0"/>
          </a:p>
        </p:txBody>
      </p:sp>
      <p:sp>
        <p:nvSpPr>
          <p:cNvPr id="28" name="Shape 18"/>
          <p:cNvSpPr/>
          <p:nvPr/>
        </p:nvSpPr>
        <p:spPr>
          <a:xfrm>
            <a:off x="9357055" y="4056149"/>
            <a:ext cx="2286000" cy="1636220"/>
          </a:xfrm>
          <a:prstGeom prst="roundRect">
            <a:avLst>
              <a:gd name="adj" fmla="val 6706"/>
            </a:avLst>
          </a:prstGeom>
          <a:solidFill>
            <a:srgbClr val="FBF1DC"/>
          </a:solidFill>
          <a:ln w="9525">
            <a:solidFill>
              <a:srgbClr val="FBF1DC"/>
            </a:solidFill>
            <a:prstDash val="solid"/>
          </a:ln>
        </p:spPr>
      </p:sp>
      <p:sp>
        <p:nvSpPr>
          <p:cNvPr id="29" name="Shape 19"/>
          <p:cNvSpPr/>
          <p:nvPr/>
        </p:nvSpPr>
        <p:spPr>
          <a:xfrm>
            <a:off x="9583681" y="4207214"/>
            <a:ext cx="415428" cy="415428"/>
          </a:xfrm>
          <a:prstGeom prst="ellipse">
            <a:avLst/>
          </a:prstGeom>
          <a:solidFill>
            <a:srgbClr val="FFFFFF"/>
          </a:solidFill>
          <a:ln w="12700">
            <a:solidFill>
              <a:srgbClr val="FFFFFF"/>
            </a:solidFill>
            <a:prstDash val="solid"/>
          </a:ln>
        </p:spPr>
      </p:sp>
      <p:pic>
        <p:nvPicPr>
          <p:cNvPr id="30" name="Image 7" descr="/root/kozan-akilli-tarim/sunum/build/cache/m2/icons/triangle-alert-854D0E.png">    </p:cNvPr>
          <p:cNvPicPr>
            <a:picLocks noChangeAspect="1"/>
          </p:cNvPicPr>
          <p:nvPr/>
        </p:nvPicPr>
        <p:blipFill>
          <a:blip r:embed="rId8"/>
          <a:stretch>
            <a:fillRect/>
          </a:stretch>
        </p:blipFill>
        <p:spPr>
          <a:xfrm>
            <a:off x="9675075" y="4298608"/>
            <a:ext cx="232640" cy="232640"/>
          </a:xfrm>
          <a:prstGeom prst="rect">
            <a:avLst/>
          </a:prstGeom>
        </p:spPr>
      </p:pic>
      <p:sp>
        <p:nvSpPr>
          <p:cNvPr id="31" name="Text 20"/>
          <p:cNvSpPr txBox="1"/>
          <p:nvPr/>
        </p:nvSpPr>
        <p:spPr>
          <a:xfrm>
            <a:off x="10134295" y="4207214"/>
            <a:ext cx="1371600" cy="415428"/>
          </a:xfrm>
          <a:prstGeom prst="rect">
            <a:avLst/>
          </a:prstGeom>
          <a:noFill/>
          <a:ln/>
        </p:spPr>
        <p:txBody>
          <a:bodyPr wrap="square" lIns="0" tIns="0" rIns="0" bIns="0" rtlCol="0" anchor="ctr"/>
          <a:lstStyle/>
          <a:p>
            <a:pPr indent="0" marL="0">
              <a:buNone/>
            </a:pPr>
            <a:r>
              <a:rPr lang="tr-TR" altLang="en-US" sz="1260" b="1" dirty="0">
                <a:solidFill>
                  <a:srgbClr val="854D0E"/>
                </a:solidFill>
                <a:latin typeface="Calibri" pitchFamily="34" charset="0"/>
                <a:ea typeface="Calibri" pitchFamily="34" charset="-122"/>
                <a:cs typeface="Calibri" pitchFamily="34" charset="-120"/>
              </a:rPr>
              <a:t>Elle müdahale şart</a:t>
            </a:r>
            <a:endParaRPr lang="tr-TR" sz="1260" dirty="0"/>
          </a:p>
        </p:txBody>
      </p:sp>
      <p:sp>
        <p:nvSpPr>
          <p:cNvPr id="32" name="Text 21"/>
          <p:cNvSpPr txBox="1"/>
          <p:nvPr/>
        </p:nvSpPr>
        <p:spPr>
          <a:xfrm>
            <a:off x="9539935" y="4698174"/>
            <a:ext cx="1920240" cy="918662"/>
          </a:xfrm>
          <a:prstGeom prst="rect">
            <a:avLst/>
          </a:prstGeom>
          <a:noFill/>
          <a:ln/>
        </p:spPr>
        <p:txBody>
          <a:bodyPr wrap="square" lIns="0" tIns="0" rIns="0" bIns="0" rtlCol="0" anchor="t">
            <a:normAutofit/>
          </a:bodyPr>
          <a:lstStyle/>
          <a:p>
            <a:pPr indent="0" marL="0">
              <a:buNone/>
            </a:pPr>
            <a:r>
              <a:rPr lang="tr-TR" altLang="en-US" sz="1040" dirty="0">
                <a:solidFill>
                  <a:srgbClr val="1B2420"/>
                </a:solidFill>
                <a:latin typeface="Calibri" pitchFamily="34" charset="0"/>
                <a:ea typeface="Calibri" pitchFamily="34" charset="-122"/>
                <a:cs typeface="Calibri" pitchFamily="34" charset="-120"/>
              </a:rPr>
              <a:t>Pil biterse, sinyal kesilirse ya da vana arızalanırsa sistem uyarmalı; üretici vanayı elle çalıştırabilmeli.</a:t>
            </a:r>
            <a:endParaRPr lang="tr-TR" sz="104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3 · IOT VE SENSÖRLER</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Verinin yolu: hangi bağlantı ne zaman?</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LoRa Alliance, About LoRaWAN; Ders 3</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12</a:t>
            </a:r>
            <a:endParaRPr lang="tr-TR" sz="9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1783080"/>
                <a:gridCol w="3063240"/>
                <a:gridCol w="3200400"/>
                <a:gridCol w="3047695"/>
              </a:tblGrid>
              <a:tr h="377662">
                <a:tc>
                  <a:txBody>
                    <a:bodyPr/>
                    <a:lstStyle/>
                    <a:p>
                      <a:pPr indent="0" marL="0">
                        <a:buNone/>
                      </a:pPr>
                      <a:r>
                        <a:rPr lang="tr-TR" sz="1350" b="1" dirty="0">
                          <a:solidFill>
                            <a:srgbClr val="FFFFFF"/>
                          </a:solidFill>
                          <a:latin typeface="Calibri" pitchFamily="34" charset="0"/>
                          <a:ea typeface="Calibri" pitchFamily="34" charset="-122"/>
                          <a:cs typeface="Calibri" pitchFamily="34" charset="-120"/>
                        </a:rPr>
                        <a:t>Bağlantı</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350" b="1" dirty="0">
                          <a:solidFill>
                            <a:srgbClr val="FFFFFF"/>
                          </a:solidFill>
                          <a:latin typeface="Calibri" pitchFamily="34" charset="0"/>
                          <a:ea typeface="Calibri" pitchFamily="34" charset="-122"/>
                          <a:cs typeface="Calibri" pitchFamily="34" charset="-120"/>
                        </a:rPr>
                        <a:t>Nasıl çalışır?</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350" b="1" dirty="0">
                          <a:solidFill>
                            <a:srgbClr val="FFFFFF"/>
                          </a:solidFill>
                          <a:latin typeface="Calibri" pitchFamily="34" charset="0"/>
                          <a:ea typeface="Calibri" pitchFamily="34" charset="-122"/>
                          <a:cs typeface="Calibri" pitchFamily="34" charset="-120"/>
                        </a:rPr>
                        <a:t>Güçlü yanı</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350" b="1" dirty="0">
                          <a:solidFill>
                            <a:srgbClr val="FFFFFF"/>
                          </a:solidFill>
                          <a:latin typeface="Calibri" pitchFamily="34" charset="0"/>
                          <a:ea typeface="Calibri" pitchFamily="34" charset="-122"/>
                          <a:cs typeface="Calibri" pitchFamily="34" charset="-120"/>
                        </a:rPr>
                        <a:t>Dikkat</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589152">
                <a:tc>
                  <a:txBody>
                    <a:bodyPr/>
                    <a:lstStyle/>
                    <a:p>
                      <a:pPr indent="0" marL="0">
                        <a:buNone/>
                      </a:pPr>
                      <a:r>
                        <a:rPr lang="tr-TR" sz="1350" b="1" dirty="0">
                          <a:solidFill>
                            <a:srgbClr val="0E3D1E"/>
                          </a:solidFill>
                          <a:latin typeface="Calibri" pitchFamily="34" charset="0"/>
                          <a:ea typeface="Calibri" pitchFamily="34" charset="-122"/>
                          <a:cs typeface="Calibri" pitchFamily="34" charset="-120"/>
                        </a:rPr>
                        <a:t>LoRaWAN</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Lisans gerektirmeyen bantlarda, sensör ile ağ geçidi arasında</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Kırsalda 15 km'ye kadar menzil; pil ömrü 10 yılı aşabilir</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Az veri taşır; fotoğrafa uygun değil</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589152">
                <a:tc>
                  <a:txBody>
                    <a:bodyPr/>
                    <a:lstStyle/>
                    <a:p>
                      <a:pPr indent="0" marL="0">
                        <a:buNone/>
                      </a:pPr>
                      <a:r>
                        <a:rPr lang="tr-TR" sz="1350" b="1" dirty="0">
                          <a:solidFill>
                            <a:srgbClr val="0E3D1E"/>
                          </a:solidFill>
                          <a:latin typeface="Calibri" pitchFamily="34" charset="0"/>
                          <a:ea typeface="Calibri" pitchFamily="34" charset="-122"/>
                          <a:cs typeface="Calibri" pitchFamily="34" charset="-120"/>
                        </a:rPr>
                        <a:t>NB-IoT, LTE-M</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Mobil operatörün şebekesi üzerinden</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Ağ geçidi gerekmez, düşük enerji</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Tarlada kapsama ve abonelik gerekir</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589152">
                <a:tc>
                  <a:txBody>
                    <a:bodyPr/>
                    <a:lstStyle/>
                    <a:p>
                      <a:pPr indent="0" marL="0">
                        <a:buNone/>
                      </a:pPr>
                      <a:r>
                        <a:rPr lang="tr-TR" sz="1350" b="1" dirty="0">
                          <a:solidFill>
                            <a:srgbClr val="0E3D1E"/>
                          </a:solidFill>
                          <a:latin typeface="Calibri" pitchFamily="34" charset="0"/>
                          <a:ea typeface="Calibri" pitchFamily="34" charset="-122"/>
                          <a:cs typeface="Calibri" pitchFamily="34" charset="-120"/>
                        </a:rPr>
                        <a:t>4G mobil veri</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Standart mobil şebeke</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Kamera görüntüsü gibi büyük veri</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Enerji tüketimi yüksek; güneş paneli ya da elektrik</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589152">
                <a:tc>
                  <a:txBody>
                    <a:bodyPr/>
                    <a:lstStyle/>
                    <a:p>
                      <a:pPr indent="0" marL="0">
                        <a:buNone/>
                      </a:pPr>
                      <a:r>
                        <a:rPr lang="tr-TR" sz="1350" b="1" dirty="0">
                          <a:solidFill>
                            <a:srgbClr val="0E3D1E"/>
                          </a:solidFill>
                          <a:latin typeface="Calibri" pitchFamily="34" charset="0"/>
                          <a:ea typeface="Calibri" pitchFamily="34" charset="-122"/>
                          <a:cs typeface="Calibri" pitchFamily="34" charset="-120"/>
                        </a:rPr>
                        <a:t>Wi-Fi</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Yerel kablosuz ağ</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Ucuz ve yaygın</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Kısa menzil; bina ya da sera çevresi</a:t>
                      </a:r>
                      <a:endParaRPr lang="tr-TR" sz="135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bl>
          </a:graphicData>
        </a:graphic>
      </p:graphicFrame>
      <p:sp>
        <p:nvSpPr>
          <p:cNvPr id="8" name="Shape 4"/>
          <p:cNvSpPr/>
          <p:nvPr/>
        </p:nvSpPr>
        <p:spPr>
          <a:xfrm>
            <a:off x="548640" y="5131541"/>
            <a:ext cx="11094415" cy="642025"/>
          </a:xfrm>
          <a:prstGeom prst="roundRect">
            <a:avLst>
              <a:gd name="adj" fmla="val 17091"/>
            </a:avLst>
          </a:prstGeom>
          <a:solidFill>
            <a:srgbClr val="E2F2F6"/>
          </a:solidFill>
          <a:ln w="9525">
            <a:solidFill>
              <a:srgbClr val="E2F2F6"/>
            </a:solidFill>
            <a:prstDash val="solid"/>
          </a:ln>
        </p:spPr>
      </p:sp>
      <p:sp>
        <p:nvSpPr>
          <p:cNvPr id="9" name="Shape 5"/>
          <p:cNvSpPr/>
          <p:nvPr/>
        </p:nvSpPr>
        <p:spPr>
          <a:xfrm>
            <a:off x="826554" y="5218403"/>
            <a:ext cx="468301" cy="468301"/>
          </a:xfrm>
          <a:prstGeom prst="ellipse">
            <a:avLst/>
          </a:prstGeom>
          <a:solidFill>
            <a:srgbClr val="FFFFFF"/>
          </a:solidFill>
          <a:ln w="12700">
            <a:solidFill>
              <a:srgbClr val="FFFFFF"/>
            </a:solidFill>
            <a:prstDash val="solid"/>
          </a:ln>
        </p:spPr>
      </p:sp>
      <p:pic>
        <p:nvPicPr>
          <p:cNvPr id="10" name="Image 0" descr="/root/kozan-akilli-tarim/sunum/build/cache/m2/icons/router-0E7490.png">    </p:cNvPr>
          <p:cNvPicPr>
            <a:picLocks noChangeAspect="1"/>
          </p:cNvPicPr>
          <p:nvPr/>
        </p:nvPicPr>
        <p:blipFill>
          <a:blip r:embed="rId1"/>
          <a:stretch>
            <a:fillRect/>
          </a:stretch>
        </p:blipFill>
        <p:spPr>
          <a:xfrm>
            <a:off x="929580" y="5321429"/>
            <a:ext cx="262248" cy="262248"/>
          </a:xfrm>
          <a:prstGeom prst="rect">
            <a:avLst/>
          </a:prstGeom>
        </p:spPr>
      </p:pic>
      <p:sp>
        <p:nvSpPr>
          <p:cNvPr id="11" name="Text 6"/>
          <p:cNvSpPr txBox="1"/>
          <p:nvPr/>
        </p:nvSpPr>
        <p:spPr>
          <a:xfrm>
            <a:off x="1554480" y="5222180"/>
            <a:ext cx="9859975" cy="460747"/>
          </a:xfrm>
          <a:prstGeom prst="rect">
            <a:avLst/>
          </a:prstGeom>
          <a:noFill/>
          <a:ln/>
        </p:spPr>
        <p:txBody>
          <a:bodyPr wrap="square" lIns="0" tIns="0" rIns="0" bIns="0" rtlCol="0" anchor="ctr">
            <a:normAutofit/>
          </a:bodyPr>
          <a:lstStyle/>
          <a:p>
            <a:pPr indent="0" marL="0">
              <a:buNone/>
            </a:pPr>
            <a:r>
              <a:rPr lang="tr-TR" altLang="en-US" sz="1350" b="1" dirty="0">
                <a:solidFill>
                  <a:srgbClr val="0E7490"/>
                </a:solidFill>
                <a:latin typeface="Calibri" pitchFamily="34" charset="0"/>
                <a:ea typeface="Calibri" pitchFamily="34" charset="-122"/>
                <a:cs typeface="Calibri" pitchFamily="34" charset="-120"/>
              </a:rPr>
              <a:t>Paylaşım: </a:t>
            </a:r>
            <a:r>
              <a:rPr lang="tr-TR" altLang="en-US" sz="1350" dirty="0">
                <a:solidFill>
                  <a:srgbClr val="1B2420"/>
                </a:solidFill>
                <a:latin typeface="Calibri" pitchFamily="34" charset="0"/>
                <a:ea typeface="Calibri" pitchFamily="34" charset="-122"/>
                <a:cs typeface="Calibri" pitchFamily="34" charset="-120"/>
              </a:rPr>
              <a:t>Tek bir LoRaWAN ağ geçidi çevresindeki çok sayıda sensöre hizmet eder; komşu bahçeler ya da kooperatif üyeleri aynı ağ geçidini paylaşabilir.</a:t>
            </a:r>
            <a:endParaRPr lang="tr-TR"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3 · AKILLI SULAMA VE OTOMASYON</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Akıllı sulama: ölçüme göre çalışan vana</a:t>
            </a:r>
            <a:endParaRPr lang="tr-TR" sz="2700" dirty="0"/>
          </a:p>
        </p:txBody>
      </p:sp>
      <p:sp>
        <p:nvSpPr>
          <p:cNvPr id="4" name="Shape 2"/>
          <p:cNvSpPr/>
          <p:nvPr/>
        </p:nvSpPr>
        <p:spPr>
          <a:xfrm>
            <a:off x="548640" y="2231098"/>
            <a:ext cx="5364328" cy="1963841"/>
          </a:xfrm>
          <a:prstGeom prst="roundRect">
            <a:avLst>
              <a:gd name="adj" fmla="val 5587"/>
            </a:avLst>
          </a:prstGeom>
          <a:solidFill>
            <a:srgbClr val="FBF1DC"/>
          </a:solidFill>
          <a:ln w="12700">
            <a:solidFill>
              <a:srgbClr val="FBF1DC"/>
            </a:solidFill>
            <a:prstDash val="solid"/>
          </a:ln>
        </p:spPr>
      </p:sp>
      <p:sp>
        <p:nvSpPr>
          <p:cNvPr id="5" name="Text 3"/>
          <p:cNvSpPr txBox="1"/>
          <p:nvPr/>
        </p:nvSpPr>
        <p:spPr>
          <a:xfrm>
            <a:off x="868680" y="2419929"/>
            <a:ext cx="4724248" cy="377662"/>
          </a:xfrm>
          <a:prstGeom prst="rect">
            <a:avLst/>
          </a:prstGeom>
          <a:noFill/>
          <a:ln/>
        </p:spPr>
        <p:txBody>
          <a:bodyPr wrap="square" lIns="0" tIns="0" rIns="0" bIns="0" rtlCol="0" anchor="t"/>
          <a:lstStyle/>
          <a:p>
            <a:pPr indent="0" marL="0">
              <a:buNone/>
            </a:pPr>
            <a:r>
              <a:rPr lang="tr-TR" altLang="en-US" sz="1800" b="1" dirty="0">
                <a:solidFill>
                  <a:srgbClr val="854D0E"/>
                </a:solidFill>
                <a:latin typeface="Calibri" pitchFamily="34" charset="0"/>
                <a:ea typeface="Calibri" pitchFamily="34" charset="-122"/>
                <a:cs typeface="Calibri" pitchFamily="34" charset="-120"/>
              </a:rPr>
              <a:t>Atlama (bypass)</a:t>
            </a:r>
            <a:endParaRPr lang="tr-TR" sz="1800" dirty="0"/>
          </a:p>
        </p:txBody>
      </p:sp>
      <p:sp>
        <p:nvSpPr>
          <p:cNvPr id="6" name="Text 4"/>
          <p:cNvSpPr txBox="1"/>
          <p:nvPr/>
        </p:nvSpPr>
        <p:spPr>
          <a:xfrm>
            <a:off x="868680" y="2910889"/>
            <a:ext cx="4724248" cy="1132985"/>
          </a:xfrm>
          <a:prstGeom prst="rect">
            <a:avLst/>
          </a:prstGeom>
          <a:noFill/>
          <a:ln/>
        </p:spPr>
        <p:txBody>
          <a:bodyPr wrap="square" lIns="0" tIns="0" rIns="0" bIns="0" rtlCol="0" anchor="t">
            <a:normAutofit/>
          </a:bodyPr>
          <a:lstStyle/>
          <a:p>
            <a:pPr marL="203200" indent="-203200">
              <a:spcAft>
                <a:spcPts val="496"/>
              </a:spcAft>
              <a:buSzPct val="100000"/>
              <a:buChar char="•"/>
            </a:pPr>
            <a:r>
              <a:rPr lang="tr-TR" altLang="en-US" sz="1620" dirty="0">
                <a:solidFill>
                  <a:srgbClr val="1B2420"/>
                </a:solidFill>
                <a:latin typeface="Calibri" pitchFamily="34" charset="0"/>
                <a:ea typeface="Calibri" pitchFamily="34" charset="-122"/>
                <a:cs typeface="Calibri" pitchFamily="34" charset="-120"/>
              </a:rPr>
              <a:t>Sulama takvime göre planlanır</a:t>
            </a:r>
            <a:endParaRPr lang="tr-TR" sz="1620" dirty="0"/>
          </a:p>
          <a:p>
            <a:pPr marL="203200" indent="-203200">
              <a:spcAft>
                <a:spcPts val="496"/>
              </a:spcAft>
              <a:buSzPct val="100000"/>
              <a:buChar char="•"/>
            </a:pPr>
            <a:r>
              <a:rPr lang="tr-TR" altLang="en-US" sz="1620" dirty="0">
                <a:solidFill>
                  <a:srgbClr val="1B2420"/>
                </a:solidFill>
                <a:latin typeface="Calibri" pitchFamily="34" charset="0"/>
                <a:ea typeface="Calibri" pitchFamily="34" charset="-122"/>
                <a:cs typeface="Calibri" pitchFamily="34" charset="-120"/>
              </a:rPr>
              <a:t>Toprak yeterince nemliyse o sulama atlanır</a:t>
            </a:r>
            <a:endParaRPr lang="tr-TR" sz="1620" dirty="0"/>
          </a:p>
          <a:p>
            <a:pPr marL="203200" indent="-203200">
              <a:spcAft>
                <a:spcPts val="496"/>
              </a:spcAft>
              <a:buSzPct val="100000"/>
              <a:buChar char="•"/>
            </a:pPr>
            <a:r>
              <a:rPr lang="tr-TR" altLang="en-US" sz="1620" dirty="0">
                <a:solidFill>
                  <a:srgbClr val="1B2420"/>
                </a:solidFill>
                <a:latin typeface="Calibri" pitchFamily="34" charset="0"/>
                <a:ea typeface="Calibri" pitchFamily="34" charset="-122"/>
                <a:cs typeface="Calibri" pitchFamily="34" charset="-120"/>
              </a:rPr>
              <a:t>Takvim korunur, gereksiz sulama önlenir</a:t>
            </a:r>
            <a:endParaRPr lang="tr-TR" sz="1620" dirty="0"/>
          </a:p>
        </p:txBody>
      </p:sp>
      <p:sp>
        <p:nvSpPr>
          <p:cNvPr id="7" name="Shape 5"/>
          <p:cNvSpPr/>
          <p:nvPr/>
        </p:nvSpPr>
        <p:spPr>
          <a:xfrm>
            <a:off x="6278728" y="2231098"/>
            <a:ext cx="5364328" cy="1963841"/>
          </a:xfrm>
          <a:prstGeom prst="roundRect">
            <a:avLst>
              <a:gd name="adj" fmla="val 5587"/>
            </a:avLst>
          </a:prstGeom>
          <a:solidFill>
            <a:srgbClr val="E6F3EA"/>
          </a:solidFill>
          <a:ln w="12700">
            <a:solidFill>
              <a:srgbClr val="E6F3EA"/>
            </a:solidFill>
            <a:prstDash val="solid"/>
          </a:ln>
        </p:spPr>
      </p:sp>
      <p:sp>
        <p:nvSpPr>
          <p:cNvPr id="8" name="Text 6"/>
          <p:cNvSpPr txBox="1"/>
          <p:nvPr/>
        </p:nvSpPr>
        <p:spPr>
          <a:xfrm>
            <a:off x="6598768" y="2419929"/>
            <a:ext cx="4724248" cy="377662"/>
          </a:xfrm>
          <a:prstGeom prst="rect">
            <a:avLst/>
          </a:prstGeom>
          <a:noFill/>
          <a:ln/>
        </p:spPr>
        <p:txBody>
          <a:bodyPr wrap="square" lIns="0" tIns="0" rIns="0" bIns="0" rtlCol="0" anchor="t"/>
          <a:lstStyle/>
          <a:p>
            <a:pPr indent="0" marL="0">
              <a:buNone/>
            </a:pPr>
            <a:r>
              <a:rPr lang="tr-TR" altLang="en-US" sz="1800" b="1" dirty="0">
                <a:solidFill>
                  <a:srgbClr val="16602D"/>
                </a:solidFill>
                <a:latin typeface="Calibri" pitchFamily="34" charset="0"/>
                <a:ea typeface="Calibri" pitchFamily="34" charset="-122"/>
                <a:cs typeface="Calibri" pitchFamily="34" charset="-120"/>
              </a:rPr>
              <a:t>Talep üzerine</a:t>
            </a:r>
            <a:endParaRPr lang="tr-TR" sz="1800" dirty="0"/>
          </a:p>
        </p:txBody>
      </p:sp>
      <p:sp>
        <p:nvSpPr>
          <p:cNvPr id="9" name="Text 7"/>
          <p:cNvSpPr txBox="1"/>
          <p:nvPr/>
        </p:nvSpPr>
        <p:spPr>
          <a:xfrm>
            <a:off x="6598768" y="2910889"/>
            <a:ext cx="4724248" cy="1132985"/>
          </a:xfrm>
          <a:prstGeom prst="rect">
            <a:avLst/>
          </a:prstGeom>
          <a:noFill/>
          <a:ln/>
        </p:spPr>
        <p:txBody>
          <a:bodyPr wrap="square" lIns="0" tIns="0" rIns="0" bIns="0" rtlCol="0" anchor="t">
            <a:normAutofit/>
          </a:bodyPr>
          <a:lstStyle/>
          <a:p>
            <a:pPr marL="203200" indent="-203200">
              <a:spcAft>
                <a:spcPts val="496"/>
              </a:spcAft>
              <a:buSzPct val="100000"/>
              <a:buChar char="•"/>
            </a:pPr>
            <a:r>
              <a:rPr lang="tr-TR" altLang="en-US" sz="1620" dirty="0">
                <a:solidFill>
                  <a:srgbClr val="1B2420"/>
                </a:solidFill>
                <a:latin typeface="Calibri" pitchFamily="34" charset="0"/>
                <a:ea typeface="Calibri" pitchFamily="34" charset="-122"/>
                <a:cs typeface="Calibri" pitchFamily="34" charset="-120"/>
              </a:rPr>
              <a:t>Toprak nemi eşiğin altına inince sulama başlar</a:t>
            </a:r>
            <a:endParaRPr lang="tr-TR" sz="1620" dirty="0"/>
          </a:p>
          <a:p>
            <a:pPr marL="203200" indent="-203200">
              <a:spcAft>
                <a:spcPts val="496"/>
              </a:spcAft>
              <a:buSzPct val="100000"/>
              <a:buChar char="•"/>
            </a:pPr>
            <a:r>
              <a:rPr lang="tr-TR" altLang="en-US" sz="1620" dirty="0">
                <a:solidFill>
                  <a:srgbClr val="1B2420"/>
                </a:solidFill>
                <a:latin typeface="Calibri" pitchFamily="34" charset="0"/>
                <a:ea typeface="Calibri" pitchFamily="34" charset="-122"/>
                <a:cs typeface="Calibri" pitchFamily="34" charset="-120"/>
              </a:rPr>
              <a:t>Nem hedef aralığa dönünce durur</a:t>
            </a:r>
            <a:endParaRPr lang="tr-TR" sz="1620" dirty="0"/>
          </a:p>
          <a:p>
            <a:pPr marL="203200" indent="-203200">
              <a:spcAft>
                <a:spcPts val="496"/>
              </a:spcAft>
              <a:buSzPct val="100000"/>
              <a:buChar char="•"/>
            </a:pPr>
            <a:r>
              <a:rPr lang="tr-TR" altLang="en-US" sz="1620" dirty="0">
                <a:solidFill>
                  <a:srgbClr val="1B2420"/>
                </a:solidFill>
                <a:latin typeface="Calibri" pitchFamily="34" charset="0"/>
                <a:ea typeface="Calibri" pitchFamily="34" charset="-122"/>
                <a:cs typeface="Calibri" pitchFamily="34" charset="-120"/>
              </a:rPr>
              <a:t>Kök bölgesinde iki derinlikte ölçüm yapılır</a:t>
            </a:r>
            <a:endParaRPr lang="tr-TR" sz="1620" dirty="0"/>
          </a:p>
        </p:txBody>
      </p:sp>
      <p:sp>
        <p:nvSpPr>
          <p:cNvPr id="10" name="Text 8"/>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Muñoz-Carpena ve diğerleri, UF/IFAS (2024); Her ve diğerleri, UF/IFAS (2026)</a:t>
            </a:r>
            <a:endParaRPr lang="tr-TR" sz="900" dirty="0"/>
          </a:p>
        </p:txBody>
      </p:sp>
      <p:sp>
        <p:nvSpPr>
          <p:cNvPr id="11" name="Text 9"/>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13</a:t>
            </a:r>
            <a:endParaRPr lang="tr-TR" sz="900" dirty="0"/>
          </a:p>
        </p:txBody>
      </p:sp>
      <p:sp>
        <p:nvSpPr>
          <p:cNvPr id="13" name="Shape 10"/>
          <p:cNvSpPr/>
          <p:nvPr/>
        </p:nvSpPr>
        <p:spPr>
          <a:xfrm>
            <a:off x="548640" y="4383770"/>
            <a:ext cx="11094415" cy="830856"/>
          </a:xfrm>
          <a:prstGeom prst="roundRect">
            <a:avLst>
              <a:gd name="adj" fmla="val 13207"/>
            </a:avLst>
          </a:prstGeom>
          <a:solidFill>
            <a:srgbClr val="E2F2F6"/>
          </a:solidFill>
          <a:ln w="9525">
            <a:solidFill>
              <a:srgbClr val="E2F2F6"/>
            </a:solidFill>
            <a:prstDash val="solid"/>
          </a:ln>
        </p:spPr>
      </p:sp>
      <p:sp>
        <p:nvSpPr>
          <p:cNvPr id="14" name="Shape 11"/>
          <p:cNvSpPr/>
          <p:nvPr/>
        </p:nvSpPr>
        <p:spPr>
          <a:xfrm>
            <a:off x="826554" y="4565048"/>
            <a:ext cx="468301" cy="468301"/>
          </a:xfrm>
          <a:prstGeom prst="ellipse">
            <a:avLst/>
          </a:prstGeom>
          <a:solidFill>
            <a:srgbClr val="FFFFFF"/>
          </a:solidFill>
          <a:ln w="12700">
            <a:solidFill>
              <a:srgbClr val="FFFFFF"/>
            </a:solidFill>
            <a:prstDash val="solid"/>
          </a:ln>
        </p:spPr>
      </p:sp>
      <p:pic>
        <p:nvPicPr>
          <p:cNvPr id="15" name="Image 0" descr="/root/kozan-akilli-tarim/sunum/build/cache/m2/icons/droplets-0E7490.png">    </p:cNvPr>
          <p:cNvPicPr>
            <a:picLocks noChangeAspect="1"/>
          </p:cNvPicPr>
          <p:nvPr/>
        </p:nvPicPr>
        <p:blipFill>
          <a:blip r:embed="rId1"/>
          <a:stretch>
            <a:fillRect/>
          </a:stretch>
        </p:blipFill>
        <p:spPr>
          <a:xfrm>
            <a:off x="929580" y="4668074"/>
            <a:ext cx="262248" cy="262248"/>
          </a:xfrm>
          <a:prstGeom prst="rect">
            <a:avLst/>
          </a:prstGeom>
        </p:spPr>
      </p:pic>
      <p:sp>
        <p:nvSpPr>
          <p:cNvPr id="16" name="Text 12"/>
          <p:cNvSpPr txBox="1"/>
          <p:nvPr/>
        </p:nvSpPr>
        <p:spPr>
          <a:xfrm>
            <a:off x="1554480" y="4474409"/>
            <a:ext cx="9859975" cy="649578"/>
          </a:xfrm>
          <a:prstGeom prst="rect">
            <a:avLst/>
          </a:prstGeom>
          <a:noFill/>
          <a:ln/>
        </p:spPr>
        <p:txBody>
          <a:bodyPr wrap="square" lIns="0" tIns="0" rIns="0" bIns="0" rtlCol="0" anchor="ctr">
            <a:normAutofit/>
          </a:bodyPr>
          <a:lstStyle/>
          <a:p>
            <a:pPr indent="0" marL="0">
              <a:buNone/>
            </a:pPr>
            <a:r>
              <a:rPr lang="tr-TR" altLang="en-US" sz="1350" b="1" dirty="0">
                <a:solidFill>
                  <a:srgbClr val="0E7490"/>
                </a:solidFill>
                <a:latin typeface="Calibri" pitchFamily="34" charset="0"/>
                <a:ea typeface="Calibri" pitchFamily="34" charset="-122"/>
                <a:cs typeface="Calibri" pitchFamily="34" charset="-120"/>
              </a:rPr>
              <a:t>Kanıt: </a:t>
            </a:r>
            <a:r>
              <a:rPr lang="tr-TR" altLang="en-US" sz="1350" dirty="0">
                <a:solidFill>
                  <a:srgbClr val="1B2420"/>
                </a:solidFill>
                <a:latin typeface="Calibri" pitchFamily="34" charset="0"/>
                <a:ea typeface="Calibri" pitchFamily="34" charset="-122"/>
                <a:cs typeface="Calibri" pitchFamily="34" charset="-120"/>
              </a:rPr>
              <a:t>Toprak nem sensörü ve hava verisiyle planlanan sulama, sabit takvime göre %30'a kadar su tasarrufu sağladı; fasulye verimi düşmedi.</a:t>
            </a:r>
            <a:endParaRPr lang="tr-TR"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DERS 3</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Platformda: bileşenleri bahçeye yerleştirin</a:t>
            </a:r>
            <a:endParaRPr lang="tr-T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Kozan Akademi platformu, Modül 2, Ders 3</a:t>
            </a:r>
            <a:endParaRPr lang="tr-T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14</a:t>
            </a:r>
            <a:endParaRPr lang="tr-TR" sz="900" dirty="0"/>
          </a:p>
        </p:txBody>
      </p:sp>
      <p:pic>
        <p:nvPicPr>
          <p:cNvPr id="8" name="Image 0" descr="/root/kozan-akilli-tarim/sunum/build/cache/m2-tr-l03-ix1-85246969-2000-0-0_0.225_1_0.915.jpg">    </p:cNvPr>
          <p:cNvPicPr>
            <a:picLocks noChangeAspect="1"/>
          </p:cNvPicPr>
          <p:nvPr/>
        </p:nvPicPr>
        <p:blipFill>
          <a:blip r:embed="rId1"/>
          <a:stretch>
            <a:fillRect/>
          </a:stretch>
        </p:blipFill>
        <p:spPr>
          <a:xfrm>
            <a:off x="987031" y="2253758"/>
            <a:ext cx="4163124" cy="3240338"/>
          </a:xfrm>
          <a:prstGeom prst="rect">
            <a:avLst/>
          </a:prstGeom>
          <a:effectLst>
            <a:outerShdw sx="100000" sy="100000" kx="0" ky="0" algn="bl" rotWithShape="0" blurRad="101600" dist="38100" dir="5400000">
              <a:srgbClr val="1B2420">
                <a:alpha val="22000"/>
              </a:srgbClr>
            </a:outerShdw>
          </a:effectLst>
        </p:spPr>
      </p:pic>
      <p:sp>
        <p:nvSpPr>
          <p:cNvPr id="9" name="Text 5"/>
          <p:cNvSpPr txBox="1"/>
          <p:nvPr/>
        </p:nvSpPr>
        <p:spPr>
          <a:xfrm>
            <a:off x="548640" y="5554522"/>
            <a:ext cx="5039906" cy="226597"/>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Modül 2, Ders 3: yerleştirme etkinliği</a:t>
            </a:r>
            <a:endParaRPr lang="tr-TR" sz="990" dirty="0"/>
          </a:p>
        </p:txBody>
      </p:sp>
      <p:sp>
        <p:nvSpPr>
          <p:cNvPr id="10" name="Shape 6"/>
          <p:cNvSpPr/>
          <p:nvPr/>
        </p:nvSpPr>
        <p:spPr>
          <a:xfrm>
            <a:off x="5954306" y="2253758"/>
            <a:ext cx="5688749" cy="3240338"/>
          </a:xfrm>
          <a:prstGeom prst="roundRect">
            <a:avLst>
              <a:gd name="adj" fmla="val 338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1" name="Shape 7"/>
          <p:cNvSpPr/>
          <p:nvPr/>
        </p:nvSpPr>
        <p:spPr>
          <a:xfrm>
            <a:off x="6226652" y="2419929"/>
            <a:ext cx="415428" cy="415428"/>
          </a:xfrm>
          <a:prstGeom prst="ellipse">
            <a:avLst/>
          </a:prstGeom>
          <a:solidFill>
            <a:srgbClr val="E6F3EA"/>
          </a:solidFill>
          <a:ln w="12700">
            <a:solidFill>
              <a:srgbClr val="E6F3EA"/>
            </a:solidFill>
            <a:prstDash val="solid"/>
          </a:ln>
        </p:spPr>
      </p:sp>
      <p:pic>
        <p:nvPicPr>
          <p:cNvPr id="12" name="Image 1" descr="/root/kozan-akilli-tarim/sunum/build/cache/m2/icons/smartphone-16602D.png">    </p:cNvPr>
          <p:cNvPicPr>
            <a:picLocks noChangeAspect="1"/>
          </p:cNvPicPr>
          <p:nvPr/>
        </p:nvPicPr>
        <p:blipFill>
          <a:blip r:embed="rId2"/>
          <a:stretch>
            <a:fillRect/>
          </a:stretch>
        </p:blipFill>
        <p:spPr>
          <a:xfrm>
            <a:off x="6318047" y="2511323"/>
            <a:ext cx="232640" cy="232640"/>
          </a:xfrm>
          <a:prstGeom prst="rect">
            <a:avLst/>
          </a:prstGeom>
        </p:spPr>
      </p:pic>
      <p:sp>
        <p:nvSpPr>
          <p:cNvPr id="13" name="Text 8"/>
          <p:cNvSpPr txBox="1"/>
          <p:nvPr/>
        </p:nvSpPr>
        <p:spPr>
          <a:xfrm>
            <a:off x="6822986" y="2419929"/>
            <a:ext cx="4591469" cy="226597"/>
          </a:xfrm>
          <a:prstGeom prst="rect">
            <a:avLst/>
          </a:prstGeom>
          <a:noFill/>
          <a:ln/>
        </p:spPr>
        <p:txBody>
          <a:bodyPr wrap="square" lIns="0" tIns="0" rIns="0" bIns="0" rtlCol="0" anchor="t"/>
          <a:lstStyle/>
          <a:p>
            <a:pPr indent="0" marL="0">
              <a:buNone/>
            </a:pPr>
            <a:r>
              <a:rPr lang="tr-TR" altLang="en-US" sz="1350" b="1" dirty="0">
                <a:solidFill>
                  <a:srgbClr val="1B2420"/>
                </a:solidFill>
                <a:latin typeface="Calibri" pitchFamily="34" charset="0"/>
                <a:ea typeface="Calibri" pitchFamily="34" charset="-122"/>
                <a:cs typeface="Calibri" pitchFamily="34" charset="-120"/>
              </a:rPr>
              <a:t>Katılımcıya ne yaptıracağız?</a:t>
            </a:r>
            <a:endParaRPr lang="tr-TR" sz="1350" dirty="0"/>
          </a:p>
        </p:txBody>
      </p:sp>
      <p:sp>
        <p:nvSpPr>
          <p:cNvPr id="14" name="Text 9"/>
          <p:cNvSpPr txBox="1"/>
          <p:nvPr/>
        </p:nvSpPr>
        <p:spPr>
          <a:xfrm>
            <a:off x="6822986" y="2646526"/>
            <a:ext cx="4591469" cy="211491"/>
          </a:xfrm>
          <a:prstGeom prst="rect">
            <a:avLst/>
          </a:prstGeom>
          <a:noFill/>
          <a:ln/>
        </p:spPr>
        <p:txBody>
          <a:bodyPr wrap="square" lIns="0" tIns="0" rIns="0" bIns="0" rtlCol="0" anchor="t"/>
          <a:lstStyle/>
          <a:p>
            <a:pPr indent="0" marL="0">
              <a:buNone/>
            </a:pPr>
            <a:r>
              <a:rPr lang="tr-TR" altLang="en-US" sz="1040" b="1" dirty="0">
                <a:solidFill>
                  <a:srgbClr val="A16207"/>
                </a:solidFill>
                <a:latin typeface="Calibri" pitchFamily="34" charset="0"/>
                <a:ea typeface="Calibri" pitchFamily="34" charset="-122"/>
                <a:cs typeface="Calibri" pitchFamily="34" charset="-120"/>
              </a:rPr>
              <a:t>Zorunlu etkinlik · 25 XP · başarı eşiği %70</a:t>
            </a:r>
            <a:endParaRPr lang="tr-TR" sz="1040" dirty="0"/>
          </a:p>
        </p:txBody>
      </p:sp>
      <p:sp>
        <p:nvSpPr>
          <p:cNvPr id="15" name="Text 10"/>
          <p:cNvSpPr txBox="1"/>
          <p:nvPr/>
        </p:nvSpPr>
        <p:spPr>
          <a:xfrm>
            <a:off x="6228626" y="3024188"/>
            <a:ext cx="5140109" cy="2333950"/>
          </a:xfrm>
          <a:prstGeom prst="rect">
            <a:avLst/>
          </a:prstGeom>
          <a:noFill/>
          <a:ln/>
        </p:spPr>
        <p:txBody>
          <a:bodyPr wrap="square" lIns="0" tIns="0" rIns="0" bIns="0" rtlCol="0" anchor="t">
            <a:normAutofit/>
          </a:bodyPr>
          <a:lstStyle/>
          <a:p>
            <a:pPr marL="254000" indent="-254000">
              <a:spcAft>
                <a:spcPts val="743"/>
              </a:spcAft>
              <a:buSzPct val="100000"/>
              <a:buFont typeface="+mj-lt"/>
              <a:buAutoNum type="arabicPeriod" startAt="1"/>
            </a:pPr>
            <a:r>
              <a:rPr lang="tr-TR" altLang="en-US" sz="1350" b="1" dirty="0">
                <a:solidFill>
                  <a:srgbClr val="16602D"/>
                </a:solidFill>
                <a:latin typeface="Calibri" pitchFamily="34" charset="0"/>
                <a:ea typeface="Calibri" pitchFamily="34" charset="-122"/>
                <a:cs typeface="Calibri" pitchFamily="34" charset="-120"/>
              </a:rPr>
              <a:t>Görev: </a:t>
            </a:r>
            <a:r>
              <a:rPr lang="tr-TR" altLang="en-US" sz="1350" dirty="0">
                <a:solidFill>
                  <a:srgbClr val="3A4540"/>
                </a:solidFill>
                <a:latin typeface="Calibri" pitchFamily="34" charset="0"/>
                <a:ea typeface="Calibri" pitchFamily="34" charset="-122"/>
                <a:cs typeface="Calibri" pitchFamily="34" charset="-120"/>
              </a:rPr>
              <a:t>Toprak nem sensörlerini (30 ve 60 cm), meteoroloji istasyonunu, LoRaWAN ağ geçidini, elektrovanayı ve su sayacını portakal bahçesinde doğru yere koymak.</a:t>
            </a:r>
            <a:endParaRPr lang="tr-TR" sz="1350" dirty="0"/>
          </a:p>
          <a:p>
            <a:pPr marL="254000" indent="-254000">
              <a:spcAft>
                <a:spcPts val="743"/>
              </a:spcAft>
              <a:buSzPct val="100000"/>
              <a:buFont typeface="+mj-lt"/>
              <a:buAutoNum type="arabicPeriod" startAt="1"/>
            </a:pPr>
            <a:r>
              <a:rPr lang="tr-TR" altLang="en-US" sz="1350" b="1" dirty="0">
                <a:solidFill>
                  <a:srgbClr val="16602D"/>
                </a:solidFill>
                <a:latin typeface="Calibri" pitchFamily="34" charset="0"/>
                <a:ea typeface="Calibri" pitchFamily="34" charset="-122"/>
                <a:cs typeface="Calibri" pitchFamily="34" charset="-120"/>
              </a:rPr>
              <a:t>Önce tahmin: </a:t>
            </a:r>
            <a:r>
              <a:rPr lang="tr-TR" altLang="en-US" sz="1350" dirty="0">
                <a:solidFill>
                  <a:srgbClr val="3A4540"/>
                </a:solidFill>
                <a:latin typeface="Calibri" pitchFamily="34" charset="0"/>
                <a:ea typeface="Calibri" pitchFamily="34" charset="-122"/>
                <a:cs typeface="Calibri" pitchFamily="34" charset="-120"/>
              </a:rPr>
              <a:t>Katılımcılar ağ geçidinin yerini gerekçesiyle sohbete yazsın.</a:t>
            </a:r>
            <a:endParaRPr lang="tr-TR" sz="1350" dirty="0"/>
          </a:p>
          <a:p>
            <a:pPr marL="254000" indent="-254000">
              <a:spcAft>
                <a:spcPts val="743"/>
              </a:spcAft>
              <a:buSzPct val="100000"/>
              <a:buFont typeface="+mj-lt"/>
              <a:buAutoNum type="arabicPeriod" startAt="1"/>
            </a:pPr>
            <a:r>
              <a:rPr lang="tr-TR" altLang="en-US" sz="1350" b="1" dirty="0">
                <a:solidFill>
                  <a:srgbClr val="16602D"/>
                </a:solidFill>
                <a:latin typeface="Calibri" pitchFamily="34" charset="0"/>
                <a:ea typeface="Calibri" pitchFamily="34" charset="-122"/>
                <a:cs typeface="Calibri" pitchFamily="34" charset="-120"/>
              </a:rPr>
              <a:t>Tartışın: </a:t>
            </a:r>
            <a:r>
              <a:rPr lang="tr-TR" altLang="en-US" sz="1350" dirty="0">
                <a:solidFill>
                  <a:srgbClr val="3A4540"/>
                </a:solidFill>
                <a:latin typeface="Calibri" pitchFamily="34" charset="0"/>
                <a:ea typeface="Calibri" pitchFamily="34" charset="-122"/>
                <a:cs typeface="Calibri" pitchFamily="34" charset="-120"/>
              </a:rPr>
              <a:t>Neden tek bir sensör bütün bahçeyi temsil etmez?</a:t>
            </a:r>
            <a:endParaRPr lang="tr-TR" sz="1350" dirty="0"/>
          </a:p>
          <a:p>
            <a:pPr marL="254000" indent="-254000">
              <a:spcAft>
                <a:spcPts val="743"/>
              </a:spcAft>
              <a:buSzPct val="100000"/>
              <a:buFont typeface="+mj-lt"/>
              <a:buAutoNum type="arabicPeriod" startAt="1"/>
            </a:pPr>
            <a:r>
              <a:rPr lang="tr-TR" altLang="en-US" sz="1350" b="1" dirty="0">
                <a:solidFill>
                  <a:srgbClr val="16602D"/>
                </a:solidFill>
                <a:latin typeface="Calibri" pitchFamily="34" charset="0"/>
                <a:ea typeface="Calibri" pitchFamily="34" charset="-122"/>
                <a:cs typeface="Calibri" pitchFamily="34" charset="-120"/>
              </a:rPr>
              <a:t>Bağlayın: </a:t>
            </a:r>
            <a:r>
              <a:rPr lang="tr-TR" altLang="en-US" sz="1350" dirty="0">
                <a:solidFill>
                  <a:srgbClr val="3A4540"/>
                </a:solidFill>
                <a:latin typeface="Calibri" pitchFamily="34" charset="0"/>
                <a:ea typeface="Calibri" pitchFamily="34" charset="-122"/>
                <a:cs typeface="Calibri" pitchFamily="34" charset="-120"/>
              </a:rPr>
              <a:t>Aynı derste "Verinin yolculuğu" etkinliği ölçümden vanaya yedi adımı canlandırır.</a:t>
            </a:r>
            <a:endParaRPr lang="tr-TR"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tr-TR" altLang="en-US" sz="8750" b="1" dirty="0">
                <a:solidFill>
                  <a:srgbClr val="E8B54A"/>
                </a:solidFill>
                <a:latin typeface="Calibri" pitchFamily="34" charset="0"/>
                <a:ea typeface="Calibri" pitchFamily="34" charset="-122"/>
                <a:cs typeface="Calibri" pitchFamily="34" charset="-120"/>
              </a:rPr>
              <a:t>02</a:t>
            </a:r>
            <a:endParaRPr lang="tr-T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tr-TR" altLang="en-US" sz="1170" b="1" spc="300" kern="0" dirty="0">
                <a:solidFill>
                  <a:srgbClr val="A9D2B5"/>
                </a:solidFill>
                <a:latin typeface="Calibri" pitchFamily="34" charset="0"/>
                <a:ea typeface="Calibri" pitchFamily="34" charset="-122"/>
                <a:cs typeface="Calibri" pitchFamily="34" charset="-120"/>
              </a:rPr>
              <a:t>BÖLÜM 2</a:t>
            </a:r>
            <a:endParaRPr lang="tr-T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tr-TR" altLang="en-US" sz="3420" b="1" dirty="0">
                <a:solidFill>
                  <a:srgbClr val="FFFFFF"/>
                </a:solidFill>
                <a:latin typeface="Calibri" pitchFamily="34" charset="0"/>
                <a:ea typeface="Calibri" pitchFamily="34" charset="-122"/>
                <a:cs typeface="Calibri" pitchFamily="34" charset="-120"/>
              </a:rPr>
              <a:t>Tarımda robotik ve otonom sistemler</a:t>
            </a:r>
            <a:endParaRPr lang="tr-T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tr-TR" altLang="en-US" sz="1530" dirty="0">
                <a:solidFill>
                  <a:srgbClr val="CFE6D6"/>
                </a:solidFill>
                <a:latin typeface="Calibri" pitchFamily="34" charset="0"/>
                <a:ea typeface="Calibri" pitchFamily="34" charset="-122"/>
                <a:cs typeface="Calibri" pitchFamily="34" charset="-120"/>
              </a:rPr>
              <a:t>Algıla, karar ver, uygula: robotlar, otonom makineler ve güvenlik</a:t>
            </a:r>
            <a:endParaRPr lang="tr-TR" sz="1530" dirty="0"/>
          </a:p>
        </p:txBody>
      </p:sp>
      <p:sp>
        <p:nvSpPr>
          <p:cNvPr id="7" name="Shape 4"/>
          <p:cNvSpPr/>
          <p:nvPr/>
        </p:nvSpPr>
        <p:spPr>
          <a:xfrm>
            <a:off x="548640"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010229"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Ders 4-6</a:t>
            </a:r>
            <a:endParaRPr lang="tr-TR" sz="1040" dirty="0"/>
          </a:p>
        </p:txBody>
      </p:sp>
      <p:sp>
        <p:nvSpPr>
          <p:cNvPr id="9" name="Shape 6"/>
          <p:cNvSpPr/>
          <p:nvPr/>
        </p:nvSpPr>
        <p:spPr>
          <a:xfrm>
            <a:off x="1668597" y="5244839"/>
            <a:ext cx="789127"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668597" y="5244839"/>
            <a:ext cx="789127"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44 dk</a:t>
            </a:r>
            <a:endParaRPr lang="tr-TR" sz="1040" dirty="0"/>
          </a:p>
        </p:txBody>
      </p:sp>
      <p:sp>
        <p:nvSpPr>
          <p:cNvPr id="11" name="Shape 8"/>
          <p:cNvSpPr/>
          <p:nvPr/>
        </p:nvSpPr>
        <p:spPr>
          <a:xfrm>
            <a:off x="2567452" y="5244839"/>
            <a:ext cx="1157630"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2567452" y="5244839"/>
            <a:ext cx="1157630"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6 etkinlik</a:t>
            </a:r>
            <a:endParaRPr lang="tr-TR" sz="1040" dirty="0"/>
          </a:p>
        </p:txBody>
      </p:sp>
      <p:pic>
        <p:nvPicPr>
          <p:cNvPr id="13" name="Image 1" descr="/root/kozan-akilli-tarim/sunum/build/cache/kapak-m2-ff2f61f2-1400-0-0.03_0.13_0.5_0.82-f665a24a-1400-0.03.png">    </p:cNvPr>
          <p:cNvPicPr>
            <a:picLocks noChangeAspect="1"/>
          </p:cNvPicPr>
          <p:nvPr/>
        </p:nvPicPr>
        <p:blipFill>
          <a:blip r:embed="rId2"/>
          <a:stretch>
            <a:fillRect/>
          </a:stretch>
        </p:blipFill>
        <p:spPr>
          <a:xfrm>
            <a:off x="8778327" y="2396316"/>
            <a:ext cx="2605867" cy="2147026"/>
          </a:xfrm>
          <a:prstGeom prst="rect">
            <a:avLst/>
          </a:prstGeom>
        </p:spPr>
      </p:pic>
      <p:sp>
        <p:nvSpPr>
          <p:cNvPr id="14" name="Text 10"/>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A9D2B5"/>
                </a:solidFill>
                <a:latin typeface="Calibri" pitchFamily="34" charset="0"/>
                <a:ea typeface="Calibri" pitchFamily="34" charset="-122"/>
                <a:cs typeface="Calibri" pitchFamily="34" charset="-120"/>
              </a:rPr>
              <a:t>15</a:t>
            </a:r>
            <a:endParaRPr lang="tr-TR"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4 · TARIMSAL OTOMASYON</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Robotu otomasyondan ayıran nedir?</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Ders 4; FAO (2022)</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16</a:t>
            </a:r>
            <a:endParaRPr lang="tr-TR" sz="900" dirty="0"/>
          </a:p>
        </p:txBody>
      </p:sp>
      <p:sp>
        <p:nvSpPr>
          <p:cNvPr id="7" name="Shape 4"/>
          <p:cNvSpPr/>
          <p:nvPr/>
        </p:nvSpPr>
        <p:spPr>
          <a:xfrm>
            <a:off x="548640" y="2306630"/>
            <a:ext cx="1508760" cy="347449"/>
          </a:xfrm>
          <a:prstGeom prst="roundRect">
            <a:avLst>
              <a:gd name="adj" fmla="val 60530"/>
            </a:avLst>
          </a:prstGeom>
          <a:solidFill>
            <a:srgbClr val="5A6862"/>
          </a:solidFill>
          <a:ln w="9525">
            <a:solidFill>
              <a:srgbClr val="5A6862"/>
            </a:solidFill>
            <a:prstDash val="solid"/>
          </a:ln>
        </p:spPr>
      </p:sp>
      <p:sp>
        <p:nvSpPr>
          <p:cNvPr id="8" name="Text 5"/>
          <p:cNvSpPr txBox="1"/>
          <p:nvPr/>
        </p:nvSpPr>
        <p:spPr>
          <a:xfrm>
            <a:off x="548640" y="2306630"/>
            <a:ext cx="1508760" cy="347449"/>
          </a:xfrm>
          <a:prstGeom prst="rect">
            <a:avLst/>
          </a:prstGeom>
          <a:noFill/>
          <a:ln/>
        </p:spPr>
        <p:txBody>
          <a:bodyPr wrap="square" lIns="0" tIns="0" rIns="0" bIns="0" rtlCol="0" anchor="ctr"/>
          <a:lstStyle/>
          <a:p>
            <a:pPr algn="ctr" indent="0" marL="0">
              <a:buNone/>
            </a:pPr>
            <a:r>
              <a:rPr lang="tr-TR" altLang="en-US" sz="1260" b="1" dirty="0">
                <a:solidFill>
                  <a:srgbClr val="FFFFFF"/>
                </a:solidFill>
                <a:latin typeface="Calibri" pitchFamily="34" charset="0"/>
                <a:ea typeface="Calibri" pitchFamily="34" charset="-122"/>
                <a:cs typeface="Calibri" pitchFamily="34" charset="-120"/>
              </a:rPr>
              <a:t>Otomasyon</a:t>
            </a:r>
            <a:endParaRPr lang="tr-TR" sz="1260" dirty="0"/>
          </a:p>
        </p:txBody>
      </p:sp>
      <p:sp>
        <p:nvSpPr>
          <p:cNvPr id="9" name="Text 6"/>
          <p:cNvSpPr txBox="1"/>
          <p:nvPr/>
        </p:nvSpPr>
        <p:spPr>
          <a:xfrm>
            <a:off x="2286000" y="2268864"/>
            <a:ext cx="4160520" cy="991992"/>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Önceden belirlenmiş kurala göre çalışır. Her sabah 06.00'da açılan zamanlayıcı toprağın ıslak olup olmadığını bilmez.</a:t>
            </a:r>
            <a:endParaRPr lang="tr-TR" sz="1260" dirty="0"/>
          </a:p>
        </p:txBody>
      </p:sp>
      <p:sp>
        <p:nvSpPr>
          <p:cNvPr id="10" name="Shape 7"/>
          <p:cNvSpPr/>
          <p:nvPr/>
        </p:nvSpPr>
        <p:spPr>
          <a:xfrm>
            <a:off x="548640" y="3411921"/>
            <a:ext cx="1508760" cy="347449"/>
          </a:xfrm>
          <a:prstGeom prst="roundRect">
            <a:avLst>
              <a:gd name="adj" fmla="val 60530"/>
            </a:avLst>
          </a:prstGeom>
          <a:solidFill>
            <a:srgbClr val="1F7A3A"/>
          </a:solidFill>
          <a:ln w="9525">
            <a:solidFill>
              <a:srgbClr val="1F7A3A"/>
            </a:solidFill>
            <a:prstDash val="solid"/>
          </a:ln>
        </p:spPr>
      </p:sp>
      <p:sp>
        <p:nvSpPr>
          <p:cNvPr id="11" name="Text 8"/>
          <p:cNvSpPr txBox="1"/>
          <p:nvPr/>
        </p:nvSpPr>
        <p:spPr>
          <a:xfrm>
            <a:off x="548640" y="3411921"/>
            <a:ext cx="1508760" cy="347449"/>
          </a:xfrm>
          <a:prstGeom prst="rect">
            <a:avLst/>
          </a:prstGeom>
          <a:noFill/>
          <a:ln/>
        </p:spPr>
        <p:txBody>
          <a:bodyPr wrap="square" lIns="0" tIns="0" rIns="0" bIns="0" rtlCol="0" anchor="ctr"/>
          <a:lstStyle/>
          <a:p>
            <a:pPr algn="ctr" indent="0" marL="0">
              <a:buNone/>
            </a:pPr>
            <a:r>
              <a:rPr lang="tr-TR" altLang="en-US" sz="1260" b="1" dirty="0">
                <a:solidFill>
                  <a:srgbClr val="FFFFFF"/>
                </a:solidFill>
                <a:latin typeface="Calibri" pitchFamily="34" charset="0"/>
                <a:ea typeface="Calibri" pitchFamily="34" charset="-122"/>
                <a:cs typeface="Calibri" pitchFamily="34" charset="-120"/>
              </a:rPr>
              <a:t>Robot</a:t>
            </a:r>
            <a:endParaRPr lang="tr-TR" sz="1260" dirty="0"/>
          </a:p>
        </p:txBody>
      </p:sp>
      <p:sp>
        <p:nvSpPr>
          <p:cNvPr id="12" name="Text 9"/>
          <p:cNvSpPr txBox="1"/>
          <p:nvPr/>
        </p:nvSpPr>
        <p:spPr>
          <a:xfrm>
            <a:off x="2286000" y="3374154"/>
            <a:ext cx="4160520" cy="991992"/>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Çevresini algılar, karar verir, fiziksel işi yapar. Kamerasıyla yabancı otu tanıyıp yalnız ona müdahale eder.</a:t>
            </a:r>
            <a:endParaRPr lang="tr-TR" sz="1260" dirty="0"/>
          </a:p>
        </p:txBody>
      </p:sp>
      <p:sp>
        <p:nvSpPr>
          <p:cNvPr id="13" name="Shape 10"/>
          <p:cNvSpPr/>
          <p:nvPr/>
        </p:nvSpPr>
        <p:spPr>
          <a:xfrm>
            <a:off x="548640" y="4517211"/>
            <a:ext cx="1508760" cy="347449"/>
          </a:xfrm>
          <a:prstGeom prst="roundRect">
            <a:avLst>
              <a:gd name="adj" fmla="val 60530"/>
            </a:avLst>
          </a:prstGeom>
          <a:solidFill>
            <a:srgbClr val="0E7490"/>
          </a:solidFill>
          <a:ln w="9525">
            <a:solidFill>
              <a:srgbClr val="0E7490"/>
            </a:solidFill>
            <a:prstDash val="solid"/>
          </a:ln>
        </p:spPr>
      </p:sp>
      <p:sp>
        <p:nvSpPr>
          <p:cNvPr id="14" name="Text 11"/>
          <p:cNvSpPr txBox="1"/>
          <p:nvPr/>
        </p:nvSpPr>
        <p:spPr>
          <a:xfrm>
            <a:off x="548640" y="4517211"/>
            <a:ext cx="1508760" cy="347449"/>
          </a:xfrm>
          <a:prstGeom prst="rect">
            <a:avLst/>
          </a:prstGeom>
          <a:noFill/>
          <a:ln/>
        </p:spPr>
        <p:txBody>
          <a:bodyPr wrap="square" lIns="0" tIns="0" rIns="0" bIns="0" rtlCol="0" anchor="ctr"/>
          <a:lstStyle/>
          <a:p>
            <a:pPr algn="ctr" indent="0" marL="0">
              <a:buNone/>
            </a:pPr>
            <a:r>
              <a:rPr lang="tr-TR" altLang="en-US" sz="1260" b="1" dirty="0">
                <a:solidFill>
                  <a:srgbClr val="FFFFFF"/>
                </a:solidFill>
                <a:latin typeface="Calibri" pitchFamily="34" charset="0"/>
                <a:ea typeface="Calibri" pitchFamily="34" charset="-122"/>
                <a:cs typeface="Calibri" pitchFamily="34" charset="-120"/>
              </a:rPr>
              <a:t>Otonomi</a:t>
            </a:r>
            <a:endParaRPr lang="tr-TR" sz="1260" dirty="0"/>
          </a:p>
        </p:txBody>
      </p:sp>
      <p:sp>
        <p:nvSpPr>
          <p:cNvPr id="15" name="Text 12"/>
          <p:cNvSpPr txBox="1"/>
          <p:nvPr/>
        </p:nvSpPr>
        <p:spPr>
          <a:xfrm>
            <a:off x="2286000" y="4479445"/>
            <a:ext cx="4160520" cy="991992"/>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İnsandan bağımsız çalışabilme derecesi: kısmen otonom (yakın gözetim) ya da yüksek düzeyde otonom (uzaktan izleme).</a:t>
            </a:r>
            <a:endParaRPr lang="tr-TR" sz="1260" dirty="0"/>
          </a:p>
        </p:txBody>
      </p:sp>
      <p:sp>
        <p:nvSpPr>
          <p:cNvPr id="16" name="Text 13"/>
          <p:cNvSpPr txBox="1"/>
          <p:nvPr/>
        </p:nvSpPr>
        <p:spPr>
          <a:xfrm>
            <a:off x="6720840" y="2268864"/>
            <a:ext cx="4922215" cy="264363"/>
          </a:xfrm>
          <a:prstGeom prst="rect">
            <a:avLst/>
          </a:prstGeom>
          <a:noFill/>
          <a:ln/>
        </p:spPr>
        <p:txBody>
          <a:bodyPr wrap="square" lIns="0" tIns="0" rIns="0" bIns="0" rtlCol="0" anchor="t"/>
          <a:lstStyle/>
          <a:p>
            <a:pPr indent="0" marL="0">
              <a:buNone/>
            </a:pPr>
            <a:r>
              <a:rPr lang="tr-TR" altLang="en-US" sz="1170" b="1" spc="100" kern="0" dirty="0">
                <a:solidFill>
                  <a:srgbClr val="1F7A3A"/>
                </a:solidFill>
                <a:latin typeface="Calibri" pitchFamily="34" charset="0"/>
                <a:ea typeface="Calibri" pitchFamily="34" charset="-122"/>
                <a:cs typeface="Calibri" pitchFamily="34" charset="-120"/>
              </a:rPr>
              <a:t>HER ROBOTUN ÜÇ KATMANI</a:t>
            </a:r>
            <a:endParaRPr lang="tr-TR" sz="1170" dirty="0"/>
          </a:p>
        </p:txBody>
      </p:sp>
      <p:sp>
        <p:nvSpPr>
          <p:cNvPr id="17" name="Shape 14"/>
          <p:cNvSpPr/>
          <p:nvPr/>
        </p:nvSpPr>
        <p:spPr>
          <a:xfrm>
            <a:off x="6720840" y="2608760"/>
            <a:ext cx="4922215" cy="793090"/>
          </a:xfrm>
          <a:prstGeom prst="roundRect">
            <a:avLst>
              <a:gd name="adj" fmla="val 1383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8" name="Shape 15"/>
          <p:cNvSpPr/>
          <p:nvPr/>
        </p:nvSpPr>
        <p:spPr>
          <a:xfrm>
            <a:off x="6971322" y="2771154"/>
            <a:ext cx="468301" cy="468301"/>
          </a:xfrm>
          <a:prstGeom prst="ellipse">
            <a:avLst/>
          </a:prstGeom>
          <a:solidFill>
            <a:srgbClr val="E6F3EA"/>
          </a:solidFill>
          <a:ln w="12700">
            <a:solidFill>
              <a:srgbClr val="E6F3EA"/>
            </a:solidFill>
            <a:prstDash val="solid"/>
          </a:ln>
        </p:spPr>
      </p:sp>
      <p:pic>
        <p:nvPicPr>
          <p:cNvPr id="19" name="Image 0" descr="/root/kozan-akilli-tarim/sunum/build/cache/m2/icons/scan-eye-16602D.png">    </p:cNvPr>
          <p:cNvPicPr>
            <a:picLocks noChangeAspect="1"/>
          </p:cNvPicPr>
          <p:nvPr/>
        </p:nvPicPr>
        <p:blipFill>
          <a:blip r:embed="rId1"/>
          <a:stretch>
            <a:fillRect/>
          </a:stretch>
        </p:blipFill>
        <p:spPr>
          <a:xfrm>
            <a:off x="7074348" y="2874181"/>
            <a:ext cx="262248" cy="262248"/>
          </a:xfrm>
          <a:prstGeom prst="rect">
            <a:avLst/>
          </a:prstGeom>
        </p:spPr>
      </p:pic>
      <p:sp>
        <p:nvSpPr>
          <p:cNvPr id="20" name="Text 16"/>
          <p:cNvSpPr txBox="1"/>
          <p:nvPr/>
        </p:nvSpPr>
        <p:spPr>
          <a:xfrm>
            <a:off x="7680960" y="2669186"/>
            <a:ext cx="3779215" cy="672238"/>
          </a:xfrm>
          <a:prstGeom prst="rect">
            <a:avLst/>
          </a:prstGeom>
          <a:noFill/>
          <a:ln/>
        </p:spPr>
        <p:txBody>
          <a:bodyPr wrap="square" lIns="0" tIns="0" rIns="0" bIns="0" rtlCol="0" anchor="ctr">
            <a:normAutofit/>
          </a:bodyPr>
          <a:lstStyle/>
          <a:p>
            <a:pPr indent="0" marL="0">
              <a:buNone/>
            </a:pPr>
            <a:r>
              <a:rPr lang="tr-TR" altLang="en-US" sz="1440" b="1" dirty="0">
                <a:solidFill>
                  <a:srgbClr val="1B2420"/>
                </a:solidFill>
                <a:latin typeface="Calibri" pitchFamily="34" charset="0"/>
                <a:ea typeface="Calibri" pitchFamily="34" charset="-122"/>
                <a:cs typeface="Calibri" pitchFamily="34" charset="-120"/>
              </a:rPr>
              <a:t>1. Algılama</a:t>
            </a:r>
            <a:endParaRPr lang="tr-TR" sz="1620" dirty="0"/>
          </a:p>
          <a:p>
            <a:pPr indent="0" marL="0">
              <a:buNone/>
            </a:pPr>
            <a:r>
              <a:rPr lang="tr-TR" altLang="en-US" sz="1170" dirty="0">
                <a:solidFill>
                  <a:srgbClr val="3A4540"/>
                </a:solidFill>
                <a:latin typeface="Calibri" pitchFamily="34" charset="0"/>
                <a:ea typeface="Calibri" pitchFamily="34" charset="-122"/>
                <a:cs typeface="Calibri" pitchFamily="34" charset="-120"/>
              </a:rPr>
              <a:t>Kamera, LiDAR, uydu konum alıcısı, temas sensörü</a:t>
            </a:r>
            <a:endParaRPr lang="tr-TR" sz="1620" dirty="0"/>
          </a:p>
        </p:txBody>
      </p:sp>
      <p:sp>
        <p:nvSpPr>
          <p:cNvPr id="21" name="Shape 17"/>
          <p:cNvSpPr/>
          <p:nvPr/>
        </p:nvSpPr>
        <p:spPr>
          <a:xfrm>
            <a:off x="7205472" y="3424509"/>
            <a:ext cx="0" cy="226597"/>
          </a:xfrm>
          <a:prstGeom prst="line">
            <a:avLst/>
          </a:prstGeom>
          <a:noFill/>
          <a:ln w="25400">
            <a:solidFill>
              <a:srgbClr val="BFE0C8"/>
            </a:solidFill>
            <a:prstDash val="solid"/>
            <a:tailEnd type="triangle"/>
          </a:ln>
        </p:spPr>
      </p:sp>
      <p:sp>
        <p:nvSpPr>
          <p:cNvPr id="22" name="Shape 18"/>
          <p:cNvSpPr/>
          <p:nvPr/>
        </p:nvSpPr>
        <p:spPr>
          <a:xfrm>
            <a:off x="6720840" y="3673766"/>
            <a:ext cx="4922215" cy="793090"/>
          </a:xfrm>
          <a:prstGeom prst="roundRect">
            <a:avLst>
              <a:gd name="adj" fmla="val 1383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3" name="Shape 19"/>
          <p:cNvSpPr/>
          <p:nvPr/>
        </p:nvSpPr>
        <p:spPr>
          <a:xfrm>
            <a:off x="6971322" y="3836161"/>
            <a:ext cx="468301" cy="468301"/>
          </a:xfrm>
          <a:prstGeom prst="ellipse">
            <a:avLst/>
          </a:prstGeom>
          <a:solidFill>
            <a:srgbClr val="E2F2F6"/>
          </a:solidFill>
          <a:ln w="12700">
            <a:solidFill>
              <a:srgbClr val="E2F2F6"/>
            </a:solidFill>
            <a:prstDash val="solid"/>
          </a:ln>
        </p:spPr>
      </p:sp>
      <p:pic>
        <p:nvPicPr>
          <p:cNvPr id="24" name="Image 1" descr="/root/kozan-akilli-tarim/sunum/build/cache/m2/icons/cpu-0E7490.png">    </p:cNvPr>
          <p:cNvPicPr>
            <a:picLocks noChangeAspect="1"/>
          </p:cNvPicPr>
          <p:nvPr/>
        </p:nvPicPr>
        <p:blipFill>
          <a:blip r:embed="rId2"/>
          <a:stretch>
            <a:fillRect/>
          </a:stretch>
        </p:blipFill>
        <p:spPr>
          <a:xfrm>
            <a:off x="7074348" y="3939187"/>
            <a:ext cx="262248" cy="262248"/>
          </a:xfrm>
          <a:prstGeom prst="rect">
            <a:avLst/>
          </a:prstGeom>
        </p:spPr>
      </p:pic>
      <p:sp>
        <p:nvSpPr>
          <p:cNvPr id="25" name="Text 20"/>
          <p:cNvSpPr txBox="1"/>
          <p:nvPr/>
        </p:nvSpPr>
        <p:spPr>
          <a:xfrm>
            <a:off x="7680960" y="3734192"/>
            <a:ext cx="3779215" cy="672238"/>
          </a:xfrm>
          <a:prstGeom prst="rect">
            <a:avLst/>
          </a:prstGeom>
          <a:noFill/>
          <a:ln/>
        </p:spPr>
        <p:txBody>
          <a:bodyPr wrap="square" lIns="0" tIns="0" rIns="0" bIns="0" rtlCol="0" anchor="ctr">
            <a:normAutofit/>
          </a:bodyPr>
          <a:lstStyle/>
          <a:p>
            <a:pPr indent="0" marL="0">
              <a:buNone/>
            </a:pPr>
            <a:r>
              <a:rPr lang="tr-TR" altLang="en-US" sz="1440" b="1" dirty="0">
                <a:solidFill>
                  <a:srgbClr val="1B2420"/>
                </a:solidFill>
                <a:latin typeface="Calibri" pitchFamily="34" charset="0"/>
                <a:ea typeface="Calibri" pitchFamily="34" charset="-122"/>
                <a:cs typeface="Calibri" pitchFamily="34" charset="-120"/>
              </a:rPr>
              <a:t>2. Karar</a:t>
            </a:r>
            <a:endParaRPr lang="tr-TR" sz="1620" dirty="0"/>
          </a:p>
          <a:p>
            <a:pPr indent="0" marL="0">
              <a:buNone/>
            </a:pPr>
            <a:r>
              <a:rPr lang="tr-TR" altLang="en-US" sz="1170" dirty="0">
                <a:solidFill>
                  <a:srgbClr val="3A4540"/>
                </a:solidFill>
                <a:latin typeface="Calibri" pitchFamily="34" charset="0"/>
                <a:ea typeface="Calibri" pitchFamily="34" charset="-122"/>
                <a:cs typeface="Calibri" pitchFamily="34" charset="-120"/>
              </a:rPr>
              <a:t>Ürün mü ot mu? Rota planı, engel görünce ne yapılacağı</a:t>
            </a:r>
            <a:endParaRPr lang="tr-TR" sz="1620" dirty="0"/>
          </a:p>
        </p:txBody>
      </p:sp>
      <p:sp>
        <p:nvSpPr>
          <p:cNvPr id="26" name="Shape 21"/>
          <p:cNvSpPr/>
          <p:nvPr/>
        </p:nvSpPr>
        <p:spPr>
          <a:xfrm>
            <a:off x="7205472" y="4489516"/>
            <a:ext cx="0" cy="226597"/>
          </a:xfrm>
          <a:prstGeom prst="line">
            <a:avLst/>
          </a:prstGeom>
          <a:noFill/>
          <a:ln w="25400">
            <a:solidFill>
              <a:srgbClr val="BFE0C8"/>
            </a:solidFill>
            <a:prstDash val="solid"/>
            <a:tailEnd type="triangle"/>
          </a:ln>
        </p:spPr>
      </p:sp>
      <p:sp>
        <p:nvSpPr>
          <p:cNvPr id="27" name="Shape 22"/>
          <p:cNvSpPr/>
          <p:nvPr/>
        </p:nvSpPr>
        <p:spPr>
          <a:xfrm>
            <a:off x="6720840" y="4738773"/>
            <a:ext cx="4922215" cy="793090"/>
          </a:xfrm>
          <a:prstGeom prst="roundRect">
            <a:avLst>
              <a:gd name="adj" fmla="val 1383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8" name="Shape 23"/>
          <p:cNvSpPr/>
          <p:nvPr/>
        </p:nvSpPr>
        <p:spPr>
          <a:xfrm>
            <a:off x="6971322" y="4901167"/>
            <a:ext cx="468301" cy="468301"/>
          </a:xfrm>
          <a:prstGeom prst="ellipse">
            <a:avLst/>
          </a:prstGeom>
          <a:solidFill>
            <a:srgbClr val="FBF1DC"/>
          </a:solidFill>
          <a:ln w="12700">
            <a:solidFill>
              <a:srgbClr val="FBF1DC"/>
            </a:solidFill>
            <a:prstDash val="solid"/>
          </a:ln>
        </p:spPr>
      </p:sp>
      <p:pic>
        <p:nvPicPr>
          <p:cNvPr id="29" name="Image 2" descr="/root/kozan-akilli-tarim/sunum/build/cache/m2/icons/cog-854D0E.png">    </p:cNvPr>
          <p:cNvPicPr>
            <a:picLocks noChangeAspect="1"/>
          </p:cNvPicPr>
          <p:nvPr/>
        </p:nvPicPr>
        <p:blipFill>
          <a:blip r:embed="rId3"/>
          <a:stretch>
            <a:fillRect/>
          </a:stretch>
        </p:blipFill>
        <p:spPr>
          <a:xfrm>
            <a:off x="7074348" y="5004193"/>
            <a:ext cx="262248" cy="262248"/>
          </a:xfrm>
          <a:prstGeom prst="rect">
            <a:avLst/>
          </a:prstGeom>
        </p:spPr>
      </p:pic>
      <p:sp>
        <p:nvSpPr>
          <p:cNvPr id="30" name="Text 24"/>
          <p:cNvSpPr txBox="1"/>
          <p:nvPr/>
        </p:nvSpPr>
        <p:spPr>
          <a:xfrm>
            <a:off x="7680960" y="4799198"/>
            <a:ext cx="3779215" cy="672238"/>
          </a:xfrm>
          <a:prstGeom prst="rect">
            <a:avLst/>
          </a:prstGeom>
          <a:noFill/>
          <a:ln/>
        </p:spPr>
        <p:txBody>
          <a:bodyPr wrap="square" lIns="0" tIns="0" rIns="0" bIns="0" rtlCol="0" anchor="ctr">
            <a:normAutofit/>
          </a:bodyPr>
          <a:lstStyle/>
          <a:p>
            <a:pPr indent="0" marL="0">
              <a:buNone/>
            </a:pPr>
            <a:r>
              <a:rPr lang="tr-TR" altLang="en-US" sz="1440" b="1" dirty="0">
                <a:solidFill>
                  <a:srgbClr val="1B2420"/>
                </a:solidFill>
                <a:latin typeface="Calibri" pitchFamily="34" charset="0"/>
                <a:ea typeface="Calibri" pitchFamily="34" charset="-122"/>
                <a:cs typeface="Calibri" pitchFamily="34" charset="-120"/>
              </a:rPr>
              <a:t>3. Uygulama</a:t>
            </a:r>
            <a:endParaRPr lang="tr-TR" sz="1620" dirty="0"/>
          </a:p>
          <a:p>
            <a:pPr indent="0" marL="0">
              <a:buNone/>
            </a:pPr>
            <a:r>
              <a:rPr lang="tr-TR" altLang="en-US" sz="1170" dirty="0">
                <a:solidFill>
                  <a:srgbClr val="3A4540"/>
                </a:solidFill>
                <a:latin typeface="Calibri" pitchFamily="34" charset="0"/>
                <a:ea typeface="Calibri" pitchFamily="34" charset="-122"/>
                <a:cs typeface="Calibri" pitchFamily="34" charset="-120"/>
              </a:rPr>
              <a:t>Motor, robot kolu, çapa bıçağı, püskürtme memesi</a:t>
            </a:r>
            <a:endParaRPr lang="tr-TR" sz="1620" dirty="0"/>
          </a:p>
        </p:txBody>
      </p:sp>
      <p:sp>
        <p:nvSpPr>
          <p:cNvPr id="31" name="Text 25"/>
          <p:cNvSpPr txBox="1"/>
          <p:nvPr/>
        </p:nvSpPr>
        <p:spPr>
          <a:xfrm>
            <a:off x="6720840" y="5713140"/>
            <a:ext cx="4922215" cy="339896"/>
          </a:xfrm>
          <a:prstGeom prst="rect">
            <a:avLst/>
          </a:prstGeom>
          <a:noFill/>
          <a:ln/>
        </p:spPr>
        <p:txBody>
          <a:bodyPr wrap="square" lIns="0" tIns="0" rIns="0" bIns="0" rtlCol="0" anchor="t"/>
          <a:lstStyle/>
          <a:p>
            <a:pPr indent="0" marL="0">
              <a:buNone/>
            </a:pPr>
            <a:r>
              <a:rPr lang="tr-TR" altLang="en-US" sz="1170" b="1" i="1" dirty="0">
                <a:solidFill>
                  <a:srgbClr val="854D0E"/>
                </a:solidFill>
                <a:latin typeface="Calibri" pitchFamily="34" charset="0"/>
                <a:ea typeface="Calibri" pitchFamily="34" charset="-122"/>
                <a:cs typeface="Calibri" pitchFamily="34" charset="-120"/>
              </a:rPr>
              <a:t>Robot, en zayıf halkası kadar güvenilirdir.</a:t>
            </a:r>
            <a:endParaRPr lang="tr-TR" sz="117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4 · KULLANIM ÖRNEKLERİ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Tarımda robotlar bugün ne yapıyor?</a:t>
            </a:r>
            <a:endParaRPr lang="tr-TR" sz="2700" dirty="0"/>
          </a:p>
        </p:txBody>
      </p:sp>
      <p:sp>
        <p:nvSpPr>
          <p:cNvPr id="4" name="Shape 2"/>
          <p:cNvSpPr/>
          <p:nvPr/>
        </p:nvSpPr>
        <p:spPr>
          <a:xfrm>
            <a:off x="548640" y="2231098"/>
            <a:ext cx="2567864" cy="2492568"/>
          </a:xfrm>
          <a:prstGeom prst="roundRect">
            <a:avLst>
              <a:gd name="adj" fmla="val 440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5" name="Shape 3"/>
          <p:cNvSpPr/>
          <p:nvPr/>
        </p:nvSpPr>
        <p:spPr>
          <a:xfrm>
            <a:off x="826554" y="2419929"/>
            <a:ext cx="468301" cy="468301"/>
          </a:xfrm>
          <a:prstGeom prst="ellipse">
            <a:avLst/>
          </a:prstGeom>
          <a:solidFill>
            <a:srgbClr val="E6F3EA"/>
          </a:solidFill>
          <a:ln w="12700">
            <a:solidFill>
              <a:srgbClr val="E6F3EA"/>
            </a:solidFill>
            <a:prstDash val="solid"/>
          </a:ln>
        </p:spPr>
      </p:sp>
      <p:sp>
        <p:nvSpPr>
          <p:cNvPr id="6" name="Text 4"/>
          <p:cNvSpPr txBox="1"/>
          <p:nvPr/>
        </p:nvSpPr>
        <p:spPr>
          <a:xfrm>
            <a:off x="826554"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1</a:t>
            </a:r>
            <a:endParaRPr lang="tr-TR" sz="1130" dirty="0"/>
          </a:p>
        </p:txBody>
      </p:sp>
      <p:sp>
        <p:nvSpPr>
          <p:cNvPr id="7" name="Text 5"/>
          <p:cNvSpPr txBox="1"/>
          <p:nvPr/>
        </p:nvSpPr>
        <p:spPr>
          <a:xfrm>
            <a:off x="777240" y="2986422"/>
            <a:ext cx="2110664"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Sağım robotları</a:t>
            </a:r>
            <a:endParaRPr lang="tr-TR" sz="1620" dirty="0"/>
          </a:p>
        </p:txBody>
      </p:sp>
      <p:sp>
        <p:nvSpPr>
          <p:cNvPr id="8" name="Text 6"/>
          <p:cNvSpPr txBox="1"/>
          <p:nvPr/>
        </p:nvSpPr>
        <p:spPr>
          <a:xfrm>
            <a:off x="777240" y="3454722"/>
            <a:ext cx="2110664" cy="1170752"/>
          </a:xfrm>
          <a:prstGeom prst="rect">
            <a:avLst/>
          </a:prstGeom>
          <a:noFill/>
          <a:ln/>
        </p:spPr>
        <p:txBody>
          <a:bodyPr wrap="square" lIns="0" tIns="0" rIns="0" bIns="0" rtlCol="0" anchor="t">
            <a:normAutofit/>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En yaygın ticari örnek. Otomatik sağım sistemlerinin dünya satışları 2016'da 1,2 milyar dolardan 2019'da 1,6 milyar dolara çıktı.</a:t>
            </a:r>
            <a:endParaRPr lang="tr-TR" sz="1310" dirty="0"/>
          </a:p>
        </p:txBody>
      </p:sp>
      <p:sp>
        <p:nvSpPr>
          <p:cNvPr id="9" name="Shape 7"/>
          <p:cNvSpPr/>
          <p:nvPr/>
        </p:nvSpPr>
        <p:spPr>
          <a:xfrm>
            <a:off x="3390824" y="2231098"/>
            <a:ext cx="2567864" cy="2492568"/>
          </a:xfrm>
          <a:prstGeom prst="roundRect">
            <a:avLst>
              <a:gd name="adj" fmla="val 440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0" name="Shape 8"/>
          <p:cNvSpPr/>
          <p:nvPr/>
        </p:nvSpPr>
        <p:spPr>
          <a:xfrm>
            <a:off x="3668737" y="2419929"/>
            <a:ext cx="468301" cy="468301"/>
          </a:xfrm>
          <a:prstGeom prst="ellipse">
            <a:avLst/>
          </a:prstGeom>
          <a:solidFill>
            <a:srgbClr val="FBF1DC"/>
          </a:solidFill>
          <a:ln w="12700">
            <a:solidFill>
              <a:srgbClr val="FBF1DC"/>
            </a:solidFill>
            <a:prstDash val="solid"/>
          </a:ln>
        </p:spPr>
      </p:sp>
      <p:sp>
        <p:nvSpPr>
          <p:cNvPr id="11" name="Text 9"/>
          <p:cNvSpPr txBox="1"/>
          <p:nvPr/>
        </p:nvSpPr>
        <p:spPr>
          <a:xfrm>
            <a:off x="3668737"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854D0E"/>
                </a:solidFill>
                <a:latin typeface="Calibri" pitchFamily="34" charset="0"/>
                <a:ea typeface="Calibri" pitchFamily="34" charset="-122"/>
                <a:cs typeface="Calibri" pitchFamily="34" charset="-120"/>
              </a:rPr>
              <a:t>2</a:t>
            </a:r>
            <a:endParaRPr lang="tr-TR" sz="1130" dirty="0"/>
          </a:p>
        </p:txBody>
      </p:sp>
      <p:sp>
        <p:nvSpPr>
          <p:cNvPr id="12" name="Text 10"/>
          <p:cNvSpPr txBox="1"/>
          <p:nvPr/>
        </p:nvSpPr>
        <p:spPr>
          <a:xfrm>
            <a:off x="3619424" y="2986422"/>
            <a:ext cx="2110664"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Ekim ve çapalama</a:t>
            </a:r>
            <a:endParaRPr lang="tr-TR" sz="1620" dirty="0"/>
          </a:p>
        </p:txBody>
      </p:sp>
      <p:sp>
        <p:nvSpPr>
          <p:cNvPr id="13" name="Text 11"/>
          <p:cNvSpPr txBox="1"/>
          <p:nvPr/>
        </p:nvSpPr>
        <p:spPr>
          <a:xfrm>
            <a:off x="3619424" y="3454722"/>
            <a:ext cx="2110664" cy="1170752"/>
          </a:xfrm>
          <a:prstGeom prst="rect">
            <a:avLst/>
          </a:prstGeom>
          <a:noFill/>
          <a:ln/>
        </p:spPr>
        <p:txBody>
          <a:bodyPr wrap="square" lIns="0" tIns="0" rIns="0" bIns="0" rtlCol="0" anchor="t">
            <a:normAutofit/>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FarmDroid FD20 güneş enerjisiyle günde 6,5 ha'a kadar çalışır. Naïo: 480 robot, 110 bini aşkın saat otonom iş.</a:t>
            </a:r>
            <a:endParaRPr lang="tr-TR" sz="1310" dirty="0"/>
          </a:p>
        </p:txBody>
      </p:sp>
      <p:sp>
        <p:nvSpPr>
          <p:cNvPr id="14" name="Shape 12"/>
          <p:cNvSpPr/>
          <p:nvPr/>
        </p:nvSpPr>
        <p:spPr>
          <a:xfrm>
            <a:off x="6233008" y="2231098"/>
            <a:ext cx="2567864" cy="2492568"/>
          </a:xfrm>
          <a:prstGeom prst="roundRect">
            <a:avLst>
              <a:gd name="adj" fmla="val 440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5" name="Shape 13"/>
          <p:cNvSpPr/>
          <p:nvPr/>
        </p:nvSpPr>
        <p:spPr>
          <a:xfrm>
            <a:off x="6510921" y="2419929"/>
            <a:ext cx="468301" cy="468301"/>
          </a:xfrm>
          <a:prstGeom prst="ellipse">
            <a:avLst/>
          </a:prstGeom>
          <a:solidFill>
            <a:srgbClr val="E2F2F6"/>
          </a:solidFill>
          <a:ln w="12700">
            <a:solidFill>
              <a:srgbClr val="E2F2F6"/>
            </a:solidFill>
            <a:prstDash val="solid"/>
          </a:ln>
        </p:spPr>
      </p:sp>
      <p:sp>
        <p:nvSpPr>
          <p:cNvPr id="16" name="Text 14"/>
          <p:cNvSpPr txBox="1"/>
          <p:nvPr/>
        </p:nvSpPr>
        <p:spPr>
          <a:xfrm>
            <a:off x="6510921"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0E7490"/>
                </a:solidFill>
                <a:latin typeface="Calibri" pitchFamily="34" charset="0"/>
                <a:ea typeface="Calibri" pitchFamily="34" charset="-122"/>
                <a:cs typeface="Calibri" pitchFamily="34" charset="-120"/>
              </a:rPr>
              <a:t>3</a:t>
            </a:r>
            <a:endParaRPr lang="tr-TR" sz="1130" dirty="0"/>
          </a:p>
        </p:txBody>
      </p:sp>
      <p:sp>
        <p:nvSpPr>
          <p:cNvPr id="17" name="Text 15"/>
          <p:cNvSpPr txBox="1"/>
          <p:nvPr/>
        </p:nvSpPr>
        <p:spPr>
          <a:xfrm>
            <a:off x="6461608" y="2986422"/>
            <a:ext cx="2110664"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Hasat</a:t>
            </a:r>
            <a:endParaRPr lang="tr-TR" sz="1620" dirty="0"/>
          </a:p>
        </p:txBody>
      </p:sp>
      <p:sp>
        <p:nvSpPr>
          <p:cNvPr id="18" name="Text 16"/>
          <p:cNvSpPr txBox="1"/>
          <p:nvPr/>
        </p:nvSpPr>
        <p:spPr>
          <a:xfrm>
            <a:off x="6461608" y="3454722"/>
            <a:ext cx="2110664" cy="1170752"/>
          </a:xfrm>
          <a:prstGeom prst="rect">
            <a:avLst/>
          </a:prstGeom>
          <a:noFill/>
          <a:ln/>
        </p:spPr>
        <p:txBody>
          <a:bodyPr wrap="square" lIns="0" tIns="0" rIns="0" bIns="0" rtlCol="0" anchor="t">
            <a:normAutofit/>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Tevel'in uçan robotları 50 g kayısıdan 700 g elmaya kadar meyve toplamak için tasarlandı.</a:t>
            </a:r>
            <a:endParaRPr lang="tr-TR" sz="1310" dirty="0"/>
          </a:p>
        </p:txBody>
      </p:sp>
      <p:sp>
        <p:nvSpPr>
          <p:cNvPr id="19" name="Shape 17"/>
          <p:cNvSpPr/>
          <p:nvPr/>
        </p:nvSpPr>
        <p:spPr>
          <a:xfrm>
            <a:off x="9075191" y="2231098"/>
            <a:ext cx="2567864" cy="2492568"/>
          </a:xfrm>
          <a:prstGeom prst="roundRect">
            <a:avLst>
              <a:gd name="adj" fmla="val 440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0" name="Shape 18"/>
          <p:cNvSpPr/>
          <p:nvPr/>
        </p:nvSpPr>
        <p:spPr>
          <a:xfrm>
            <a:off x="9353105" y="2419929"/>
            <a:ext cx="468301" cy="468301"/>
          </a:xfrm>
          <a:prstGeom prst="ellipse">
            <a:avLst/>
          </a:prstGeom>
          <a:solidFill>
            <a:srgbClr val="E6F3EA"/>
          </a:solidFill>
          <a:ln w="12700">
            <a:solidFill>
              <a:srgbClr val="E6F3EA"/>
            </a:solidFill>
            <a:prstDash val="solid"/>
          </a:ln>
        </p:spPr>
      </p:sp>
      <p:sp>
        <p:nvSpPr>
          <p:cNvPr id="21" name="Text 19"/>
          <p:cNvSpPr txBox="1"/>
          <p:nvPr/>
        </p:nvSpPr>
        <p:spPr>
          <a:xfrm>
            <a:off x="9353105"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4</a:t>
            </a:r>
            <a:endParaRPr lang="tr-TR" sz="1130" dirty="0"/>
          </a:p>
        </p:txBody>
      </p:sp>
      <p:sp>
        <p:nvSpPr>
          <p:cNvPr id="22" name="Text 20"/>
          <p:cNvSpPr txBox="1"/>
          <p:nvPr/>
        </p:nvSpPr>
        <p:spPr>
          <a:xfrm>
            <a:off x="9303791" y="2986422"/>
            <a:ext cx="2110664"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Teselya Üniversitesi</a:t>
            </a:r>
            <a:endParaRPr lang="tr-TR" sz="1620" dirty="0"/>
          </a:p>
        </p:txBody>
      </p:sp>
      <p:sp>
        <p:nvSpPr>
          <p:cNvPr id="23" name="Text 21"/>
          <p:cNvSpPr txBox="1"/>
          <p:nvPr/>
        </p:nvSpPr>
        <p:spPr>
          <a:xfrm>
            <a:off x="9303791" y="3454722"/>
            <a:ext cx="2110664" cy="1170752"/>
          </a:xfrm>
          <a:prstGeom prst="rect">
            <a:avLst/>
          </a:prstGeom>
          <a:noFill/>
          <a:ln/>
        </p:spPr>
        <p:txBody>
          <a:bodyPr wrap="square" lIns="0" tIns="0" rIns="0" bIns="0" rtlCol="0" anchor="t">
            <a:normAutofit/>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5G bağlantılı otonom araç, görüntü tanımayla ilacı yalnız hedefe uygular; prototip 2025'te Selanik Fuarı'nda tanıtıldı.</a:t>
            </a:r>
            <a:endParaRPr lang="tr-TR" sz="1310" dirty="0"/>
          </a:p>
        </p:txBody>
      </p:sp>
      <p:sp>
        <p:nvSpPr>
          <p:cNvPr id="24" name="Text 2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FAO (2022); FarmDroid; Naïo Technologies; Tevel (üretici beyanları); Greek News Agenda (2025)</a:t>
            </a:r>
            <a:endParaRPr lang="tr-TR" sz="900" dirty="0"/>
          </a:p>
        </p:txBody>
      </p:sp>
      <p:sp>
        <p:nvSpPr>
          <p:cNvPr id="25" name="Text 2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17</a:t>
            </a:r>
            <a:endParaRPr lang="tr-TR" sz="900" dirty="0"/>
          </a:p>
        </p:txBody>
      </p:sp>
      <p:sp>
        <p:nvSpPr>
          <p:cNvPr id="27" name="Shape 24"/>
          <p:cNvSpPr/>
          <p:nvPr/>
        </p:nvSpPr>
        <p:spPr>
          <a:xfrm>
            <a:off x="548640" y="4912497"/>
            <a:ext cx="11094415" cy="793090"/>
          </a:xfrm>
          <a:prstGeom prst="roundRect">
            <a:avLst>
              <a:gd name="adj" fmla="val 13836"/>
            </a:avLst>
          </a:prstGeom>
          <a:solidFill>
            <a:srgbClr val="E6F3EA"/>
          </a:solidFill>
          <a:ln w="9525">
            <a:solidFill>
              <a:srgbClr val="E6F3EA"/>
            </a:solidFill>
            <a:prstDash val="solid"/>
          </a:ln>
        </p:spPr>
      </p:sp>
      <p:sp>
        <p:nvSpPr>
          <p:cNvPr id="28" name="Shape 25"/>
          <p:cNvSpPr/>
          <p:nvPr/>
        </p:nvSpPr>
        <p:spPr>
          <a:xfrm>
            <a:off x="826554" y="5074892"/>
            <a:ext cx="468301" cy="468301"/>
          </a:xfrm>
          <a:prstGeom prst="ellipse">
            <a:avLst/>
          </a:prstGeom>
          <a:solidFill>
            <a:srgbClr val="FFFFFF"/>
          </a:solidFill>
          <a:ln w="12700">
            <a:solidFill>
              <a:srgbClr val="FFFFFF"/>
            </a:solidFill>
            <a:prstDash val="solid"/>
          </a:ln>
        </p:spPr>
      </p:sp>
      <p:pic>
        <p:nvPicPr>
          <p:cNvPr id="29" name="Image 0" descr="/root/kozan-akilli-tarim/sunum/build/cache/m2/icons/bot-16602D.png">    </p:cNvPr>
          <p:cNvPicPr>
            <a:picLocks noChangeAspect="1"/>
          </p:cNvPicPr>
          <p:nvPr/>
        </p:nvPicPr>
        <p:blipFill>
          <a:blip r:embed="rId1"/>
          <a:stretch>
            <a:fillRect/>
          </a:stretch>
        </p:blipFill>
        <p:spPr>
          <a:xfrm>
            <a:off x="929580" y="5177918"/>
            <a:ext cx="262248" cy="262248"/>
          </a:xfrm>
          <a:prstGeom prst="rect">
            <a:avLst/>
          </a:prstGeom>
        </p:spPr>
      </p:pic>
      <p:sp>
        <p:nvSpPr>
          <p:cNvPr id="30" name="Text 26"/>
          <p:cNvSpPr txBox="1"/>
          <p:nvPr/>
        </p:nvSpPr>
        <p:spPr>
          <a:xfrm>
            <a:off x="1554480" y="5003136"/>
            <a:ext cx="9859975" cy="611812"/>
          </a:xfrm>
          <a:prstGeom prst="rect">
            <a:avLst/>
          </a:prstGeom>
          <a:noFill/>
          <a:ln/>
        </p:spPr>
        <p:txBody>
          <a:bodyPr wrap="square" lIns="0" tIns="0" rIns="0" bIns="0" rtlCol="0" anchor="ctr">
            <a:normAutofit/>
          </a:bodyPr>
          <a:lstStyle/>
          <a:p>
            <a:pPr indent="0" marL="0">
              <a:buNone/>
            </a:pPr>
            <a:r>
              <a:rPr lang="tr-TR" altLang="en-US" sz="1310" b="1" dirty="0">
                <a:solidFill>
                  <a:srgbClr val="16602D"/>
                </a:solidFill>
                <a:latin typeface="Calibri" pitchFamily="34" charset="0"/>
                <a:ea typeface="Calibri" pitchFamily="34" charset="-122"/>
                <a:cs typeface="Calibri" pitchFamily="34" charset="-120"/>
              </a:rPr>
              <a:t>FAO'ya göre: </a:t>
            </a:r>
            <a:r>
              <a:rPr lang="tr-TR" altLang="en-US" sz="1310" dirty="0">
                <a:solidFill>
                  <a:srgbClr val="1B2420"/>
                </a:solidFill>
                <a:latin typeface="Calibri" pitchFamily="34" charset="0"/>
                <a:ea typeface="Calibri" pitchFamily="34" charset="-122"/>
                <a:cs typeface="Calibri" pitchFamily="34" charset="-120"/>
              </a:rPr>
              <a:t>Robotlar çoğunlukla yüksek gelirli ülkelerde yaygın; 18 vakalık bir derleme onları yalnız belirli koşullarda ekonomik buldu. Küçük işletme için hizmet ve ortak kullanım öne çıkıyor.</a:t>
            </a:r>
            <a:endParaRPr lang="tr-TR" sz="131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5 · OTONOM MAKİNELER</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Otomatik dümenleme: doğruluk düzeltmeye bağlı</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Adamchuk, University of Nebraska-Lincoln (2008); Darr, Iowa State University (2012); USDA ERS (2023)</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18</a:t>
            </a:r>
            <a:endParaRPr lang="tr-TR" sz="9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5608015"/>
                <a:gridCol w="2743200"/>
                <a:gridCol w="2743200"/>
              </a:tblGrid>
              <a:tr h="362555">
                <a:tc>
                  <a:txBody>
                    <a:bodyPr/>
                    <a:lstStyle/>
                    <a:p>
                      <a:pPr indent="0" marL="0">
                        <a:buNone/>
                      </a:pPr>
                      <a:r>
                        <a:rPr lang="tr-TR" sz="1350" b="1" dirty="0">
                          <a:solidFill>
                            <a:srgbClr val="FFFFFF"/>
                          </a:solidFill>
                          <a:latin typeface="Calibri" pitchFamily="34" charset="0"/>
                          <a:ea typeface="Calibri" pitchFamily="34" charset="-122"/>
                          <a:cs typeface="Calibri" pitchFamily="34" charset="-120"/>
                        </a:rPr>
                        <a:t>Düzeltme türü (tipik doğruluk)</a:t>
                      </a:r>
                      <a:endParaRPr lang="tr-T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350" b="1" dirty="0">
                          <a:solidFill>
                            <a:srgbClr val="FFFFFF"/>
                          </a:solidFill>
                          <a:latin typeface="Calibri" pitchFamily="34" charset="0"/>
                          <a:ea typeface="Calibri" pitchFamily="34" charset="-122"/>
                          <a:cs typeface="Calibri" pitchFamily="34" charset="-120"/>
                        </a:rPr>
                        <a:t>Geçişten geçişe</a:t>
                      </a:r>
                      <a:endParaRPr lang="tr-T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350" b="1" dirty="0">
                          <a:solidFill>
                            <a:srgbClr val="FFFFFF"/>
                          </a:solidFill>
                          <a:latin typeface="Calibri" pitchFamily="34" charset="0"/>
                          <a:ea typeface="Calibri" pitchFamily="34" charset="-122"/>
                          <a:cs typeface="Calibri" pitchFamily="34" charset="-120"/>
                        </a:rPr>
                        <a:t>Yıldan yıla</a:t>
                      </a:r>
                      <a:endParaRPr lang="tr-T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362555">
                <a:tc>
                  <a:txBody>
                    <a:bodyPr/>
                    <a:lstStyle/>
                    <a:p>
                      <a:pPr algn="l" indent="0" marL="0">
                        <a:buNone/>
                      </a:pPr>
                      <a:r>
                        <a:rPr lang="tr-TR" sz="1350" b="1" dirty="0">
                          <a:solidFill>
                            <a:srgbClr val="1B2420"/>
                          </a:solidFill>
                          <a:latin typeface="Calibri" pitchFamily="34" charset="0"/>
                          <a:ea typeface="Calibri" pitchFamily="34" charset="-122"/>
                          <a:cs typeface="Calibri" pitchFamily="34" charset="-120"/>
                        </a:rPr>
                        <a:t>Metre altı: ücretsiz uydu düzeltmesi (Avrupa'da EGNOS)</a:t>
                      </a:r>
                      <a:endParaRPr lang="tr-T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algn="ctr" indent="0" marL="0">
                        <a:buNone/>
                      </a:pPr>
                      <a:r>
                        <a:rPr lang="tr-TR" sz="1350" dirty="0">
                          <a:solidFill>
                            <a:srgbClr val="1B2420"/>
                          </a:solidFill>
                          <a:latin typeface="Calibri" pitchFamily="34" charset="0"/>
                          <a:ea typeface="Calibri" pitchFamily="34" charset="-122"/>
                          <a:cs typeface="Calibri" pitchFamily="34" charset="-120"/>
                        </a:rPr>
                        <a:t>± 15-33 cm</a:t>
                      </a:r>
                      <a:endParaRPr lang="tr-T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algn="ctr" indent="0" marL="0">
                        <a:buNone/>
                      </a:pPr>
                      <a:r>
                        <a:rPr lang="tr-TR" sz="1350" dirty="0">
                          <a:solidFill>
                            <a:srgbClr val="1B2420"/>
                          </a:solidFill>
                          <a:latin typeface="Calibri" pitchFamily="34" charset="0"/>
                          <a:ea typeface="Calibri" pitchFamily="34" charset="-122"/>
                          <a:cs typeface="Calibri" pitchFamily="34" charset="-120"/>
                        </a:rPr>
                        <a:t>± 76-100 cm</a:t>
                      </a:r>
                      <a:endParaRPr lang="tr-T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362555">
                <a:tc>
                  <a:txBody>
                    <a:bodyPr/>
                    <a:lstStyle/>
                    <a:p>
                      <a:pPr algn="l" indent="0" marL="0">
                        <a:buNone/>
                      </a:pPr>
                      <a:r>
                        <a:rPr lang="tr-TR" sz="1350" b="1" dirty="0">
                          <a:solidFill>
                            <a:srgbClr val="1B2420"/>
                          </a:solidFill>
                          <a:latin typeface="Calibri" pitchFamily="34" charset="0"/>
                          <a:ea typeface="Calibri" pitchFamily="34" charset="-122"/>
                          <a:cs typeface="Calibri" pitchFamily="34" charset="-120"/>
                        </a:rPr>
                        <a:t>Desimetre: ücretli düzeltme servisleri</a:t>
                      </a:r>
                      <a:endParaRPr lang="tr-T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algn="ctr" indent="0" marL="0">
                        <a:buNone/>
                      </a:pPr>
                      <a:r>
                        <a:rPr lang="tr-TR" sz="1350" dirty="0">
                          <a:solidFill>
                            <a:srgbClr val="1B2420"/>
                          </a:solidFill>
                          <a:latin typeface="Calibri" pitchFamily="34" charset="0"/>
                          <a:ea typeface="Calibri" pitchFamily="34" charset="-122"/>
                          <a:cs typeface="Calibri" pitchFamily="34" charset="-120"/>
                        </a:rPr>
                        <a:t>± 5-12,5 cm</a:t>
                      </a:r>
                      <a:endParaRPr lang="tr-T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algn="ctr" indent="0" marL="0">
                        <a:buNone/>
                      </a:pPr>
                      <a:r>
                        <a:rPr lang="tr-TR" sz="1350" dirty="0">
                          <a:solidFill>
                            <a:srgbClr val="1B2420"/>
                          </a:solidFill>
                          <a:latin typeface="Calibri" pitchFamily="34" charset="0"/>
                          <a:ea typeface="Calibri" pitchFamily="34" charset="-122"/>
                          <a:cs typeface="Calibri" pitchFamily="34" charset="-120"/>
                        </a:rPr>
                        <a:t>± 10-25 cm</a:t>
                      </a:r>
                      <a:endParaRPr lang="tr-T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362555">
                <a:tc>
                  <a:txBody>
                    <a:bodyPr/>
                    <a:lstStyle/>
                    <a:p>
                      <a:pPr algn="l" indent="0" marL="0">
                        <a:buNone/>
                      </a:pPr>
                      <a:r>
                        <a:rPr lang="tr-TR" sz="1350" b="1" dirty="0">
                          <a:solidFill>
                            <a:srgbClr val="1B2420"/>
                          </a:solidFill>
                          <a:latin typeface="Calibri" pitchFamily="34" charset="0"/>
                          <a:ea typeface="Calibri" pitchFamily="34" charset="-122"/>
                          <a:cs typeface="Calibri" pitchFamily="34" charset="-120"/>
                        </a:rPr>
                        <a:t>Santimetre: yerel baz istasyonlu RTK</a:t>
                      </a:r>
                      <a:endParaRPr lang="tr-T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algn="ctr" indent="0" marL="0">
                        <a:buNone/>
                      </a:pPr>
                      <a:r>
                        <a:rPr lang="tr-TR" sz="1350" b="1" dirty="0">
                          <a:solidFill>
                            <a:srgbClr val="1B2420"/>
                          </a:solidFill>
                          <a:latin typeface="Calibri" pitchFamily="34" charset="0"/>
                          <a:ea typeface="Calibri" pitchFamily="34" charset="-122"/>
                          <a:cs typeface="Calibri" pitchFamily="34" charset="-120"/>
                        </a:rPr>
                        <a:t>± 2,5 cm</a:t>
                      </a:r>
                      <a:endParaRPr lang="tr-T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algn="ctr" indent="0" marL="0">
                        <a:buNone/>
                      </a:pPr>
                      <a:r>
                        <a:rPr lang="tr-TR" sz="1350" b="1" dirty="0">
                          <a:solidFill>
                            <a:srgbClr val="1B2420"/>
                          </a:solidFill>
                          <a:latin typeface="Calibri" pitchFamily="34" charset="0"/>
                          <a:ea typeface="Calibri" pitchFamily="34" charset="-122"/>
                          <a:cs typeface="Calibri" pitchFamily="34" charset="-120"/>
                        </a:rPr>
                        <a:t>± 2,5 cm</a:t>
                      </a:r>
                      <a:endParaRPr lang="tr-T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r>
            </a:tbl>
          </a:graphicData>
        </a:graphic>
      </p:graphicFrame>
      <p:sp>
        <p:nvSpPr>
          <p:cNvPr id="8" name="Shape 4"/>
          <p:cNvSpPr/>
          <p:nvPr/>
        </p:nvSpPr>
        <p:spPr>
          <a:xfrm>
            <a:off x="548640" y="4043875"/>
            <a:ext cx="3515258" cy="1503094"/>
          </a:xfrm>
          <a:prstGeom prst="roundRect">
            <a:avLst>
              <a:gd name="adj" fmla="val 7300"/>
            </a:avLst>
          </a:prstGeom>
          <a:solidFill>
            <a:srgbClr val="F5F6F1"/>
          </a:solidFill>
          <a:ln w="9525">
            <a:solidFill>
              <a:srgbClr val="DFE6DC"/>
            </a:solidFill>
            <a:prstDash val="solid"/>
          </a:ln>
        </p:spPr>
      </p:sp>
      <p:sp>
        <p:nvSpPr>
          <p:cNvPr id="9" name="Text 5"/>
          <p:cNvSpPr txBox="1"/>
          <p:nvPr/>
        </p:nvSpPr>
        <p:spPr>
          <a:xfrm>
            <a:off x="822960" y="4194939"/>
            <a:ext cx="2966618" cy="604259"/>
          </a:xfrm>
          <a:prstGeom prst="rect">
            <a:avLst/>
          </a:prstGeom>
          <a:noFill/>
          <a:ln/>
        </p:spPr>
        <p:txBody>
          <a:bodyPr wrap="square" lIns="0" tIns="0" rIns="0" bIns="0" rtlCol="0" anchor="b"/>
          <a:lstStyle/>
          <a:p>
            <a:pPr indent="0" marL="0">
              <a:buNone/>
            </a:pPr>
            <a:r>
              <a:rPr lang="tr-TR" altLang="en-US" sz="3600" b="1" dirty="0">
                <a:solidFill>
                  <a:srgbClr val="16602D"/>
                </a:solidFill>
                <a:latin typeface="Calibri" pitchFamily="34" charset="0"/>
                <a:ea typeface="Calibri" pitchFamily="34" charset="-122"/>
                <a:cs typeface="Calibri" pitchFamily="34" charset="-120"/>
              </a:rPr>
              <a:t>%3,3</a:t>
            </a:r>
            <a:endParaRPr lang="tr-TR" sz="3600" dirty="0"/>
          </a:p>
        </p:txBody>
      </p:sp>
      <p:sp>
        <p:nvSpPr>
          <p:cNvPr id="10" name="Text 6"/>
          <p:cNvSpPr txBox="1"/>
          <p:nvPr/>
        </p:nvSpPr>
        <p:spPr>
          <a:xfrm>
            <a:off x="822960" y="4836965"/>
            <a:ext cx="2966618" cy="634472"/>
          </a:xfrm>
          <a:prstGeom prst="rect">
            <a:avLst/>
          </a:prstGeom>
          <a:noFill/>
          <a:ln/>
        </p:spPr>
        <p:txBody>
          <a:bodyPr wrap="square" lIns="0" tIns="0" rIns="0" bIns="0" rtlCol="0" anchor="t">
            <a:normAutofit/>
          </a:bodyPr>
          <a:lstStyle/>
          <a:p>
            <a:pPr indent="0" marL="0">
              <a:buNone/>
            </a:pPr>
            <a:r>
              <a:rPr lang="tr-TR" altLang="en-US" sz="1220" dirty="0">
                <a:solidFill>
                  <a:srgbClr val="3A4540"/>
                </a:solidFill>
                <a:latin typeface="Calibri" pitchFamily="34" charset="0"/>
                <a:ea typeface="Calibri" pitchFamily="34" charset="-122"/>
                <a:cs typeface="Calibri" pitchFamily="34" charset="-120"/>
              </a:rPr>
              <a:t>kılavuzsuz ekimde ölçülen ortalama örtüşme (Iowa Eyalet Üniversitesi)</a:t>
            </a:r>
            <a:endParaRPr lang="tr-TR" sz="1220" dirty="0"/>
          </a:p>
        </p:txBody>
      </p:sp>
      <p:sp>
        <p:nvSpPr>
          <p:cNvPr id="11" name="Shape 7"/>
          <p:cNvSpPr/>
          <p:nvPr/>
        </p:nvSpPr>
        <p:spPr>
          <a:xfrm>
            <a:off x="4338218" y="4043875"/>
            <a:ext cx="3515258" cy="1503094"/>
          </a:xfrm>
          <a:prstGeom prst="roundRect">
            <a:avLst>
              <a:gd name="adj" fmla="val 7300"/>
            </a:avLst>
          </a:prstGeom>
          <a:solidFill>
            <a:srgbClr val="F5F6F1"/>
          </a:solidFill>
          <a:ln w="9525">
            <a:solidFill>
              <a:srgbClr val="DFE6DC"/>
            </a:solidFill>
            <a:prstDash val="solid"/>
          </a:ln>
        </p:spPr>
      </p:sp>
      <p:sp>
        <p:nvSpPr>
          <p:cNvPr id="12" name="Text 8"/>
          <p:cNvSpPr txBox="1"/>
          <p:nvPr/>
        </p:nvSpPr>
        <p:spPr>
          <a:xfrm>
            <a:off x="4612538" y="4194939"/>
            <a:ext cx="2966618" cy="604259"/>
          </a:xfrm>
          <a:prstGeom prst="rect">
            <a:avLst/>
          </a:prstGeom>
          <a:noFill/>
          <a:ln/>
        </p:spPr>
        <p:txBody>
          <a:bodyPr wrap="square" lIns="0" tIns="0" rIns="0" bIns="0" rtlCol="0" anchor="b"/>
          <a:lstStyle/>
          <a:p>
            <a:pPr indent="0" marL="0">
              <a:buNone/>
            </a:pPr>
            <a:r>
              <a:rPr lang="tr-TR" altLang="en-US" sz="3600" b="1" dirty="0">
                <a:solidFill>
                  <a:srgbClr val="16602D"/>
                </a:solidFill>
                <a:latin typeface="Calibri" pitchFamily="34" charset="0"/>
                <a:ea typeface="Calibri" pitchFamily="34" charset="-122"/>
                <a:cs typeface="Calibri" pitchFamily="34" charset="-120"/>
              </a:rPr>
              <a:t>%7</a:t>
            </a:r>
            <a:endParaRPr lang="tr-TR" sz="3600" dirty="0"/>
          </a:p>
        </p:txBody>
      </p:sp>
      <p:sp>
        <p:nvSpPr>
          <p:cNvPr id="13" name="Text 9"/>
          <p:cNvSpPr txBox="1"/>
          <p:nvPr/>
        </p:nvSpPr>
        <p:spPr>
          <a:xfrm>
            <a:off x="4612538" y="4836965"/>
            <a:ext cx="2966618" cy="634472"/>
          </a:xfrm>
          <a:prstGeom prst="rect">
            <a:avLst/>
          </a:prstGeom>
          <a:noFill/>
          <a:ln/>
        </p:spPr>
        <p:txBody>
          <a:bodyPr wrap="square" lIns="0" tIns="0" rIns="0" bIns="0" rtlCol="0" anchor="t">
            <a:normAutofit/>
          </a:bodyPr>
          <a:lstStyle/>
          <a:p>
            <a:pPr indent="0" marL="0">
              <a:buNone/>
            </a:pPr>
            <a:r>
              <a:rPr lang="tr-TR" altLang="en-US" sz="1220" dirty="0">
                <a:solidFill>
                  <a:srgbClr val="3A4540"/>
                </a:solidFill>
                <a:latin typeface="Calibri" pitchFamily="34" charset="0"/>
                <a:ea typeface="Calibri" pitchFamily="34" charset="-122"/>
                <a:cs typeface="Calibri" pitchFamily="34" charset="-120"/>
              </a:rPr>
              <a:t>ilkbahar toprak işlemesinde ölçülen örtüşme; her örtüşme fazladan tohum, gübre, yakıt</a:t>
            </a:r>
            <a:endParaRPr lang="tr-TR" sz="1220" dirty="0"/>
          </a:p>
        </p:txBody>
      </p:sp>
      <p:sp>
        <p:nvSpPr>
          <p:cNvPr id="14" name="Shape 10"/>
          <p:cNvSpPr/>
          <p:nvPr/>
        </p:nvSpPr>
        <p:spPr>
          <a:xfrm>
            <a:off x="8127797" y="4043875"/>
            <a:ext cx="3515258" cy="1503094"/>
          </a:xfrm>
          <a:prstGeom prst="roundRect">
            <a:avLst>
              <a:gd name="adj" fmla="val 7300"/>
            </a:avLst>
          </a:prstGeom>
          <a:solidFill>
            <a:srgbClr val="E2F2F6"/>
          </a:solidFill>
          <a:ln w="9525">
            <a:solidFill>
              <a:srgbClr val="DFE6DC"/>
            </a:solidFill>
            <a:prstDash val="solid"/>
          </a:ln>
        </p:spPr>
      </p:sp>
      <p:sp>
        <p:nvSpPr>
          <p:cNvPr id="15" name="Text 11"/>
          <p:cNvSpPr txBox="1"/>
          <p:nvPr/>
        </p:nvSpPr>
        <p:spPr>
          <a:xfrm>
            <a:off x="8402117" y="4194939"/>
            <a:ext cx="2966618" cy="604259"/>
          </a:xfrm>
          <a:prstGeom prst="rect">
            <a:avLst/>
          </a:prstGeom>
          <a:noFill/>
          <a:ln/>
        </p:spPr>
        <p:txBody>
          <a:bodyPr wrap="square" lIns="0" tIns="0" rIns="0" bIns="0" rtlCol="0" anchor="b"/>
          <a:lstStyle/>
          <a:p>
            <a:pPr indent="0" marL="0">
              <a:buNone/>
            </a:pPr>
            <a:r>
              <a:rPr lang="tr-TR" altLang="en-US" sz="3600" b="1" dirty="0">
                <a:solidFill>
                  <a:srgbClr val="0E7490"/>
                </a:solidFill>
                <a:latin typeface="Calibri" pitchFamily="34" charset="0"/>
                <a:ea typeface="Calibri" pitchFamily="34" charset="-122"/>
                <a:cs typeface="Calibri" pitchFamily="34" charset="-120"/>
              </a:rPr>
              <a:t>%64,5</a:t>
            </a:r>
            <a:endParaRPr lang="tr-TR" sz="3600" dirty="0"/>
          </a:p>
        </p:txBody>
      </p:sp>
      <p:sp>
        <p:nvSpPr>
          <p:cNvPr id="16" name="Text 12"/>
          <p:cNvSpPr txBox="1"/>
          <p:nvPr/>
        </p:nvSpPr>
        <p:spPr>
          <a:xfrm>
            <a:off x="8402117" y="4836965"/>
            <a:ext cx="2966618" cy="634472"/>
          </a:xfrm>
          <a:prstGeom prst="rect">
            <a:avLst/>
          </a:prstGeom>
          <a:noFill/>
          <a:ln/>
        </p:spPr>
        <p:txBody>
          <a:bodyPr wrap="square" lIns="0" tIns="0" rIns="0" bIns="0" rtlCol="0" anchor="t">
            <a:normAutofit/>
          </a:bodyPr>
          <a:lstStyle/>
          <a:p>
            <a:pPr indent="0" marL="0">
              <a:buNone/>
            </a:pPr>
            <a:r>
              <a:rPr lang="tr-TR" altLang="en-US" sz="1220" dirty="0">
                <a:solidFill>
                  <a:srgbClr val="3A4540"/>
                </a:solidFill>
                <a:latin typeface="Calibri" pitchFamily="34" charset="0"/>
                <a:ea typeface="Calibri" pitchFamily="34" charset="-122"/>
                <a:cs typeface="Calibri" pitchFamily="34" charset="-120"/>
              </a:rPr>
              <a:t>ABD'de 2019'da otomatik dümenleme ya da kılavuzla işlenen pamuk alanı</a:t>
            </a:r>
            <a:endParaRPr lang="tr-TR" sz="122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DERS 5</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Platformda: otonom traktör sahasında riskler</a:t>
            </a:r>
            <a:endParaRPr lang="tr-T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ISO 18497-1:2024; Kozan Akademi platformu, Modül 2, Ders 5</a:t>
            </a:r>
            <a:endParaRPr lang="tr-T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19</a:t>
            </a:r>
            <a:endParaRPr lang="tr-TR" sz="900" dirty="0"/>
          </a:p>
        </p:txBody>
      </p:sp>
      <p:pic>
        <p:nvPicPr>
          <p:cNvPr id="8" name="Image 0" descr="/root/kozan-akilli-tarim/sunum/build/cache/m2-tr-l05-ix1-98c88d39-2000-0-0_0.215_1_0.865.jpg">    </p:cNvPr>
          <p:cNvPicPr>
            <a:picLocks noChangeAspect="1"/>
          </p:cNvPicPr>
          <p:nvPr/>
        </p:nvPicPr>
        <p:blipFill>
          <a:blip r:embed="rId1"/>
          <a:stretch>
            <a:fillRect/>
          </a:stretch>
        </p:blipFill>
        <p:spPr>
          <a:xfrm>
            <a:off x="1073592" y="2253758"/>
            <a:ext cx="4985136" cy="3075858"/>
          </a:xfrm>
          <a:prstGeom prst="rect">
            <a:avLst/>
          </a:prstGeom>
          <a:effectLst>
            <a:outerShdw sx="100000" sy="100000" kx="0" ky="0" algn="bl" rotWithShape="0" blurRad="101600" dist="38100" dir="5400000">
              <a:srgbClr val="1B2420">
                <a:alpha val="22000"/>
              </a:srgbClr>
            </a:outerShdw>
          </a:effectLst>
        </p:spPr>
      </p:pic>
      <p:sp>
        <p:nvSpPr>
          <p:cNvPr id="9" name="Text 5"/>
          <p:cNvSpPr txBox="1"/>
          <p:nvPr/>
        </p:nvSpPr>
        <p:spPr>
          <a:xfrm>
            <a:off x="548640" y="5390042"/>
            <a:ext cx="6035040" cy="226597"/>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Modül 2, Ders 5: görsel üzerinde risk bulma etkinliği</a:t>
            </a:r>
            <a:endParaRPr lang="tr-TR" sz="990" dirty="0"/>
          </a:p>
        </p:txBody>
      </p:sp>
      <p:sp>
        <p:nvSpPr>
          <p:cNvPr id="10" name="Shape 6"/>
          <p:cNvSpPr/>
          <p:nvPr/>
        </p:nvSpPr>
        <p:spPr>
          <a:xfrm>
            <a:off x="6949440" y="2253758"/>
            <a:ext cx="4693615" cy="3075858"/>
          </a:xfrm>
          <a:prstGeom prst="roundRect">
            <a:avLst>
              <a:gd name="adj" fmla="val 3567"/>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1" name="Shape 7"/>
          <p:cNvSpPr/>
          <p:nvPr/>
        </p:nvSpPr>
        <p:spPr>
          <a:xfrm>
            <a:off x="7221786" y="2419929"/>
            <a:ext cx="415428" cy="415428"/>
          </a:xfrm>
          <a:prstGeom prst="ellipse">
            <a:avLst/>
          </a:prstGeom>
          <a:solidFill>
            <a:srgbClr val="E6F3EA"/>
          </a:solidFill>
          <a:ln w="12700">
            <a:solidFill>
              <a:srgbClr val="E6F3EA"/>
            </a:solidFill>
            <a:prstDash val="solid"/>
          </a:ln>
        </p:spPr>
      </p:sp>
      <p:pic>
        <p:nvPicPr>
          <p:cNvPr id="12" name="Image 1" descr="/root/kozan-akilli-tarim/sunum/build/cache/m2/icons/shield-check-16602D.png">    </p:cNvPr>
          <p:cNvPicPr>
            <a:picLocks noChangeAspect="1"/>
          </p:cNvPicPr>
          <p:nvPr/>
        </p:nvPicPr>
        <p:blipFill>
          <a:blip r:embed="rId2"/>
          <a:stretch>
            <a:fillRect/>
          </a:stretch>
        </p:blipFill>
        <p:spPr>
          <a:xfrm>
            <a:off x="7313180" y="2511323"/>
            <a:ext cx="232640" cy="232640"/>
          </a:xfrm>
          <a:prstGeom prst="rect">
            <a:avLst/>
          </a:prstGeom>
        </p:spPr>
      </p:pic>
      <p:sp>
        <p:nvSpPr>
          <p:cNvPr id="13" name="Text 8"/>
          <p:cNvSpPr txBox="1"/>
          <p:nvPr/>
        </p:nvSpPr>
        <p:spPr>
          <a:xfrm>
            <a:off x="7818120" y="2419929"/>
            <a:ext cx="3596335" cy="226597"/>
          </a:xfrm>
          <a:prstGeom prst="rect">
            <a:avLst/>
          </a:prstGeom>
          <a:noFill/>
          <a:ln/>
        </p:spPr>
        <p:txBody>
          <a:bodyPr wrap="square" lIns="0" tIns="0" rIns="0" bIns="0" rtlCol="0" anchor="t"/>
          <a:lstStyle/>
          <a:p>
            <a:pPr indent="0" marL="0">
              <a:buNone/>
            </a:pPr>
            <a:r>
              <a:rPr lang="tr-TR" altLang="en-US" sz="1350" b="1" dirty="0">
                <a:solidFill>
                  <a:srgbClr val="1B2420"/>
                </a:solidFill>
                <a:latin typeface="Calibri" pitchFamily="34" charset="0"/>
                <a:ea typeface="Calibri" pitchFamily="34" charset="-122"/>
                <a:cs typeface="Calibri" pitchFamily="34" charset="-120"/>
              </a:rPr>
              <a:t>Katılımcıya ne yaptıracağız?</a:t>
            </a:r>
            <a:endParaRPr lang="tr-TR" sz="1350" dirty="0"/>
          </a:p>
        </p:txBody>
      </p:sp>
      <p:sp>
        <p:nvSpPr>
          <p:cNvPr id="14" name="Text 9"/>
          <p:cNvSpPr txBox="1"/>
          <p:nvPr/>
        </p:nvSpPr>
        <p:spPr>
          <a:xfrm>
            <a:off x="7818120" y="2646526"/>
            <a:ext cx="3596335" cy="211491"/>
          </a:xfrm>
          <a:prstGeom prst="rect">
            <a:avLst/>
          </a:prstGeom>
          <a:noFill/>
          <a:ln/>
        </p:spPr>
        <p:txBody>
          <a:bodyPr wrap="square" lIns="0" tIns="0" rIns="0" bIns="0" rtlCol="0" anchor="t"/>
          <a:lstStyle/>
          <a:p>
            <a:pPr indent="0" marL="0">
              <a:buNone/>
            </a:pPr>
            <a:r>
              <a:rPr lang="tr-TR" altLang="en-US" sz="1040" b="1" dirty="0">
                <a:solidFill>
                  <a:srgbClr val="A16207"/>
                </a:solidFill>
                <a:latin typeface="Calibri" pitchFamily="34" charset="0"/>
                <a:ea typeface="Calibri" pitchFamily="34" charset="-122"/>
                <a:cs typeface="Calibri" pitchFamily="34" charset="-120"/>
              </a:rPr>
              <a:t>Zorunlu etkinlik · 25 XP · başarı eşiği %75</a:t>
            </a:r>
            <a:endParaRPr lang="tr-TR" sz="1040" dirty="0"/>
          </a:p>
        </p:txBody>
      </p:sp>
      <p:sp>
        <p:nvSpPr>
          <p:cNvPr id="15" name="Text 10"/>
          <p:cNvSpPr txBox="1"/>
          <p:nvPr/>
        </p:nvSpPr>
        <p:spPr>
          <a:xfrm>
            <a:off x="7223760" y="3024188"/>
            <a:ext cx="4144975" cy="2169470"/>
          </a:xfrm>
          <a:prstGeom prst="rect">
            <a:avLst/>
          </a:prstGeom>
          <a:noFill/>
          <a:ln/>
        </p:spPr>
        <p:txBody>
          <a:bodyPr wrap="square" lIns="0" tIns="0" rIns="0" bIns="0" rtlCol="0" anchor="t">
            <a:normAutofit/>
          </a:bodyPr>
          <a:lstStyle/>
          <a:p>
            <a:pPr marL="254000" indent="-254000">
              <a:spcAft>
                <a:spcPts val="743"/>
              </a:spcAft>
              <a:buSzPct val="100000"/>
              <a:buFont typeface="+mj-lt"/>
              <a:buAutoNum type="arabicPeriod" startAt="1"/>
            </a:pPr>
            <a:r>
              <a:rPr lang="tr-TR" altLang="en-US" sz="1310" b="1" dirty="0">
                <a:solidFill>
                  <a:srgbClr val="16602D"/>
                </a:solidFill>
                <a:latin typeface="Calibri" pitchFamily="34" charset="0"/>
                <a:ea typeface="Calibri" pitchFamily="34" charset="-122"/>
                <a:cs typeface="Calibri" pitchFamily="34" charset="-120"/>
              </a:rPr>
              <a:t>Görev: </a:t>
            </a:r>
            <a:r>
              <a:rPr lang="tr-TR" altLang="en-US" sz="1310" dirty="0">
                <a:solidFill>
                  <a:srgbClr val="3A4540"/>
                </a:solidFill>
                <a:latin typeface="Calibri" pitchFamily="34" charset="0"/>
                <a:ea typeface="Calibri" pitchFamily="34" charset="-122"/>
                <a:cs typeface="Calibri" pitchFamily="34" charset="-120"/>
              </a:rPr>
              <a:t>Kabinde sürücü olmayan traktörün sahasında 4 güvenlik riskini işaretlemek (en fazla 6 işaret).</a:t>
            </a:r>
            <a:endParaRPr lang="tr-TR" sz="1310" dirty="0"/>
          </a:p>
          <a:p>
            <a:pPr marL="254000" indent="-254000">
              <a:spcAft>
                <a:spcPts val="743"/>
              </a:spcAft>
              <a:buSzPct val="100000"/>
              <a:buFont typeface="+mj-lt"/>
              <a:buAutoNum type="arabicPeriod" startAt="1"/>
            </a:pPr>
            <a:r>
              <a:rPr lang="tr-TR" altLang="en-US" sz="1310" b="1" dirty="0">
                <a:solidFill>
                  <a:srgbClr val="16602D"/>
                </a:solidFill>
                <a:latin typeface="Calibri" pitchFamily="34" charset="0"/>
                <a:ea typeface="Calibri" pitchFamily="34" charset="-122"/>
                <a:cs typeface="Calibri" pitchFamily="34" charset="-120"/>
              </a:rPr>
              <a:t>Standart: </a:t>
            </a:r>
            <a:r>
              <a:rPr lang="tr-TR" altLang="en-US" sz="1310" dirty="0">
                <a:solidFill>
                  <a:srgbClr val="3A4540"/>
                </a:solidFill>
                <a:latin typeface="Calibri" pitchFamily="34" charset="0"/>
                <a:ea typeface="Calibri" pitchFamily="34" charset="-122"/>
                <a:cs typeface="Calibri" pitchFamily="34" charset="-120"/>
              </a:rPr>
              <a:t>ISO 18497 (2024): tasarım ilkeleri, engelden koruma, otonom çalışma bölgesi, doğrulama.</a:t>
            </a:r>
            <a:endParaRPr lang="tr-TR" sz="1310" dirty="0"/>
          </a:p>
          <a:p>
            <a:pPr marL="254000" indent="-254000">
              <a:spcAft>
                <a:spcPts val="743"/>
              </a:spcAft>
              <a:buSzPct val="100000"/>
              <a:buFont typeface="+mj-lt"/>
              <a:buAutoNum type="arabicPeriod" startAt="1"/>
            </a:pPr>
            <a:r>
              <a:rPr lang="tr-TR" altLang="en-US" sz="1310" b="1" dirty="0">
                <a:solidFill>
                  <a:srgbClr val="16602D"/>
                </a:solidFill>
                <a:latin typeface="Calibri" pitchFamily="34" charset="0"/>
                <a:ea typeface="Calibri" pitchFamily="34" charset="-122"/>
                <a:cs typeface="Calibri" pitchFamily="34" charset="-120"/>
              </a:rPr>
              <a:t>Sahada: </a:t>
            </a:r>
            <a:r>
              <a:rPr lang="tr-TR" altLang="en-US" sz="1310" dirty="0">
                <a:solidFill>
                  <a:srgbClr val="3A4540"/>
                </a:solidFill>
                <a:latin typeface="Calibri" pitchFamily="34" charset="0"/>
                <a:ea typeface="Calibri" pitchFamily="34" charset="-122"/>
                <a:cs typeface="Calibri" pitchFamily="34" charset="-120"/>
              </a:rPr>
              <a:t>Sınır ve sabit engeller haritada; uzaktan izleyen ve acil durdurabilen bir sorumlu; sinyal kesilince makine durmalı.</a:t>
            </a:r>
            <a:endParaRPr lang="tr-TR" sz="1310" dirty="0"/>
          </a:p>
          <a:p>
            <a:pPr marL="254000" indent="-254000">
              <a:spcAft>
                <a:spcPts val="743"/>
              </a:spcAft>
              <a:buSzPct val="100000"/>
              <a:buFont typeface="+mj-lt"/>
              <a:buAutoNum type="arabicPeriod" startAt="1"/>
            </a:pPr>
            <a:r>
              <a:rPr lang="tr-TR" altLang="en-US" sz="1310" b="1" dirty="0">
                <a:solidFill>
                  <a:srgbClr val="16602D"/>
                </a:solidFill>
                <a:latin typeface="Calibri" pitchFamily="34" charset="0"/>
                <a:ea typeface="Calibri" pitchFamily="34" charset="-122"/>
                <a:cs typeface="Calibri" pitchFamily="34" charset="-120"/>
              </a:rPr>
              <a:t>Tartışın: </a:t>
            </a:r>
            <a:r>
              <a:rPr lang="tr-TR" altLang="en-US" sz="1310" dirty="0">
                <a:solidFill>
                  <a:srgbClr val="3A4540"/>
                </a:solidFill>
                <a:latin typeface="Calibri" pitchFamily="34" charset="0"/>
                <a:ea typeface="Calibri" pitchFamily="34" charset="-122"/>
                <a:cs typeface="Calibri" pitchFamily="34" charset="-120"/>
              </a:rPr>
              <a:t>Engel algılama varken sanal sınır neden hâlâ gerekli?</a:t>
            </a:r>
            <a:endParaRPr lang="tr-TR" sz="131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6 · AVANTAJLAR VE SINIRLAMALAR</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Robotik sistemler: kazançlar ve sınırlar</a:t>
            </a:r>
            <a:endParaRPr lang="tr-TR" sz="2700" dirty="0"/>
          </a:p>
        </p:txBody>
      </p:sp>
      <p:sp>
        <p:nvSpPr>
          <p:cNvPr id="4" name="Shape 2"/>
          <p:cNvSpPr/>
          <p:nvPr/>
        </p:nvSpPr>
        <p:spPr>
          <a:xfrm>
            <a:off x="548640" y="2231098"/>
            <a:ext cx="5364328" cy="2265971"/>
          </a:xfrm>
          <a:prstGeom prst="roundRect">
            <a:avLst>
              <a:gd name="adj" fmla="val 4842"/>
            </a:avLst>
          </a:prstGeom>
          <a:solidFill>
            <a:srgbClr val="FBF1DC"/>
          </a:solidFill>
          <a:ln w="12700">
            <a:solidFill>
              <a:srgbClr val="FBF1DC"/>
            </a:solidFill>
            <a:prstDash val="solid"/>
          </a:ln>
        </p:spPr>
      </p:sp>
      <p:sp>
        <p:nvSpPr>
          <p:cNvPr id="5" name="Text 3"/>
          <p:cNvSpPr txBox="1"/>
          <p:nvPr/>
        </p:nvSpPr>
        <p:spPr>
          <a:xfrm>
            <a:off x="868680" y="2419929"/>
            <a:ext cx="4724248" cy="377662"/>
          </a:xfrm>
          <a:prstGeom prst="rect">
            <a:avLst/>
          </a:prstGeom>
          <a:noFill/>
          <a:ln/>
        </p:spPr>
        <p:txBody>
          <a:bodyPr wrap="square" lIns="0" tIns="0" rIns="0" bIns="0" rtlCol="0" anchor="t"/>
          <a:lstStyle/>
          <a:p>
            <a:pPr indent="0" marL="0">
              <a:buNone/>
            </a:pPr>
            <a:r>
              <a:rPr lang="tr-TR" altLang="en-US" sz="1800" b="1" dirty="0">
                <a:solidFill>
                  <a:srgbClr val="854D0E"/>
                </a:solidFill>
                <a:latin typeface="Calibri" pitchFamily="34" charset="0"/>
                <a:ea typeface="Calibri" pitchFamily="34" charset="-122"/>
                <a:cs typeface="Calibri" pitchFamily="34" charset="-120"/>
              </a:rPr>
              <a:t>Avantajlar</a:t>
            </a:r>
            <a:endParaRPr lang="tr-TR" sz="1800" dirty="0"/>
          </a:p>
        </p:txBody>
      </p:sp>
      <p:sp>
        <p:nvSpPr>
          <p:cNvPr id="6" name="Text 4"/>
          <p:cNvSpPr txBox="1"/>
          <p:nvPr/>
        </p:nvSpPr>
        <p:spPr>
          <a:xfrm>
            <a:off x="868680" y="2910889"/>
            <a:ext cx="4724248" cy="1435115"/>
          </a:xfrm>
          <a:prstGeom prst="rect">
            <a:avLst/>
          </a:prstGeom>
          <a:noFill/>
          <a:ln/>
        </p:spPr>
        <p:txBody>
          <a:bodyPr wrap="square" lIns="0" tIns="0" rIns="0" bIns="0" rtlCol="0" anchor="t">
            <a:normAutofit/>
          </a:bodyPr>
          <a:lstStyle/>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İşgücünden tasarruf; gece de çalışma</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İşin zamanında yapılması</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Girdinin yalnız gereken yere uygulanması</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Küçük robotlarda daha az toprak sıkışması</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Her geçişin kaydı; kimyasala daha az maruz kalma</a:t>
            </a:r>
            <a:endParaRPr lang="tr-TR" sz="1530" dirty="0"/>
          </a:p>
        </p:txBody>
      </p:sp>
      <p:sp>
        <p:nvSpPr>
          <p:cNvPr id="7" name="Shape 5"/>
          <p:cNvSpPr/>
          <p:nvPr/>
        </p:nvSpPr>
        <p:spPr>
          <a:xfrm>
            <a:off x="6278728" y="2231098"/>
            <a:ext cx="5364328" cy="2265971"/>
          </a:xfrm>
          <a:prstGeom prst="roundRect">
            <a:avLst>
              <a:gd name="adj" fmla="val 4842"/>
            </a:avLst>
          </a:prstGeom>
          <a:solidFill>
            <a:srgbClr val="E6F3EA"/>
          </a:solidFill>
          <a:ln w="12700">
            <a:solidFill>
              <a:srgbClr val="E6F3EA"/>
            </a:solidFill>
            <a:prstDash val="solid"/>
          </a:ln>
        </p:spPr>
      </p:sp>
      <p:sp>
        <p:nvSpPr>
          <p:cNvPr id="8" name="Text 6"/>
          <p:cNvSpPr txBox="1"/>
          <p:nvPr/>
        </p:nvSpPr>
        <p:spPr>
          <a:xfrm>
            <a:off x="6598768" y="2419929"/>
            <a:ext cx="4724248" cy="377662"/>
          </a:xfrm>
          <a:prstGeom prst="rect">
            <a:avLst/>
          </a:prstGeom>
          <a:noFill/>
          <a:ln/>
        </p:spPr>
        <p:txBody>
          <a:bodyPr wrap="square" lIns="0" tIns="0" rIns="0" bIns="0" rtlCol="0" anchor="t"/>
          <a:lstStyle/>
          <a:p>
            <a:pPr indent="0" marL="0">
              <a:buNone/>
            </a:pPr>
            <a:r>
              <a:rPr lang="tr-TR" altLang="en-US" sz="1800" b="1" dirty="0">
                <a:solidFill>
                  <a:srgbClr val="16602D"/>
                </a:solidFill>
                <a:latin typeface="Calibri" pitchFamily="34" charset="0"/>
                <a:ea typeface="Calibri" pitchFamily="34" charset="-122"/>
                <a:cs typeface="Calibri" pitchFamily="34" charset="-120"/>
              </a:rPr>
              <a:t>Sınırlamalar</a:t>
            </a:r>
            <a:endParaRPr lang="tr-TR" sz="1800" dirty="0"/>
          </a:p>
        </p:txBody>
      </p:sp>
      <p:sp>
        <p:nvSpPr>
          <p:cNvPr id="9" name="Text 7"/>
          <p:cNvSpPr txBox="1"/>
          <p:nvPr/>
        </p:nvSpPr>
        <p:spPr>
          <a:xfrm>
            <a:off x="6598768" y="2910889"/>
            <a:ext cx="4724248" cy="1435115"/>
          </a:xfrm>
          <a:prstGeom prst="rect">
            <a:avLst/>
          </a:prstGeom>
          <a:noFill/>
          <a:ln/>
        </p:spPr>
        <p:txBody>
          <a:bodyPr wrap="square" lIns="0" tIns="0" rIns="0" bIns="0" rtlCol="0" anchor="t">
            <a:normAutofit/>
          </a:bodyPr>
          <a:lstStyle/>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Maliyet ve ölçek: çoğu çözüm büyük işletmeye göre</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Kırsalda internet ve elektrik eksikliği</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Olgunlaşmamış iş modelleri, prototipler</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Beceri, servis ve yedek parça ihtiyacı</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Çamurlu, taşlı, eğimli arazi; eşitsizlik riski</a:t>
            </a:r>
            <a:endParaRPr lang="tr-TR" sz="1530" dirty="0"/>
          </a:p>
        </p:txBody>
      </p:sp>
      <p:sp>
        <p:nvSpPr>
          <p:cNvPr id="10" name="Text 8"/>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FAO (2022), The State of Food and Agriculture</a:t>
            </a:r>
            <a:endParaRPr lang="tr-TR" sz="900" dirty="0"/>
          </a:p>
        </p:txBody>
      </p:sp>
      <p:sp>
        <p:nvSpPr>
          <p:cNvPr id="11" name="Text 9"/>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20</a:t>
            </a:r>
            <a:endParaRPr lang="tr-TR" sz="900" dirty="0"/>
          </a:p>
        </p:txBody>
      </p:sp>
      <p:sp>
        <p:nvSpPr>
          <p:cNvPr id="13" name="Shape 10"/>
          <p:cNvSpPr/>
          <p:nvPr/>
        </p:nvSpPr>
        <p:spPr>
          <a:xfrm>
            <a:off x="548640" y="4685900"/>
            <a:ext cx="11094415" cy="793090"/>
          </a:xfrm>
          <a:prstGeom prst="roundRect">
            <a:avLst>
              <a:gd name="adj" fmla="val 13836"/>
            </a:avLst>
          </a:prstGeom>
          <a:solidFill>
            <a:srgbClr val="FBF1DC"/>
          </a:solidFill>
          <a:ln w="9525">
            <a:solidFill>
              <a:srgbClr val="FBF1DC"/>
            </a:solidFill>
            <a:prstDash val="solid"/>
          </a:ln>
        </p:spPr>
      </p:sp>
      <p:sp>
        <p:nvSpPr>
          <p:cNvPr id="14" name="Shape 11"/>
          <p:cNvSpPr/>
          <p:nvPr/>
        </p:nvSpPr>
        <p:spPr>
          <a:xfrm>
            <a:off x="826554" y="4848294"/>
            <a:ext cx="468301" cy="468301"/>
          </a:xfrm>
          <a:prstGeom prst="ellipse">
            <a:avLst/>
          </a:prstGeom>
          <a:solidFill>
            <a:srgbClr val="FFFFFF"/>
          </a:solidFill>
          <a:ln w="12700">
            <a:solidFill>
              <a:srgbClr val="FFFFFF"/>
            </a:solidFill>
            <a:prstDash val="solid"/>
          </a:ln>
        </p:spPr>
      </p:sp>
      <p:pic>
        <p:nvPicPr>
          <p:cNvPr id="15" name="Image 0" descr="/root/kozan-akilli-tarim/sunum/build/cache/m2/icons/users-854D0E.png">    </p:cNvPr>
          <p:cNvPicPr>
            <a:picLocks noChangeAspect="1"/>
          </p:cNvPicPr>
          <p:nvPr/>
        </p:nvPicPr>
        <p:blipFill>
          <a:blip r:embed="rId1"/>
          <a:stretch>
            <a:fillRect/>
          </a:stretch>
        </p:blipFill>
        <p:spPr>
          <a:xfrm>
            <a:off x="929580" y="4951321"/>
            <a:ext cx="262248" cy="262248"/>
          </a:xfrm>
          <a:prstGeom prst="rect">
            <a:avLst/>
          </a:prstGeom>
        </p:spPr>
      </p:pic>
      <p:sp>
        <p:nvSpPr>
          <p:cNvPr id="16" name="Text 12"/>
          <p:cNvSpPr txBox="1"/>
          <p:nvPr/>
        </p:nvSpPr>
        <p:spPr>
          <a:xfrm>
            <a:off x="1554480" y="4776539"/>
            <a:ext cx="9859975" cy="611812"/>
          </a:xfrm>
          <a:prstGeom prst="rect">
            <a:avLst/>
          </a:prstGeom>
          <a:noFill/>
          <a:ln/>
        </p:spPr>
        <p:txBody>
          <a:bodyPr wrap="square" lIns="0" tIns="0" rIns="0" bIns="0" rtlCol="0" anchor="ctr">
            <a:normAutofit/>
          </a:bodyPr>
          <a:lstStyle/>
          <a:p>
            <a:pPr indent="0" marL="0">
              <a:buNone/>
            </a:pPr>
            <a:r>
              <a:rPr lang="tr-TR" altLang="en-US" sz="1350" b="1" dirty="0">
                <a:solidFill>
                  <a:srgbClr val="854D0E"/>
                </a:solidFill>
                <a:latin typeface="Calibri" pitchFamily="34" charset="0"/>
                <a:ea typeface="Calibri" pitchFamily="34" charset="-122"/>
                <a:cs typeface="Calibri" pitchFamily="34" charset="-120"/>
              </a:rPr>
              <a:t>FAO uyarısı: </a:t>
            </a:r>
            <a:r>
              <a:rPr lang="tr-TR" altLang="en-US" sz="1350" dirty="0">
                <a:solidFill>
                  <a:srgbClr val="1B2420"/>
                </a:solidFill>
                <a:latin typeface="Calibri" pitchFamily="34" charset="0"/>
                <a:ea typeface="Calibri" pitchFamily="34" charset="-122"/>
                <a:cs typeface="Calibri" pitchFamily="34" charset="-120"/>
              </a:rPr>
              <a:t>Otomasyon küçük üreticilere, kadınlara ve gençlere erişilemez kalırsa eşitsizlikleri derinleştirebilir; işgücünün bol olduğu yerlerde sosyal koruma gerekir.</a:t>
            </a:r>
            <a:endParaRPr lang="tr-TR" sz="13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6 · ÖLÇEK VE ÇÖZÜM YOLLARI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Ölçek belirleyici: kim otomatik dümenleme kullanıyor?</a:t>
            </a:r>
            <a:endParaRPr lang="tr-TR" sz="2700" dirty="0"/>
          </a:p>
        </p:txBody>
      </p:sp>
      <p:graphicFrame>
        <p:nvGraphicFramePr>
          <p:cNvPr id="4" name="Chart 0" descr=""/>
          <p:cNvGraphicFramePr/>
          <p:nvPr/>
        </p:nvGraphicFramePr>
        <p:xfrm>
          <a:off x="548640" y="2231098"/>
          <a:ext cx="6979615" cy="3391403"/>
        </p:xfrm>
        <a:graphic xmlns:a="http://schemas.openxmlformats.org/drawingml/2006/main">
          <a:graphicData uri="http://schemas.openxmlformats.org/drawingml/2006/chart">
            <c:chart xmlns:c="http://schemas.openxmlformats.org/drawingml/2006/chart" r:id="rId1"/>
          </a:graphicData>
        </a:graphic>
      </p:graphicFrame>
      <p:sp>
        <p:nvSpPr>
          <p:cNvPr id="5" name="Text 2"/>
          <p:cNvSpPr txBox="1"/>
          <p:nvPr/>
        </p:nvSpPr>
        <p:spPr>
          <a:xfrm>
            <a:off x="7894015" y="2344397"/>
            <a:ext cx="3749040" cy="3240338"/>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ABD'de otomatik dümenleme ya da kılavuz kullanan çiftlik oranı</a:t>
            </a:r>
            <a:endParaRPr lang="tr-TR" sz="1350" dirty="0"/>
          </a:p>
          <a:p>
            <a:pPr indent="0" marL="0">
              <a:buNone/>
            </a:pPr>
            <a:r>
              <a:rPr lang="tr-TR" altLang="en-US" sz="600" dirty="0">
                <a:solidFill>
                  <a:srgbClr val="3A4540"/>
                </a:solidFill>
                <a:latin typeface="Calibri" pitchFamily="34" charset="0"/>
                <a:ea typeface="Calibri" pitchFamily="34" charset="-122"/>
                <a:cs typeface="Calibri" pitchFamily="34" charset="-120"/>
              </a:rPr>
              <a:t> </a:t>
            </a:r>
            <a:endParaRPr lang="tr-TR" sz="1350" dirty="0"/>
          </a:p>
          <a:p>
            <a:pPr indent="0" marL="0">
              <a:buNone/>
            </a:pPr>
            <a:r>
              <a:rPr lang="tr-TR" altLang="en-US" sz="1350" b="1" dirty="0">
                <a:solidFill>
                  <a:srgbClr val="16602D"/>
                </a:solidFill>
                <a:latin typeface="Calibri" pitchFamily="34" charset="0"/>
                <a:ea typeface="Calibri" pitchFamily="34" charset="-122"/>
                <a:cs typeface="Calibri" pitchFamily="34" charset="-120"/>
              </a:rPr>
              <a:t>Çözüm yolları (EIP-AGRI, 2015):</a:t>
            </a:r>
            <a:endParaRPr lang="tr-TR" sz="1350" dirty="0"/>
          </a:p>
          <a:p>
            <a:pPr indent="0" marL="0">
              <a:buNone/>
            </a:pPr>
            <a:r>
              <a:rPr lang="tr-TR" altLang="en-US" sz="1350" dirty="0">
                <a:solidFill>
                  <a:srgbClr val="3A4540"/>
                </a:solidFill>
                <a:latin typeface="Calibri" pitchFamily="34" charset="0"/>
                <a:ea typeface="Calibri" pitchFamily="34" charset="-122"/>
                <a:cs typeface="Calibri" pitchFamily="34" charset="-120"/>
              </a:rPr>
              <a:t>Önce hizmet satın alın, pahalı ve taşınabilir sistemleri ortak kullanın, tek parselde küçük başlayın, gençleri teknik destek için yetiştirin.</a:t>
            </a:r>
            <a:endParaRPr lang="tr-TR" sz="1350" dirty="0"/>
          </a:p>
          <a:p>
            <a:pPr indent="0" marL="0">
              <a:buNone/>
            </a:pPr>
            <a:r>
              <a:rPr lang="tr-TR" altLang="en-US" sz="600" dirty="0">
                <a:solidFill>
                  <a:srgbClr val="3A4540"/>
                </a:solidFill>
                <a:latin typeface="Calibri" pitchFamily="34" charset="0"/>
                <a:ea typeface="Calibri" pitchFamily="34" charset="-122"/>
                <a:cs typeface="Calibri" pitchFamily="34" charset="-120"/>
              </a:rPr>
              <a:t> </a:t>
            </a:r>
            <a:endParaRPr lang="tr-TR" sz="1350" dirty="0"/>
          </a:p>
          <a:p>
            <a:pPr indent="0" marL="0">
              <a:buNone/>
            </a:pPr>
            <a:r>
              <a:rPr lang="tr-TR" altLang="en-US" sz="1350" dirty="0">
                <a:solidFill>
                  <a:srgbClr val="3A4540"/>
                </a:solidFill>
                <a:latin typeface="Calibri" pitchFamily="34" charset="0"/>
                <a:ea typeface="Calibri" pitchFamily="34" charset="-122"/>
                <a:cs typeface="Calibri" pitchFamily="34" charset="-120"/>
              </a:rPr>
              <a:t>Otomatik dümenleme sistemleri taşınabilir: bir sistem birkaç makine, hatta birkaç üretici arasında paylaşılabilir.</a:t>
            </a:r>
            <a:endParaRPr lang="tr-TR" sz="135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USDA ERS (2023); EIP-AGRI Focus Group on Precision Farming (2015)</a:t>
            </a:r>
            <a:endParaRPr lang="tr-T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21</a:t>
            </a:r>
            <a:endParaRPr lang="tr-TR"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tr-TR" altLang="en-US" sz="8750" b="1" dirty="0">
                <a:solidFill>
                  <a:srgbClr val="E8B54A"/>
                </a:solidFill>
                <a:latin typeface="Calibri" pitchFamily="34" charset="0"/>
                <a:ea typeface="Calibri" pitchFamily="34" charset="-122"/>
                <a:cs typeface="Calibri" pitchFamily="34" charset="-120"/>
              </a:rPr>
              <a:t>03</a:t>
            </a:r>
            <a:endParaRPr lang="tr-T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tr-TR" altLang="en-US" sz="1170" b="1" spc="300" kern="0" dirty="0">
                <a:solidFill>
                  <a:srgbClr val="A9D2B5"/>
                </a:solidFill>
                <a:latin typeface="Calibri" pitchFamily="34" charset="0"/>
                <a:ea typeface="Calibri" pitchFamily="34" charset="-122"/>
                <a:cs typeface="Calibri" pitchFamily="34" charset="-120"/>
              </a:rPr>
              <a:t>BÖLÜM 3</a:t>
            </a:r>
            <a:endParaRPr lang="tr-T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tr-TR" altLang="en-US" sz="3420" b="1" dirty="0">
                <a:solidFill>
                  <a:srgbClr val="FFFFFF"/>
                </a:solidFill>
                <a:latin typeface="Calibri" pitchFamily="34" charset="0"/>
                <a:ea typeface="Calibri" pitchFamily="34" charset="-122"/>
                <a:cs typeface="Calibri" pitchFamily="34" charset="-120"/>
              </a:rPr>
              <a:t>Uygulama ve etki</a:t>
            </a:r>
            <a:endParaRPr lang="tr-T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tr-TR" altLang="en-US" sz="1530" dirty="0">
                <a:solidFill>
                  <a:srgbClr val="CFE6D6"/>
                </a:solidFill>
                <a:latin typeface="Calibri" pitchFamily="34" charset="0"/>
                <a:ea typeface="Calibri" pitchFamily="34" charset="-122"/>
                <a:cs typeface="Calibri" pitchFamily="34" charset="-120"/>
              </a:rPr>
              <a:t>Türkiye, AB ve Yunanistan örnekleri; ekonomik, çevresel ve sosyal etki</a:t>
            </a:r>
            <a:endParaRPr lang="tr-TR" sz="1530" dirty="0"/>
          </a:p>
        </p:txBody>
      </p:sp>
      <p:sp>
        <p:nvSpPr>
          <p:cNvPr id="7" name="Shape 4"/>
          <p:cNvSpPr/>
          <p:nvPr/>
        </p:nvSpPr>
        <p:spPr>
          <a:xfrm>
            <a:off x="548640" y="5244839"/>
            <a:ext cx="1083930"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083930"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Ders 7-10</a:t>
            </a:r>
            <a:endParaRPr lang="tr-TR" sz="1040" dirty="0"/>
          </a:p>
        </p:txBody>
      </p:sp>
      <p:sp>
        <p:nvSpPr>
          <p:cNvPr id="9" name="Shape 6"/>
          <p:cNvSpPr/>
          <p:nvPr/>
        </p:nvSpPr>
        <p:spPr>
          <a:xfrm>
            <a:off x="1742298" y="5244839"/>
            <a:ext cx="789127"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742298" y="5244839"/>
            <a:ext cx="789127"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76 dk</a:t>
            </a:r>
            <a:endParaRPr lang="tr-TR" sz="1040" dirty="0"/>
          </a:p>
        </p:txBody>
      </p:sp>
      <p:sp>
        <p:nvSpPr>
          <p:cNvPr id="11" name="Shape 8"/>
          <p:cNvSpPr/>
          <p:nvPr/>
        </p:nvSpPr>
        <p:spPr>
          <a:xfrm>
            <a:off x="2641153" y="5244839"/>
            <a:ext cx="1157630"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2641153" y="5244839"/>
            <a:ext cx="1157630"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8 etkinlik</a:t>
            </a:r>
            <a:endParaRPr lang="tr-TR" sz="1040" dirty="0"/>
          </a:p>
        </p:txBody>
      </p:sp>
      <p:pic>
        <p:nvPicPr>
          <p:cNvPr id="13" name="Image 1" descr="/root/kozan-akilli-tarim/sunum/build/cache/m2-step5-230a30af-1400-0.03.png">    </p:cNvPr>
          <p:cNvPicPr>
            <a:picLocks noChangeAspect="1"/>
          </p:cNvPicPr>
          <p:nvPr/>
        </p:nvPicPr>
        <p:blipFill>
          <a:blip r:embed="rId2"/>
          <a:stretch>
            <a:fillRect/>
          </a:stretch>
        </p:blipFill>
        <p:spPr>
          <a:xfrm>
            <a:off x="8778327" y="2736929"/>
            <a:ext cx="2605867" cy="1465800"/>
          </a:xfrm>
          <a:prstGeom prst="rect">
            <a:avLst/>
          </a:prstGeom>
        </p:spPr>
      </p:pic>
      <p:sp>
        <p:nvSpPr>
          <p:cNvPr id="14" name="Text 10"/>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A9D2B5"/>
                </a:solidFill>
                <a:latin typeface="Calibri" pitchFamily="34" charset="0"/>
                <a:ea typeface="Calibri" pitchFamily="34" charset="-122"/>
                <a:cs typeface="Calibri" pitchFamily="34" charset="-120"/>
              </a:rPr>
              <a:t>22</a:t>
            </a:r>
            <a:endParaRPr lang="tr-TR"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7 · KULLANIM ÖRNEKLERİ · İZLEME SİSTEMLERİ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Türkiye'den doğrulanmış örnekler</a:t>
            </a:r>
            <a:endParaRPr lang="tr-TR" sz="2700" dirty="0"/>
          </a:p>
        </p:txBody>
      </p:sp>
      <p:sp>
        <p:nvSpPr>
          <p:cNvPr id="4" name="Shape 2"/>
          <p:cNvSpPr/>
          <p:nvPr/>
        </p:nvSpPr>
        <p:spPr>
          <a:xfrm>
            <a:off x="548640" y="2231098"/>
            <a:ext cx="3515258" cy="2492568"/>
          </a:xfrm>
          <a:prstGeom prst="roundRect">
            <a:avLst>
              <a:gd name="adj" fmla="val 440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5" name="Shape 3"/>
          <p:cNvSpPr/>
          <p:nvPr/>
        </p:nvSpPr>
        <p:spPr>
          <a:xfrm>
            <a:off x="826554" y="2419929"/>
            <a:ext cx="468301" cy="468301"/>
          </a:xfrm>
          <a:prstGeom prst="ellipse">
            <a:avLst/>
          </a:prstGeom>
          <a:solidFill>
            <a:srgbClr val="E6F3EA"/>
          </a:solidFill>
          <a:ln w="12700">
            <a:solidFill>
              <a:srgbClr val="E6F3EA"/>
            </a:solidFill>
            <a:prstDash val="solid"/>
          </a:ln>
        </p:spPr>
      </p:sp>
      <p:sp>
        <p:nvSpPr>
          <p:cNvPr id="6" name="Text 4"/>
          <p:cNvSpPr txBox="1"/>
          <p:nvPr/>
        </p:nvSpPr>
        <p:spPr>
          <a:xfrm>
            <a:off x="826554"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1</a:t>
            </a:r>
            <a:endParaRPr lang="tr-TR" sz="1130" dirty="0"/>
          </a:p>
        </p:txBody>
      </p:sp>
      <p:sp>
        <p:nvSpPr>
          <p:cNvPr id="7" name="Text 5"/>
          <p:cNvSpPr txBox="1"/>
          <p:nvPr/>
        </p:nvSpPr>
        <p:spPr>
          <a:xfrm>
            <a:off x="777240" y="2986422"/>
            <a:ext cx="3058058"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Gelecek Tarımda</a:t>
            </a:r>
            <a:endParaRPr lang="tr-TR" sz="1620" dirty="0"/>
          </a:p>
        </p:txBody>
      </p:sp>
      <p:sp>
        <p:nvSpPr>
          <p:cNvPr id="8" name="Text 6"/>
          <p:cNvSpPr txBox="1"/>
          <p:nvPr/>
        </p:nvSpPr>
        <p:spPr>
          <a:xfrm>
            <a:off x="777240" y="3454722"/>
            <a:ext cx="3058058" cy="1170752"/>
          </a:xfrm>
          <a:prstGeom prst="rect">
            <a:avLst/>
          </a:prstGeom>
          <a:noFill/>
          <a:ln/>
        </p:spPr>
        <p:txBody>
          <a:bodyPr wrap="square" lIns="0" tIns="0" rIns="0" bIns="0" rtlCol="0" anchor="t">
            <a:normAutofit/>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Anadolu Efes ve WWF-Türkiye, 2018. Arpa ve şerbetçiotunda dijital toprak analizi, sensörlü istasyon, uydu görüntüsü ve telefon uygulaması. 1.542 dekardan 3.125 dekara (2023).</a:t>
            </a:r>
            <a:endParaRPr lang="tr-TR" sz="1310" dirty="0"/>
          </a:p>
        </p:txBody>
      </p:sp>
      <p:sp>
        <p:nvSpPr>
          <p:cNvPr id="9" name="Shape 7"/>
          <p:cNvSpPr/>
          <p:nvPr/>
        </p:nvSpPr>
        <p:spPr>
          <a:xfrm>
            <a:off x="4338218" y="2231098"/>
            <a:ext cx="3515258" cy="2492568"/>
          </a:xfrm>
          <a:prstGeom prst="roundRect">
            <a:avLst>
              <a:gd name="adj" fmla="val 440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0" name="Shape 8"/>
          <p:cNvSpPr/>
          <p:nvPr/>
        </p:nvSpPr>
        <p:spPr>
          <a:xfrm>
            <a:off x="4616132" y="2419929"/>
            <a:ext cx="468301" cy="468301"/>
          </a:xfrm>
          <a:prstGeom prst="ellipse">
            <a:avLst/>
          </a:prstGeom>
          <a:solidFill>
            <a:srgbClr val="FBF1DC"/>
          </a:solidFill>
          <a:ln w="12700">
            <a:solidFill>
              <a:srgbClr val="FBF1DC"/>
            </a:solidFill>
            <a:prstDash val="solid"/>
          </a:ln>
        </p:spPr>
      </p:sp>
      <p:sp>
        <p:nvSpPr>
          <p:cNvPr id="11" name="Text 9"/>
          <p:cNvSpPr txBox="1"/>
          <p:nvPr/>
        </p:nvSpPr>
        <p:spPr>
          <a:xfrm>
            <a:off x="4616132"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854D0E"/>
                </a:solidFill>
                <a:latin typeface="Calibri" pitchFamily="34" charset="0"/>
                <a:ea typeface="Calibri" pitchFamily="34" charset="-122"/>
                <a:cs typeface="Calibri" pitchFamily="34" charset="-120"/>
              </a:rPr>
              <a:t>2</a:t>
            </a:r>
            <a:endParaRPr lang="tr-TR" sz="1130" dirty="0"/>
          </a:p>
        </p:txBody>
      </p:sp>
      <p:sp>
        <p:nvSpPr>
          <p:cNvPr id="12" name="Text 10"/>
          <p:cNvSpPr txBox="1"/>
          <p:nvPr/>
        </p:nvSpPr>
        <p:spPr>
          <a:xfrm>
            <a:off x="4566818" y="2986422"/>
            <a:ext cx="3058058"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TARBİL istasyonları</a:t>
            </a:r>
            <a:endParaRPr lang="tr-TR" sz="1620" dirty="0"/>
          </a:p>
        </p:txBody>
      </p:sp>
      <p:sp>
        <p:nvSpPr>
          <p:cNvPr id="13" name="Text 11"/>
          <p:cNvSpPr txBox="1"/>
          <p:nvPr/>
        </p:nvSpPr>
        <p:spPr>
          <a:xfrm>
            <a:off x="4566818" y="3454722"/>
            <a:ext cx="3058058" cy="1170752"/>
          </a:xfrm>
          <a:prstGeom prst="rect">
            <a:avLst/>
          </a:prstGeom>
          <a:noFill/>
          <a:ln/>
        </p:spPr>
        <p:txBody>
          <a:bodyPr wrap="square" lIns="0" tIns="0" rIns="0" bIns="0" rtlCol="0" anchor="t">
            <a:normAutofit/>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Toprak nemi ve sıcaklığı, yaprak ıslaklığı, rüzgâr, yağış, nem, basınç, güneşlenme. Güneş enerjili; veri uyduyla merkeze. Mantar hastalığı riskini öngörmeye yardım eder.</a:t>
            </a:r>
            <a:endParaRPr lang="tr-TR" sz="1310" dirty="0"/>
          </a:p>
        </p:txBody>
      </p:sp>
      <p:sp>
        <p:nvSpPr>
          <p:cNvPr id="14" name="Shape 12"/>
          <p:cNvSpPr/>
          <p:nvPr/>
        </p:nvSpPr>
        <p:spPr>
          <a:xfrm>
            <a:off x="8127797" y="2231098"/>
            <a:ext cx="3515258" cy="2492568"/>
          </a:xfrm>
          <a:prstGeom prst="roundRect">
            <a:avLst>
              <a:gd name="adj" fmla="val 440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5" name="Shape 13"/>
          <p:cNvSpPr/>
          <p:nvPr/>
        </p:nvSpPr>
        <p:spPr>
          <a:xfrm>
            <a:off x="8405710" y="2419929"/>
            <a:ext cx="468301" cy="468301"/>
          </a:xfrm>
          <a:prstGeom prst="ellipse">
            <a:avLst/>
          </a:prstGeom>
          <a:solidFill>
            <a:srgbClr val="E2F2F6"/>
          </a:solidFill>
          <a:ln w="12700">
            <a:solidFill>
              <a:srgbClr val="E2F2F6"/>
            </a:solidFill>
            <a:prstDash val="solid"/>
          </a:ln>
        </p:spPr>
      </p:sp>
      <p:sp>
        <p:nvSpPr>
          <p:cNvPr id="16" name="Text 14"/>
          <p:cNvSpPr txBox="1"/>
          <p:nvPr/>
        </p:nvSpPr>
        <p:spPr>
          <a:xfrm>
            <a:off x="8405710"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0E7490"/>
                </a:solidFill>
                <a:latin typeface="Calibri" pitchFamily="34" charset="0"/>
                <a:ea typeface="Calibri" pitchFamily="34" charset="-122"/>
                <a:cs typeface="Calibri" pitchFamily="34" charset="-120"/>
              </a:rPr>
              <a:t>3</a:t>
            </a:r>
            <a:endParaRPr lang="tr-TR" sz="1130" dirty="0"/>
          </a:p>
        </p:txBody>
      </p:sp>
      <p:sp>
        <p:nvSpPr>
          <p:cNvPr id="17" name="Text 15"/>
          <p:cNvSpPr txBox="1"/>
          <p:nvPr/>
        </p:nvSpPr>
        <p:spPr>
          <a:xfrm>
            <a:off x="8356397" y="2986422"/>
            <a:ext cx="3058058"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Kozan'da proje kapsamında</a:t>
            </a:r>
            <a:endParaRPr lang="tr-TR" sz="1620" dirty="0"/>
          </a:p>
        </p:txBody>
      </p:sp>
      <p:sp>
        <p:nvSpPr>
          <p:cNvPr id="18" name="Text 16"/>
          <p:cNvSpPr txBox="1"/>
          <p:nvPr/>
        </p:nvSpPr>
        <p:spPr>
          <a:xfrm>
            <a:off x="8356397" y="3454722"/>
            <a:ext cx="3058058" cy="1170752"/>
          </a:xfrm>
          <a:prstGeom prst="rect">
            <a:avLst/>
          </a:prstGeom>
          <a:noFill/>
          <a:ln/>
        </p:spPr>
        <p:txBody>
          <a:bodyPr wrap="square" lIns="0" tIns="0" rIns="0" bIns="0" rtlCol="0" anchor="t">
            <a:normAutofit/>
          </a:bodyPr>
          <a:lstStyle/>
          <a:p>
            <a:pPr indent="0" marL="0">
              <a:buNone/>
            </a:pPr>
            <a:r>
              <a:rPr lang="tr-TR" altLang="en-US" sz="1310" dirty="0">
                <a:solidFill>
                  <a:srgbClr val="3A4540"/>
                </a:solidFill>
                <a:latin typeface="Calibri" pitchFamily="34" charset="0"/>
                <a:ea typeface="Calibri" pitchFamily="34" charset="-122"/>
                <a:cs typeface="Calibri" pitchFamily="34" charset="-120"/>
              </a:rPr>
              <a:t>Akıllı sulama eğitimi (28-29 Nisan 2026), iyi tarım saha ziyaretleri (Nisan ve Temmuz), akıllı tarım çalıştayı (30 Haziran-1 Temmuz, 25 katılımcı).</a:t>
            </a:r>
            <a:endParaRPr lang="tr-TR" sz="1310" dirty="0"/>
          </a:p>
        </p:txBody>
      </p:sp>
      <p:sp>
        <p:nvSpPr>
          <p:cNvPr id="19" name="Text 17"/>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WWF-Türkiye (2018, 2023); T.C. Tarım ve Orman Bakanlığı Burdur İl Müdürlüğü (2015); Kozan Ticaret Odası (2026)</a:t>
            </a:r>
            <a:endParaRPr lang="tr-TR" sz="900" dirty="0"/>
          </a:p>
        </p:txBody>
      </p:sp>
      <p:sp>
        <p:nvSpPr>
          <p:cNvPr id="20" name="Text 18"/>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23</a:t>
            </a:r>
            <a:endParaRPr lang="tr-TR" sz="900" dirty="0"/>
          </a:p>
        </p:txBody>
      </p:sp>
      <p:sp>
        <p:nvSpPr>
          <p:cNvPr id="22" name="Shape 19"/>
          <p:cNvSpPr/>
          <p:nvPr/>
        </p:nvSpPr>
        <p:spPr>
          <a:xfrm>
            <a:off x="548640" y="4912497"/>
            <a:ext cx="11094415" cy="793090"/>
          </a:xfrm>
          <a:prstGeom prst="roundRect">
            <a:avLst>
              <a:gd name="adj" fmla="val 13836"/>
            </a:avLst>
          </a:prstGeom>
          <a:solidFill>
            <a:srgbClr val="E6F3EA"/>
          </a:solidFill>
          <a:ln w="9525">
            <a:solidFill>
              <a:srgbClr val="E6F3EA"/>
            </a:solidFill>
            <a:prstDash val="solid"/>
          </a:ln>
        </p:spPr>
      </p:sp>
      <p:sp>
        <p:nvSpPr>
          <p:cNvPr id="23" name="Shape 20"/>
          <p:cNvSpPr/>
          <p:nvPr/>
        </p:nvSpPr>
        <p:spPr>
          <a:xfrm>
            <a:off x="826554" y="5074892"/>
            <a:ext cx="468301" cy="468301"/>
          </a:xfrm>
          <a:prstGeom prst="ellipse">
            <a:avLst/>
          </a:prstGeom>
          <a:solidFill>
            <a:srgbClr val="FFFFFF"/>
          </a:solidFill>
          <a:ln w="12700">
            <a:solidFill>
              <a:srgbClr val="FFFFFF"/>
            </a:solidFill>
            <a:prstDash val="solid"/>
          </a:ln>
        </p:spPr>
      </p:sp>
      <p:pic>
        <p:nvPicPr>
          <p:cNvPr id="24" name="Image 0" descr="/root/kozan-akilli-tarim/sunum/build/cache/m2/icons/clipboard-check-16602D.png">    </p:cNvPr>
          <p:cNvPicPr>
            <a:picLocks noChangeAspect="1"/>
          </p:cNvPicPr>
          <p:nvPr/>
        </p:nvPicPr>
        <p:blipFill>
          <a:blip r:embed="rId1"/>
          <a:stretch>
            <a:fillRect/>
          </a:stretch>
        </p:blipFill>
        <p:spPr>
          <a:xfrm>
            <a:off x="929580" y="5177918"/>
            <a:ext cx="262248" cy="262248"/>
          </a:xfrm>
          <a:prstGeom prst="rect">
            <a:avLst/>
          </a:prstGeom>
        </p:spPr>
      </p:pic>
      <p:sp>
        <p:nvSpPr>
          <p:cNvPr id="25" name="Text 21"/>
          <p:cNvSpPr txBox="1"/>
          <p:nvPr/>
        </p:nvSpPr>
        <p:spPr>
          <a:xfrm>
            <a:off x="1554480" y="5003136"/>
            <a:ext cx="9859975" cy="611812"/>
          </a:xfrm>
          <a:prstGeom prst="rect">
            <a:avLst/>
          </a:prstGeom>
          <a:noFill/>
          <a:ln/>
        </p:spPr>
        <p:txBody>
          <a:bodyPr wrap="square" lIns="0" tIns="0" rIns="0" bIns="0" rtlCol="0" anchor="ctr">
            <a:normAutofit/>
          </a:bodyPr>
          <a:lstStyle/>
          <a:p>
            <a:pPr indent="0" marL="0">
              <a:buNone/>
            </a:pPr>
            <a:r>
              <a:rPr lang="tr-TR" altLang="en-US" sz="1310" b="1" dirty="0">
                <a:solidFill>
                  <a:srgbClr val="16602D"/>
                </a:solidFill>
                <a:latin typeface="Calibri" pitchFamily="34" charset="0"/>
                <a:ea typeface="Calibri" pitchFamily="34" charset="-122"/>
                <a:cs typeface="Calibri" pitchFamily="34" charset="-120"/>
              </a:rPr>
              <a:t>Bir örneği değerlendirirken sorun: </a:t>
            </a:r>
            <a:r>
              <a:rPr lang="tr-TR" altLang="en-US" sz="1310" dirty="0">
                <a:solidFill>
                  <a:srgbClr val="1B2420"/>
                </a:solidFill>
                <a:latin typeface="Calibri" pitchFamily="34" charset="0"/>
                <a:ea typeface="Calibri" pitchFamily="34" charset="-122"/>
                <a:cs typeface="Calibri" pitchFamily="34" charset="-120"/>
              </a:rPr>
              <a:t>Ölçülmüş bir su, gübre ya da verim sonucu yayımlanmış mı? Hangi ürün ve iklimde? Yayımlanmamışsa küçük bir denemeyle kendi sonucunuzu ölçün.</a:t>
            </a:r>
            <a:endParaRPr lang="tr-TR" sz="131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7 · AKILLI SULAMA</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Adana 2026: en yüksek hibe akıllı sulamaya</a:t>
            </a:r>
            <a:endParaRPr lang="tr-TR" sz="2700" dirty="0"/>
          </a:p>
        </p:txBody>
      </p:sp>
      <p:graphicFrame>
        <p:nvGraphicFramePr>
          <p:cNvPr id="4" name="Chart 0" descr=""/>
          <p:cNvGraphicFramePr/>
          <p:nvPr/>
        </p:nvGraphicFramePr>
        <p:xfrm>
          <a:off x="548640" y="2231098"/>
          <a:ext cx="6979615" cy="3391403"/>
        </p:xfrm>
        <a:graphic xmlns:a="http://schemas.openxmlformats.org/drawingml/2006/main">
          <a:graphicData uri="http://schemas.openxmlformats.org/drawingml/2006/chart">
            <c:chart xmlns:c="http://schemas.openxmlformats.org/drawingml/2006/chart" r:id="rId1"/>
          </a:graphicData>
        </a:graphic>
      </p:graphicFrame>
      <p:sp>
        <p:nvSpPr>
          <p:cNvPr id="5" name="Text 2"/>
          <p:cNvSpPr txBox="1"/>
          <p:nvPr/>
        </p:nvSpPr>
        <p:spPr>
          <a:xfrm>
            <a:off x="7894015" y="2344397"/>
            <a:ext cx="3749040" cy="3240338"/>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Tasarruflu Tarımsal Sulama Sistemleri desteği, Adana İl Müdürlüğü duyurusu (22 Nisan 2026)</a:t>
            </a:r>
            <a:endParaRPr lang="tr-TR" sz="1350" dirty="0"/>
          </a:p>
          <a:p>
            <a:pPr indent="0" marL="0">
              <a:buNone/>
            </a:pPr>
            <a:r>
              <a:rPr lang="tr-TR" altLang="en-US" sz="600" dirty="0">
                <a:solidFill>
                  <a:srgbClr val="3A4540"/>
                </a:solidFill>
                <a:latin typeface="Calibri" pitchFamily="34" charset="0"/>
                <a:ea typeface="Calibri" pitchFamily="34" charset="-122"/>
                <a:cs typeface="Calibri" pitchFamily="34" charset="-120"/>
              </a:rPr>
              <a:t> </a:t>
            </a:r>
            <a:endParaRPr lang="tr-TR" sz="1350" dirty="0"/>
          </a:p>
          <a:p>
            <a:pPr indent="0" marL="0">
              <a:buNone/>
            </a:pPr>
            <a:r>
              <a:rPr lang="tr-TR" altLang="en-US" sz="1350" dirty="0">
                <a:solidFill>
                  <a:srgbClr val="3A4540"/>
                </a:solidFill>
                <a:latin typeface="Calibri" pitchFamily="34" charset="0"/>
                <a:ea typeface="Calibri" pitchFamily="34" charset="-122"/>
                <a:cs typeface="Calibri" pitchFamily="34" charset="-120"/>
              </a:rPr>
              <a:t>Proje başına üst sınır 10 milyon TL.</a:t>
            </a:r>
            <a:endParaRPr lang="tr-TR" sz="1350" dirty="0"/>
          </a:p>
          <a:p>
            <a:pPr indent="0" marL="0">
              <a:buNone/>
            </a:pPr>
            <a:r>
              <a:rPr lang="tr-TR" altLang="en-US" sz="1350" dirty="0">
                <a:solidFill>
                  <a:srgbClr val="3A4540"/>
                </a:solidFill>
                <a:latin typeface="Calibri" pitchFamily="34" charset="0"/>
                <a:ea typeface="Calibri" pitchFamily="34" charset="-122"/>
                <a:cs typeface="Calibri" pitchFamily="34" charset="-120"/>
              </a:rPr>
              <a:t>Bütçenin en az %20'si kadın ve genç girişimcilere ayrıldı.</a:t>
            </a:r>
            <a:endParaRPr lang="tr-TR" sz="1350" dirty="0"/>
          </a:p>
          <a:p>
            <a:pPr indent="0" marL="0">
              <a:buNone/>
            </a:pPr>
            <a:r>
              <a:rPr lang="tr-TR" altLang="en-US" sz="600" dirty="0">
                <a:solidFill>
                  <a:srgbClr val="3A4540"/>
                </a:solidFill>
                <a:latin typeface="Calibri" pitchFamily="34" charset="0"/>
                <a:ea typeface="Calibri" pitchFamily="34" charset="-122"/>
                <a:cs typeface="Calibri" pitchFamily="34" charset="-120"/>
              </a:rPr>
              <a:t> </a:t>
            </a:r>
            <a:endParaRPr lang="tr-TR" sz="1350" dirty="0"/>
          </a:p>
          <a:p>
            <a:pPr indent="0" marL="0">
              <a:buNone/>
            </a:pPr>
            <a:r>
              <a:rPr lang="tr-TR" altLang="en-US" sz="1350" i="1" dirty="0">
                <a:solidFill>
                  <a:srgbClr val="5A6862"/>
                </a:solidFill>
                <a:latin typeface="Calibri" pitchFamily="34" charset="0"/>
                <a:ea typeface="Calibri" pitchFamily="34" charset="-122"/>
                <a:cs typeface="Calibri" pitchFamily="34" charset="-120"/>
              </a:rPr>
              <a:t>Oranlar yıldan yıla değişebilir: başvurmadan önce il müdürlüğünün güncel duyurusuna bakın.</a:t>
            </a:r>
            <a:endParaRPr lang="tr-TR" sz="135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T.C. Tarım ve Orman Bakanlığı Adana İl Müdürlüğü (2026), uygulama rehberi duyurusu</a:t>
            </a:r>
            <a:endParaRPr lang="tr-T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24</a:t>
            </a:r>
            <a:endParaRPr lang="tr-TR"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7 · İZLEME SİSTEMLERİ · KOZAN ÖRNEĞİ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Bir portakal bahçesinin sensör panosunu okumak</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Modül 2, Ders 7 panosu: öğretim amaçlı örnek veri, gerçek bir bahçeden alınmamıştır</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25</a:t>
            </a:r>
            <a:endParaRPr lang="tr-TR" sz="900" dirty="0"/>
          </a:p>
        </p:txBody>
      </p:sp>
      <p:graphicFrame>
        <p:nvGraphicFramePr>
          <p:cNvPr id="7" name="Chart 0" descr=""/>
          <p:cNvGraphicFramePr/>
          <p:nvPr/>
        </p:nvGraphicFramePr>
        <p:xfrm>
          <a:off x="548640" y="2231098"/>
          <a:ext cx="7452360" cy="1963841"/>
        </p:xfrm>
        <a:graphic xmlns:a="http://schemas.openxmlformats.org/drawingml/2006/main">
          <a:graphicData uri="http://schemas.openxmlformats.org/drawingml/2006/chart">
            <c:chart xmlns:c="http://schemas.openxmlformats.org/drawingml/2006/chart" r:id="rId1"/>
          </a:graphicData>
        </a:graphic>
      </p:graphicFrame>
      <p:graphicFrame>
        <p:nvGraphicFramePr>
          <p:cNvPr id="8" name="Chart 1" descr=""/>
          <p:cNvGraphicFramePr/>
          <p:nvPr/>
        </p:nvGraphicFramePr>
        <p:xfrm>
          <a:off x="548640" y="4270472"/>
          <a:ext cx="7452360" cy="1548413"/>
        </p:xfrm>
        <a:graphic xmlns:a="http://schemas.openxmlformats.org/drawingml/2006/main">
          <a:graphicData uri="http://schemas.openxmlformats.org/drawingml/2006/chart">
            <c:chart xmlns:c="http://schemas.openxmlformats.org/drawingml/2006/chart" r:id="rId2"/>
          </a:graphicData>
        </a:graphic>
      </p:graphicFrame>
      <p:sp>
        <p:nvSpPr>
          <p:cNvPr id="9" name="Shape 4"/>
          <p:cNvSpPr/>
          <p:nvPr/>
        </p:nvSpPr>
        <p:spPr>
          <a:xfrm>
            <a:off x="8321040" y="2231098"/>
            <a:ext cx="3322015" cy="3315871"/>
          </a:xfrm>
          <a:prstGeom prst="roundRect">
            <a:avLst>
              <a:gd name="adj" fmla="val 3309"/>
            </a:avLst>
          </a:prstGeom>
          <a:solidFill>
            <a:srgbClr val="F5F6F1"/>
          </a:solidFill>
          <a:ln w="9525">
            <a:solidFill>
              <a:srgbClr val="DFE6DC"/>
            </a:solidFill>
            <a:prstDash val="solid"/>
          </a:ln>
        </p:spPr>
      </p:sp>
      <p:sp>
        <p:nvSpPr>
          <p:cNvPr id="10" name="Text 5"/>
          <p:cNvSpPr txBox="1"/>
          <p:nvPr/>
        </p:nvSpPr>
        <p:spPr>
          <a:xfrm>
            <a:off x="8549640" y="2382163"/>
            <a:ext cx="2864815" cy="264363"/>
          </a:xfrm>
          <a:prstGeom prst="rect">
            <a:avLst/>
          </a:prstGeom>
          <a:noFill/>
          <a:ln/>
        </p:spPr>
        <p:txBody>
          <a:bodyPr wrap="square" lIns="0" tIns="0" rIns="0" bIns="0" rtlCol="0" anchor="t"/>
          <a:lstStyle/>
          <a:p>
            <a:pPr indent="0" marL="0">
              <a:buNone/>
            </a:pPr>
            <a:r>
              <a:rPr lang="tr-TR" altLang="en-US" sz="1350" b="1" dirty="0">
                <a:solidFill>
                  <a:srgbClr val="1B2420"/>
                </a:solidFill>
                <a:latin typeface="Calibri" pitchFamily="34" charset="0"/>
                <a:ea typeface="Calibri" pitchFamily="34" charset="-122"/>
                <a:cs typeface="Calibri" pitchFamily="34" charset="-120"/>
              </a:rPr>
              <a:t>Birlikte okuyalım</a:t>
            </a:r>
            <a:endParaRPr lang="tr-TR" sz="1350" dirty="0"/>
          </a:p>
        </p:txBody>
      </p:sp>
      <p:sp>
        <p:nvSpPr>
          <p:cNvPr id="11" name="Text 6"/>
          <p:cNvSpPr txBox="1"/>
          <p:nvPr/>
        </p:nvSpPr>
        <p:spPr>
          <a:xfrm>
            <a:off x="8549640" y="2759825"/>
            <a:ext cx="2864815" cy="2636079"/>
          </a:xfrm>
          <a:prstGeom prst="rect">
            <a:avLst/>
          </a:prstGeom>
          <a:noFill/>
          <a:ln/>
        </p:spPr>
        <p:txBody>
          <a:bodyPr wrap="square" lIns="0" tIns="0" rIns="0" bIns="0" rtlCol="0" anchor="t">
            <a:normAutofit/>
          </a:bodyPr>
          <a:lstStyle/>
          <a:p>
            <a:pPr marL="254000" indent="-254000">
              <a:spcAft>
                <a:spcPts val="743"/>
              </a:spcAft>
              <a:buSzPct val="100000"/>
              <a:buFont typeface="+mj-lt"/>
              <a:buAutoNum type="arabicPeriod" startAt="1"/>
            </a:pPr>
            <a:r>
              <a:rPr lang="tr-TR" altLang="en-US" sz="1310" b="1" dirty="0">
                <a:solidFill>
                  <a:srgbClr val="16602D"/>
                </a:solidFill>
                <a:latin typeface="Calibri" pitchFamily="34" charset="0"/>
                <a:ea typeface="Calibri" pitchFamily="34" charset="-122"/>
                <a:cs typeface="Calibri" pitchFamily="34" charset="-120"/>
              </a:rPr>
              <a:t>6 Temmuz: </a:t>
            </a:r>
            <a:r>
              <a:rPr lang="tr-TR" altLang="en-US" sz="1310" dirty="0">
                <a:solidFill>
                  <a:srgbClr val="3A4540"/>
                </a:solidFill>
                <a:latin typeface="Calibri" pitchFamily="34" charset="0"/>
                <a:ea typeface="Calibri" pitchFamily="34" charset="-122"/>
                <a:cs typeface="Calibri" pitchFamily="34" charset="-120"/>
              </a:rPr>
              <a:t>30 cm'de nem %21'den %30'a çıktı: bahçe sulandı.</a:t>
            </a:r>
            <a:endParaRPr lang="tr-TR" sz="1310" dirty="0"/>
          </a:p>
          <a:p>
            <a:pPr marL="254000" indent="-254000">
              <a:spcAft>
                <a:spcPts val="743"/>
              </a:spcAft>
              <a:buSzPct val="100000"/>
              <a:buFont typeface="+mj-lt"/>
              <a:buAutoNum type="arabicPeriod" startAt="1"/>
            </a:pPr>
            <a:r>
              <a:rPr lang="tr-TR" altLang="en-US" sz="1310" b="1" dirty="0">
                <a:solidFill>
                  <a:srgbClr val="16602D"/>
                </a:solidFill>
                <a:latin typeface="Calibri" pitchFamily="34" charset="0"/>
                <a:ea typeface="Calibri" pitchFamily="34" charset="-122"/>
                <a:cs typeface="Calibri" pitchFamily="34" charset="-120"/>
              </a:rPr>
              <a:t>60 cm: </a:t>
            </a:r>
            <a:r>
              <a:rPr lang="tr-TR" altLang="en-US" sz="1310" dirty="0">
                <a:solidFill>
                  <a:srgbClr val="3A4540"/>
                </a:solidFill>
                <a:latin typeface="Calibri" pitchFamily="34" charset="0"/>
                <a:ea typeface="Calibri" pitchFamily="34" charset="-122"/>
                <a:cs typeface="Calibri" pitchFamily="34" charset="-120"/>
              </a:rPr>
              <a:t>Daha yavaş değişir; derin katman buharlaşmadan az etkilenir, su oraya geç ulaşır.</a:t>
            </a:r>
            <a:endParaRPr lang="tr-TR" sz="1310" dirty="0"/>
          </a:p>
          <a:p>
            <a:pPr marL="254000" indent="-254000">
              <a:spcAft>
                <a:spcPts val="743"/>
              </a:spcAft>
              <a:buSzPct val="100000"/>
              <a:buFont typeface="+mj-lt"/>
              <a:buAutoNum type="arabicPeriod" startAt="1"/>
            </a:pPr>
            <a:r>
              <a:rPr lang="tr-TR" altLang="en-US" sz="1310" b="1" dirty="0">
                <a:solidFill>
                  <a:srgbClr val="16602D"/>
                </a:solidFill>
                <a:latin typeface="Calibri" pitchFamily="34" charset="0"/>
                <a:ea typeface="Calibri" pitchFamily="34" charset="-122"/>
                <a:cs typeface="Calibri" pitchFamily="34" charset="-120"/>
              </a:rPr>
              <a:t>10 Temmuz: </a:t>
            </a:r>
            <a:r>
              <a:rPr lang="tr-TR" altLang="en-US" sz="1310" dirty="0">
                <a:solidFill>
                  <a:srgbClr val="3A4540"/>
                </a:solidFill>
                <a:latin typeface="Calibri" pitchFamily="34" charset="0"/>
                <a:ea typeface="Calibri" pitchFamily="34" charset="-122"/>
                <a:cs typeface="Calibri" pitchFamily="34" charset="-120"/>
              </a:rPr>
              <a:t>30 cm'de nem %21, bandın altında; sıcaklık 40 °C. Stres oluşmadan sulamayı planlayın.</a:t>
            </a:r>
            <a:endParaRPr lang="tr-TR" sz="1310" dirty="0"/>
          </a:p>
          <a:p>
            <a:pPr marL="254000" indent="-254000">
              <a:spcAft>
                <a:spcPts val="743"/>
              </a:spcAft>
              <a:buSzPct val="100000"/>
              <a:buFont typeface="+mj-lt"/>
              <a:buAutoNum type="arabicPeriod" startAt="1"/>
            </a:pPr>
            <a:r>
              <a:rPr lang="tr-TR" altLang="en-US" sz="1310" b="1" dirty="0">
                <a:solidFill>
                  <a:srgbClr val="16602D"/>
                </a:solidFill>
                <a:latin typeface="Calibri" pitchFamily="34" charset="0"/>
                <a:ea typeface="Calibri" pitchFamily="34" charset="-122"/>
                <a:cs typeface="Calibri" pitchFamily="34" charset="-120"/>
              </a:rPr>
              <a:t>Kural: </a:t>
            </a:r>
            <a:r>
              <a:rPr lang="tr-TR" altLang="en-US" sz="1310" dirty="0">
                <a:solidFill>
                  <a:srgbClr val="3A4540"/>
                </a:solidFill>
                <a:latin typeface="Calibri" pitchFamily="34" charset="0"/>
                <a:ea typeface="Calibri" pitchFamily="34" charset="-122"/>
                <a:cs typeface="Calibri" pitchFamily="34" charset="-120"/>
              </a:rPr>
              <a:t>Tek bir sayıya değil, eğilime ve hava koşuluna birlikte bakın.</a:t>
            </a:r>
            <a:endParaRPr lang="tr-TR" sz="131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8 · KULLANIM ÖRNEKLERİ · LARİSSA</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Avrupa ve Yunanistan'dan uygulamalar</a:t>
            </a:r>
            <a:endParaRPr lang="tr-TR" sz="2700" dirty="0"/>
          </a:p>
        </p:txBody>
      </p:sp>
      <p:sp>
        <p:nvSpPr>
          <p:cNvPr id="4" name="Shape 2"/>
          <p:cNvSpPr/>
          <p:nvPr/>
        </p:nvSpPr>
        <p:spPr>
          <a:xfrm>
            <a:off x="548640" y="2231098"/>
            <a:ext cx="2567864" cy="2492568"/>
          </a:xfrm>
          <a:prstGeom prst="roundRect">
            <a:avLst>
              <a:gd name="adj" fmla="val 440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5" name="Shape 3"/>
          <p:cNvSpPr/>
          <p:nvPr/>
        </p:nvSpPr>
        <p:spPr>
          <a:xfrm>
            <a:off x="826554" y="2419929"/>
            <a:ext cx="468301" cy="468301"/>
          </a:xfrm>
          <a:prstGeom prst="ellipse">
            <a:avLst/>
          </a:prstGeom>
          <a:solidFill>
            <a:srgbClr val="E6F3EA"/>
          </a:solidFill>
          <a:ln w="12700">
            <a:solidFill>
              <a:srgbClr val="E6F3EA"/>
            </a:solidFill>
            <a:prstDash val="solid"/>
          </a:ln>
        </p:spPr>
      </p:sp>
      <p:sp>
        <p:nvSpPr>
          <p:cNvPr id="6" name="Text 4"/>
          <p:cNvSpPr txBox="1"/>
          <p:nvPr/>
        </p:nvSpPr>
        <p:spPr>
          <a:xfrm>
            <a:off x="826554"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1</a:t>
            </a:r>
            <a:endParaRPr lang="tr-TR" sz="1130" dirty="0"/>
          </a:p>
        </p:txBody>
      </p:sp>
      <p:sp>
        <p:nvSpPr>
          <p:cNvPr id="7" name="Text 5"/>
          <p:cNvSpPr txBox="1"/>
          <p:nvPr/>
        </p:nvSpPr>
        <p:spPr>
          <a:xfrm>
            <a:off x="777240" y="2986422"/>
            <a:ext cx="2110664"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Hands Free Hectare</a:t>
            </a:r>
            <a:endParaRPr lang="tr-TR" sz="1620" dirty="0"/>
          </a:p>
        </p:txBody>
      </p:sp>
      <p:sp>
        <p:nvSpPr>
          <p:cNvPr id="8" name="Text 6"/>
          <p:cNvSpPr txBox="1"/>
          <p:nvPr/>
        </p:nvSpPr>
        <p:spPr>
          <a:xfrm>
            <a:off x="777240" y="3454722"/>
            <a:ext cx="2110664" cy="1170752"/>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İngiltere. Operatörsüz küçük makinelerle 2017'de 4,5 t arpa hasadı; ekimde atlanan alan %2,82'den %0,35'e indi. Bütçe 200 bin sterlinin altında.</a:t>
            </a:r>
            <a:endParaRPr lang="tr-TR" sz="1260" dirty="0"/>
          </a:p>
        </p:txBody>
      </p:sp>
      <p:sp>
        <p:nvSpPr>
          <p:cNvPr id="9" name="Shape 7"/>
          <p:cNvSpPr/>
          <p:nvPr/>
        </p:nvSpPr>
        <p:spPr>
          <a:xfrm>
            <a:off x="3390824" y="2231098"/>
            <a:ext cx="2567864" cy="2492568"/>
          </a:xfrm>
          <a:prstGeom prst="roundRect">
            <a:avLst>
              <a:gd name="adj" fmla="val 440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0" name="Shape 8"/>
          <p:cNvSpPr/>
          <p:nvPr/>
        </p:nvSpPr>
        <p:spPr>
          <a:xfrm>
            <a:off x="3668737" y="2419929"/>
            <a:ext cx="468301" cy="468301"/>
          </a:xfrm>
          <a:prstGeom prst="ellipse">
            <a:avLst/>
          </a:prstGeom>
          <a:solidFill>
            <a:srgbClr val="FBF1DC"/>
          </a:solidFill>
          <a:ln w="12700">
            <a:solidFill>
              <a:srgbClr val="FBF1DC"/>
            </a:solidFill>
            <a:prstDash val="solid"/>
          </a:ln>
        </p:spPr>
      </p:sp>
      <p:sp>
        <p:nvSpPr>
          <p:cNvPr id="11" name="Text 9"/>
          <p:cNvSpPr txBox="1"/>
          <p:nvPr/>
        </p:nvSpPr>
        <p:spPr>
          <a:xfrm>
            <a:off x="3668737"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854D0E"/>
                </a:solidFill>
                <a:latin typeface="Calibri" pitchFamily="34" charset="0"/>
                <a:ea typeface="Calibri" pitchFamily="34" charset="-122"/>
                <a:cs typeface="Calibri" pitchFamily="34" charset="-120"/>
              </a:rPr>
              <a:t>2</a:t>
            </a:r>
            <a:endParaRPr lang="tr-TR" sz="1130" dirty="0"/>
          </a:p>
        </p:txBody>
      </p:sp>
      <p:sp>
        <p:nvSpPr>
          <p:cNvPr id="12" name="Text 10"/>
          <p:cNvSpPr txBox="1"/>
          <p:nvPr/>
        </p:nvSpPr>
        <p:spPr>
          <a:xfrm>
            <a:off x="3619424" y="2986422"/>
            <a:ext cx="2110664"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AFarCloud</a:t>
            </a:r>
            <a:endParaRPr lang="tr-TR" sz="1620" dirty="0"/>
          </a:p>
        </p:txBody>
      </p:sp>
      <p:sp>
        <p:nvSpPr>
          <p:cNvPr id="13" name="Text 11"/>
          <p:cNvSpPr txBox="1"/>
          <p:nvPr/>
        </p:nvSpPr>
        <p:spPr>
          <a:xfrm>
            <a:off x="3619424" y="3454722"/>
            <a:ext cx="2110664" cy="1170752"/>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AB Horizon 2020, 2018-2021, Yunanistan dahil 13 ülke. Farklı marka sensör, otonom araç ve yazılımı ortak platformda çalıştırma.</a:t>
            </a:r>
            <a:endParaRPr lang="tr-TR" sz="1260" dirty="0"/>
          </a:p>
        </p:txBody>
      </p:sp>
      <p:sp>
        <p:nvSpPr>
          <p:cNvPr id="14" name="Shape 12"/>
          <p:cNvSpPr/>
          <p:nvPr/>
        </p:nvSpPr>
        <p:spPr>
          <a:xfrm>
            <a:off x="6233008" y="2231098"/>
            <a:ext cx="2567864" cy="2492568"/>
          </a:xfrm>
          <a:prstGeom prst="roundRect">
            <a:avLst>
              <a:gd name="adj" fmla="val 440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5" name="Shape 13"/>
          <p:cNvSpPr/>
          <p:nvPr/>
        </p:nvSpPr>
        <p:spPr>
          <a:xfrm>
            <a:off x="6510921" y="2419929"/>
            <a:ext cx="468301" cy="468301"/>
          </a:xfrm>
          <a:prstGeom prst="ellipse">
            <a:avLst/>
          </a:prstGeom>
          <a:solidFill>
            <a:srgbClr val="E2F2F6"/>
          </a:solidFill>
          <a:ln w="12700">
            <a:solidFill>
              <a:srgbClr val="E2F2F6"/>
            </a:solidFill>
            <a:prstDash val="solid"/>
          </a:ln>
        </p:spPr>
      </p:sp>
      <p:sp>
        <p:nvSpPr>
          <p:cNvPr id="16" name="Text 14"/>
          <p:cNvSpPr txBox="1"/>
          <p:nvPr/>
        </p:nvSpPr>
        <p:spPr>
          <a:xfrm>
            <a:off x="6510921"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0E7490"/>
                </a:solidFill>
                <a:latin typeface="Calibri" pitchFamily="34" charset="0"/>
                <a:ea typeface="Calibri" pitchFamily="34" charset="-122"/>
                <a:cs typeface="Calibri" pitchFamily="34" charset="-120"/>
              </a:rPr>
              <a:t>3</a:t>
            </a:r>
            <a:endParaRPr lang="tr-TR" sz="1130" dirty="0"/>
          </a:p>
        </p:txBody>
      </p:sp>
      <p:sp>
        <p:nvSpPr>
          <p:cNvPr id="17" name="Text 15"/>
          <p:cNvSpPr txBox="1"/>
          <p:nvPr/>
        </p:nvSpPr>
        <p:spPr>
          <a:xfrm>
            <a:off x="6461608" y="2986422"/>
            <a:ext cx="2110664"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FieldCopter</a:t>
            </a:r>
            <a:endParaRPr lang="tr-TR" sz="1620" dirty="0"/>
          </a:p>
        </p:txBody>
      </p:sp>
      <p:sp>
        <p:nvSpPr>
          <p:cNvPr id="18" name="Text 16"/>
          <p:cNvSpPr txBox="1"/>
          <p:nvPr/>
        </p:nvSpPr>
        <p:spPr>
          <a:xfrm>
            <a:off x="6461608" y="3454722"/>
            <a:ext cx="2110664" cy="1170752"/>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AB, 2012-2014. Multispektral kameralı drone: bağ ve patateste su ve besin stresi haritası uçuştan birkaç saat sonra.</a:t>
            </a:r>
            <a:endParaRPr lang="tr-TR" sz="1260" dirty="0"/>
          </a:p>
        </p:txBody>
      </p:sp>
      <p:sp>
        <p:nvSpPr>
          <p:cNvPr id="19" name="Shape 17"/>
          <p:cNvSpPr/>
          <p:nvPr/>
        </p:nvSpPr>
        <p:spPr>
          <a:xfrm>
            <a:off x="9075191" y="2231098"/>
            <a:ext cx="2567864" cy="2492568"/>
          </a:xfrm>
          <a:prstGeom prst="roundRect">
            <a:avLst>
              <a:gd name="adj" fmla="val 440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0" name="Shape 18"/>
          <p:cNvSpPr/>
          <p:nvPr/>
        </p:nvSpPr>
        <p:spPr>
          <a:xfrm>
            <a:off x="9353105" y="2419929"/>
            <a:ext cx="468301" cy="468301"/>
          </a:xfrm>
          <a:prstGeom prst="ellipse">
            <a:avLst/>
          </a:prstGeom>
          <a:solidFill>
            <a:srgbClr val="E6F3EA"/>
          </a:solidFill>
          <a:ln w="12700">
            <a:solidFill>
              <a:srgbClr val="E6F3EA"/>
            </a:solidFill>
            <a:prstDash val="solid"/>
          </a:ln>
        </p:spPr>
      </p:sp>
      <p:sp>
        <p:nvSpPr>
          <p:cNvPr id="21" name="Text 19"/>
          <p:cNvSpPr txBox="1"/>
          <p:nvPr/>
        </p:nvSpPr>
        <p:spPr>
          <a:xfrm>
            <a:off x="9353105"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4</a:t>
            </a:r>
            <a:endParaRPr lang="tr-TR" sz="1130" dirty="0"/>
          </a:p>
        </p:txBody>
      </p:sp>
      <p:sp>
        <p:nvSpPr>
          <p:cNvPr id="22" name="Text 20"/>
          <p:cNvSpPr txBox="1"/>
          <p:nvPr/>
        </p:nvSpPr>
        <p:spPr>
          <a:xfrm>
            <a:off x="9303791" y="2986422"/>
            <a:ext cx="2110664"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gaiasense, Larissa</a:t>
            </a:r>
            <a:endParaRPr lang="tr-TR" sz="1620" dirty="0"/>
          </a:p>
        </p:txBody>
      </p:sp>
      <p:sp>
        <p:nvSpPr>
          <p:cNvPr id="23" name="Text 21"/>
          <p:cNvSpPr txBox="1"/>
          <p:nvPr/>
        </p:nvSpPr>
        <p:spPr>
          <a:xfrm>
            <a:off x="9303791" y="3454722"/>
            <a:ext cx="2110664" cy="1170752"/>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NEUROPUBLIC ve bir Teselya kooperatifi, pamuk: akıllı sulama, hedefli gübreleme, yeşil kurt, pembe kurt ve alternaria için erken uyarı.</a:t>
            </a:r>
            <a:endParaRPr lang="tr-TR" sz="1260" dirty="0"/>
          </a:p>
        </p:txBody>
      </p:sp>
      <p:sp>
        <p:nvSpPr>
          <p:cNvPr id="24" name="Text 2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Harper Adams University (2019); CORDIS (2021); EIP-AGRI (2015); NEUROPUBLIC</a:t>
            </a:r>
            <a:endParaRPr lang="tr-TR" sz="900" dirty="0"/>
          </a:p>
        </p:txBody>
      </p:sp>
      <p:sp>
        <p:nvSpPr>
          <p:cNvPr id="25" name="Text 2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26</a:t>
            </a:r>
            <a:endParaRPr lang="tr-TR" sz="900" dirty="0"/>
          </a:p>
        </p:txBody>
      </p:sp>
      <p:sp>
        <p:nvSpPr>
          <p:cNvPr id="27" name="Shape 24"/>
          <p:cNvSpPr/>
          <p:nvPr/>
        </p:nvSpPr>
        <p:spPr>
          <a:xfrm>
            <a:off x="548640" y="4912497"/>
            <a:ext cx="11094415" cy="793090"/>
          </a:xfrm>
          <a:prstGeom prst="roundRect">
            <a:avLst>
              <a:gd name="adj" fmla="val 13836"/>
            </a:avLst>
          </a:prstGeom>
          <a:solidFill>
            <a:srgbClr val="FBF1DC"/>
          </a:solidFill>
          <a:ln w="9525">
            <a:solidFill>
              <a:srgbClr val="FBF1DC"/>
            </a:solidFill>
            <a:prstDash val="solid"/>
          </a:ln>
        </p:spPr>
      </p:sp>
      <p:sp>
        <p:nvSpPr>
          <p:cNvPr id="28" name="Shape 25"/>
          <p:cNvSpPr/>
          <p:nvPr/>
        </p:nvSpPr>
        <p:spPr>
          <a:xfrm>
            <a:off x="826554" y="5074892"/>
            <a:ext cx="468301" cy="468301"/>
          </a:xfrm>
          <a:prstGeom prst="ellipse">
            <a:avLst/>
          </a:prstGeom>
          <a:solidFill>
            <a:srgbClr val="FFFFFF"/>
          </a:solidFill>
          <a:ln w="12700">
            <a:solidFill>
              <a:srgbClr val="FFFFFF"/>
            </a:solidFill>
            <a:prstDash val="solid"/>
          </a:ln>
        </p:spPr>
      </p:sp>
      <p:pic>
        <p:nvPicPr>
          <p:cNvPr id="29" name="Image 0" descr="/root/kozan-akilli-tarim/sunum/build/cache/m2/icons/triangle-alert-854D0E.png">    </p:cNvPr>
          <p:cNvPicPr>
            <a:picLocks noChangeAspect="1"/>
          </p:cNvPicPr>
          <p:nvPr/>
        </p:nvPicPr>
        <p:blipFill>
          <a:blip r:embed="rId1"/>
          <a:stretch>
            <a:fillRect/>
          </a:stretch>
        </p:blipFill>
        <p:spPr>
          <a:xfrm>
            <a:off x="929580" y="5177918"/>
            <a:ext cx="262248" cy="262248"/>
          </a:xfrm>
          <a:prstGeom prst="rect">
            <a:avLst/>
          </a:prstGeom>
        </p:spPr>
      </p:pic>
      <p:sp>
        <p:nvSpPr>
          <p:cNvPr id="30" name="Text 26"/>
          <p:cNvSpPr txBox="1"/>
          <p:nvPr/>
        </p:nvSpPr>
        <p:spPr>
          <a:xfrm>
            <a:off x="1554480" y="5003136"/>
            <a:ext cx="9859975" cy="611812"/>
          </a:xfrm>
          <a:prstGeom prst="rect">
            <a:avLst/>
          </a:prstGeom>
          <a:noFill/>
          <a:ln/>
        </p:spPr>
        <p:txBody>
          <a:bodyPr wrap="square" lIns="0" tIns="0" rIns="0" bIns="0" rtlCol="0" anchor="ctr">
            <a:normAutofit/>
          </a:bodyPr>
          <a:lstStyle/>
          <a:p>
            <a:pPr indent="0" marL="0">
              <a:buNone/>
            </a:pPr>
            <a:r>
              <a:rPr lang="tr-TR" altLang="en-US" sz="1310" b="1" dirty="0">
                <a:solidFill>
                  <a:srgbClr val="854D0E"/>
                </a:solidFill>
                <a:latin typeface="Calibri" pitchFamily="34" charset="0"/>
                <a:ea typeface="Calibri" pitchFamily="34" charset="-122"/>
                <a:cs typeface="Calibri" pitchFamily="34" charset="-120"/>
              </a:rPr>
              <a:t>Ortalamayı doğru okuyun: </a:t>
            </a:r>
            <a:r>
              <a:rPr lang="tr-TR" altLang="en-US" sz="1310" dirty="0">
                <a:solidFill>
                  <a:srgbClr val="1B2420"/>
                </a:solidFill>
                <a:latin typeface="Calibri" pitchFamily="34" charset="0"/>
                <a:ea typeface="Calibri" pitchFamily="34" charset="-122"/>
                <a:cs typeface="Calibri" pitchFamily="34" charset="-120"/>
              </a:rPr>
              <a:t>Yayımlanan sonuçlar çoğunlukla ortalamadır ve araştırma sonucu ticari sonuç değildir; önce küçük bir parselde deneyip öncesini ve sonrasını kaydedin.</a:t>
            </a:r>
            <a:endParaRPr lang="tr-TR" sz="131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8-9 · SÜRDÜRÜLEBİLİRLİK VE KAYNAK VERİMLİLİĞİ</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Çevresel etki: daha az su, gübre ve ilaç</a:t>
            </a:r>
            <a:endParaRPr lang="tr-TR" sz="2700" dirty="0"/>
          </a:p>
        </p:txBody>
      </p:sp>
      <p:sp>
        <p:nvSpPr>
          <p:cNvPr id="5" name="Shape 3"/>
          <p:cNvSpPr/>
          <p:nvPr/>
        </p:nvSpPr>
        <p:spPr>
          <a:xfrm>
            <a:off x="548640" y="2268864"/>
            <a:ext cx="3515258" cy="1926075"/>
          </a:xfrm>
          <a:prstGeom prst="roundRect">
            <a:avLst>
              <a:gd name="adj" fmla="val 5697"/>
            </a:avLst>
          </a:prstGeom>
          <a:solidFill>
            <a:srgbClr val="FFFFFF"/>
          </a:solidFill>
          <a:ln w="9525">
            <a:solidFill>
              <a:srgbClr val="DFE6DC"/>
            </a:solidFill>
            <a:prstDash val="solid"/>
          </a:ln>
        </p:spPr>
      </p:sp>
      <p:sp>
        <p:nvSpPr>
          <p:cNvPr id="6" name="Text 4"/>
          <p:cNvSpPr txBox="1"/>
          <p:nvPr/>
        </p:nvSpPr>
        <p:spPr>
          <a:xfrm>
            <a:off x="822960" y="2495461"/>
            <a:ext cx="2966618"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%20,2</a:t>
            </a:r>
            <a:endParaRPr lang="tr-TR" sz="1620" dirty="0"/>
          </a:p>
        </p:txBody>
      </p:sp>
      <p:sp>
        <p:nvSpPr>
          <p:cNvPr id="7" name="Text 5"/>
          <p:cNvSpPr txBox="1"/>
          <p:nvPr/>
        </p:nvSpPr>
        <p:spPr>
          <a:xfrm>
            <a:off x="822960" y="3326317"/>
            <a:ext cx="2966618"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sulama maliyetinde ortalama düşüş (enerji maliyetinde de %20,2)</a:t>
            </a:r>
            <a:endParaRPr lang="tr-TR" sz="1260" dirty="0"/>
          </a:p>
        </p:txBody>
      </p:sp>
      <p:sp>
        <p:nvSpPr>
          <p:cNvPr id="8" name="Shape 6"/>
          <p:cNvSpPr/>
          <p:nvPr/>
        </p:nvSpPr>
        <p:spPr>
          <a:xfrm>
            <a:off x="4338218" y="2268864"/>
            <a:ext cx="3515258" cy="1926075"/>
          </a:xfrm>
          <a:prstGeom prst="roundRect">
            <a:avLst>
              <a:gd name="adj" fmla="val 5697"/>
            </a:avLst>
          </a:prstGeom>
          <a:solidFill>
            <a:srgbClr val="FFFFFF"/>
          </a:solidFill>
          <a:ln w="9525">
            <a:solidFill>
              <a:srgbClr val="DFE6DC"/>
            </a:solidFill>
            <a:prstDash val="solid"/>
          </a:ln>
        </p:spPr>
      </p:sp>
      <p:sp>
        <p:nvSpPr>
          <p:cNvPr id="9" name="Text 7"/>
          <p:cNvSpPr txBox="1"/>
          <p:nvPr/>
        </p:nvSpPr>
        <p:spPr>
          <a:xfrm>
            <a:off x="4612538" y="2495461"/>
            <a:ext cx="2966618"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%21,9</a:t>
            </a:r>
            <a:endParaRPr lang="tr-TR" sz="1620" dirty="0"/>
          </a:p>
        </p:txBody>
      </p:sp>
      <p:sp>
        <p:nvSpPr>
          <p:cNvPr id="10" name="Text 8"/>
          <p:cNvSpPr txBox="1"/>
          <p:nvPr/>
        </p:nvSpPr>
        <p:spPr>
          <a:xfrm>
            <a:off x="4612538" y="3326317"/>
            <a:ext cx="2966618"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gübre maliyetinde ortalama düşüş</a:t>
            </a:r>
            <a:endParaRPr lang="tr-TR" sz="1260" dirty="0"/>
          </a:p>
        </p:txBody>
      </p:sp>
      <p:sp>
        <p:nvSpPr>
          <p:cNvPr id="11" name="Shape 9"/>
          <p:cNvSpPr/>
          <p:nvPr/>
        </p:nvSpPr>
        <p:spPr>
          <a:xfrm>
            <a:off x="8127797" y="2268864"/>
            <a:ext cx="3515258" cy="1926075"/>
          </a:xfrm>
          <a:prstGeom prst="roundRect">
            <a:avLst>
              <a:gd name="adj" fmla="val 5697"/>
            </a:avLst>
          </a:prstGeom>
          <a:solidFill>
            <a:srgbClr val="FFFFFF"/>
          </a:solidFill>
          <a:ln w="9525">
            <a:solidFill>
              <a:srgbClr val="DFE6DC"/>
            </a:solidFill>
            <a:prstDash val="solid"/>
          </a:ln>
        </p:spPr>
      </p:sp>
      <p:sp>
        <p:nvSpPr>
          <p:cNvPr id="12" name="Text 10"/>
          <p:cNvSpPr txBox="1"/>
          <p:nvPr/>
        </p:nvSpPr>
        <p:spPr>
          <a:xfrm>
            <a:off x="8402117" y="2495461"/>
            <a:ext cx="2966618"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%33,7</a:t>
            </a:r>
            <a:endParaRPr lang="tr-TR" sz="1620" dirty="0"/>
          </a:p>
        </p:txBody>
      </p:sp>
      <p:sp>
        <p:nvSpPr>
          <p:cNvPr id="13" name="Text 11"/>
          <p:cNvSpPr txBox="1"/>
          <p:nvPr/>
        </p:nvSpPr>
        <p:spPr>
          <a:xfrm>
            <a:off x="8402117" y="3326317"/>
            <a:ext cx="2966618"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ilaç maliyetinde yaklaşık düşüş</a:t>
            </a:r>
            <a:endParaRPr lang="tr-TR" sz="1260" dirty="0"/>
          </a:p>
        </p:txBody>
      </p:sp>
      <p:sp>
        <p:nvSpPr>
          <p:cNvPr id="14" name="Text 12"/>
          <p:cNvSpPr txBox="1"/>
          <p:nvPr/>
        </p:nvSpPr>
        <p:spPr>
          <a:xfrm>
            <a:off x="548640" y="4421537"/>
            <a:ext cx="11094415" cy="1314263"/>
          </a:xfrm>
          <a:prstGeom prst="rect">
            <a:avLst/>
          </a:prstGeom>
          <a:noFill/>
          <a:ln/>
        </p:spPr>
        <p:txBody>
          <a:bodyPr wrap="square" lIns="0" tIns="0" rIns="0" bIns="0" rtlCol="0" anchor="t">
            <a:normAutofit/>
          </a:bodyPr>
          <a:lstStyle/>
          <a:p>
            <a:pPr indent="0" marL="0">
              <a:buNone/>
            </a:pPr>
            <a:r>
              <a:rPr lang="tr-TR" altLang="en-US" sz="1440" dirty="0">
                <a:solidFill>
                  <a:srgbClr val="3A4540"/>
                </a:solidFill>
                <a:latin typeface="Calibri" pitchFamily="34" charset="0"/>
                <a:ea typeface="Calibri" pitchFamily="34" charset="-122"/>
                <a:cs typeface="Calibri" pitchFamily="34" charset="-120"/>
              </a:rPr>
              <a:t>LIFE GAIA Sense: Yunanistan, İspanya ve Portekiz'de 18 bölge, pamuk dahil 9 ürün ortalaması; tek bir tarlanın sonucu değil. Her fayda kendiliğinden gelmez: Florida'da su tasarrufu drenajla gübre kaybını belirgin azaltmadı; tasarruf edilen su yeni alan sulamaya giderse havzada toplam kullanım düşmez.</a:t>
            </a:r>
            <a:endParaRPr lang="tr-TR" sz="1440" dirty="0"/>
          </a:p>
        </p:txBody>
      </p:sp>
      <p:sp>
        <p:nvSpPr>
          <p:cNvPr id="15" name="Text 1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LIFE GAIA Sense (2022); Her ve diğerleri, UF/IFAS (2026)</a:t>
            </a:r>
            <a:endParaRPr lang="tr-TR" sz="900" dirty="0"/>
          </a:p>
        </p:txBody>
      </p:sp>
      <p:sp>
        <p:nvSpPr>
          <p:cNvPr id="16" name="Text 1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27</a:t>
            </a:r>
            <a:endParaRPr lang="tr-TR"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3, 7, 8, 9 · AKILLI GÜBRELEME</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Akıllı gübreleme: ölçüme göre doz</a:t>
            </a:r>
            <a:endParaRPr lang="tr-TR" sz="2700" dirty="0"/>
          </a:p>
        </p:txBody>
      </p:sp>
      <p:sp>
        <p:nvSpPr>
          <p:cNvPr id="4" name="Shape 2"/>
          <p:cNvSpPr/>
          <p:nvPr/>
        </p:nvSpPr>
        <p:spPr>
          <a:xfrm>
            <a:off x="548640" y="2268864"/>
            <a:ext cx="2485568" cy="2228205"/>
          </a:xfrm>
          <a:prstGeom prst="roundRect">
            <a:avLst>
              <a:gd name="adj" fmla="val 4925"/>
            </a:avLst>
          </a:prstGeom>
          <a:solidFill>
            <a:srgbClr val="E6F3EA"/>
          </a:solidFill>
          <a:ln w="9525">
            <a:solidFill>
              <a:srgbClr val="CFE6D6"/>
            </a:solidFill>
            <a:prstDash val="solid"/>
          </a:ln>
        </p:spPr>
      </p:sp>
      <p:sp>
        <p:nvSpPr>
          <p:cNvPr id="5" name="Shape 3"/>
          <p:cNvSpPr/>
          <p:nvPr/>
        </p:nvSpPr>
        <p:spPr>
          <a:xfrm>
            <a:off x="794349" y="2435035"/>
            <a:ext cx="422981" cy="422981"/>
          </a:xfrm>
          <a:prstGeom prst="ellipse">
            <a:avLst/>
          </a:prstGeom>
          <a:solidFill>
            <a:srgbClr val="1F7A3A"/>
          </a:solidFill>
          <a:ln w="12700">
            <a:solidFill>
              <a:srgbClr val="1F7A3A"/>
            </a:solidFill>
            <a:prstDash val="solid"/>
          </a:ln>
        </p:spPr>
      </p:sp>
      <p:sp>
        <p:nvSpPr>
          <p:cNvPr id="6" name="Text 4"/>
          <p:cNvSpPr txBox="1"/>
          <p:nvPr/>
        </p:nvSpPr>
        <p:spPr>
          <a:xfrm>
            <a:off x="794349"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1</a:t>
            </a:r>
            <a:endParaRPr lang="tr-TR" sz="1020" dirty="0"/>
          </a:p>
        </p:txBody>
      </p:sp>
      <p:sp>
        <p:nvSpPr>
          <p:cNvPr id="7" name="Text 5"/>
          <p:cNvSpPr txBox="1"/>
          <p:nvPr/>
        </p:nvSpPr>
        <p:spPr>
          <a:xfrm>
            <a:off x="749808" y="2986422"/>
            <a:ext cx="2083232" cy="604259"/>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Ölç</a:t>
            </a:r>
            <a:endParaRPr lang="tr-TR" sz="1530" dirty="0"/>
          </a:p>
        </p:txBody>
      </p:sp>
      <p:sp>
        <p:nvSpPr>
          <p:cNvPr id="8" name="Text 6"/>
          <p:cNvSpPr txBox="1"/>
          <p:nvPr/>
        </p:nvSpPr>
        <p:spPr>
          <a:xfrm>
            <a:off x="749808" y="3590681"/>
            <a:ext cx="2083232" cy="793090"/>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Dijital toprak analizi (Gelecek Tarımda); drone ile besin stresi haritası (FieldCopter).</a:t>
            </a:r>
            <a:endParaRPr lang="tr-TR" sz="1260" dirty="0"/>
          </a:p>
        </p:txBody>
      </p:sp>
      <p:sp>
        <p:nvSpPr>
          <p:cNvPr id="9" name="Shape 7"/>
          <p:cNvSpPr/>
          <p:nvPr/>
        </p:nvSpPr>
        <p:spPr>
          <a:xfrm rot="5400000">
            <a:off x="3125648" y="3284775"/>
            <a:ext cx="201168" cy="196384"/>
          </a:xfrm>
          <a:prstGeom prst="triangle">
            <a:avLst/>
          </a:prstGeom>
          <a:solidFill>
            <a:srgbClr val="BFE0C8"/>
          </a:solidFill>
          <a:ln w="12700">
            <a:solidFill>
              <a:srgbClr val="BFE0C8"/>
            </a:solidFill>
            <a:prstDash val="solid"/>
          </a:ln>
        </p:spPr>
      </p:sp>
      <p:sp>
        <p:nvSpPr>
          <p:cNvPr id="10" name="Shape 8"/>
          <p:cNvSpPr/>
          <p:nvPr/>
        </p:nvSpPr>
        <p:spPr>
          <a:xfrm>
            <a:off x="3418256" y="2268864"/>
            <a:ext cx="2485568" cy="2228205"/>
          </a:xfrm>
          <a:prstGeom prst="roundRect">
            <a:avLst>
              <a:gd name="adj" fmla="val 4925"/>
            </a:avLst>
          </a:prstGeom>
          <a:solidFill>
            <a:srgbClr val="FFFFFF"/>
          </a:solidFill>
          <a:ln w="9525">
            <a:solidFill>
              <a:srgbClr val="DFE6DC"/>
            </a:solidFill>
            <a:prstDash val="solid"/>
          </a:ln>
        </p:spPr>
      </p:sp>
      <p:sp>
        <p:nvSpPr>
          <p:cNvPr id="11" name="Shape 9"/>
          <p:cNvSpPr/>
          <p:nvPr/>
        </p:nvSpPr>
        <p:spPr>
          <a:xfrm>
            <a:off x="3663965" y="2435035"/>
            <a:ext cx="422981" cy="422981"/>
          </a:xfrm>
          <a:prstGeom prst="ellipse">
            <a:avLst/>
          </a:prstGeom>
          <a:solidFill>
            <a:srgbClr val="1F7A3A"/>
          </a:solidFill>
          <a:ln w="12700">
            <a:solidFill>
              <a:srgbClr val="1F7A3A"/>
            </a:solidFill>
            <a:prstDash val="solid"/>
          </a:ln>
        </p:spPr>
      </p:sp>
      <p:sp>
        <p:nvSpPr>
          <p:cNvPr id="12" name="Text 10"/>
          <p:cNvSpPr txBox="1"/>
          <p:nvPr/>
        </p:nvSpPr>
        <p:spPr>
          <a:xfrm>
            <a:off x="3663965"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2</a:t>
            </a:r>
            <a:endParaRPr lang="tr-TR" sz="1020" dirty="0"/>
          </a:p>
        </p:txBody>
      </p:sp>
      <p:sp>
        <p:nvSpPr>
          <p:cNvPr id="13" name="Text 11"/>
          <p:cNvSpPr txBox="1"/>
          <p:nvPr/>
        </p:nvSpPr>
        <p:spPr>
          <a:xfrm>
            <a:off x="3619424" y="2986422"/>
            <a:ext cx="2083232" cy="604259"/>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Karar ver</a:t>
            </a:r>
            <a:endParaRPr lang="tr-TR" sz="1530" dirty="0"/>
          </a:p>
        </p:txBody>
      </p:sp>
      <p:sp>
        <p:nvSpPr>
          <p:cNvPr id="14" name="Text 12"/>
          <p:cNvSpPr txBox="1"/>
          <p:nvPr/>
        </p:nvSpPr>
        <p:spPr>
          <a:xfrm>
            <a:off x="3619424" y="3590681"/>
            <a:ext cx="2083232" cy="793090"/>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Karar destek yazılımı hedefli gübreleme önerir (gaiasense, Larissa pamuğu).</a:t>
            </a:r>
            <a:endParaRPr lang="tr-TR" sz="1260" dirty="0"/>
          </a:p>
        </p:txBody>
      </p:sp>
      <p:sp>
        <p:nvSpPr>
          <p:cNvPr id="15" name="Shape 13"/>
          <p:cNvSpPr/>
          <p:nvPr/>
        </p:nvSpPr>
        <p:spPr>
          <a:xfrm rot="5400000">
            <a:off x="5995264" y="3284775"/>
            <a:ext cx="201168" cy="196384"/>
          </a:xfrm>
          <a:prstGeom prst="triangle">
            <a:avLst/>
          </a:prstGeom>
          <a:solidFill>
            <a:srgbClr val="BFE0C8"/>
          </a:solidFill>
          <a:ln w="12700">
            <a:solidFill>
              <a:srgbClr val="BFE0C8"/>
            </a:solidFill>
            <a:prstDash val="solid"/>
          </a:ln>
        </p:spPr>
      </p:sp>
      <p:sp>
        <p:nvSpPr>
          <p:cNvPr id="16" name="Shape 14"/>
          <p:cNvSpPr/>
          <p:nvPr/>
        </p:nvSpPr>
        <p:spPr>
          <a:xfrm>
            <a:off x="6287872" y="2268864"/>
            <a:ext cx="2485568" cy="2228205"/>
          </a:xfrm>
          <a:prstGeom prst="roundRect">
            <a:avLst>
              <a:gd name="adj" fmla="val 4925"/>
            </a:avLst>
          </a:prstGeom>
          <a:solidFill>
            <a:srgbClr val="E6F3EA"/>
          </a:solidFill>
          <a:ln w="9525">
            <a:solidFill>
              <a:srgbClr val="CFE6D6"/>
            </a:solidFill>
            <a:prstDash val="solid"/>
          </a:ln>
        </p:spPr>
      </p:sp>
      <p:sp>
        <p:nvSpPr>
          <p:cNvPr id="17" name="Shape 15"/>
          <p:cNvSpPr/>
          <p:nvPr/>
        </p:nvSpPr>
        <p:spPr>
          <a:xfrm>
            <a:off x="6533581" y="2435035"/>
            <a:ext cx="422981" cy="422981"/>
          </a:xfrm>
          <a:prstGeom prst="ellipse">
            <a:avLst/>
          </a:prstGeom>
          <a:solidFill>
            <a:srgbClr val="1F7A3A"/>
          </a:solidFill>
          <a:ln w="12700">
            <a:solidFill>
              <a:srgbClr val="1F7A3A"/>
            </a:solidFill>
            <a:prstDash val="solid"/>
          </a:ln>
        </p:spPr>
      </p:sp>
      <p:sp>
        <p:nvSpPr>
          <p:cNvPr id="18" name="Text 16"/>
          <p:cNvSpPr txBox="1"/>
          <p:nvPr/>
        </p:nvSpPr>
        <p:spPr>
          <a:xfrm>
            <a:off x="6533581"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3</a:t>
            </a:r>
            <a:endParaRPr lang="tr-TR" sz="1020" dirty="0"/>
          </a:p>
        </p:txBody>
      </p:sp>
      <p:sp>
        <p:nvSpPr>
          <p:cNvPr id="19" name="Text 17"/>
          <p:cNvSpPr txBox="1"/>
          <p:nvPr/>
        </p:nvSpPr>
        <p:spPr>
          <a:xfrm>
            <a:off x="6489040" y="2986422"/>
            <a:ext cx="2083232" cy="604259"/>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Uygula</a:t>
            </a:r>
            <a:endParaRPr lang="tr-TR" sz="1530" dirty="0"/>
          </a:p>
        </p:txBody>
      </p:sp>
      <p:sp>
        <p:nvSpPr>
          <p:cNvPr id="20" name="Text 18"/>
          <p:cNvSpPr txBox="1"/>
          <p:nvPr/>
        </p:nvSpPr>
        <p:spPr>
          <a:xfrm>
            <a:off x="6489040" y="3590681"/>
            <a:ext cx="2083232" cy="793090"/>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Gübre enjektörü ya da değişken oranlı makine dozu ihtiyaca göre verir.</a:t>
            </a:r>
            <a:endParaRPr lang="tr-TR" sz="1260" dirty="0"/>
          </a:p>
        </p:txBody>
      </p:sp>
      <p:sp>
        <p:nvSpPr>
          <p:cNvPr id="21" name="Shape 19"/>
          <p:cNvSpPr/>
          <p:nvPr/>
        </p:nvSpPr>
        <p:spPr>
          <a:xfrm rot="5400000">
            <a:off x="8864879" y="3284775"/>
            <a:ext cx="201168" cy="196384"/>
          </a:xfrm>
          <a:prstGeom prst="triangle">
            <a:avLst/>
          </a:prstGeom>
          <a:solidFill>
            <a:srgbClr val="BFE0C8"/>
          </a:solidFill>
          <a:ln w="12700">
            <a:solidFill>
              <a:srgbClr val="BFE0C8"/>
            </a:solidFill>
            <a:prstDash val="solid"/>
          </a:ln>
        </p:spPr>
      </p:sp>
      <p:sp>
        <p:nvSpPr>
          <p:cNvPr id="22" name="Shape 20"/>
          <p:cNvSpPr/>
          <p:nvPr/>
        </p:nvSpPr>
        <p:spPr>
          <a:xfrm>
            <a:off x="9157487" y="2268864"/>
            <a:ext cx="2485568" cy="2228205"/>
          </a:xfrm>
          <a:prstGeom prst="roundRect">
            <a:avLst>
              <a:gd name="adj" fmla="val 4925"/>
            </a:avLst>
          </a:prstGeom>
          <a:solidFill>
            <a:srgbClr val="FFFFFF"/>
          </a:solidFill>
          <a:ln w="9525">
            <a:solidFill>
              <a:srgbClr val="DFE6DC"/>
            </a:solidFill>
            <a:prstDash val="solid"/>
          </a:ln>
        </p:spPr>
      </p:sp>
      <p:sp>
        <p:nvSpPr>
          <p:cNvPr id="23" name="Shape 21"/>
          <p:cNvSpPr/>
          <p:nvPr/>
        </p:nvSpPr>
        <p:spPr>
          <a:xfrm>
            <a:off x="9403197" y="2435035"/>
            <a:ext cx="422981" cy="422981"/>
          </a:xfrm>
          <a:prstGeom prst="ellipse">
            <a:avLst/>
          </a:prstGeom>
          <a:solidFill>
            <a:srgbClr val="1F7A3A"/>
          </a:solidFill>
          <a:ln w="12700">
            <a:solidFill>
              <a:srgbClr val="1F7A3A"/>
            </a:solidFill>
            <a:prstDash val="solid"/>
          </a:ln>
        </p:spPr>
      </p:sp>
      <p:sp>
        <p:nvSpPr>
          <p:cNvPr id="24" name="Text 22"/>
          <p:cNvSpPr txBox="1"/>
          <p:nvPr/>
        </p:nvSpPr>
        <p:spPr>
          <a:xfrm>
            <a:off x="9403197"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4</a:t>
            </a:r>
            <a:endParaRPr lang="tr-TR" sz="1020" dirty="0"/>
          </a:p>
        </p:txBody>
      </p:sp>
      <p:sp>
        <p:nvSpPr>
          <p:cNvPr id="25" name="Text 23"/>
          <p:cNvSpPr txBox="1"/>
          <p:nvPr/>
        </p:nvSpPr>
        <p:spPr>
          <a:xfrm>
            <a:off x="9358655" y="2986422"/>
            <a:ext cx="2083232" cy="604259"/>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Doğrula</a:t>
            </a:r>
            <a:endParaRPr lang="tr-TR" sz="1530" dirty="0"/>
          </a:p>
        </p:txBody>
      </p:sp>
      <p:sp>
        <p:nvSpPr>
          <p:cNvPr id="26" name="Text 24"/>
          <p:cNvSpPr txBox="1"/>
          <p:nvPr/>
        </p:nvSpPr>
        <p:spPr>
          <a:xfrm>
            <a:off x="9358655" y="3590681"/>
            <a:ext cx="2083232" cy="793090"/>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Maliyeti ve verimi ölç: LIFE GAIA Sense'te gübre maliyeti ortalama %21,9 azaldı.</a:t>
            </a:r>
            <a:endParaRPr lang="tr-TR" sz="1260" dirty="0"/>
          </a:p>
        </p:txBody>
      </p:sp>
      <p:sp>
        <p:nvSpPr>
          <p:cNvPr id="27" name="Text 25"/>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WWF-Türkiye (2023); EIP-AGRI (2015); NEUROPUBLIC; LIFE GAIA Sense (2022); JRC, Pinios River Basin Fact Sheet</a:t>
            </a:r>
            <a:endParaRPr lang="tr-TR" sz="900" dirty="0"/>
          </a:p>
        </p:txBody>
      </p:sp>
      <p:sp>
        <p:nvSpPr>
          <p:cNvPr id="28" name="Text 2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28</a:t>
            </a:r>
            <a:endParaRPr lang="tr-TR" sz="900" dirty="0"/>
          </a:p>
        </p:txBody>
      </p:sp>
      <p:sp>
        <p:nvSpPr>
          <p:cNvPr id="30" name="Shape 27"/>
          <p:cNvSpPr/>
          <p:nvPr/>
        </p:nvSpPr>
        <p:spPr>
          <a:xfrm>
            <a:off x="548640" y="4678347"/>
            <a:ext cx="11094415" cy="868622"/>
          </a:xfrm>
          <a:prstGeom prst="roundRect">
            <a:avLst>
              <a:gd name="adj" fmla="val 12632"/>
            </a:avLst>
          </a:prstGeom>
          <a:solidFill>
            <a:srgbClr val="E2F2F6"/>
          </a:solidFill>
          <a:ln w="9525">
            <a:solidFill>
              <a:srgbClr val="E2F2F6"/>
            </a:solidFill>
            <a:prstDash val="solid"/>
          </a:ln>
        </p:spPr>
      </p:sp>
      <p:sp>
        <p:nvSpPr>
          <p:cNvPr id="31" name="Shape 28"/>
          <p:cNvSpPr/>
          <p:nvPr/>
        </p:nvSpPr>
        <p:spPr>
          <a:xfrm>
            <a:off x="826554" y="4878507"/>
            <a:ext cx="468301" cy="468301"/>
          </a:xfrm>
          <a:prstGeom prst="ellipse">
            <a:avLst/>
          </a:prstGeom>
          <a:solidFill>
            <a:srgbClr val="FFFFFF"/>
          </a:solidFill>
          <a:ln w="12700">
            <a:solidFill>
              <a:srgbClr val="FFFFFF"/>
            </a:solidFill>
            <a:prstDash val="solid"/>
          </a:ln>
        </p:spPr>
      </p:sp>
      <p:pic>
        <p:nvPicPr>
          <p:cNvPr id="32" name="Image 0" descr="/root/kozan-akilli-tarim/sunum/build/cache/m2/icons/flask-conical-0E7490.png">    </p:cNvPr>
          <p:cNvPicPr>
            <a:picLocks noChangeAspect="1"/>
          </p:cNvPicPr>
          <p:nvPr/>
        </p:nvPicPr>
        <p:blipFill>
          <a:blip r:embed="rId1"/>
          <a:stretch>
            <a:fillRect/>
          </a:stretch>
        </p:blipFill>
        <p:spPr>
          <a:xfrm>
            <a:off x="929580" y="4981534"/>
            <a:ext cx="262248" cy="262248"/>
          </a:xfrm>
          <a:prstGeom prst="rect">
            <a:avLst/>
          </a:prstGeom>
        </p:spPr>
      </p:pic>
      <p:sp>
        <p:nvSpPr>
          <p:cNvPr id="33" name="Text 29"/>
          <p:cNvSpPr txBox="1"/>
          <p:nvPr/>
        </p:nvSpPr>
        <p:spPr>
          <a:xfrm>
            <a:off x="1554480" y="4768985"/>
            <a:ext cx="9859975" cy="687345"/>
          </a:xfrm>
          <a:prstGeom prst="rect">
            <a:avLst/>
          </a:prstGeom>
          <a:noFill/>
          <a:ln/>
        </p:spPr>
        <p:txBody>
          <a:bodyPr wrap="square" lIns="0" tIns="0" rIns="0" bIns="0" rtlCol="0" anchor="ctr">
            <a:normAutofit/>
          </a:bodyPr>
          <a:lstStyle/>
          <a:p>
            <a:pPr indent="0" marL="0">
              <a:buNone/>
            </a:pPr>
            <a:r>
              <a:rPr lang="tr-TR" altLang="en-US" sz="1350" b="1" dirty="0">
                <a:solidFill>
                  <a:srgbClr val="0E7490"/>
                </a:solidFill>
                <a:latin typeface="Calibri" pitchFamily="34" charset="0"/>
                <a:ea typeface="Calibri" pitchFamily="34" charset="-122"/>
                <a:cs typeface="Calibri" pitchFamily="34" charset="-120"/>
              </a:rPr>
              <a:t>Teselya'da neden önemli? </a:t>
            </a:r>
            <a:r>
              <a:rPr lang="tr-TR" altLang="en-US" sz="1350" dirty="0">
                <a:solidFill>
                  <a:srgbClr val="1B2420"/>
                </a:solidFill>
                <a:latin typeface="Calibri" pitchFamily="34" charset="0"/>
                <a:ea typeface="Calibri" pitchFamily="34" charset="-122"/>
                <a:cs typeface="Calibri" pitchFamily="34" charset="-120"/>
              </a:rPr>
              <a:t>Ova Nitrat Direktifi kapsamında Nitrata Hassas Bölge; batı Teselya'da 2002 ölçümünde kuyuların yaklaşık %40'ında su yüksek nitrat nedeniyle içilemez bulundu.</a:t>
            </a:r>
            <a:endParaRPr lang="tr-TR" sz="13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9 · EKONOMİK ETKİ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Kendini kaç yılda öder? Kısmi bütçe</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Hanchar ve Haas, Cornell University (2017)</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29</a:t>
            </a:r>
            <a:endParaRPr lang="tr-TR" sz="900" dirty="0"/>
          </a:p>
        </p:txBody>
      </p:sp>
      <p:sp>
        <p:nvSpPr>
          <p:cNvPr id="7" name="Shape 4"/>
          <p:cNvSpPr/>
          <p:nvPr/>
        </p:nvSpPr>
        <p:spPr>
          <a:xfrm>
            <a:off x="548640" y="2231098"/>
            <a:ext cx="6400800" cy="1019687"/>
          </a:xfrm>
          <a:prstGeom prst="roundRect">
            <a:avLst>
              <a:gd name="adj" fmla="val 10761"/>
            </a:avLst>
          </a:prstGeom>
          <a:solidFill>
            <a:srgbClr val="0E3D1E"/>
          </a:solidFill>
          <a:ln w="9525">
            <a:solidFill>
              <a:srgbClr val="0E3D1E"/>
            </a:solidFill>
            <a:prstDash val="solid"/>
          </a:ln>
        </p:spPr>
      </p:sp>
      <p:sp>
        <p:nvSpPr>
          <p:cNvPr id="8" name="Text 5"/>
          <p:cNvSpPr txBox="1"/>
          <p:nvPr/>
        </p:nvSpPr>
        <p:spPr>
          <a:xfrm>
            <a:off x="822960" y="2283971"/>
            <a:ext cx="5852160" cy="913942"/>
          </a:xfrm>
          <a:prstGeom prst="rect">
            <a:avLst/>
          </a:prstGeom>
          <a:noFill/>
          <a:ln/>
        </p:spPr>
        <p:txBody>
          <a:bodyPr wrap="square" lIns="0" tIns="0" rIns="0" bIns="0" rtlCol="0" anchor="ctr">
            <a:normAutofit/>
          </a:bodyPr>
          <a:lstStyle/>
          <a:p>
            <a:pPr indent="0" marL="0">
              <a:buNone/>
            </a:pPr>
            <a:r>
              <a:rPr lang="tr-TR" altLang="en-US" sz="1980" b="1" dirty="0">
                <a:solidFill>
                  <a:srgbClr val="FFFFFF"/>
                </a:solidFill>
                <a:latin typeface="Calibri" pitchFamily="34" charset="0"/>
                <a:ea typeface="Calibri" pitchFamily="34" charset="-122"/>
                <a:cs typeface="Calibri" pitchFamily="34" charset="-120"/>
              </a:rPr>
              <a:t>Geri ödeme süresi = yatırım ÷ yıllık net fayda</a:t>
            </a:r>
            <a:endParaRPr lang="tr-TR" sz="1620" dirty="0"/>
          </a:p>
          <a:p>
            <a:pPr indent="0" marL="0">
              <a:buNone/>
            </a:pPr>
            <a:r>
              <a:rPr lang="tr-TR" altLang="en-US" sz="1130" dirty="0">
                <a:solidFill>
                  <a:srgbClr val="CFE6D6"/>
                </a:solidFill>
                <a:latin typeface="Calibri" pitchFamily="34" charset="0"/>
                <a:ea typeface="Calibri" pitchFamily="34" charset="-122"/>
                <a:cs typeface="Calibri" pitchFamily="34" charset="-120"/>
              </a:rPr>
              <a:t>Hibe varsa yatırımın üreticinin ödediği kısmı; net fayda = tasarruf ve ek gelir, eksi abonelik ve bakım. Süre, sistemin ekonomik ömründen kısa olmalı.</a:t>
            </a:r>
            <a:endParaRPr lang="tr-TR" sz="1620" dirty="0"/>
          </a:p>
        </p:txBody>
      </p:sp>
      <p:sp>
        <p:nvSpPr>
          <p:cNvPr id="9" name="Shape 6"/>
          <p:cNvSpPr/>
          <p:nvPr/>
        </p:nvSpPr>
        <p:spPr>
          <a:xfrm>
            <a:off x="548640" y="3439616"/>
            <a:ext cx="3063240" cy="2107353"/>
          </a:xfrm>
          <a:prstGeom prst="roundRect">
            <a:avLst>
              <a:gd name="adj" fmla="val 5207"/>
            </a:avLst>
          </a:prstGeom>
          <a:solidFill>
            <a:srgbClr val="E6F3EA"/>
          </a:solidFill>
          <a:ln w="9525">
            <a:solidFill>
              <a:srgbClr val="E6F3EA"/>
            </a:solidFill>
            <a:prstDash val="solid"/>
          </a:ln>
        </p:spPr>
      </p:sp>
      <p:sp>
        <p:nvSpPr>
          <p:cNvPr id="10" name="Text 7"/>
          <p:cNvSpPr txBox="1"/>
          <p:nvPr/>
        </p:nvSpPr>
        <p:spPr>
          <a:xfrm>
            <a:off x="777240" y="3575574"/>
            <a:ext cx="2606040" cy="302129"/>
          </a:xfrm>
          <a:prstGeom prst="rect">
            <a:avLst/>
          </a:prstGeom>
          <a:noFill/>
          <a:ln/>
        </p:spPr>
        <p:txBody>
          <a:bodyPr wrap="square" lIns="0" tIns="0" rIns="0" bIns="0" rtlCol="0" anchor="t"/>
          <a:lstStyle/>
          <a:p>
            <a:pPr indent="0" marL="0">
              <a:buNone/>
            </a:pPr>
            <a:r>
              <a:rPr lang="tr-TR" altLang="en-US" sz="1440" b="1" dirty="0">
                <a:solidFill>
                  <a:srgbClr val="16602D"/>
                </a:solidFill>
                <a:latin typeface="Calibri" pitchFamily="34" charset="0"/>
                <a:ea typeface="Calibri" pitchFamily="34" charset="-122"/>
                <a:cs typeface="Calibri" pitchFamily="34" charset="-120"/>
              </a:rPr>
              <a:t>Kârı artıran kalemler</a:t>
            </a:r>
            <a:endParaRPr lang="tr-TR" sz="1440" dirty="0"/>
          </a:p>
        </p:txBody>
      </p:sp>
      <p:sp>
        <p:nvSpPr>
          <p:cNvPr id="11" name="Text 8"/>
          <p:cNvSpPr txBox="1"/>
          <p:nvPr/>
        </p:nvSpPr>
        <p:spPr>
          <a:xfrm>
            <a:off x="777240" y="3930576"/>
            <a:ext cx="2606040" cy="1503094"/>
          </a:xfrm>
          <a:prstGeom prst="rect">
            <a:avLst/>
          </a:prstGeom>
          <a:noFill/>
          <a:ln/>
        </p:spPr>
        <p:txBody>
          <a:bodyPr wrap="square" lIns="0" tIns="0" rIns="0" bIns="0" rtlCol="0" anchor="t">
            <a:normAutofit/>
          </a:bodyPr>
          <a:lstStyle/>
          <a:p>
            <a:pPr marL="177800" indent="-177800">
              <a:spcAft>
                <a:spcPts val="496"/>
              </a:spcAft>
              <a:buSzPct val="100000"/>
              <a:buChar char="•"/>
            </a:pPr>
            <a:r>
              <a:rPr lang="tr-TR" altLang="en-US" sz="1350" dirty="0">
                <a:solidFill>
                  <a:srgbClr val="1B2420"/>
                </a:solidFill>
                <a:latin typeface="Calibri" pitchFamily="34" charset="0"/>
                <a:ea typeface="Calibri" pitchFamily="34" charset="-122"/>
                <a:cs typeface="Calibri" pitchFamily="34" charset="-120"/>
              </a:rPr>
              <a:t>Azalan tohum, gübre, ilaç, su ve yakıt gideri</a:t>
            </a:r>
            <a:endParaRPr lang="tr-TR" sz="1350" dirty="0"/>
          </a:p>
          <a:p>
            <a:pPr marL="177800" indent="-177800">
              <a:spcAft>
                <a:spcPts val="496"/>
              </a:spcAft>
              <a:buSzPct val="100000"/>
              <a:buChar char="•"/>
            </a:pPr>
            <a:r>
              <a:rPr lang="tr-TR" altLang="en-US" sz="1350" dirty="0">
                <a:solidFill>
                  <a:srgbClr val="1B2420"/>
                </a:solidFill>
                <a:latin typeface="Calibri" pitchFamily="34" charset="0"/>
                <a:ea typeface="Calibri" pitchFamily="34" charset="-122"/>
                <a:cs typeface="Calibri" pitchFamily="34" charset="-120"/>
              </a:rPr>
              <a:t>Azalan işçilik ve makine bakımı</a:t>
            </a:r>
            <a:endParaRPr lang="tr-TR" sz="1350" dirty="0"/>
          </a:p>
          <a:p>
            <a:pPr marL="177800" indent="-177800">
              <a:spcAft>
                <a:spcPts val="496"/>
              </a:spcAft>
              <a:buSzPct val="100000"/>
              <a:buChar char="•"/>
            </a:pPr>
            <a:r>
              <a:rPr lang="tr-TR" altLang="en-US" sz="1350" dirty="0">
                <a:solidFill>
                  <a:srgbClr val="1B2420"/>
                </a:solidFill>
                <a:latin typeface="Calibri" pitchFamily="34" charset="0"/>
                <a:ea typeface="Calibri" pitchFamily="34" charset="-122"/>
                <a:cs typeface="Calibri" pitchFamily="34" charset="-120"/>
              </a:rPr>
              <a:t>Varsa verim ya da kalite artışı</a:t>
            </a:r>
            <a:endParaRPr lang="tr-TR" sz="1350" dirty="0"/>
          </a:p>
        </p:txBody>
      </p:sp>
      <p:sp>
        <p:nvSpPr>
          <p:cNvPr id="12" name="Shape 9"/>
          <p:cNvSpPr/>
          <p:nvPr/>
        </p:nvSpPr>
        <p:spPr>
          <a:xfrm>
            <a:off x="3886200" y="3439616"/>
            <a:ext cx="3063240" cy="2107353"/>
          </a:xfrm>
          <a:prstGeom prst="roundRect">
            <a:avLst>
              <a:gd name="adj" fmla="val 5207"/>
            </a:avLst>
          </a:prstGeom>
          <a:solidFill>
            <a:srgbClr val="FBF1DC"/>
          </a:solidFill>
          <a:ln w="9525">
            <a:solidFill>
              <a:srgbClr val="FBF1DC"/>
            </a:solidFill>
            <a:prstDash val="solid"/>
          </a:ln>
        </p:spPr>
      </p:sp>
      <p:sp>
        <p:nvSpPr>
          <p:cNvPr id="13" name="Text 10"/>
          <p:cNvSpPr txBox="1"/>
          <p:nvPr/>
        </p:nvSpPr>
        <p:spPr>
          <a:xfrm>
            <a:off x="4114800" y="3575574"/>
            <a:ext cx="2606040" cy="302129"/>
          </a:xfrm>
          <a:prstGeom prst="rect">
            <a:avLst/>
          </a:prstGeom>
          <a:noFill/>
          <a:ln/>
        </p:spPr>
        <p:txBody>
          <a:bodyPr wrap="square" lIns="0" tIns="0" rIns="0" bIns="0" rtlCol="0" anchor="t"/>
          <a:lstStyle/>
          <a:p>
            <a:pPr indent="0" marL="0">
              <a:buNone/>
            </a:pPr>
            <a:r>
              <a:rPr lang="tr-TR" altLang="en-US" sz="1440" b="1" dirty="0">
                <a:solidFill>
                  <a:srgbClr val="854D0E"/>
                </a:solidFill>
                <a:latin typeface="Calibri" pitchFamily="34" charset="0"/>
                <a:ea typeface="Calibri" pitchFamily="34" charset="-122"/>
                <a:cs typeface="Calibri" pitchFamily="34" charset="-120"/>
              </a:rPr>
              <a:t>Kârı azaltan kalemler</a:t>
            </a:r>
            <a:endParaRPr lang="tr-TR" sz="1440" dirty="0"/>
          </a:p>
        </p:txBody>
      </p:sp>
      <p:sp>
        <p:nvSpPr>
          <p:cNvPr id="14" name="Text 11"/>
          <p:cNvSpPr txBox="1"/>
          <p:nvPr/>
        </p:nvSpPr>
        <p:spPr>
          <a:xfrm>
            <a:off x="4114800" y="3930576"/>
            <a:ext cx="2606040" cy="1503094"/>
          </a:xfrm>
          <a:prstGeom prst="rect">
            <a:avLst/>
          </a:prstGeom>
          <a:noFill/>
          <a:ln/>
        </p:spPr>
        <p:txBody>
          <a:bodyPr wrap="square" lIns="0" tIns="0" rIns="0" bIns="0" rtlCol="0" anchor="t">
            <a:normAutofit/>
          </a:bodyPr>
          <a:lstStyle/>
          <a:p>
            <a:pPr marL="177800" indent="-177800">
              <a:spcAft>
                <a:spcPts val="496"/>
              </a:spcAft>
              <a:buSzPct val="100000"/>
              <a:buChar char="•"/>
            </a:pPr>
            <a:r>
              <a:rPr lang="tr-TR" altLang="en-US" sz="1350" dirty="0">
                <a:solidFill>
                  <a:srgbClr val="1B2420"/>
                </a:solidFill>
                <a:latin typeface="Calibri" pitchFamily="34" charset="0"/>
                <a:ea typeface="Calibri" pitchFamily="34" charset="-122"/>
                <a:cs typeface="Calibri" pitchFamily="34" charset="-120"/>
              </a:rPr>
              <a:t>Yatırımın yıllık amortismanı</a:t>
            </a:r>
            <a:endParaRPr lang="tr-TR" sz="1350" dirty="0"/>
          </a:p>
          <a:p>
            <a:pPr marL="177800" indent="-177800">
              <a:spcAft>
                <a:spcPts val="496"/>
              </a:spcAft>
              <a:buSzPct val="100000"/>
              <a:buChar char="•"/>
            </a:pPr>
            <a:r>
              <a:rPr lang="tr-TR" altLang="en-US" sz="1350" dirty="0">
                <a:solidFill>
                  <a:srgbClr val="1B2420"/>
                </a:solidFill>
                <a:latin typeface="Calibri" pitchFamily="34" charset="0"/>
                <a:ea typeface="Calibri" pitchFamily="34" charset="-122"/>
                <a:cs typeface="Calibri" pitchFamily="34" charset="-120"/>
              </a:rPr>
              <a:t>Faiz, onarım, sigorta ve vergiler</a:t>
            </a:r>
            <a:endParaRPr lang="tr-TR" sz="1350" dirty="0"/>
          </a:p>
          <a:p>
            <a:pPr marL="177800" indent="-177800">
              <a:spcAft>
                <a:spcPts val="496"/>
              </a:spcAft>
              <a:buSzPct val="100000"/>
              <a:buChar char="•"/>
            </a:pPr>
            <a:r>
              <a:rPr lang="tr-TR" altLang="en-US" sz="1350" dirty="0">
                <a:solidFill>
                  <a:srgbClr val="1B2420"/>
                </a:solidFill>
                <a:latin typeface="Calibri" pitchFamily="34" charset="0"/>
                <a:ea typeface="Calibri" pitchFamily="34" charset="-122"/>
                <a:cs typeface="Calibri" pitchFamily="34" charset="-120"/>
              </a:rPr>
              <a:t>Veri aboneliği, bakım ve eğitim</a:t>
            </a:r>
            <a:endParaRPr lang="tr-TR" sz="1350" dirty="0"/>
          </a:p>
        </p:txBody>
      </p:sp>
      <p:sp>
        <p:nvSpPr>
          <p:cNvPr id="15" name="Text 12"/>
          <p:cNvSpPr txBox="1"/>
          <p:nvPr/>
        </p:nvSpPr>
        <p:spPr>
          <a:xfrm>
            <a:off x="7315200" y="2231098"/>
            <a:ext cx="4327855" cy="468301"/>
          </a:xfrm>
          <a:prstGeom prst="rect">
            <a:avLst/>
          </a:prstGeom>
          <a:noFill/>
          <a:ln/>
        </p:spPr>
        <p:txBody>
          <a:bodyPr wrap="square" lIns="0" tIns="0" rIns="0" bIns="0" rtlCol="0" anchor="t">
            <a:normAutofit/>
          </a:bodyPr>
          <a:lstStyle/>
          <a:p>
            <a:pPr indent="0" marL="0">
              <a:buNone/>
            </a:pPr>
            <a:r>
              <a:rPr lang="tr-TR" altLang="en-US" sz="1170" b="1" dirty="0">
                <a:solidFill>
                  <a:srgbClr val="1F7A3A"/>
                </a:solidFill>
                <a:latin typeface="Calibri" pitchFamily="34" charset="0"/>
                <a:ea typeface="Calibri" pitchFamily="34" charset="-122"/>
                <a:cs typeface="Calibri" pitchFamily="34" charset="-120"/>
              </a:rPr>
              <a:t>Cornell analizi: 12.000 $'lık otomatik dümenleme, mısır, 2015 fiyatları</a:t>
            </a:r>
            <a:endParaRPr lang="tr-TR" sz="1170" dirty="0"/>
          </a:p>
        </p:txBody>
      </p:sp>
      <p:sp>
        <p:nvSpPr>
          <p:cNvPr id="16" name="Shape 13"/>
          <p:cNvSpPr/>
          <p:nvPr/>
        </p:nvSpPr>
        <p:spPr>
          <a:xfrm>
            <a:off x="7315200" y="2759825"/>
            <a:ext cx="4327855" cy="1299157"/>
          </a:xfrm>
          <a:prstGeom prst="roundRect">
            <a:avLst>
              <a:gd name="adj" fmla="val 8446"/>
            </a:avLst>
          </a:prstGeom>
          <a:solidFill>
            <a:srgbClr val="E6F3EA"/>
          </a:solidFill>
          <a:ln w="9525">
            <a:solidFill>
              <a:srgbClr val="E6F3EA"/>
            </a:solidFill>
            <a:prstDash val="solid"/>
          </a:ln>
        </p:spPr>
      </p:sp>
      <p:sp>
        <p:nvSpPr>
          <p:cNvPr id="17" name="Text 14"/>
          <p:cNvSpPr txBox="1"/>
          <p:nvPr/>
        </p:nvSpPr>
        <p:spPr>
          <a:xfrm>
            <a:off x="7589520" y="2873123"/>
            <a:ext cx="3779215" cy="566493"/>
          </a:xfrm>
          <a:prstGeom prst="rect">
            <a:avLst/>
          </a:prstGeom>
          <a:noFill/>
          <a:ln/>
        </p:spPr>
        <p:txBody>
          <a:bodyPr wrap="square" lIns="0" tIns="0" rIns="0" bIns="0" rtlCol="0" anchor="b"/>
          <a:lstStyle/>
          <a:p>
            <a:pPr indent="0" marL="0">
              <a:buNone/>
            </a:pPr>
            <a:r>
              <a:rPr lang="tr-TR" altLang="en-US" sz="3240" b="1" dirty="0">
                <a:solidFill>
                  <a:srgbClr val="16602D"/>
                </a:solidFill>
                <a:latin typeface="Calibri" pitchFamily="34" charset="0"/>
                <a:ea typeface="Calibri" pitchFamily="34" charset="-122"/>
                <a:cs typeface="Calibri" pitchFamily="34" charset="-120"/>
              </a:rPr>
              <a:t>+4.666 $</a:t>
            </a:r>
            <a:endParaRPr lang="tr-TR" sz="3240" dirty="0"/>
          </a:p>
        </p:txBody>
      </p:sp>
      <p:sp>
        <p:nvSpPr>
          <p:cNvPr id="18" name="Text 15"/>
          <p:cNvSpPr txBox="1"/>
          <p:nvPr/>
        </p:nvSpPr>
        <p:spPr>
          <a:xfrm>
            <a:off x="7589520" y="3477382"/>
            <a:ext cx="3779215" cy="506067"/>
          </a:xfrm>
          <a:prstGeom prst="rect">
            <a:avLst/>
          </a:prstGeom>
          <a:noFill/>
          <a:ln/>
        </p:spPr>
        <p:txBody>
          <a:bodyPr wrap="square" lIns="0" tIns="0" rIns="0" bIns="0" rtlCol="0" anchor="t">
            <a:normAutofit/>
          </a:bodyPr>
          <a:lstStyle/>
          <a:p>
            <a:pPr indent="0" marL="0">
              <a:buNone/>
            </a:pPr>
            <a:r>
              <a:rPr lang="tr-TR" altLang="en-US" sz="1170" dirty="0">
                <a:solidFill>
                  <a:srgbClr val="3A4540"/>
                </a:solidFill>
                <a:latin typeface="Calibri" pitchFamily="34" charset="0"/>
                <a:ea typeface="Calibri" pitchFamily="34" charset="-122"/>
                <a:cs typeface="Calibri" pitchFamily="34" charset="-120"/>
              </a:rPr>
              <a:t>yıllık kâr artışı: 500 akre (yaklaşık 2.000 da), elle sürüşteki %10 örtüşme ortadan kalkınca</a:t>
            </a:r>
            <a:endParaRPr lang="tr-TR" sz="1170" dirty="0"/>
          </a:p>
        </p:txBody>
      </p:sp>
      <p:sp>
        <p:nvSpPr>
          <p:cNvPr id="19" name="Shape 16"/>
          <p:cNvSpPr/>
          <p:nvPr/>
        </p:nvSpPr>
        <p:spPr>
          <a:xfrm>
            <a:off x="7315200" y="4247812"/>
            <a:ext cx="4327855" cy="1299157"/>
          </a:xfrm>
          <a:prstGeom prst="roundRect">
            <a:avLst>
              <a:gd name="adj" fmla="val 8446"/>
            </a:avLst>
          </a:prstGeom>
          <a:solidFill>
            <a:srgbClr val="FBF1DC"/>
          </a:solidFill>
          <a:ln w="9525">
            <a:solidFill>
              <a:srgbClr val="FBF1DC"/>
            </a:solidFill>
            <a:prstDash val="solid"/>
          </a:ln>
        </p:spPr>
      </p:sp>
      <p:sp>
        <p:nvSpPr>
          <p:cNvPr id="20" name="Text 17"/>
          <p:cNvSpPr txBox="1"/>
          <p:nvPr/>
        </p:nvSpPr>
        <p:spPr>
          <a:xfrm>
            <a:off x="7589520" y="4361111"/>
            <a:ext cx="3779215" cy="566493"/>
          </a:xfrm>
          <a:prstGeom prst="rect">
            <a:avLst/>
          </a:prstGeom>
          <a:noFill/>
          <a:ln/>
        </p:spPr>
        <p:txBody>
          <a:bodyPr wrap="square" lIns="0" tIns="0" rIns="0" bIns="0" rtlCol="0" anchor="b"/>
          <a:lstStyle/>
          <a:p>
            <a:pPr indent="0" marL="0">
              <a:buNone/>
            </a:pPr>
            <a:r>
              <a:rPr lang="tr-TR" altLang="en-US" sz="3240" b="1" dirty="0">
                <a:solidFill>
                  <a:srgbClr val="854D0E"/>
                </a:solidFill>
                <a:latin typeface="Calibri" pitchFamily="34" charset="0"/>
                <a:ea typeface="Calibri" pitchFamily="34" charset="-122"/>
                <a:cs typeface="Calibri" pitchFamily="34" charset="-120"/>
              </a:rPr>
              <a:t>145 $ zarar</a:t>
            </a:r>
            <a:endParaRPr lang="tr-TR" sz="3240" dirty="0"/>
          </a:p>
        </p:txBody>
      </p:sp>
      <p:sp>
        <p:nvSpPr>
          <p:cNvPr id="21" name="Text 18"/>
          <p:cNvSpPr txBox="1"/>
          <p:nvPr/>
        </p:nvSpPr>
        <p:spPr>
          <a:xfrm>
            <a:off x="7589520" y="4965370"/>
            <a:ext cx="3779215" cy="506067"/>
          </a:xfrm>
          <a:prstGeom prst="rect">
            <a:avLst/>
          </a:prstGeom>
          <a:noFill/>
          <a:ln/>
        </p:spPr>
        <p:txBody>
          <a:bodyPr wrap="square" lIns="0" tIns="0" rIns="0" bIns="0" rtlCol="0" anchor="t">
            <a:normAutofit/>
          </a:bodyPr>
          <a:lstStyle/>
          <a:p>
            <a:pPr indent="0" marL="0">
              <a:buNone/>
            </a:pPr>
            <a:r>
              <a:rPr lang="tr-TR" altLang="en-US" sz="1170" dirty="0">
                <a:solidFill>
                  <a:srgbClr val="3A4540"/>
                </a:solidFill>
                <a:latin typeface="Calibri" pitchFamily="34" charset="0"/>
                <a:ea typeface="Calibri" pitchFamily="34" charset="-122"/>
                <a:cs typeface="Calibri" pitchFamily="34" charset="-120"/>
              </a:rPr>
              <a:t>yıllık: alan 250 akreye, örtüşme %5'e düşünce</a:t>
            </a:r>
            <a:endParaRPr lang="tr-TR" sz="117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DERS 9</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Platformda: sulama otomasyonu kaç yılda öder?</a:t>
            </a:r>
            <a:endParaRPr lang="tr-T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Kozan Akademi platformu, Modül 2, Ders 9; varsayımlar UF/IFAS (2025), LIFE GAIA Sense, Adana İl Müdürlüğü (2026)</a:t>
            </a:r>
            <a:endParaRPr lang="tr-T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30</a:t>
            </a:r>
            <a:endParaRPr lang="tr-TR" sz="900" dirty="0"/>
          </a:p>
        </p:txBody>
      </p:sp>
      <p:pic>
        <p:nvPicPr>
          <p:cNvPr id="8" name="Image 0" descr="/root/kozan-akilli-tarim/sunum/build/cache/m2-tr-l09-ix0-ef340f8e-2000-0-0_0.13_1_0.455.jpg">    </p:cNvPr>
          <p:cNvPicPr>
            <a:picLocks noChangeAspect="1"/>
          </p:cNvPicPr>
          <p:nvPr/>
        </p:nvPicPr>
        <p:blipFill>
          <a:blip r:embed="rId1"/>
          <a:stretch>
            <a:fillRect/>
          </a:stretch>
        </p:blipFill>
        <p:spPr>
          <a:xfrm>
            <a:off x="1057684" y="2253758"/>
            <a:ext cx="4834071" cy="2448654"/>
          </a:xfrm>
          <a:prstGeom prst="rect">
            <a:avLst/>
          </a:prstGeom>
          <a:effectLst>
            <a:outerShdw sx="100000" sy="100000" kx="0" ky="0" algn="bl" rotWithShape="0" blurRad="101600" dist="38100" dir="5400000">
              <a:srgbClr val="1B2420">
                <a:alpha val="22000"/>
              </a:srgbClr>
            </a:outerShdw>
          </a:effectLst>
        </p:spPr>
      </p:pic>
      <p:sp>
        <p:nvSpPr>
          <p:cNvPr id="9" name="Text 5"/>
          <p:cNvSpPr txBox="1"/>
          <p:nvPr/>
        </p:nvSpPr>
        <p:spPr>
          <a:xfrm>
            <a:off x="548640" y="4762837"/>
            <a:ext cx="5852160" cy="226597"/>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Modül 2, Ders 9: hesaplayıcı (tutarlar ABD doları)</a:t>
            </a:r>
            <a:endParaRPr lang="tr-TR" sz="990" dirty="0"/>
          </a:p>
        </p:txBody>
      </p:sp>
      <p:sp>
        <p:nvSpPr>
          <p:cNvPr id="10" name="Shape 6"/>
          <p:cNvSpPr/>
          <p:nvPr/>
        </p:nvSpPr>
        <p:spPr>
          <a:xfrm>
            <a:off x="6766560" y="2253758"/>
            <a:ext cx="4876495" cy="2832464"/>
          </a:xfrm>
          <a:prstGeom prst="roundRect">
            <a:avLst>
              <a:gd name="adj" fmla="val 3874"/>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1" name="Shape 7"/>
          <p:cNvSpPr/>
          <p:nvPr/>
        </p:nvSpPr>
        <p:spPr>
          <a:xfrm>
            <a:off x="7038906" y="2419929"/>
            <a:ext cx="415428" cy="415428"/>
          </a:xfrm>
          <a:prstGeom prst="ellipse">
            <a:avLst/>
          </a:prstGeom>
          <a:solidFill>
            <a:srgbClr val="E6F3EA"/>
          </a:solidFill>
          <a:ln w="12700">
            <a:solidFill>
              <a:srgbClr val="E6F3EA"/>
            </a:solidFill>
            <a:prstDash val="solid"/>
          </a:ln>
        </p:spPr>
      </p:sp>
      <p:pic>
        <p:nvPicPr>
          <p:cNvPr id="12" name="Image 1" descr="/root/kozan-akilli-tarim/sunum/build/cache/m2/icons/calculator-16602D.png">    </p:cNvPr>
          <p:cNvPicPr>
            <a:picLocks noChangeAspect="1"/>
          </p:cNvPicPr>
          <p:nvPr/>
        </p:nvPicPr>
        <p:blipFill>
          <a:blip r:embed="rId2"/>
          <a:stretch>
            <a:fillRect/>
          </a:stretch>
        </p:blipFill>
        <p:spPr>
          <a:xfrm>
            <a:off x="7130300" y="2511323"/>
            <a:ext cx="232640" cy="232640"/>
          </a:xfrm>
          <a:prstGeom prst="rect">
            <a:avLst/>
          </a:prstGeom>
        </p:spPr>
      </p:pic>
      <p:sp>
        <p:nvSpPr>
          <p:cNvPr id="13" name="Text 8"/>
          <p:cNvSpPr txBox="1"/>
          <p:nvPr/>
        </p:nvSpPr>
        <p:spPr>
          <a:xfrm>
            <a:off x="7635240" y="2419929"/>
            <a:ext cx="3779215" cy="226597"/>
          </a:xfrm>
          <a:prstGeom prst="rect">
            <a:avLst/>
          </a:prstGeom>
          <a:noFill/>
          <a:ln/>
        </p:spPr>
        <p:txBody>
          <a:bodyPr wrap="square" lIns="0" tIns="0" rIns="0" bIns="0" rtlCol="0" anchor="t"/>
          <a:lstStyle/>
          <a:p>
            <a:pPr indent="0" marL="0">
              <a:buNone/>
            </a:pPr>
            <a:r>
              <a:rPr lang="tr-TR" altLang="en-US" sz="1350" b="1" dirty="0">
                <a:solidFill>
                  <a:srgbClr val="1B2420"/>
                </a:solidFill>
                <a:latin typeface="Calibri" pitchFamily="34" charset="0"/>
                <a:ea typeface="Calibri" pitchFamily="34" charset="-122"/>
                <a:cs typeface="Calibri" pitchFamily="34" charset="-120"/>
              </a:rPr>
              <a:t>Katılımcıya ne yaptıracağız?</a:t>
            </a:r>
            <a:endParaRPr lang="tr-TR" sz="1350" dirty="0"/>
          </a:p>
        </p:txBody>
      </p:sp>
      <p:sp>
        <p:nvSpPr>
          <p:cNvPr id="14" name="Text 9"/>
          <p:cNvSpPr txBox="1"/>
          <p:nvPr/>
        </p:nvSpPr>
        <p:spPr>
          <a:xfrm>
            <a:off x="7635240" y="2646526"/>
            <a:ext cx="3779215" cy="211491"/>
          </a:xfrm>
          <a:prstGeom prst="rect">
            <a:avLst/>
          </a:prstGeom>
          <a:noFill/>
          <a:ln/>
        </p:spPr>
        <p:txBody>
          <a:bodyPr wrap="square" lIns="0" tIns="0" rIns="0" bIns="0" rtlCol="0" anchor="t"/>
          <a:lstStyle/>
          <a:p>
            <a:pPr indent="0" marL="0">
              <a:buNone/>
            </a:pPr>
            <a:r>
              <a:rPr lang="tr-TR" altLang="en-US" sz="1040" b="1" dirty="0">
                <a:solidFill>
                  <a:srgbClr val="A16207"/>
                </a:solidFill>
                <a:latin typeface="Calibri" pitchFamily="34" charset="0"/>
                <a:ea typeface="Calibri" pitchFamily="34" charset="-122"/>
                <a:cs typeface="Calibri" pitchFamily="34" charset="-120"/>
              </a:rPr>
              <a:t>Zorunlu etkinlik · 30 XP · iki hedef</a:t>
            </a:r>
            <a:endParaRPr lang="tr-TR" sz="1040" dirty="0"/>
          </a:p>
        </p:txBody>
      </p:sp>
      <p:sp>
        <p:nvSpPr>
          <p:cNvPr id="15" name="Text 10"/>
          <p:cNvSpPr txBox="1"/>
          <p:nvPr/>
        </p:nvSpPr>
        <p:spPr>
          <a:xfrm>
            <a:off x="7040880" y="3024188"/>
            <a:ext cx="4327855" cy="1926075"/>
          </a:xfrm>
          <a:prstGeom prst="rect">
            <a:avLst/>
          </a:prstGeom>
          <a:noFill/>
          <a:ln/>
        </p:spPr>
        <p:txBody>
          <a:bodyPr wrap="square" lIns="0" tIns="0" rIns="0" bIns="0" rtlCol="0" anchor="t">
            <a:normAutofit/>
          </a:bodyPr>
          <a:lstStyle/>
          <a:p>
            <a:pPr marL="254000" indent="-254000">
              <a:spcAft>
                <a:spcPts val="743"/>
              </a:spcAft>
              <a:buSzPct val="100000"/>
              <a:buFont typeface="+mj-lt"/>
              <a:buAutoNum type="arabicPeriod" startAt="1"/>
            </a:pPr>
            <a:r>
              <a:rPr lang="tr-TR" altLang="en-US" sz="1350" b="1" dirty="0">
                <a:solidFill>
                  <a:srgbClr val="16602D"/>
                </a:solidFill>
                <a:latin typeface="Calibri" pitchFamily="34" charset="0"/>
                <a:ea typeface="Calibri" pitchFamily="34" charset="-122"/>
                <a:cs typeface="Calibri" pitchFamily="34" charset="-120"/>
              </a:rPr>
              <a:t>Başlangıç: </a:t>
            </a:r>
            <a:r>
              <a:rPr lang="tr-TR" altLang="en-US" sz="1350" dirty="0">
                <a:solidFill>
                  <a:srgbClr val="3A4540"/>
                </a:solidFill>
                <a:latin typeface="Calibri" pitchFamily="34" charset="0"/>
                <a:ea typeface="Calibri" pitchFamily="34" charset="-122"/>
                <a:cs typeface="Calibri" pitchFamily="34" charset="-120"/>
              </a:rPr>
              <a:t>200 da, %20 tasarruf, 6.000 USD kurulum, hibe yok: geri ödeme 12 yıl.</a:t>
            </a:r>
            <a:endParaRPr lang="tr-TR" sz="1350" dirty="0"/>
          </a:p>
          <a:p>
            <a:pPr marL="254000" indent="-254000">
              <a:spcAft>
                <a:spcPts val="743"/>
              </a:spcAft>
              <a:buSzPct val="100000"/>
              <a:buFont typeface="+mj-lt"/>
              <a:buAutoNum type="arabicPeriod" startAt="1"/>
            </a:pPr>
            <a:r>
              <a:rPr lang="tr-TR" altLang="en-US" sz="1350" b="1" dirty="0">
                <a:solidFill>
                  <a:srgbClr val="16602D"/>
                </a:solidFill>
                <a:latin typeface="Calibri" pitchFamily="34" charset="0"/>
                <a:ea typeface="Calibri" pitchFamily="34" charset="-122"/>
                <a:cs typeface="Calibri" pitchFamily="34" charset="-120"/>
              </a:rPr>
              <a:t>Hedef 1: </a:t>
            </a:r>
            <a:r>
              <a:rPr lang="tr-TR" altLang="en-US" sz="1350" dirty="0">
                <a:solidFill>
                  <a:srgbClr val="3A4540"/>
                </a:solidFill>
                <a:latin typeface="Calibri" pitchFamily="34" charset="0"/>
                <a:ea typeface="Calibri" pitchFamily="34" charset="-122"/>
                <a:cs typeface="Calibri" pitchFamily="34" charset="-120"/>
              </a:rPr>
              <a:t>Geri ödemeyi 4 yılın altına indirin.</a:t>
            </a:r>
            <a:endParaRPr lang="tr-TR" sz="1350" dirty="0"/>
          </a:p>
          <a:p>
            <a:pPr marL="254000" indent="-254000">
              <a:spcAft>
                <a:spcPts val="743"/>
              </a:spcAft>
              <a:buSzPct val="100000"/>
              <a:buFont typeface="+mj-lt"/>
              <a:buAutoNum type="arabicPeriod" startAt="1"/>
            </a:pPr>
            <a:r>
              <a:rPr lang="tr-TR" altLang="en-US" sz="1350" b="1" dirty="0">
                <a:solidFill>
                  <a:srgbClr val="16602D"/>
                </a:solidFill>
                <a:latin typeface="Calibri" pitchFamily="34" charset="0"/>
                <a:ea typeface="Calibri" pitchFamily="34" charset="-122"/>
                <a:cs typeface="Calibri" pitchFamily="34" charset="-120"/>
              </a:rPr>
              <a:t>Hedef 2: </a:t>
            </a:r>
            <a:r>
              <a:rPr lang="tr-TR" altLang="en-US" sz="1350" dirty="0">
                <a:solidFill>
                  <a:srgbClr val="3A4540"/>
                </a:solidFill>
                <a:latin typeface="Calibri" pitchFamily="34" charset="0"/>
                <a:ea typeface="Calibri" pitchFamily="34" charset="-122"/>
                <a:cs typeface="Calibri" pitchFamily="34" charset="-120"/>
              </a:rPr>
              <a:t>Bunu hibe oranı %50'yi aşmadan başarın.</a:t>
            </a:r>
            <a:endParaRPr lang="tr-TR" sz="1350" dirty="0"/>
          </a:p>
          <a:p>
            <a:pPr marL="254000" indent="-254000">
              <a:spcAft>
                <a:spcPts val="743"/>
              </a:spcAft>
              <a:buSzPct val="100000"/>
              <a:buFont typeface="+mj-lt"/>
              <a:buAutoNum type="arabicPeriod" startAt="1"/>
            </a:pPr>
            <a:r>
              <a:rPr lang="tr-TR" altLang="en-US" sz="1350" b="1" dirty="0">
                <a:solidFill>
                  <a:srgbClr val="16602D"/>
                </a:solidFill>
                <a:latin typeface="Calibri" pitchFamily="34" charset="0"/>
                <a:ea typeface="Calibri" pitchFamily="34" charset="-122"/>
                <a:cs typeface="Calibri" pitchFamily="34" charset="-120"/>
              </a:rPr>
              <a:t>Tartışın: </a:t>
            </a:r>
            <a:r>
              <a:rPr lang="tr-TR" altLang="en-US" sz="1350" dirty="0">
                <a:solidFill>
                  <a:srgbClr val="3A4540"/>
                </a:solidFill>
                <a:latin typeface="Calibri" pitchFamily="34" charset="0"/>
                <a:ea typeface="Calibri" pitchFamily="34" charset="-122"/>
                <a:cs typeface="Calibri" pitchFamily="34" charset="-120"/>
              </a:rPr>
              <a:t>Süreyi en çok ne kısalttı: alan, tasarruf, hibe, paylaşım?</a:t>
            </a:r>
            <a:endParaRPr lang="tr-TR" sz="1350" dirty="0"/>
          </a:p>
          <a:p>
            <a:pPr marL="254000" indent="-254000">
              <a:spcAft>
                <a:spcPts val="743"/>
              </a:spcAft>
              <a:buSzPct val="100000"/>
              <a:buFont typeface="+mj-lt"/>
              <a:buAutoNum type="arabicPeriod" startAt="1"/>
            </a:pPr>
            <a:r>
              <a:rPr lang="tr-TR" altLang="en-US" sz="1350" b="1" dirty="0">
                <a:solidFill>
                  <a:srgbClr val="16602D"/>
                </a:solidFill>
                <a:latin typeface="Calibri" pitchFamily="34" charset="0"/>
                <a:ea typeface="Calibri" pitchFamily="34" charset="-122"/>
                <a:cs typeface="Calibri" pitchFamily="34" charset="-120"/>
              </a:rPr>
              <a:t>İkinci hesaplayıcı: </a:t>
            </a:r>
            <a:r>
              <a:rPr lang="tr-TR" altLang="en-US" sz="1350" dirty="0">
                <a:solidFill>
                  <a:srgbClr val="3A4540"/>
                </a:solidFill>
                <a:latin typeface="Calibri" pitchFamily="34" charset="0"/>
                <a:ea typeface="Calibri" pitchFamily="34" charset="-122"/>
                <a:cs typeface="Calibri" pitchFamily="34" charset="-120"/>
              </a:rPr>
              <a:t>Otomatik dümenleme hangi alan ve örtüşmede kâra geçer?</a:t>
            </a:r>
            <a:endParaRPr lang="tr-TR" sz="1350" dirty="0"/>
          </a:p>
        </p:txBody>
      </p:sp>
      <p:sp>
        <p:nvSpPr>
          <p:cNvPr id="16" name="Shape 11"/>
          <p:cNvSpPr/>
          <p:nvPr/>
        </p:nvSpPr>
        <p:spPr>
          <a:xfrm>
            <a:off x="548640" y="5199520"/>
            <a:ext cx="11094415" cy="589152"/>
          </a:xfrm>
          <a:prstGeom prst="roundRect">
            <a:avLst>
              <a:gd name="adj" fmla="val 18625"/>
            </a:avLst>
          </a:prstGeom>
          <a:solidFill>
            <a:srgbClr val="E6F3EA"/>
          </a:solidFill>
          <a:ln w="9525">
            <a:solidFill>
              <a:srgbClr val="E6F3EA"/>
            </a:solidFill>
            <a:prstDash val="solid"/>
          </a:ln>
        </p:spPr>
      </p:sp>
      <p:sp>
        <p:nvSpPr>
          <p:cNvPr id="17" name="Shape 12"/>
          <p:cNvSpPr/>
          <p:nvPr/>
        </p:nvSpPr>
        <p:spPr>
          <a:xfrm>
            <a:off x="826554" y="5259946"/>
            <a:ext cx="468301" cy="468301"/>
          </a:xfrm>
          <a:prstGeom prst="ellipse">
            <a:avLst/>
          </a:prstGeom>
          <a:solidFill>
            <a:srgbClr val="FFFFFF"/>
          </a:solidFill>
          <a:ln w="12700">
            <a:solidFill>
              <a:srgbClr val="FFFFFF"/>
            </a:solidFill>
            <a:prstDash val="solid"/>
          </a:ln>
        </p:spPr>
      </p:sp>
      <p:pic>
        <p:nvPicPr>
          <p:cNvPr id="18" name="Image 2" descr="/root/kozan-akilli-tarim/sunum/build/cache/m2/icons/users-16602D.png">    </p:cNvPr>
          <p:cNvPicPr>
            <a:picLocks noChangeAspect="1"/>
          </p:cNvPicPr>
          <p:nvPr/>
        </p:nvPicPr>
        <p:blipFill>
          <a:blip r:embed="rId3"/>
          <a:stretch>
            <a:fillRect/>
          </a:stretch>
        </p:blipFill>
        <p:spPr>
          <a:xfrm>
            <a:off x="929580" y="5362972"/>
            <a:ext cx="262248" cy="262248"/>
          </a:xfrm>
          <a:prstGeom prst="rect">
            <a:avLst/>
          </a:prstGeom>
        </p:spPr>
      </p:pic>
      <p:sp>
        <p:nvSpPr>
          <p:cNvPr id="19" name="Text 13"/>
          <p:cNvSpPr txBox="1"/>
          <p:nvPr/>
        </p:nvSpPr>
        <p:spPr>
          <a:xfrm>
            <a:off x="1554480" y="5290159"/>
            <a:ext cx="9859975" cy="407875"/>
          </a:xfrm>
          <a:prstGeom prst="rect">
            <a:avLst/>
          </a:prstGeom>
          <a:noFill/>
          <a:ln/>
        </p:spPr>
        <p:txBody>
          <a:bodyPr wrap="square" lIns="0" tIns="0" rIns="0" bIns="0" rtlCol="0" anchor="ctr">
            <a:normAutofit/>
          </a:bodyPr>
          <a:lstStyle/>
          <a:p>
            <a:pPr indent="0" marL="0">
              <a:buNone/>
            </a:pPr>
            <a:r>
              <a:rPr lang="tr-TR" altLang="en-US" sz="1310" b="1" dirty="0">
                <a:solidFill>
                  <a:srgbClr val="16602D"/>
                </a:solidFill>
                <a:latin typeface="Calibri" pitchFamily="34" charset="0"/>
                <a:ea typeface="Calibri" pitchFamily="34" charset="-122"/>
                <a:cs typeface="Calibri" pitchFamily="34" charset="-120"/>
              </a:rPr>
              <a:t>Kurgusal Kozan örneği: </a:t>
            </a:r>
            <a:r>
              <a:rPr lang="tr-TR" altLang="en-US" sz="1310" dirty="0">
                <a:solidFill>
                  <a:srgbClr val="1B2420"/>
                </a:solidFill>
                <a:latin typeface="Calibri" pitchFamily="34" charset="0"/>
                <a:ea typeface="Calibri" pitchFamily="34" charset="-122"/>
                <a:cs typeface="Calibri" pitchFamily="34" charset="-120"/>
              </a:rPr>
              <a:t>40 dekarlık bir bahçe sistemi tek başına kurarsa geri ödeme uzun sürer; iki komşuyla ağ geçidi ve kontrol ünitesini paylaşıp %70 hibe alınca süre belirgin kısalır.</a:t>
            </a:r>
            <a:endParaRPr lang="tr-TR" sz="131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10 · SOSYAL ETKİ</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Kuşak değişimi ve yeni beceriler</a:t>
            </a:r>
            <a:endParaRPr lang="tr-TR" sz="2700" dirty="0"/>
          </a:p>
        </p:txBody>
      </p:sp>
      <p:sp>
        <p:nvSpPr>
          <p:cNvPr id="5" name="Shape 3"/>
          <p:cNvSpPr/>
          <p:nvPr/>
        </p:nvSpPr>
        <p:spPr>
          <a:xfrm>
            <a:off x="548640" y="2268864"/>
            <a:ext cx="2567864" cy="1926075"/>
          </a:xfrm>
          <a:prstGeom prst="roundRect">
            <a:avLst>
              <a:gd name="adj" fmla="val 5697"/>
            </a:avLst>
          </a:prstGeom>
          <a:solidFill>
            <a:srgbClr val="FFFFFF"/>
          </a:solidFill>
          <a:ln w="9525">
            <a:solidFill>
              <a:srgbClr val="DFE6DC"/>
            </a:solidFill>
            <a:prstDash val="solid"/>
          </a:ln>
        </p:spPr>
      </p:sp>
      <p:sp>
        <p:nvSpPr>
          <p:cNvPr id="6" name="Text 4"/>
          <p:cNvSpPr txBox="1"/>
          <p:nvPr/>
        </p:nvSpPr>
        <p:spPr>
          <a:xfrm>
            <a:off x="822960"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%10,7</a:t>
            </a:r>
            <a:endParaRPr lang="tr-TR" sz="1620" dirty="0"/>
          </a:p>
        </p:txBody>
      </p:sp>
      <p:sp>
        <p:nvSpPr>
          <p:cNvPr id="7" name="Text 5"/>
          <p:cNvSpPr txBox="1"/>
          <p:nvPr/>
        </p:nvSpPr>
        <p:spPr>
          <a:xfrm>
            <a:off x="822960"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AB'de 40 yaş altındaki işletme yöneticileri (2023)</a:t>
            </a:r>
            <a:endParaRPr lang="tr-TR" sz="1260" dirty="0"/>
          </a:p>
        </p:txBody>
      </p:sp>
      <p:sp>
        <p:nvSpPr>
          <p:cNvPr id="8" name="Shape 6"/>
          <p:cNvSpPr/>
          <p:nvPr/>
        </p:nvSpPr>
        <p:spPr>
          <a:xfrm>
            <a:off x="3390824" y="2268864"/>
            <a:ext cx="2567864" cy="1926075"/>
          </a:xfrm>
          <a:prstGeom prst="roundRect">
            <a:avLst>
              <a:gd name="adj" fmla="val 5697"/>
            </a:avLst>
          </a:prstGeom>
          <a:solidFill>
            <a:srgbClr val="FFFFFF"/>
          </a:solidFill>
          <a:ln w="9525">
            <a:solidFill>
              <a:srgbClr val="DFE6DC"/>
            </a:solidFill>
            <a:prstDash val="solid"/>
          </a:ln>
        </p:spPr>
      </p:sp>
      <p:sp>
        <p:nvSpPr>
          <p:cNvPr id="9" name="Text 7"/>
          <p:cNvSpPr txBox="1"/>
          <p:nvPr/>
        </p:nvSpPr>
        <p:spPr>
          <a:xfrm>
            <a:off x="3665144"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%61</a:t>
            </a:r>
            <a:endParaRPr lang="tr-TR" sz="1620" dirty="0"/>
          </a:p>
        </p:txBody>
      </p:sp>
      <p:sp>
        <p:nvSpPr>
          <p:cNvPr id="10" name="Text 8"/>
          <p:cNvSpPr txBox="1"/>
          <p:nvPr/>
        </p:nvSpPr>
        <p:spPr>
          <a:xfrm>
            <a:off x="3665144"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AB'de 55 yaş ve üstündeki işletme yöneticileri (2023)</a:t>
            </a:r>
            <a:endParaRPr lang="tr-TR" sz="1260" dirty="0"/>
          </a:p>
        </p:txBody>
      </p:sp>
      <p:sp>
        <p:nvSpPr>
          <p:cNvPr id="11" name="Shape 9"/>
          <p:cNvSpPr/>
          <p:nvPr/>
        </p:nvSpPr>
        <p:spPr>
          <a:xfrm>
            <a:off x="6233008" y="2268864"/>
            <a:ext cx="2567864" cy="1926075"/>
          </a:xfrm>
          <a:prstGeom prst="roundRect">
            <a:avLst>
              <a:gd name="adj" fmla="val 5697"/>
            </a:avLst>
          </a:prstGeom>
          <a:solidFill>
            <a:srgbClr val="FFFFFF"/>
          </a:solidFill>
          <a:ln w="9525">
            <a:solidFill>
              <a:srgbClr val="DFE6DC"/>
            </a:solidFill>
            <a:prstDash val="solid"/>
          </a:ln>
        </p:spPr>
      </p:sp>
      <p:sp>
        <p:nvSpPr>
          <p:cNvPr id="12" name="Text 10"/>
          <p:cNvSpPr txBox="1"/>
          <p:nvPr/>
        </p:nvSpPr>
        <p:spPr>
          <a:xfrm>
            <a:off x="6507328"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%9,5</a:t>
            </a:r>
            <a:endParaRPr lang="tr-TR" sz="1620" dirty="0"/>
          </a:p>
        </p:txBody>
      </p:sp>
      <p:sp>
        <p:nvSpPr>
          <p:cNvPr id="13" name="Text 11"/>
          <p:cNvSpPr txBox="1"/>
          <p:nvPr/>
        </p:nvSpPr>
        <p:spPr>
          <a:xfrm>
            <a:off x="6507328"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tarımın Yunanistan'daki toplam istihdam payı (2023)</a:t>
            </a:r>
            <a:endParaRPr lang="tr-TR" sz="1260" dirty="0"/>
          </a:p>
        </p:txBody>
      </p:sp>
      <p:sp>
        <p:nvSpPr>
          <p:cNvPr id="14" name="Shape 12"/>
          <p:cNvSpPr/>
          <p:nvPr/>
        </p:nvSpPr>
        <p:spPr>
          <a:xfrm>
            <a:off x="9075191" y="2268864"/>
            <a:ext cx="2567864" cy="1926075"/>
          </a:xfrm>
          <a:prstGeom prst="roundRect">
            <a:avLst>
              <a:gd name="adj" fmla="val 5697"/>
            </a:avLst>
          </a:prstGeom>
          <a:solidFill>
            <a:srgbClr val="FFFFFF"/>
          </a:solidFill>
          <a:ln w="9525">
            <a:solidFill>
              <a:srgbClr val="DFE6DC"/>
            </a:solidFill>
            <a:prstDash val="solid"/>
          </a:ln>
        </p:spPr>
      </p:sp>
      <p:sp>
        <p:nvSpPr>
          <p:cNvPr id="15" name="Text 13"/>
          <p:cNvSpPr txBox="1"/>
          <p:nvPr/>
        </p:nvSpPr>
        <p:spPr>
          <a:xfrm>
            <a:off x="9349511"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52</a:t>
            </a:r>
            <a:r>
              <a:rPr lang="tr-TR" altLang="en-US" sz="1800" b="1" dirty="0">
                <a:solidFill>
                  <a:srgbClr val="1F7A3A"/>
                </a:solidFill>
                <a:latin typeface="Calibri" pitchFamily="34" charset="0"/>
                <a:ea typeface="Calibri" pitchFamily="34" charset="-122"/>
                <a:cs typeface="Calibri" pitchFamily="34" charset="-120"/>
              </a:rPr>
              <a:t> / 103</a:t>
            </a:r>
            <a:endParaRPr lang="tr-TR" sz="1620" dirty="0"/>
          </a:p>
        </p:txBody>
      </p:sp>
      <p:sp>
        <p:nvSpPr>
          <p:cNvPr id="16" name="Text 14"/>
          <p:cNvSpPr txBox="1"/>
          <p:nvPr/>
        </p:nvSpPr>
        <p:spPr>
          <a:xfrm>
            <a:off x="9349511"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Kozan anketinde 51 yaş ve üstü katılımcı; 40 yaş ve altı 28, kadın 11</a:t>
            </a:r>
            <a:endParaRPr lang="tr-TR" sz="1260" dirty="0"/>
          </a:p>
        </p:txBody>
      </p:sp>
      <p:sp>
        <p:nvSpPr>
          <p:cNvPr id="17" name="Text 15"/>
          <p:cNvSpPr txBox="1"/>
          <p:nvPr/>
        </p:nvSpPr>
        <p:spPr>
          <a:xfrm>
            <a:off x="548640" y="4421537"/>
            <a:ext cx="11094415" cy="1314263"/>
          </a:xfrm>
          <a:prstGeom prst="rect">
            <a:avLst/>
          </a:prstGeom>
          <a:noFill/>
          <a:ln/>
        </p:spPr>
        <p:txBody>
          <a:bodyPr wrap="square" lIns="0" tIns="0" rIns="0" bIns="0" rtlCol="0" anchor="t">
            <a:normAutofit/>
          </a:bodyPr>
          <a:lstStyle/>
          <a:p>
            <a:pPr indent="0" marL="0">
              <a:buNone/>
            </a:pPr>
            <a:r>
              <a:rPr lang="tr-TR" altLang="en-US" sz="1440" dirty="0">
                <a:solidFill>
                  <a:srgbClr val="3A4540"/>
                </a:solidFill>
                <a:latin typeface="Calibri" pitchFamily="34" charset="0"/>
                <a:ea typeface="Calibri" pitchFamily="34" charset="-122"/>
                <a:cs typeface="Calibri" pitchFamily="34" charset="-120"/>
              </a:rPr>
              <a:t>Yeni işler: sensör ve istasyon kurulumu ve bakımı, veri ve danışmanlık, makine ve drone hizmeti, kooperatifte dijital destek elemanı. Otomatik dümenlemenin kullanımı birkaç saatte öğrenilebiliyor.</a:t>
            </a:r>
            <a:endParaRPr lang="tr-TR" sz="1440" dirty="0"/>
          </a:p>
        </p:txBody>
      </p:sp>
      <p:sp>
        <p:nvSpPr>
          <p:cNvPr id="18" name="Text 16"/>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Eurostat (2026); Kozan Ticaret Odası, Anket Raporu (2026); Adamchuk, UNL (2008)</a:t>
            </a:r>
            <a:endParaRPr lang="tr-TR" sz="900" dirty="0"/>
          </a:p>
        </p:txBody>
      </p:sp>
      <p:sp>
        <p:nvSpPr>
          <p:cNvPr id="19" name="Text 17"/>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31</a:t>
            </a:r>
            <a:endParaRPr lang="tr-TR"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10 · KAPSAYICILIK VE VERİ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Kimse geride kalmasın, veri üreticinin kalsın</a:t>
            </a:r>
            <a:endParaRPr lang="tr-TR" sz="2700" dirty="0"/>
          </a:p>
        </p:txBody>
      </p:sp>
      <p:sp>
        <p:nvSpPr>
          <p:cNvPr id="4" name="Shape 2"/>
          <p:cNvSpPr/>
          <p:nvPr/>
        </p:nvSpPr>
        <p:spPr>
          <a:xfrm>
            <a:off x="548640" y="2231098"/>
            <a:ext cx="5364328" cy="2114906"/>
          </a:xfrm>
          <a:prstGeom prst="roundRect">
            <a:avLst>
              <a:gd name="adj" fmla="val 5188"/>
            </a:avLst>
          </a:prstGeom>
          <a:solidFill>
            <a:srgbClr val="FBF1DC"/>
          </a:solidFill>
          <a:ln w="12700">
            <a:solidFill>
              <a:srgbClr val="FBF1DC"/>
            </a:solidFill>
            <a:prstDash val="solid"/>
          </a:ln>
        </p:spPr>
      </p:sp>
      <p:sp>
        <p:nvSpPr>
          <p:cNvPr id="5" name="Text 3"/>
          <p:cNvSpPr txBox="1"/>
          <p:nvPr/>
        </p:nvSpPr>
        <p:spPr>
          <a:xfrm>
            <a:off x="868680" y="2419929"/>
            <a:ext cx="4724248" cy="377662"/>
          </a:xfrm>
          <a:prstGeom prst="rect">
            <a:avLst/>
          </a:prstGeom>
          <a:noFill/>
          <a:ln/>
        </p:spPr>
        <p:txBody>
          <a:bodyPr wrap="square" lIns="0" tIns="0" rIns="0" bIns="0" rtlCol="0" anchor="t"/>
          <a:lstStyle/>
          <a:p>
            <a:pPr indent="0" marL="0">
              <a:buNone/>
            </a:pPr>
            <a:r>
              <a:rPr lang="tr-TR" altLang="en-US" sz="1800" b="1" dirty="0">
                <a:solidFill>
                  <a:srgbClr val="854D0E"/>
                </a:solidFill>
                <a:latin typeface="Calibri" pitchFamily="34" charset="0"/>
                <a:ea typeface="Calibri" pitchFamily="34" charset="-122"/>
                <a:cs typeface="Calibri" pitchFamily="34" charset="-120"/>
              </a:rPr>
              <a:t>Dışlayıcı proje</a:t>
            </a:r>
            <a:endParaRPr lang="tr-TR" sz="1800" dirty="0"/>
          </a:p>
        </p:txBody>
      </p:sp>
      <p:sp>
        <p:nvSpPr>
          <p:cNvPr id="6" name="Text 4"/>
          <p:cNvSpPr txBox="1"/>
          <p:nvPr/>
        </p:nvSpPr>
        <p:spPr>
          <a:xfrm>
            <a:off x="868680" y="2910889"/>
            <a:ext cx="4724248" cy="1284050"/>
          </a:xfrm>
          <a:prstGeom prst="rect">
            <a:avLst/>
          </a:prstGeom>
          <a:noFill/>
          <a:ln/>
        </p:spPr>
        <p:txBody>
          <a:bodyPr wrap="square" lIns="0" tIns="0" rIns="0" bIns="0" rtlCol="0" anchor="t">
            <a:normAutofit/>
          </a:bodyPr>
          <a:lstStyle/>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Yalnız akıllı telefonu ve dijital becerisi olanlar kullanabilir</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Maliyeti yalnız büyük işletme karşılayabilir</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Kararları üyelere danışmadan alır</a:t>
            </a:r>
            <a:endParaRPr lang="tr-TR" sz="1530" dirty="0"/>
          </a:p>
        </p:txBody>
      </p:sp>
      <p:sp>
        <p:nvSpPr>
          <p:cNvPr id="7" name="Shape 5"/>
          <p:cNvSpPr/>
          <p:nvPr/>
        </p:nvSpPr>
        <p:spPr>
          <a:xfrm>
            <a:off x="6278728" y="2231098"/>
            <a:ext cx="5364328" cy="2114906"/>
          </a:xfrm>
          <a:prstGeom prst="roundRect">
            <a:avLst>
              <a:gd name="adj" fmla="val 5188"/>
            </a:avLst>
          </a:prstGeom>
          <a:solidFill>
            <a:srgbClr val="E6F3EA"/>
          </a:solidFill>
          <a:ln w="12700">
            <a:solidFill>
              <a:srgbClr val="E6F3EA"/>
            </a:solidFill>
            <a:prstDash val="solid"/>
          </a:ln>
        </p:spPr>
      </p:sp>
      <p:sp>
        <p:nvSpPr>
          <p:cNvPr id="8" name="Text 6"/>
          <p:cNvSpPr txBox="1"/>
          <p:nvPr/>
        </p:nvSpPr>
        <p:spPr>
          <a:xfrm>
            <a:off x="6598768" y="2419929"/>
            <a:ext cx="4724248" cy="377662"/>
          </a:xfrm>
          <a:prstGeom prst="rect">
            <a:avLst/>
          </a:prstGeom>
          <a:noFill/>
          <a:ln/>
        </p:spPr>
        <p:txBody>
          <a:bodyPr wrap="square" lIns="0" tIns="0" rIns="0" bIns="0" rtlCol="0" anchor="t"/>
          <a:lstStyle/>
          <a:p>
            <a:pPr indent="0" marL="0">
              <a:buNone/>
            </a:pPr>
            <a:r>
              <a:rPr lang="tr-TR" altLang="en-US" sz="1800" b="1" dirty="0">
                <a:solidFill>
                  <a:srgbClr val="16602D"/>
                </a:solidFill>
                <a:latin typeface="Calibri" pitchFamily="34" charset="0"/>
                <a:ea typeface="Calibri" pitchFamily="34" charset="-122"/>
                <a:cs typeface="Calibri" pitchFamily="34" charset="-120"/>
              </a:rPr>
              <a:t>Kapsayıcı proje</a:t>
            </a:r>
            <a:endParaRPr lang="tr-TR" sz="1800" dirty="0"/>
          </a:p>
        </p:txBody>
      </p:sp>
      <p:sp>
        <p:nvSpPr>
          <p:cNvPr id="9" name="Text 7"/>
          <p:cNvSpPr txBox="1"/>
          <p:nvPr/>
        </p:nvSpPr>
        <p:spPr>
          <a:xfrm>
            <a:off x="6598768" y="2910889"/>
            <a:ext cx="4724248" cy="1284050"/>
          </a:xfrm>
          <a:prstGeom prst="rect">
            <a:avLst/>
          </a:prstGeom>
          <a:noFill/>
          <a:ln/>
        </p:spPr>
        <p:txBody>
          <a:bodyPr wrap="square" lIns="0" tIns="0" rIns="0" bIns="0" rtlCol="0" anchor="t">
            <a:normAutofit/>
          </a:bodyPr>
          <a:lstStyle/>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Uyarıları uygulamadan ve kısa mesajla gönderir</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Yüz yüze uygulama günü; kadınların katılabileceği saatler</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Küçük üreticiye ortak kullanım ve hizmet modeli</a:t>
            </a:r>
            <a:endParaRPr lang="tr-TR" sz="1530" dirty="0"/>
          </a:p>
        </p:txBody>
      </p:sp>
      <p:sp>
        <p:nvSpPr>
          <p:cNvPr id="10" name="Text 8"/>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FAO (2022); CEMA ve diğerleri (2018), AB Tarımsal Veri Paylaşımı Davranış Kuralları; Ticaret Bakanlığı, HKS</a:t>
            </a:r>
            <a:endParaRPr lang="tr-TR" sz="900" dirty="0"/>
          </a:p>
        </p:txBody>
      </p:sp>
      <p:sp>
        <p:nvSpPr>
          <p:cNvPr id="11" name="Text 9"/>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32</a:t>
            </a:r>
            <a:endParaRPr lang="tr-TR" sz="900" dirty="0"/>
          </a:p>
        </p:txBody>
      </p:sp>
      <p:sp>
        <p:nvSpPr>
          <p:cNvPr id="13" name="Shape 10"/>
          <p:cNvSpPr/>
          <p:nvPr/>
        </p:nvSpPr>
        <p:spPr>
          <a:xfrm>
            <a:off x="548640" y="4534835"/>
            <a:ext cx="11094415" cy="830856"/>
          </a:xfrm>
          <a:prstGeom prst="roundRect">
            <a:avLst>
              <a:gd name="adj" fmla="val 13207"/>
            </a:avLst>
          </a:prstGeom>
          <a:solidFill>
            <a:srgbClr val="E6F3EA"/>
          </a:solidFill>
          <a:ln w="9525">
            <a:solidFill>
              <a:srgbClr val="E6F3EA"/>
            </a:solidFill>
            <a:prstDash val="solid"/>
          </a:ln>
        </p:spPr>
      </p:sp>
      <p:sp>
        <p:nvSpPr>
          <p:cNvPr id="14" name="Shape 11"/>
          <p:cNvSpPr/>
          <p:nvPr/>
        </p:nvSpPr>
        <p:spPr>
          <a:xfrm>
            <a:off x="826554" y="4716113"/>
            <a:ext cx="468301" cy="468301"/>
          </a:xfrm>
          <a:prstGeom prst="ellipse">
            <a:avLst/>
          </a:prstGeom>
          <a:solidFill>
            <a:srgbClr val="FFFFFF"/>
          </a:solidFill>
          <a:ln w="12700">
            <a:solidFill>
              <a:srgbClr val="FFFFFF"/>
            </a:solidFill>
            <a:prstDash val="solid"/>
          </a:ln>
        </p:spPr>
      </p:sp>
      <p:pic>
        <p:nvPicPr>
          <p:cNvPr id="15" name="Image 0" descr="/root/kozan-akilli-tarim/sunum/build/cache/m2/icons/handshake-16602D.png">    </p:cNvPr>
          <p:cNvPicPr>
            <a:picLocks noChangeAspect="1"/>
          </p:cNvPicPr>
          <p:nvPr/>
        </p:nvPicPr>
        <p:blipFill>
          <a:blip r:embed="rId1"/>
          <a:stretch>
            <a:fillRect/>
          </a:stretch>
        </p:blipFill>
        <p:spPr>
          <a:xfrm>
            <a:off x="929580" y="4819139"/>
            <a:ext cx="262248" cy="262248"/>
          </a:xfrm>
          <a:prstGeom prst="rect">
            <a:avLst/>
          </a:prstGeom>
        </p:spPr>
      </p:pic>
      <p:sp>
        <p:nvSpPr>
          <p:cNvPr id="16" name="Text 12"/>
          <p:cNvSpPr txBox="1"/>
          <p:nvPr/>
        </p:nvSpPr>
        <p:spPr>
          <a:xfrm>
            <a:off x="1554480" y="4625474"/>
            <a:ext cx="9859975" cy="649578"/>
          </a:xfrm>
          <a:prstGeom prst="rect">
            <a:avLst/>
          </a:prstGeom>
          <a:noFill/>
          <a:ln/>
        </p:spPr>
        <p:txBody>
          <a:bodyPr wrap="square" lIns="0" tIns="0" rIns="0" bIns="0" rtlCol="0" anchor="ctr">
            <a:normAutofit/>
          </a:bodyPr>
          <a:lstStyle/>
          <a:p>
            <a:pPr indent="0" marL="0">
              <a:buNone/>
            </a:pPr>
            <a:r>
              <a:rPr lang="tr-TR" altLang="en-US" sz="1350" b="1" dirty="0">
                <a:solidFill>
                  <a:srgbClr val="16602D"/>
                </a:solidFill>
                <a:latin typeface="Calibri" pitchFamily="34" charset="0"/>
                <a:ea typeface="Calibri" pitchFamily="34" charset="-122"/>
                <a:cs typeface="Calibri" pitchFamily="34" charset="-120"/>
              </a:rPr>
              <a:t>Sözleşmeden önce sorun: </a:t>
            </a:r>
            <a:r>
              <a:rPr lang="tr-TR" altLang="en-US" sz="1350" dirty="0">
                <a:solidFill>
                  <a:srgbClr val="1B2420"/>
                </a:solidFill>
                <a:latin typeface="Calibri" pitchFamily="34" charset="0"/>
                <a:ea typeface="Calibri" pitchFamily="34" charset="-122"/>
                <a:cs typeface="Calibri" pitchFamily="34" charset="-120"/>
              </a:rPr>
              <a:t>Verilerim nerede saklanıyor? Kimlerle, hangi amaçla ve iznimle mi paylaşılıyor? Hizmeti bırakırsam verilerimi alıp götürebilir miyim?</a:t>
            </a:r>
            <a:endParaRPr lang="tr-TR" sz="13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DERS 10</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Platformda: kooperatifin ortak teknoloji kararı</a:t>
            </a:r>
            <a:endParaRPr lang="tr-T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Kozan Akademi platformu, Modül 2, Ders 10</a:t>
            </a:r>
            <a:endParaRPr lang="tr-T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33</a:t>
            </a:r>
            <a:endParaRPr lang="tr-TR" sz="900" dirty="0"/>
          </a:p>
        </p:txBody>
      </p:sp>
      <p:pic>
        <p:nvPicPr>
          <p:cNvPr id="8" name="Image 0" descr="/root/kozan-akilli-tarim/sunum/build/cache/m2-tr-l10-ix0-a600a3b8-2000-0.jpg">    </p:cNvPr>
          <p:cNvPicPr>
            <a:picLocks noChangeAspect="1"/>
          </p:cNvPicPr>
          <p:nvPr/>
        </p:nvPicPr>
        <p:blipFill>
          <a:blip r:embed="rId1"/>
          <a:stretch>
            <a:fillRect/>
          </a:stretch>
        </p:blipFill>
        <p:spPr>
          <a:xfrm>
            <a:off x="1032678" y="2253758"/>
            <a:ext cx="4596604" cy="3240338"/>
          </a:xfrm>
          <a:prstGeom prst="rect">
            <a:avLst/>
          </a:prstGeom>
          <a:effectLst>
            <a:outerShdw sx="100000" sy="100000" kx="0" ky="0" algn="bl" rotWithShape="0" blurRad="101600" dist="38100" dir="5400000">
              <a:srgbClr val="1B2420">
                <a:alpha val="22000"/>
              </a:srgbClr>
            </a:outerShdw>
          </a:effectLst>
        </p:spPr>
      </p:pic>
      <p:sp>
        <p:nvSpPr>
          <p:cNvPr id="9" name="Text 5"/>
          <p:cNvSpPr txBox="1"/>
          <p:nvPr/>
        </p:nvSpPr>
        <p:spPr>
          <a:xfrm>
            <a:off x="548640" y="5554522"/>
            <a:ext cx="5564680" cy="226597"/>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Modül 2, Ders 10: karar senaryosu (kurgusal)</a:t>
            </a:r>
            <a:endParaRPr lang="tr-TR" sz="990" dirty="0"/>
          </a:p>
        </p:txBody>
      </p:sp>
      <p:sp>
        <p:nvSpPr>
          <p:cNvPr id="10" name="Shape 6"/>
          <p:cNvSpPr/>
          <p:nvPr/>
        </p:nvSpPr>
        <p:spPr>
          <a:xfrm>
            <a:off x="6479080" y="2253758"/>
            <a:ext cx="5163975" cy="3240338"/>
          </a:xfrm>
          <a:prstGeom prst="roundRect">
            <a:avLst>
              <a:gd name="adj" fmla="val 338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1" name="Shape 7"/>
          <p:cNvSpPr/>
          <p:nvPr/>
        </p:nvSpPr>
        <p:spPr>
          <a:xfrm>
            <a:off x="6751426" y="2419929"/>
            <a:ext cx="415428" cy="415428"/>
          </a:xfrm>
          <a:prstGeom prst="ellipse">
            <a:avLst/>
          </a:prstGeom>
          <a:solidFill>
            <a:srgbClr val="E6F3EA"/>
          </a:solidFill>
          <a:ln w="12700">
            <a:solidFill>
              <a:srgbClr val="E6F3EA"/>
            </a:solidFill>
            <a:prstDash val="solid"/>
          </a:ln>
        </p:spPr>
      </p:sp>
      <p:pic>
        <p:nvPicPr>
          <p:cNvPr id="12" name="Image 1" descr="/root/kozan-akilli-tarim/sunum/build/cache/m2/icons/git-branch-16602D.png">    </p:cNvPr>
          <p:cNvPicPr>
            <a:picLocks noChangeAspect="1"/>
          </p:cNvPicPr>
          <p:nvPr/>
        </p:nvPicPr>
        <p:blipFill>
          <a:blip r:embed="rId2"/>
          <a:stretch>
            <a:fillRect/>
          </a:stretch>
        </p:blipFill>
        <p:spPr>
          <a:xfrm>
            <a:off x="6842820" y="2511323"/>
            <a:ext cx="232640" cy="232640"/>
          </a:xfrm>
          <a:prstGeom prst="rect">
            <a:avLst/>
          </a:prstGeom>
        </p:spPr>
      </p:pic>
      <p:sp>
        <p:nvSpPr>
          <p:cNvPr id="13" name="Text 8"/>
          <p:cNvSpPr txBox="1"/>
          <p:nvPr/>
        </p:nvSpPr>
        <p:spPr>
          <a:xfrm>
            <a:off x="7347760" y="2419929"/>
            <a:ext cx="4066695" cy="226597"/>
          </a:xfrm>
          <a:prstGeom prst="rect">
            <a:avLst/>
          </a:prstGeom>
          <a:noFill/>
          <a:ln/>
        </p:spPr>
        <p:txBody>
          <a:bodyPr wrap="square" lIns="0" tIns="0" rIns="0" bIns="0" rtlCol="0" anchor="t"/>
          <a:lstStyle/>
          <a:p>
            <a:pPr indent="0" marL="0">
              <a:buNone/>
            </a:pPr>
            <a:r>
              <a:rPr lang="tr-TR" altLang="en-US" sz="1350" b="1" dirty="0">
                <a:solidFill>
                  <a:srgbClr val="1B2420"/>
                </a:solidFill>
                <a:latin typeface="Calibri" pitchFamily="34" charset="0"/>
                <a:ea typeface="Calibri" pitchFamily="34" charset="-122"/>
                <a:cs typeface="Calibri" pitchFamily="34" charset="-120"/>
              </a:rPr>
              <a:t>Katılımcıya ne yaptıracağız?</a:t>
            </a:r>
            <a:endParaRPr lang="tr-TR" sz="1350" dirty="0"/>
          </a:p>
        </p:txBody>
      </p:sp>
      <p:sp>
        <p:nvSpPr>
          <p:cNvPr id="14" name="Text 9"/>
          <p:cNvSpPr txBox="1"/>
          <p:nvPr/>
        </p:nvSpPr>
        <p:spPr>
          <a:xfrm>
            <a:off x="7347760" y="2646526"/>
            <a:ext cx="4066695" cy="211491"/>
          </a:xfrm>
          <a:prstGeom prst="rect">
            <a:avLst/>
          </a:prstGeom>
          <a:noFill/>
          <a:ln/>
        </p:spPr>
        <p:txBody>
          <a:bodyPr wrap="square" lIns="0" tIns="0" rIns="0" bIns="0" rtlCol="0" anchor="t"/>
          <a:lstStyle/>
          <a:p>
            <a:pPr indent="0" marL="0">
              <a:buNone/>
            </a:pPr>
            <a:r>
              <a:rPr lang="tr-TR" altLang="en-US" sz="1040" b="1" dirty="0">
                <a:solidFill>
                  <a:srgbClr val="A16207"/>
                </a:solidFill>
                <a:latin typeface="Calibri" pitchFamily="34" charset="0"/>
                <a:ea typeface="Calibri" pitchFamily="34" charset="-122"/>
                <a:cs typeface="Calibri" pitchFamily="34" charset="-120"/>
              </a:rPr>
              <a:t>Zorunlu etkinlik · 40 XP · başarı eşiği %70</a:t>
            </a:r>
            <a:endParaRPr lang="tr-TR" sz="1040" dirty="0"/>
          </a:p>
        </p:txBody>
      </p:sp>
      <p:sp>
        <p:nvSpPr>
          <p:cNvPr id="15" name="Text 10"/>
          <p:cNvSpPr txBox="1"/>
          <p:nvPr/>
        </p:nvSpPr>
        <p:spPr>
          <a:xfrm>
            <a:off x="6753400" y="3024188"/>
            <a:ext cx="4615335" cy="2333950"/>
          </a:xfrm>
          <a:prstGeom prst="rect">
            <a:avLst/>
          </a:prstGeom>
          <a:noFill/>
          <a:ln/>
        </p:spPr>
        <p:txBody>
          <a:bodyPr wrap="square" lIns="0" tIns="0" rIns="0" bIns="0" rtlCol="0" anchor="t">
            <a:normAutofit/>
          </a:bodyPr>
          <a:lstStyle/>
          <a:p>
            <a:pPr marL="254000" indent="-254000">
              <a:spcAft>
                <a:spcPts val="743"/>
              </a:spcAft>
              <a:buSzPct val="100000"/>
              <a:buFont typeface="+mj-lt"/>
              <a:buAutoNum type="arabicPeriod" startAt="1"/>
            </a:pPr>
            <a:r>
              <a:rPr lang="tr-TR" altLang="en-US" sz="1350" b="1" dirty="0">
                <a:solidFill>
                  <a:srgbClr val="16602D"/>
                </a:solidFill>
                <a:latin typeface="Calibri" pitchFamily="34" charset="0"/>
                <a:ea typeface="Calibri" pitchFamily="34" charset="-122"/>
                <a:cs typeface="Calibri" pitchFamily="34" charset="-120"/>
              </a:rPr>
              <a:t>Senaryo: </a:t>
            </a:r>
            <a:r>
              <a:rPr lang="tr-TR" altLang="en-US" sz="1350" dirty="0">
                <a:solidFill>
                  <a:srgbClr val="3A4540"/>
                </a:solidFill>
                <a:latin typeface="Calibri" pitchFamily="34" charset="0"/>
                <a:ea typeface="Calibri" pitchFamily="34" charset="-122"/>
                <a:cs typeface="Calibri" pitchFamily="34" charset="-120"/>
              </a:rPr>
              <a:t>Kurgusal: Kozan'da 60 üyeli bir narenciye kooperatifi; üyelerin çoğunun 10-30 dekarlık bahçesi var, bütçe sınırlı.</a:t>
            </a:r>
            <a:endParaRPr lang="tr-TR" sz="1350" dirty="0"/>
          </a:p>
          <a:p>
            <a:pPr marL="254000" indent="-254000">
              <a:spcAft>
                <a:spcPts val="743"/>
              </a:spcAft>
              <a:buSzPct val="100000"/>
              <a:buFont typeface="+mj-lt"/>
              <a:buAutoNum type="arabicPeriod" startAt="1"/>
            </a:pPr>
            <a:r>
              <a:rPr lang="tr-TR" altLang="en-US" sz="1350" b="1" dirty="0">
                <a:solidFill>
                  <a:srgbClr val="16602D"/>
                </a:solidFill>
                <a:latin typeface="Calibri" pitchFamily="34" charset="0"/>
                <a:ea typeface="Calibri" pitchFamily="34" charset="-122"/>
                <a:cs typeface="Calibri" pitchFamily="34" charset="-120"/>
              </a:rPr>
              <a:t>Rol: </a:t>
            </a:r>
            <a:r>
              <a:rPr lang="tr-TR" altLang="en-US" sz="1350" dirty="0">
                <a:solidFill>
                  <a:srgbClr val="3A4540"/>
                </a:solidFill>
                <a:latin typeface="Calibri" pitchFamily="34" charset="0"/>
                <a:ea typeface="Calibri" pitchFamily="34" charset="-122"/>
                <a:cs typeface="Calibri" pitchFamily="34" charset="-120"/>
              </a:rPr>
              <a:t>Katılımcılar yönetim kurulu adına karar verir; her seçim puan ve geri bildirim getirir.</a:t>
            </a:r>
            <a:endParaRPr lang="tr-TR" sz="1350" dirty="0"/>
          </a:p>
          <a:p>
            <a:pPr marL="254000" indent="-254000">
              <a:spcAft>
                <a:spcPts val="743"/>
              </a:spcAft>
              <a:buSzPct val="100000"/>
              <a:buFont typeface="+mj-lt"/>
              <a:buAutoNum type="arabicPeriod" startAt="1"/>
            </a:pPr>
            <a:r>
              <a:rPr lang="tr-TR" altLang="en-US" sz="1350" b="1" dirty="0">
                <a:solidFill>
                  <a:srgbClr val="16602D"/>
                </a:solidFill>
                <a:latin typeface="Calibri" pitchFamily="34" charset="0"/>
                <a:ea typeface="Calibri" pitchFamily="34" charset="-122"/>
                <a:cs typeface="Calibri" pitchFamily="34" charset="-120"/>
              </a:rPr>
              <a:t>Tartışın: </a:t>
            </a:r>
            <a:r>
              <a:rPr lang="tr-TR" altLang="en-US" sz="1350" dirty="0">
                <a:solidFill>
                  <a:srgbClr val="3A4540"/>
                </a:solidFill>
                <a:latin typeface="Calibri" pitchFamily="34" charset="0"/>
                <a:ea typeface="Calibri" pitchFamily="34" charset="-122"/>
                <a:cs typeface="Calibri" pitchFamily="34" charset="-120"/>
              </a:rPr>
              <a:t>Pahalı bir otonom araç mı, üyelerin ortak ihtiyacına göre bir hizmet mi?</a:t>
            </a:r>
            <a:endParaRPr lang="tr-TR" sz="1350" dirty="0"/>
          </a:p>
          <a:p>
            <a:pPr marL="254000" indent="-254000">
              <a:spcAft>
                <a:spcPts val="743"/>
              </a:spcAft>
              <a:buSzPct val="100000"/>
              <a:buFont typeface="+mj-lt"/>
              <a:buAutoNum type="arabicPeriod" startAt="1"/>
            </a:pPr>
            <a:r>
              <a:rPr lang="tr-TR" altLang="en-US" sz="1350" b="1" dirty="0">
                <a:solidFill>
                  <a:srgbClr val="16602D"/>
                </a:solidFill>
                <a:latin typeface="Calibri" pitchFamily="34" charset="0"/>
                <a:ea typeface="Calibri" pitchFamily="34" charset="-122"/>
                <a:cs typeface="Calibri" pitchFamily="34" charset="-120"/>
              </a:rPr>
              <a:t>Ardından: </a:t>
            </a:r>
            <a:r>
              <a:rPr lang="tr-TR" altLang="en-US" sz="1350" dirty="0">
                <a:solidFill>
                  <a:srgbClr val="3A4540"/>
                </a:solidFill>
                <a:latin typeface="Calibri" pitchFamily="34" charset="0"/>
                <a:ea typeface="Calibri" pitchFamily="34" charset="-122"/>
                <a:cs typeface="Calibri" pitchFamily="34" charset="-120"/>
              </a:rPr>
              <a:t>"Sosyal fayda mı, risk mi?" sınıflandırma etkinliği.</a:t>
            </a:r>
            <a:endParaRPr lang="tr-TR" sz="13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KOZAN VE LARİSSA</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Kozan ve Larissa: aynı soru, farklı tarla</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TÜİK MEDAS (2025); Türk Patent (2020); DSİ; Anadolu Ajansı (2025); Avrupa Komisyonu, Cotton; JRC, Pinios; NEUROPUBLIC</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34</a:t>
            </a:r>
            <a:endParaRPr lang="tr-TR" sz="9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2011680"/>
                <a:gridCol w="4540910"/>
                <a:gridCol w="4541825"/>
              </a:tblGrid>
              <a:tr h="377662">
                <a:tc>
                  <a:txBody>
                    <a:bodyPr/>
                    <a:lstStyle/>
                    <a:p>
                      <a:pPr indent="0" marL="0">
                        <a:buNone/>
                      </a:pPr>
                      <a:endParaRPr lang="tr-TR" sz="131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310" b="1" dirty="0">
                          <a:solidFill>
                            <a:srgbClr val="FFFFFF"/>
                          </a:solidFill>
                          <a:latin typeface="Calibri" pitchFamily="34" charset="0"/>
                          <a:ea typeface="Calibri" pitchFamily="34" charset="-122"/>
                          <a:cs typeface="Calibri" pitchFamily="34" charset="-120"/>
                        </a:rPr>
                        <a:t>Kozan (Adana)</a:t>
                      </a:r>
                      <a:endParaRPr lang="tr-TR" sz="131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310" b="1" dirty="0">
                          <a:solidFill>
                            <a:srgbClr val="FFFFFF"/>
                          </a:solidFill>
                          <a:latin typeface="Calibri" pitchFamily="34" charset="0"/>
                          <a:ea typeface="Calibri" pitchFamily="34" charset="-122"/>
                          <a:cs typeface="Calibri" pitchFamily="34" charset="-120"/>
                        </a:rPr>
                        <a:t>Larissa (Teselya)</a:t>
                      </a:r>
                      <a:endParaRPr lang="tr-TR" sz="131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717557">
                <a:tc>
                  <a:txBody>
                    <a:bodyPr/>
                    <a:lstStyle/>
                    <a:p>
                      <a:pPr indent="0" marL="0">
                        <a:buNone/>
                      </a:pPr>
                      <a:r>
                        <a:rPr lang="tr-TR" sz="1310" b="1" dirty="0">
                          <a:solidFill>
                            <a:srgbClr val="0E3D1E"/>
                          </a:solidFill>
                          <a:latin typeface="Calibri" pitchFamily="34" charset="0"/>
                          <a:ea typeface="Calibri" pitchFamily="34" charset="-122"/>
                          <a:cs typeface="Calibri" pitchFamily="34" charset="-120"/>
                        </a:rPr>
                        <a:t>Öne çıkan ürün</a:t>
                      </a:r>
                      <a:endParaRPr lang="tr-TR" sz="131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indent="0" marL="0">
                        <a:buNone/>
                      </a:pPr>
                      <a:r>
                        <a:rPr lang="tr-TR" sz="1310" dirty="0">
                          <a:solidFill>
                            <a:srgbClr val="1B2420"/>
                          </a:solidFill>
                          <a:latin typeface="Calibri" pitchFamily="34" charset="0"/>
                          <a:ea typeface="Calibri" pitchFamily="34" charset="-122"/>
                          <a:cs typeface="Calibri" pitchFamily="34" charset="-120"/>
                        </a:rPr>
                        <a:t>Portakal: 2025'te 112.450 t, Türkiye üretiminin %8,5'i; 2020'den beri menşe adı tescilli</a:t>
                      </a:r>
                      <a:endParaRPr lang="tr-TR" sz="131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10" dirty="0">
                          <a:solidFill>
                            <a:srgbClr val="1B2420"/>
                          </a:solidFill>
                          <a:latin typeface="Calibri" pitchFamily="34" charset="0"/>
                          <a:ea typeface="Calibri" pitchFamily="34" charset="-122"/>
                          <a:cs typeface="Calibri" pitchFamily="34" charset="-120"/>
                        </a:rPr>
                        <a:t>Pamuk: Yunanistan AB pamuk alanı ve üretiminin %80'ini tutar; Larissa ovası başlıca üretim alanlarından</a:t>
                      </a:r>
                      <a:endParaRPr lang="tr-TR" sz="131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717557">
                <a:tc>
                  <a:txBody>
                    <a:bodyPr/>
                    <a:lstStyle/>
                    <a:p>
                      <a:pPr indent="0" marL="0">
                        <a:buNone/>
                      </a:pPr>
                      <a:r>
                        <a:rPr lang="tr-TR" sz="1310" b="1" dirty="0">
                          <a:solidFill>
                            <a:srgbClr val="0E3D1E"/>
                          </a:solidFill>
                          <a:latin typeface="Calibri" pitchFamily="34" charset="0"/>
                          <a:ea typeface="Calibri" pitchFamily="34" charset="-122"/>
                          <a:cs typeface="Calibri" pitchFamily="34" charset="-120"/>
                        </a:rPr>
                        <a:t>Su baskısı</a:t>
                      </a:r>
                      <a:endParaRPr lang="tr-TR" sz="131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indent="0" marL="0">
                        <a:buNone/>
                      </a:pPr>
                      <a:r>
                        <a:rPr lang="tr-TR" sz="1310" dirty="0">
                          <a:solidFill>
                            <a:srgbClr val="1B2420"/>
                          </a:solidFill>
                          <a:latin typeface="Calibri" pitchFamily="34" charset="0"/>
                          <a:ea typeface="Calibri" pitchFamily="34" charset="-122"/>
                          <a:cs typeface="Calibri" pitchFamily="34" charset="-120"/>
                        </a:rPr>
                        <a:t>Kozan Barajı 10.220 ha sular; Ağustos 2025'te doluluk %10</a:t>
                      </a:r>
                      <a:endParaRPr lang="tr-TR" sz="131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310" dirty="0">
                          <a:solidFill>
                            <a:srgbClr val="1B2420"/>
                          </a:solidFill>
                          <a:latin typeface="Calibri" pitchFamily="34" charset="0"/>
                          <a:ea typeface="Calibri" pitchFamily="34" charset="-122"/>
                          <a:cs typeface="Calibri" pitchFamily="34" charset="-120"/>
                        </a:rPr>
                        <a:t>Pinios havzasında sulama toplam su kullanımının %90-95'i; ova Nitrata Hassas Bölge</a:t>
                      </a:r>
                      <a:endParaRPr lang="tr-TR" sz="131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717557">
                <a:tc>
                  <a:txBody>
                    <a:bodyPr/>
                    <a:lstStyle/>
                    <a:p>
                      <a:pPr indent="0" marL="0">
                        <a:buNone/>
                      </a:pPr>
                      <a:r>
                        <a:rPr lang="tr-TR" sz="1310" b="1" dirty="0">
                          <a:solidFill>
                            <a:srgbClr val="0E3D1E"/>
                          </a:solidFill>
                          <a:latin typeface="Calibri" pitchFamily="34" charset="0"/>
                          <a:ea typeface="Calibri" pitchFamily="34" charset="-122"/>
                          <a:cs typeface="Calibri" pitchFamily="34" charset="-120"/>
                        </a:rPr>
                        <a:t>Arazi ve bağlantı</a:t>
                      </a:r>
                      <a:endParaRPr lang="tr-TR" sz="131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indent="0" marL="0">
                        <a:buNone/>
                      </a:pPr>
                      <a:r>
                        <a:rPr lang="tr-TR" sz="1310" dirty="0">
                          <a:solidFill>
                            <a:srgbClr val="1B2420"/>
                          </a:solidFill>
                          <a:latin typeface="Calibri" pitchFamily="34" charset="0"/>
                          <a:ea typeface="Calibri" pitchFamily="34" charset="-122"/>
                          <a:cs typeface="Calibri" pitchFamily="34" charset="-120"/>
                        </a:rPr>
                        <a:t>Ova ve engebeli bahçeler: ağ geçidi yüksek noktaya, komşularla paylaşılır</a:t>
                      </a:r>
                      <a:endParaRPr lang="tr-TR" sz="131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10" dirty="0">
                          <a:solidFill>
                            <a:srgbClr val="1B2420"/>
                          </a:solidFill>
                          <a:latin typeface="Calibri" pitchFamily="34" charset="0"/>
                          <a:ea typeface="Calibri" pitchFamily="34" charset="-122"/>
                          <a:cs typeface="Calibri" pitchFamily="34" charset="-120"/>
                        </a:rPr>
                        <a:t>Geniş, düz tarlalar: tek ağ geçidi uzağa ulaşır; nokta ölçümü uyduyla okunur</a:t>
                      </a:r>
                      <a:endParaRPr lang="tr-TR" sz="131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717557">
                <a:tc>
                  <a:txBody>
                    <a:bodyPr/>
                    <a:lstStyle/>
                    <a:p>
                      <a:pPr indent="0" marL="0">
                        <a:buNone/>
                      </a:pPr>
                      <a:r>
                        <a:rPr lang="tr-TR" sz="1310" b="1" dirty="0">
                          <a:solidFill>
                            <a:srgbClr val="0E3D1E"/>
                          </a:solidFill>
                          <a:latin typeface="Calibri" pitchFamily="34" charset="0"/>
                          <a:ea typeface="Calibri" pitchFamily="34" charset="-122"/>
                          <a:cs typeface="Calibri" pitchFamily="34" charset="-120"/>
                        </a:rPr>
                        <a:t>Uygun model</a:t>
                      </a:r>
                      <a:endParaRPr lang="tr-TR" sz="131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indent="0" marL="0">
                        <a:buNone/>
                      </a:pPr>
                      <a:r>
                        <a:rPr lang="tr-TR" sz="1310" dirty="0">
                          <a:solidFill>
                            <a:srgbClr val="1B2420"/>
                          </a:solidFill>
                          <a:latin typeface="Calibri" pitchFamily="34" charset="0"/>
                          <a:ea typeface="Calibri" pitchFamily="34" charset="-122"/>
                          <a:cs typeface="Calibri" pitchFamily="34" charset="-120"/>
                        </a:rPr>
                        <a:t>ÇKS kaydı, sensör panosu; oda ve kooperatif üzerinden ortak istasyon ve hizmet</a:t>
                      </a:r>
                      <a:endParaRPr lang="tr-TR" sz="131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310" dirty="0">
                          <a:solidFill>
                            <a:srgbClr val="1B2420"/>
                          </a:solidFill>
                          <a:latin typeface="Calibri" pitchFamily="34" charset="0"/>
                          <a:ea typeface="Calibri" pitchFamily="34" charset="-122"/>
                          <a:cs typeface="Calibri" pitchFamily="34" charset="-120"/>
                        </a:rPr>
                        <a:t>gaiasense: kooperatif üzerinden akıllı sulama, hedefli gübreleme, erken uyarı</a:t>
                      </a:r>
                      <a:endParaRPr lang="tr-TR" sz="131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KOZAN VE LARİSSA</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Kozan'dan ses: ihtiyaç anketi (103 katılımcı)</a:t>
            </a:r>
            <a:endParaRPr lang="tr-TR" sz="2700" dirty="0"/>
          </a:p>
        </p:txBody>
      </p:sp>
      <p:graphicFrame>
        <p:nvGraphicFramePr>
          <p:cNvPr id="4" name="Chart 0" descr=""/>
          <p:cNvGraphicFramePr/>
          <p:nvPr/>
        </p:nvGraphicFramePr>
        <p:xfrm>
          <a:off x="548640" y="2231098"/>
          <a:ext cx="6979615" cy="3391403"/>
        </p:xfrm>
        <a:graphic xmlns:a="http://schemas.openxmlformats.org/drawingml/2006/main">
          <a:graphicData uri="http://schemas.openxmlformats.org/drawingml/2006/chart">
            <c:chart xmlns:c="http://schemas.openxmlformats.org/drawingml/2006/chart" r:id="rId1"/>
          </a:graphicData>
        </a:graphic>
      </p:graphicFrame>
      <p:sp>
        <p:nvSpPr>
          <p:cNvPr id="5" name="Text 2"/>
          <p:cNvSpPr txBox="1"/>
          <p:nvPr/>
        </p:nvSpPr>
        <p:spPr>
          <a:xfrm>
            <a:off x="7894015" y="2344397"/>
            <a:ext cx="3749040" cy="3240338"/>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Ne anlama geliyor?</a:t>
            </a:r>
            <a:endParaRPr lang="tr-TR" sz="1350" dirty="0"/>
          </a:p>
          <a:p>
            <a:pPr indent="0" marL="0">
              <a:buNone/>
            </a:pPr>
            <a:r>
              <a:rPr lang="tr-TR" altLang="en-US" sz="600" dirty="0">
                <a:solidFill>
                  <a:srgbClr val="3A4540"/>
                </a:solidFill>
                <a:latin typeface="Calibri" pitchFamily="34" charset="0"/>
                <a:ea typeface="Calibri" pitchFamily="34" charset="-122"/>
                <a:cs typeface="Calibri" pitchFamily="34" charset="-120"/>
              </a:rPr>
              <a:t> </a:t>
            </a:r>
            <a:endParaRPr lang="tr-TR" sz="1350" dirty="0"/>
          </a:p>
          <a:p>
            <a:pPr indent="0" marL="0">
              <a:buNone/>
            </a:pPr>
            <a:r>
              <a:rPr lang="tr-TR" altLang="en-US" sz="1350" dirty="0">
                <a:solidFill>
                  <a:srgbClr val="3A4540"/>
                </a:solidFill>
                <a:latin typeface="Calibri" pitchFamily="34" charset="0"/>
                <a:ea typeface="Calibri" pitchFamily="34" charset="-122"/>
                <a:cs typeface="Calibri" pitchFamily="34" charset="-120"/>
              </a:rPr>
              <a:t>Uygulamalar telefona uygun olmalı.</a:t>
            </a:r>
            <a:endParaRPr lang="tr-TR" sz="1350" dirty="0"/>
          </a:p>
          <a:p>
            <a:pPr indent="0" marL="0">
              <a:buNone/>
            </a:pPr>
            <a:r>
              <a:rPr lang="tr-TR" altLang="en-US" sz="1350" dirty="0">
                <a:solidFill>
                  <a:srgbClr val="3A4540"/>
                </a:solidFill>
                <a:latin typeface="Calibri" pitchFamily="34" charset="0"/>
                <a:ea typeface="Calibri" pitchFamily="34" charset="-122"/>
                <a:cs typeface="Calibri" pitchFamily="34" charset="-120"/>
              </a:rPr>
              <a:t>Maliyet ortak kullanım ve hibeyle paylaşılmalı.</a:t>
            </a:r>
            <a:endParaRPr lang="tr-TR" sz="1350" dirty="0"/>
          </a:p>
          <a:p>
            <a:pPr indent="0" marL="0">
              <a:buNone/>
            </a:pPr>
            <a:r>
              <a:rPr lang="tr-TR" altLang="en-US" sz="1350" dirty="0">
                <a:solidFill>
                  <a:srgbClr val="3A4540"/>
                </a:solidFill>
                <a:latin typeface="Calibri" pitchFamily="34" charset="0"/>
                <a:ea typeface="Calibri" pitchFamily="34" charset="-122"/>
                <a:cs typeface="Calibri" pitchFamily="34" charset="-120"/>
              </a:rPr>
              <a:t>Kozan ile Larissa arasında bilgi alışverişine hem ihtiyaç hem istek var.</a:t>
            </a:r>
            <a:endParaRPr lang="tr-TR" sz="135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Kozan Ticaret Odası (2026), Kozan'daki Yerel Toplulukların İhtiyaçlarının Değerlendirilmesi: Anket Raporu</a:t>
            </a:r>
            <a:endParaRPr lang="tr-T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35</a:t>
            </a:r>
            <a:endParaRPr lang="tr-TR"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E6F3EA"/>
          </a:solidFill>
          <a:ln w="6350">
            <a:solidFill>
              <a:srgbClr val="E6F3EA"/>
            </a:solidFill>
            <a:prstDash val="solid"/>
          </a:ln>
        </p:spPr>
      </p:sp>
      <p:sp>
        <p:nvSpPr>
          <p:cNvPr id="3" name="Text 1"/>
          <p:cNvSpPr txBox="1"/>
          <p:nvPr/>
        </p:nvSpPr>
        <p:spPr>
          <a:xfrm>
            <a:off x="1097280" y="1808117"/>
            <a:ext cx="9997135" cy="226597"/>
          </a:xfrm>
          <a:prstGeom prst="rect">
            <a:avLst/>
          </a:prstGeom>
          <a:noFill/>
          <a:ln/>
        </p:spPr>
        <p:txBody>
          <a:bodyPr wrap="square" lIns="0" tIns="0" rIns="0" bIns="0" rtlCol="0" anchor="t"/>
          <a:lstStyle/>
          <a:p>
            <a:pPr indent="0" marL="0">
              <a:buNone/>
            </a:pPr>
            <a:r>
              <a:rPr lang="tr-TR" altLang="en-US" sz="1170" b="1" spc="300" kern="0" dirty="0">
                <a:solidFill>
                  <a:srgbClr val="1F7A3A"/>
                </a:solidFill>
                <a:latin typeface="Calibri" pitchFamily="34" charset="0"/>
                <a:ea typeface="Calibri" pitchFamily="34" charset="-122"/>
                <a:cs typeface="Calibri" pitchFamily="34" charset="-120"/>
              </a:rPr>
              <a:t>AKILDA KALSIN</a:t>
            </a:r>
            <a:endParaRPr lang="tr-TR" sz="1170" dirty="0"/>
          </a:p>
        </p:txBody>
      </p:sp>
      <p:sp>
        <p:nvSpPr>
          <p:cNvPr id="4" name="Text 2"/>
          <p:cNvSpPr txBox="1"/>
          <p:nvPr/>
        </p:nvSpPr>
        <p:spPr>
          <a:xfrm>
            <a:off x="1097280" y="2148012"/>
            <a:ext cx="9997135" cy="2417036"/>
          </a:xfrm>
          <a:prstGeom prst="rect">
            <a:avLst/>
          </a:prstGeom>
          <a:noFill/>
          <a:ln/>
        </p:spPr>
        <p:txBody>
          <a:bodyPr wrap="square" lIns="0" tIns="0" rIns="0" bIns="0" rtlCol="0" anchor="t">
            <a:normAutofit/>
          </a:bodyPr>
          <a:lstStyle/>
          <a:p>
            <a:pPr indent="0" marL="0">
              <a:buNone/>
            </a:pPr>
            <a:r>
              <a:rPr lang="tr-TR" altLang="en-US" sz="3060" b="1" dirty="0">
                <a:solidFill>
                  <a:srgbClr val="0E3D1E"/>
                </a:solidFill>
                <a:latin typeface="Calibri" pitchFamily="34" charset="0"/>
                <a:ea typeface="Calibri" pitchFamily="34" charset="-122"/>
                <a:cs typeface="Calibri" pitchFamily="34" charset="-120"/>
              </a:rPr>
              <a:t>Akıllı tarım bir cihaz değil; ölçümle başlayan, bağlantı ve yazılımla karara dönüşen, doğrulamayla kapanan bir yönetim döngüsüdür.</a:t>
            </a:r>
            <a:endParaRPr lang="tr-TR" sz="3060" dirty="0"/>
          </a:p>
        </p:txBody>
      </p:sp>
      <p:sp>
        <p:nvSpPr>
          <p:cNvPr id="5" name="Text 3"/>
          <p:cNvSpPr txBox="1"/>
          <p:nvPr/>
        </p:nvSpPr>
        <p:spPr>
          <a:xfrm>
            <a:off x="1097280" y="4640580"/>
            <a:ext cx="9997135" cy="755324"/>
          </a:xfrm>
          <a:prstGeom prst="rect">
            <a:avLst/>
          </a:prstGeom>
          <a:noFill/>
          <a:ln/>
        </p:spPr>
        <p:txBody>
          <a:bodyPr wrap="square" lIns="0" tIns="0" rIns="0" bIns="0" rtlCol="0" anchor="t"/>
          <a:lstStyle/>
          <a:p>
            <a:pPr indent="0" marL="0">
              <a:buNone/>
            </a:pPr>
            <a:r>
              <a:rPr lang="tr-TR" altLang="en-US" sz="1530" dirty="0">
                <a:solidFill>
                  <a:srgbClr val="3A4540"/>
                </a:solidFill>
                <a:latin typeface="Calibri" pitchFamily="34" charset="0"/>
                <a:ea typeface="Calibri" pitchFamily="34" charset="-122"/>
                <a:cs typeface="Calibri" pitchFamily="34" charset="-120"/>
              </a:rPr>
              <a:t>Küçük başlayın, sonucu ölçün, maliyeti paylaşın: hizmet ve ortak kullanım küçük işletmeyi de içeri alır.</a:t>
            </a:r>
            <a:endParaRPr lang="tr-TR" sz="153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36</a:t>
            </a:r>
            <a:endParaRPr lang="tr-TR"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TAMAMLAMA</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Modül görevi ve değerlendirme sınavı</a:t>
            </a:r>
            <a:endParaRPr lang="tr-T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37</a:t>
            </a:r>
            <a:endParaRPr lang="tr-TR" sz="900" dirty="0"/>
          </a:p>
        </p:txBody>
      </p:sp>
      <p:sp>
        <p:nvSpPr>
          <p:cNvPr id="6" name="Shape 3"/>
          <p:cNvSpPr/>
          <p:nvPr/>
        </p:nvSpPr>
        <p:spPr>
          <a:xfrm>
            <a:off x="548640" y="2231098"/>
            <a:ext cx="6035040" cy="3315871"/>
          </a:xfrm>
          <a:prstGeom prst="roundRect">
            <a:avLst>
              <a:gd name="adj" fmla="val 3309"/>
            </a:avLst>
          </a:prstGeom>
          <a:solidFill>
            <a:srgbClr val="FBF1DC"/>
          </a:solidFill>
          <a:ln w="9525">
            <a:solidFill>
              <a:srgbClr val="FBF1DC"/>
            </a:solidFill>
            <a:prstDash val="solid"/>
          </a:ln>
        </p:spPr>
      </p:sp>
      <p:sp>
        <p:nvSpPr>
          <p:cNvPr id="7" name="Shape 4"/>
          <p:cNvSpPr/>
          <p:nvPr/>
        </p:nvSpPr>
        <p:spPr>
          <a:xfrm>
            <a:off x="878637" y="2419929"/>
            <a:ext cx="528727" cy="528727"/>
          </a:xfrm>
          <a:prstGeom prst="ellipse">
            <a:avLst/>
          </a:prstGeom>
          <a:solidFill>
            <a:srgbClr val="FFFFFF"/>
          </a:solidFill>
          <a:ln w="12700">
            <a:solidFill>
              <a:srgbClr val="FFFFFF"/>
            </a:solidFill>
            <a:prstDash val="solid"/>
          </a:ln>
        </p:spPr>
      </p:sp>
      <p:pic>
        <p:nvPicPr>
          <p:cNvPr id="8" name="Image 0" descr="/root/kozan-akilli-tarim/sunum/build/cache/m2/icons/trophy-854D0E.png">    </p:cNvPr>
          <p:cNvPicPr>
            <a:picLocks noChangeAspect="1"/>
          </p:cNvPicPr>
          <p:nvPr/>
        </p:nvPicPr>
        <p:blipFill>
          <a:blip r:embed="rId1"/>
          <a:stretch>
            <a:fillRect/>
          </a:stretch>
        </p:blipFill>
        <p:spPr>
          <a:xfrm>
            <a:off x="994957" y="2536249"/>
            <a:ext cx="296087" cy="296087"/>
          </a:xfrm>
          <a:prstGeom prst="rect">
            <a:avLst/>
          </a:prstGeom>
        </p:spPr>
      </p:pic>
      <p:sp>
        <p:nvSpPr>
          <p:cNvPr id="9" name="Text 5"/>
          <p:cNvSpPr txBox="1"/>
          <p:nvPr/>
        </p:nvSpPr>
        <p:spPr>
          <a:xfrm>
            <a:off x="1645920" y="2382163"/>
            <a:ext cx="4709160" cy="642025"/>
          </a:xfrm>
          <a:prstGeom prst="rect">
            <a:avLst/>
          </a:prstGeom>
          <a:noFill/>
          <a:ln/>
        </p:spPr>
        <p:txBody>
          <a:bodyPr wrap="square" lIns="0" tIns="0" rIns="0" bIns="0" rtlCol="0" anchor="ctr"/>
          <a:lstStyle/>
          <a:p>
            <a:pPr indent="0" marL="0">
              <a:buNone/>
            </a:pPr>
            <a:r>
              <a:rPr lang="tr-TR" altLang="en-US" sz="1080" b="1" spc="100" kern="0" dirty="0">
                <a:solidFill>
                  <a:srgbClr val="854D0E"/>
                </a:solidFill>
                <a:latin typeface="Calibri" pitchFamily="34" charset="0"/>
                <a:ea typeface="Calibri" pitchFamily="34" charset="-122"/>
                <a:cs typeface="Calibri" pitchFamily="34" charset="-120"/>
              </a:rPr>
              <a:t>MODÜL GÖREVİ</a:t>
            </a:r>
            <a:endParaRPr lang="tr-TR" sz="1620" dirty="0"/>
          </a:p>
          <a:p>
            <a:pPr indent="0" marL="0">
              <a:buNone/>
            </a:pPr>
            <a:r>
              <a:rPr lang="tr-TR" altLang="en-US" sz="1980" b="1" dirty="0">
                <a:solidFill>
                  <a:srgbClr val="1B2420"/>
                </a:solidFill>
                <a:latin typeface="Calibri" pitchFamily="34" charset="0"/>
                <a:ea typeface="Calibri" pitchFamily="34" charset="-122"/>
                <a:cs typeface="Calibri" pitchFamily="34" charset="-120"/>
              </a:rPr>
              <a:t>Akıllı Tarım Kaşifi</a:t>
            </a:r>
            <a:endParaRPr lang="tr-TR" sz="1620" dirty="0"/>
          </a:p>
        </p:txBody>
      </p:sp>
      <p:sp>
        <p:nvSpPr>
          <p:cNvPr id="10" name="Text 6"/>
          <p:cNvSpPr txBox="1"/>
          <p:nvPr/>
        </p:nvSpPr>
        <p:spPr>
          <a:xfrm>
            <a:off x="868680" y="3175253"/>
            <a:ext cx="5394960" cy="1654159"/>
          </a:xfrm>
          <a:prstGeom prst="rect">
            <a:avLst/>
          </a:prstGeom>
          <a:noFill/>
          <a:ln/>
        </p:spPr>
        <p:txBody>
          <a:bodyPr wrap="square" lIns="0" tIns="0" rIns="0" bIns="0" rtlCol="0" anchor="t">
            <a:normAutofit/>
          </a:bodyPr>
          <a:lstStyle/>
          <a:p>
            <a:pPr indent="0" marL="0">
              <a:buNone/>
            </a:pPr>
            <a:r>
              <a:rPr lang="tr-TR" altLang="en-US" sz="1350" dirty="0">
                <a:solidFill>
                  <a:srgbClr val="1B2420"/>
                </a:solidFill>
                <a:latin typeface="Calibri" pitchFamily="34" charset="0"/>
                <a:ea typeface="Calibri" pitchFamily="34" charset="-122"/>
                <a:cs typeface="Calibri" pitchFamily="34" charset="-120"/>
              </a:rPr>
              <a:t>Modüldeki 19 zorunlu etkinliği başarı eşiğinin üstünde tamamlayın: verinin yolculuğu, bahçeye sensör yerleştirme, otonom saha güvenliği, sensör panosu, iki geri ödeme hesaplayıcısı ve kooperatif karar senaryosu dahil. Ardından değerlendirme sınavından en az %70 alın.</a:t>
            </a:r>
            <a:endParaRPr lang="tr-TR" sz="1350" dirty="0"/>
          </a:p>
        </p:txBody>
      </p:sp>
      <p:sp>
        <p:nvSpPr>
          <p:cNvPr id="11" name="Shape 7"/>
          <p:cNvSpPr/>
          <p:nvPr/>
        </p:nvSpPr>
        <p:spPr>
          <a:xfrm>
            <a:off x="868680" y="4942710"/>
            <a:ext cx="5394960" cy="415428"/>
          </a:xfrm>
          <a:prstGeom prst="roundRect">
            <a:avLst>
              <a:gd name="adj" fmla="val 59430"/>
            </a:avLst>
          </a:prstGeom>
          <a:solidFill>
            <a:srgbClr val="FFFFFF"/>
          </a:solidFill>
          <a:ln w="9525">
            <a:solidFill>
              <a:srgbClr val="FFFFFF"/>
            </a:solidFill>
            <a:prstDash val="solid"/>
          </a:ln>
        </p:spPr>
      </p:sp>
      <p:sp>
        <p:nvSpPr>
          <p:cNvPr id="12" name="Text 8"/>
          <p:cNvSpPr txBox="1"/>
          <p:nvPr/>
        </p:nvSpPr>
        <p:spPr>
          <a:xfrm>
            <a:off x="868680" y="4942710"/>
            <a:ext cx="5394960" cy="415428"/>
          </a:xfrm>
          <a:prstGeom prst="rect">
            <a:avLst/>
          </a:prstGeom>
          <a:noFill/>
          <a:ln/>
        </p:spPr>
        <p:txBody>
          <a:bodyPr wrap="square" lIns="0" tIns="0" rIns="0" bIns="0" rtlCol="0" anchor="ctr"/>
          <a:lstStyle/>
          <a:p>
            <a:pPr algn="ctr" indent="0" marL="0">
              <a:buNone/>
            </a:pPr>
            <a:r>
              <a:rPr lang="tr-TR" altLang="en-US" sz="1260" b="1" dirty="0">
                <a:solidFill>
                  <a:srgbClr val="854D0E"/>
                </a:solidFill>
                <a:latin typeface="Calibri" pitchFamily="34" charset="0"/>
                <a:ea typeface="Calibri" pitchFamily="34" charset="-122"/>
                <a:cs typeface="Calibri" pitchFamily="34" charset="-120"/>
              </a:rPr>
              <a:t>Ödül: "Modül uzmanı" rozeti ve 100 XP</a:t>
            </a:r>
            <a:endParaRPr lang="tr-TR" sz="1260" dirty="0"/>
          </a:p>
        </p:txBody>
      </p:sp>
      <p:sp>
        <p:nvSpPr>
          <p:cNvPr id="13" name="Text 9"/>
          <p:cNvSpPr txBox="1"/>
          <p:nvPr/>
        </p:nvSpPr>
        <p:spPr>
          <a:xfrm>
            <a:off x="6949440" y="2231098"/>
            <a:ext cx="4693615" cy="302129"/>
          </a:xfrm>
          <a:prstGeom prst="rect">
            <a:avLst/>
          </a:prstGeom>
          <a:noFill/>
          <a:ln/>
        </p:spPr>
        <p:txBody>
          <a:bodyPr wrap="square" lIns="0" tIns="0" rIns="0" bIns="0" rtlCol="0" anchor="t"/>
          <a:lstStyle/>
          <a:p>
            <a:pPr indent="0" marL="0">
              <a:buNone/>
            </a:pPr>
            <a:r>
              <a:rPr lang="tr-TR" altLang="en-US" sz="1620" b="1" dirty="0">
                <a:solidFill>
                  <a:srgbClr val="1B2420"/>
                </a:solidFill>
                <a:latin typeface="Calibri" pitchFamily="34" charset="0"/>
                <a:ea typeface="Calibri" pitchFamily="34" charset="-122"/>
                <a:cs typeface="Calibri" pitchFamily="34" charset="-120"/>
              </a:rPr>
              <a:t>Modül 2 Değerlendirme Sınavı</a:t>
            </a:r>
            <a:endParaRPr lang="tr-TR" sz="1620" dirty="0"/>
          </a:p>
        </p:txBody>
      </p:sp>
      <p:sp>
        <p:nvSpPr>
          <p:cNvPr id="14" name="Shape 10"/>
          <p:cNvSpPr/>
          <p:nvPr/>
        </p:nvSpPr>
        <p:spPr>
          <a:xfrm>
            <a:off x="6949440" y="2646526"/>
            <a:ext cx="1442618" cy="1246284"/>
          </a:xfrm>
          <a:prstGeom prst="roundRect">
            <a:avLst>
              <a:gd name="adj" fmla="val 8804"/>
            </a:avLst>
          </a:prstGeom>
          <a:solidFill>
            <a:srgbClr val="E6F3EA"/>
          </a:solidFill>
          <a:ln w="9525">
            <a:solidFill>
              <a:srgbClr val="E6F3EA"/>
            </a:solidFill>
            <a:prstDash val="solid"/>
          </a:ln>
        </p:spPr>
      </p:sp>
      <p:sp>
        <p:nvSpPr>
          <p:cNvPr id="15" name="Text 11"/>
          <p:cNvSpPr txBox="1"/>
          <p:nvPr/>
        </p:nvSpPr>
        <p:spPr>
          <a:xfrm>
            <a:off x="6949440" y="2759825"/>
            <a:ext cx="1442618" cy="642025"/>
          </a:xfrm>
          <a:prstGeom prst="rect">
            <a:avLst/>
          </a:prstGeom>
          <a:noFill/>
          <a:ln/>
        </p:spPr>
        <p:txBody>
          <a:bodyPr wrap="square" lIns="0" tIns="0" rIns="0" bIns="0" rtlCol="0" anchor="ctr"/>
          <a:lstStyle/>
          <a:p>
            <a:pPr algn="ctr" indent="0" marL="0">
              <a:buNone/>
            </a:pPr>
            <a:r>
              <a:rPr lang="tr-TR" altLang="en-US" sz="3420" b="1" dirty="0">
                <a:solidFill>
                  <a:srgbClr val="16602D"/>
                </a:solidFill>
                <a:latin typeface="Calibri" pitchFamily="34" charset="0"/>
                <a:ea typeface="Calibri" pitchFamily="34" charset="-122"/>
                <a:cs typeface="Calibri" pitchFamily="34" charset="-120"/>
              </a:rPr>
              <a:t>15</a:t>
            </a:r>
            <a:endParaRPr lang="tr-TR" sz="3420" dirty="0"/>
          </a:p>
        </p:txBody>
      </p:sp>
      <p:sp>
        <p:nvSpPr>
          <p:cNvPr id="16" name="Text 12"/>
          <p:cNvSpPr txBox="1"/>
          <p:nvPr/>
        </p:nvSpPr>
        <p:spPr>
          <a:xfrm>
            <a:off x="7040880" y="3401850"/>
            <a:ext cx="1259738" cy="377662"/>
          </a:xfrm>
          <a:prstGeom prst="rect">
            <a:avLst/>
          </a:prstGeom>
          <a:noFill/>
          <a:ln/>
        </p:spPr>
        <p:txBody>
          <a:bodyPr wrap="square" lIns="0" tIns="0" rIns="0" bIns="0" rtlCol="0" anchor="t"/>
          <a:lstStyle/>
          <a:p>
            <a:pPr algn="ctr" indent="0" marL="0">
              <a:buNone/>
            </a:pPr>
            <a:r>
              <a:rPr lang="tr-TR" altLang="en-US" sz="1170" b="1" dirty="0">
                <a:solidFill>
                  <a:srgbClr val="3A4540"/>
                </a:solidFill>
                <a:latin typeface="Calibri" pitchFamily="34" charset="0"/>
                <a:ea typeface="Calibri" pitchFamily="34" charset="-122"/>
                <a:cs typeface="Calibri" pitchFamily="34" charset="-120"/>
              </a:rPr>
              <a:t>soru</a:t>
            </a:r>
            <a:endParaRPr lang="tr-TR" sz="1170" dirty="0"/>
          </a:p>
        </p:txBody>
      </p:sp>
      <p:sp>
        <p:nvSpPr>
          <p:cNvPr id="17" name="Shape 13"/>
          <p:cNvSpPr/>
          <p:nvPr/>
        </p:nvSpPr>
        <p:spPr>
          <a:xfrm>
            <a:off x="8574938" y="2646526"/>
            <a:ext cx="1442618" cy="1246284"/>
          </a:xfrm>
          <a:prstGeom prst="roundRect">
            <a:avLst>
              <a:gd name="adj" fmla="val 8804"/>
            </a:avLst>
          </a:prstGeom>
          <a:solidFill>
            <a:srgbClr val="E6F3EA"/>
          </a:solidFill>
          <a:ln w="9525">
            <a:solidFill>
              <a:srgbClr val="E6F3EA"/>
            </a:solidFill>
            <a:prstDash val="solid"/>
          </a:ln>
        </p:spPr>
      </p:sp>
      <p:sp>
        <p:nvSpPr>
          <p:cNvPr id="18" name="Text 14"/>
          <p:cNvSpPr txBox="1"/>
          <p:nvPr/>
        </p:nvSpPr>
        <p:spPr>
          <a:xfrm>
            <a:off x="8574938" y="2759825"/>
            <a:ext cx="1442618" cy="642025"/>
          </a:xfrm>
          <a:prstGeom prst="rect">
            <a:avLst/>
          </a:prstGeom>
          <a:noFill/>
          <a:ln/>
        </p:spPr>
        <p:txBody>
          <a:bodyPr wrap="square" lIns="0" tIns="0" rIns="0" bIns="0" rtlCol="0" anchor="ctr"/>
          <a:lstStyle/>
          <a:p>
            <a:pPr algn="ctr" indent="0" marL="0">
              <a:buNone/>
            </a:pPr>
            <a:r>
              <a:rPr lang="tr-TR" altLang="en-US" sz="3420" b="1" dirty="0">
                <a:solidFill>
                  <a:srgbClr val="16602D"/>
                </a:solidFill>
                <a:latin typeface="Calibri" pitchFamily="34" charset="0"/>
                <a:ea typeface="Calibri" pitchFamily="34" charset="-122"/>
                <a:cs typeface="Calibri" pitchFamily="34" charset="-120"/>
              </a:rPr>
              <a:t>20</a:t>
            </a:r>
            <a:endParaRPr lang="tr-TR" sz="3420" dirty="0"/>
          </a:p>
        </p:txBody>
      </p:sp>
      <p:sp>
        <p:nvSpPr>
          <p:cNvPr id="19" name="Text 15"/>
          <p:cNvSpPr txBox="1"/>
          <p:nvPr/>
        </p:nvSpPr>
        <p:spPr>
          <a:xfrm>
            <a:off x="8666378" y="3401850"/>
            <a:ext cx="1259738" cy="377662"/>
          </a:xfrm>
          <a:prstGeom prst="rect">
            <a:avLst/>
          </a:prstGeom>
          <a:noFill/>
          <a:ln/>
        </p:spPr>
        <p:txBody>
          <a:bodyPr wrap="square" lIns="0" tIns="0" rIns="0" bIns="0" rtlCol="0" anchor="t"/>
          <a:lstStyle/>
          <a:p>
            <a:pPr algn="ctr" indent="0" marL="0">
              <a:buNone/>
            </a:pPr>
            <a:r>
              <a:rPr lang="tr-TR" altLang="en-US" sz="1170" b="1" dirty="0">
                <a:solidFill>
                  <a:srgbClr val="3A4540"/>
                </a:solidFill>
                <a:latin typeface="Calibri" pitchFamily="34" charset="0"/>
                <a:ea typeface="Calibri" pitchFamily="34" charset="-122"/>
                <a:cs typeface="Calibri" pitchFamily="34" charset="-120"/>
              </a:rPr>
              <a:t>dakika</a:t>
            </a:r>
            <a:endParaRPr lang="tr-TR" sz="1170" dirty="0"/>
          </a:p>
        </p:txBody>
      </p:sp>
      <p:sp>
        <p:nvSpPr>
          <p:cNvPr id="20" name="Shape 16"/>
          <p:cNvSpPr/>
          <p:nvPr/>
        </p:nvSpPr>
        <p:spPr>
          <a:xfrm>
            <a:off x="10200437" y="2646526"/>
            <a:ext cx="1442618" cy="1246284"/>
          </a:xfrm>
          <a:prstGeom prst="roundRect">
            <a:avLst>
              <a:gd name="adj" fmla="val 8804"/>
            </a:avLst>
          </a:prstGeom>
          <a:solidFill>
            <a:srgbClr val="E6F3EA"/>
          </a:solidFill>
          <a:ln w="9525">
            <a:solidFill>
              <a:srgbClr val="E6F3EA"/>
            </a:solidFill>
            <a:prstDash val="solid"/>
          </a:ln>
        </p:spPr>
      </p:sp>
      <p:sp>
        <p:nvSpPr>
          <p:cNvPr id="21" name="Text 17"/>
          <p:cNvSpPr txBox="1"/>
          <p:nvPr/>
        </p:nvSpPr>
        <p:spPr>
          <a:xfrm>
            <a:off x="10200437" y="2759825"/>
            <a:ext cx="1442618" cy="642025"/>
          </a:xfrm>
          <a:prstGeom prst="rect">
            <a:avLst/>
          </a:prstGeom>
          <a:noFill/>
          <a:ln/>
        </p:spPr>
        <p:txBody>
          <a:bodyPr wrap="square" lIns="0" tIns="0" rIns="0" bIns="0" rtlCol="0" anchor="ctr"/>
          <a:lstStyle/>
          <a:p>
            <a:pPr algn="ctr" indent="0" marL="0">
              <a:buNone/>
            </a:pPr>
            <a:r>
              <a:rPr lang="tr-TR" altLang="en-US" sz="3420" b="1" dirty="0">
                <a:solidFill>
                  <a:srgbClr val="16602D"/>
                </a:solidFill>
                <a:latin typeface="Calibri" pitchFamily="34" charset="0"/>
                <a:ea typeface="Calibri" pitchFamily="34" charset="-122"/>
                <a:cs typeface="Calibri" pitchFamily="34" charset="-120"/>
              </a:rPr>
              <a:t>%70</a:t>
            </a:r>
            <a:endParaRPr lang="tr-TR" sz="3420" dirty="0"/>
          </a:p>
        </p:txBody>
      </p:sp>
      <p:sp>
        <p:nvSpPr>
          <p:cNvPr id="22" name="Text 18"/>
          <p:cNvSpPr txBox="1"/>
          <p:nvPr/>
        </p:nvSpPr>
        <p:spPr>
          <a:xfrm>
            <a:off x="10291877" y="3401850"/>
            <a:ext cx="1259738" cy="377662"/>
          </a:xfrm>
          <a:prstGeom prst="rect">
            <a:avLst/>
          </a:prstGeom>
          <a:noFill/>
          <a:ln/>
        </p:spPr>
        <p:txBody>
          <a:bodyPr wrap="square" lIns="0" tIns="0" rIns="0" bIns="0" rtlCol="0" anchor="t"/>
          <a:lstStyle/>
          <a:p>
            <a:pPr algn="ctr" indent="0" marL="0">
              <a:buNone/>
            </a:pPr>
            <a:r>
              <a:rPr lang="tr-TR" altLang="en-US" sz="1170" b="1" dirty="0">
                <a:solidFill>
                  <a:srgbClr val="3A4540"/>
                </a:solidFill>
                <a:latin typeface="Calibri" pitchFamily="34" charset="0"/>
                <a:ea typeface="Calibri" pitchFamily="34" charset="-122"/>
                <a:cs typeface="Calibri" pitchFamily="34" charset="-120"/>
              </a:rPr>
              <a:t>geçme puanı</a:t>
            </a:r>
            <a:endParaRPr lang="tr-TR" sz="1170" dirty="0"/>
          </a:p>
        </p:txBody>
      </p:sp>
      <p:sp>
        <p:nvSpPr>
          <p:cNvPr id="23" name="Shape 19"/>
          <p:cNvSpPr/>
          <p:nvPr/>
        </p:nvSpPr>
        <p:spPr>
          <a:xfrm>
            <a:off x="6949440" y="4081641"/>
            <a:ext cx="4693615" cy="1465328"/>
          </a:xfrm>
          <a:prstGeom prst="roundRect">
            <a:avLst>
              <a:gd name="adj" fmla="val 7488"/>
            </a:avLst>
          </a:prstGeom>
          <a:solidFill>
            <a:srgbClr val="F5F6F1"/>
          </a:solidFill>
          <a:ln w="9525">
            <a:solidFill>
              <a:srgbClr val="DFE6DC"/>
            </a:solidFill>
            <a:prstDash val="solid"/>
          </a:ln>
        </p:spPr>
      </p:sp>
      <p:sp>
        <p:nvSpPr>
          <p:cNvPr id="24" name="Text 20"/>
          <p:cNvSpPr txBox="1"/>
          <p:nvPr/>
        </p:nvSpPr>
        <p:spPr>
          <a:xfrm>
            <a:off x="7223760" y="4232706"/>
            <a:ext cx="4144975" cy="1163198"/>
          </a:xfrm>
          <a:prstGeom prst="rect">
            <a:avLst/>
          </a:prstGeom>
          <a:noFill/>
          <a:ln/>
        </p:spPr>
        <p:txBody>
          <a:bodyPr wrap="square" lIns="0" tIns="0" rIns="0" bIns="0" rtlCol="0" anchor="t">
            <a:normAutofit/>
          </a:bodyPr>
          <a:lstStyle/>
          <a:p>
            <a:pPr marL="177800" indent="-177800">
              <a:spcAft>
                <a:spcPts val="578"/>
              </a:spcAft>
              <a:buSzPct val="100000"/>
              <a:buChar char="•"/>
            </a:pPr>
            <a:r>
              <a:rPr lang="tr-TR" altLang="en-US" sz="1260" dirty="0">
                <a:solidFill>
                  <a:srgbClr val="1B2420"/>
                </a:solidFill>
                <a:latin typeface="Calibri" pitchFamily="34" charset="0"/>
                <a:ea typeface="Calibri" pitchFamily="34" charset="-122"/>
                <a:cs typeface="Calibri" pitchFamily="34" charset="-120"/>
              </a:rPr>
              <a:t>Soru türleri: tek seçimli, çoklu seçimli ve doğru-yanlış</a:t>
            </a:r>
            <a:endParaRPr lang="tr-TR" sz="1260" dirty="0"/>
          </a:p>
          <a:p>
            <a:pPr marL="177800" indent="-177800">
              <a:spcAft>
                <a:spcPts val="578"/>
              </a:spcAft>
              <a:buSzPct val="100000"/>
              <a:buChar char="•"/>
            </a:pPr>
            <a:r>
              <a:rPr lang="tr-TR" altLang="en-US" sz="1260" dirty="0">
                <a:solidFill>
                  <a:srgbClr val="1B2420"/>
                </a:solidFill>
                <a:latin typeface="Calibri" pitchFamily="34" charset="0"/>
                <a:ea typeface="Calibri" pitchFamily="34" charset="-122"/>
                <a:cs typeface="Calibri" pitchFamily="34" charset="-120"/>
              </a:rPr>
              <a:t>Bütün dersleri kapsar; her katılımcı bireysel yapar</a:t>
            </a:r>
            <a:endParaRPr lang="tr-TR" sz="1260" dirty="0"/>
          </a:p>
          <a:p>
            <a:pPr marL="177800" indent="-177800">
              <a:spcAft>
                <a:spcPts val="578"/>
              </a:spcAft>
              <a:buSzPct val="100000"/>
              <a:buChar char="•"/>
            </a:pPr>
            <a:r>
              <a:rPr lang="tr-TR" altLang="en-US" sz="1260" dirty="0">
                <a:solidFill>
                  <a:srgbClr val="1B2420"/>
                </a:solidFill>
                <a:latin typeface="Calibri" pitchFamily="34" charset="0"/>
                <a:ea typeface="Calibri" pitchFamily="34" charset="-122"/>
                <a:cs typeface="Calibri" pitchFamily="34" charset="-120"/>
              </a:rPr>
              <a:t>Önerilen sıra: önce dersler ve etkinlikler, sonra sınav</a:t>
            </a:r>
            <a:endParaRPr lang="tr-TR" sz="126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BU SUNUMDAKİ RAKAM VE BİLGİLERİN KAYNAKLARI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Kaynaklar (1/2)</a:t>
            </a:r>
            <a:endParaRPr lang="tr-T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38</a:t>
            </a:r>
            <a:endParaRPr lang="tr-TR" sz="900" dirty="0"/>
          </a:p>
        </p:txBody>
      </p:sp>
      <p:sp>
        <p:nvSpPr>
          <p:cNvPr id="6" name="Text 3"/>
          <p:cNvSpPr txBox="1"/>
          <p:nvPr/>
        </p:nvSpPr>
        <p:spPr>
          <a:xfrm>
            <a:off x="548640" y="2231098"/>
            <a:ext cx="5410048" cy="3580234"/>
          </a:xfrm>
          <a:prstGeom prst="rect">
            <a:avLst/>
          </a:prstGeom>
          <a:noFill/>
          <a:ln/>
        </p:spPr>
        <p:txBody>
          <a:bodyPr wrap="square" lIns="0" tIns="0" rIns="0" bIns="0" rtlCol="0" anchor="t">
            <a:normAutofit/>
          </a:bodyPr>
          <a:lstStyle/>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Wolfert, S. ve diğerleri, Wageningen University &amp; Research (2017). Big Data in Smart Farming: A review. research.wur.nl/en/publications/big-data-in-smart-farming-a-review</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BM DESA Nüfus Bölümü (2024). World Population Prospects 2024: Summary of Results. population.un.org/wpp/assets/Files/WPP2024_Summary-of-Results.pdf</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FAO (t.y.). AQUASTAT: Water use. fao.org/aquastat/en/overview/methodology/water-use</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Papanastasiou, D. K. ve diğerleri, Sustainability (2023). Estimation of Crops Future Irrigation Water Needs in a Mediterranean Plain. ideas.repec.org/a/gam/jsusta/v15y2023i21p15548-d1272677.html</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DSİ (t.y.). Kozan Barajı bilgi kartı (arşiv kopyası). web.archive.org/web/20160304024211/http://www2.dsi.gov.tr/baraj/detayeng.cfm?BarajID=44</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Anadolu Ajansı (24.08.2025). Adana'da üç barajın doluluk oranı kuraklık nedeniyle düştü. aa.com.tr/tr/gundem/adanada-uc-barajin-doluluk-orani-kuraklik-nedeniyle-dustu-/3667509</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T.C. Tarım ve Orman Bakanlığı (2022). Çiftçi Kayıt Sistemi (ÇKS) başvuruları artık e-Devlet'te. tarimorman.gov.tr/Haber/5444/Ciftci-Kayit-Sistemi-_cks_-Basvurulari-Artik-E-Devlette</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T.C. Tarım ve Orman Bakanlığı (2025). 2024-2028 Stratejik Planı. tarimorman.gov.tr/SGB/Belgeler/stratejikplan.pdf</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EU CAP Network (2023). Agricultural Knowledge and Innovation Systems (AKIS). eu-cap-network.ec.europa.eu/support/innovation-knowledge-exchange-eip-agri/akis_en</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Avrupa Komisyonu (2023). CAP paying agencies. agriculture.ec.europa.eu/common-agricultural-policy/financing-cap/cap-paying-agencies_en</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He, K. ve diğerleri, Natural Hazards and Earth System Sciences (2024). Storm Daniel flood impact in Greece in 2023: mapping crop and livestock exposure from SAR. nhess.copernicus.org/articles/24/2375/2024/</a:t>
            </a:r>
            <a:endParaRPr lang="tr-TR" sz="900" dirty="0"/>
          </a:p>
        </p:txBody>
      </p:sp>
      <p:sp>
        <p:nvSpPr>
          <p:cNvPr id="7" name="Text 4"/>
          <p:cNvSpPr txBox="1"/>
          <p:nvPr/>
        </p:nvSpPr>
        <p:spPr>
          <a:xfrm>
            <a:off x="6233008" y="2231098"/>
            <a:ext cx="5410048" cy="3580234"/>
          </a:xfrm>
          <a:prstGeom prst="rect">
            <a:avLst/>
          </a:prstGeom>
          <a:noFill/>
          <a:ln/>
        </p:spPr>
        <p:txBody>
          <a:bodyPr wrap="square" lIns="0" tIns="0" rIns="0" bIns="0" rtlCol="0" anchor="t">
            <a:normAutofit/>
          </a:bodyPr>
          <a:lstStyle/>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Avrupa Komisyonu JRC (t.y.). DIAS for CAP Checks by Monitoring. jrc-cbm.readthedocs.io/en/latest/dias4cbm_intro.html</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LoRa Alliance (t.y.). About LoRaWAN. lora-alliance.org/about-lorawan/</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Athelly, A. ve diğerleri, UF/IFAS (2025). Cost-Share Programs for Soil Moisture Sensors and Irrigation Projects in Florida. ask.ifas.ufl.edu/publication/AE612</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Muñoz-Carpena, R., Dukes, M. D. ve Cardenas, B., UF/IFAS (2024). Automatic Irrigation Based on Soil Moisture for Vegetable Crops. ask.ifas.ufl.edu/publication/AE354</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Her, Y. G. ve diğerleri, UF/IFAS (2026). Agricultural and Environmental Implications of Information-Driven Irrigation Scheduling. ask.ifas.ufl.edu/publication/AE615</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FAO (2022). The State of Food and Agriculture 2022: digital automation technologies and robotics; Core messages. fao.org/3/cb9479en/online/sofa-2022/digital-automation-technologies-robotics.html</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FarmDroid (t.y.). FarmDroid FD20. farmdroid.com/products/</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Naïo Technologies (t.y.). About Naïo Technologies. naio-technologies.com/en/about-naio-technologies/</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Tevel (t.y.). Technology: Flying Autonomous Robots. tevel-tech.com/technology</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Greek News Agenda (2025). University of Thessaly Showcases Smart Farming. greeknewsagenda.gr/university-of-thessaly-smart-farming/</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Adamchuk, V. I., University of Nebraska-Lincoln (2008). Satellite-Based Auto-Guidance (EC706). extensionpubs.unl.edu/publication/ec706/na/pdf/view</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Darr, M., Iowa State University (2012). Precision Ag Technology Savings. crops.extension.iastate.edu/cropnews/2012/02/precision-ag-technology-savings</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USDA ERS (2023). Most Row Crop Acreage Managed Using Auto-steer and Guidance Systems. ers.usda.gov/amber-waves/2023/april/most-row-crop-acreage-managed-using-auto-steer-and-guidance-systems</a:t>
            </a:r>
            <a:endParaRPr lang="tr-TR"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BU SUNUMDAKİ RAKAM VE BİLGİLERİN KAYNAKLARI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Kaynaklar (2/2)</a:t>
            </a:r>
            <a:endParaRPr lang="tr-T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39</a:t>
            </a:r>
            <a:endParaRPr lang="tr-TR" sz="900" dirty="0"/>
          </a:p>
        </p:txBody>
      </p:sp>
      <p:sp>
        <p:nvSpPr>
          <p:cNvPr id="6" name="Text 3"/>
          <p:cNvSpPr txBox="1"/>
          <p:nvPr/>
        </p:nvSpPr>
        <p:spPr>
          <a:xfrm>
            <a:off x="548640" y="2231098"/>
            <a:ext cx="5410048" cy="3580234"/>
          </a:xfrm>
          <a:prstGeom prst="rect">
            <a:avLst/>
          </a:prstGeom>
          <a:noFill/>
          <a:ln/>
        </p:spPr>
        <p:txBody>
          <a:bodyPr wrap="square" lIns="0" tIns="0" rIns="0" bIns="0" rtlCol="0" anchor="t">
            <a:normAutofit/>
          </a:bodyPr>
          <a:lstStyle/>
          <a:p>
            <a:pPr marL="342900" indent="-342900">
              <a:spcAft>
                <a:spcPts val="330"/>
              </a:spcAft>
              <a:buSzPct val="100000"/>
              <a:buFont typeface="+mj-lt"/>
              <a:buAutoNum type="arabicPeriod" startAt="25"/>
            </a:pPr>
            <a:r>
              <a:rPr lang="tr-TR" altLang="en-US" sz="900" dirty="0">
                <a:solidFill>
                  <a:srgbClr val="3A4540"/>
                </a:solidFill>
                <a:latin typeface="Calibri" pitchFamily="34" charset="0"/>
                <a:ea typeface="Calibri" pitchFamily="34" charset="-122"/>
                <a:cs typeface="Calibri" pitchFamily="34" charset="-120"/>
              </a:rPr>
              <a:t>John Deere (2022). John Deere Reveals Fully Autonomous Tractor at CES 2022 (arşiv kopyası). web.archive.org/web/20220113142642/https://www.deere.com/en/news/all-news/autonomous-tractor-reveal/</a:t>
            </a:r>
            <a:endParaRPr lang="tr-TR" sz="900" dirty="0"/>
          </a:p>
          <a:p>
            <a:pPr marL="342900" indent="-342900">
              <a:spcAft>
                <a:spcPts val="330"/>
              </a:spcAft>
              <a:buSzPct val="100000"/>
              <a:buFont typeface="+mj-lt"/>
              <a:buAutoNum type="arabicPeriod" startAt="25"/>
            </a:pPr>
            <a:r>
              <a:rPr lang="tr-TR" altLang="en-US" sz="900" dirty="0">
                <a:solidFill>
                  <a:srgbClr val="3A4540"/>
                </a:solidFill>
                <a:latin typeface="Calibri" pitchFamily="34" charset="0"/>
                <a:ea typeface="Calibri" pitchFamily="34" charset="-122"/>
                <a:cs typeface="Calibri" pitchFamily="34" charset="-120"/>
              </a:rPr>
              <a:t>ISO (2024). ISO 18497-1:2024 Agricultural machinery and tractors: Safety of partially automated, semi-autonomous and autonomous machinery, Part 1 (arşiv kopyası). web.archive.org/web/20260904200226/https://www.iso.org/standard/82684.html</a:t>
            </a:r>
            <a:endParaRPr lang="tr-TR" sz="900" dirty="0"/>
          </a:p>
          <a:p>
            <a:pPr marL="342900" indent="-342900">
              <a:spcAft>
                <a:spcPts val="330"/>
              </a:spcAft>
              <a:buSzPct val="100000"/>
              <a:buFont typeface="+mj-lt"/>
              <a:buAutoNum type="arabicPeriod" startAt="25"/>
            </a:pPr>
            <a:r>
              <a:rPr lang="tr-TR" altLang="en-US" sz="900" dirty="0">
                <a:solidFill>
                  <a:srgbClr val="3A4540"/>
                </a:solidFill>
                <a:latin typeface="Calibri" pitchFamily="34" charset="0"/>
                <a:ea typeface="Calibri" pitchFamily="34" charset="-122"/>
                <a:cs typeface="Calibri" pitchFamily="34" charset="-120"/>
              </a:rPr>
              <a:t>EIP-AGRI (2015). EIP-AGRI Focus Group on Precision Farming: Final report. eu-cap-network.ec.europa.eu/publications/eip-agri-focus-group-precision-farming-final-report_en</a:t>
            </a:r>
            <a:endParaRPr lang="tr-TR" sz="900" dirty="0"/>
          </a:p>
          <a:p>
            <a:pPr marL="342900" indent="-342900">
              <a:spcAft>
                <a:spcPts val="330"/>
              </a:spcAft>
              <a:buSzPct val="100000"/>
              <a:buFont typeface="+mj-lt"/>
              <a:buAutoNum type="arabicPeriod" startAt="25"/>
            </a:pPr>
            <a:r>
              <a:rPr lang="tr-TR" altLang="en-US" sz="900" dirty="0">
                <a:solidFill>
                  <a:srgbClr val="3A4540"/>
                </a:solidFill>
                <a:latin typeface="Calibri" pitchFamily="34" charset="0"/>
                <a:ea typeface="Calibri" pitchFamily="34" charset="-122"/>
                <a:cs typeface="Calibri" pitchFamily="34" charset="-120"/>
              </a:rPr>
              <a:t>WWF-Türkiye (2018). 'Gelecek Tarımda' diyerek Akıllı Tarım Projesini başlattık (arşiv kopyası). web.archive.org/web/20180608090823/http://www.wwf.org.tr:80/basin_bultenleri/basin_bultenleri/?7620/Gelecek-Tarmda-diyerek-Akll-Tarm-Projesini-Balattk</a:t>
            </a:r>
            <a:endParaRPr lang="tr-TR" sz="900" dirty="0"/>
          </a:p>
          <a:p>
            <a:pPr marL="342900" indent="-342900">
              <a:spcAft>
                <a:spcPts val="330"/>
              </a:spcAft>
              <a:buSzPct val="100000"/>
              <a:buFont typeface="+mj-lt"/>
              <a:buAutoNum type="arabicPeriod" startAt="25"/>
            </a:pPr>
            <a:r>
              <a:rPr lang="tr-TR" altLang="en-US" sz="900" dirty="0">
                <a:solidFill>
                  <a:srgbClr val="3A4540"/>
                </a:solidFill>
                <a:latin typeface="Calibri" pitchFamily="34" charset="0"/>
                <a:ea typeface="Calibri" pitchFamily="34" charset="-122"/>
                <a:cs typeface="Calibri" pitchFamily="34" charset="-120"/>
              </a:rPr>
              <a:t>WWF-Türkiye (2023). Akıllı arpa ve şerbetçiotu (arşiv kopyası). web.archive.org/web/20230929233427/https://www.wwf.org.tr/calismalarimiz/gida/akll_arpa_ve_erbetciotu/</a:t>
            </a:r>
            <a:endParaRPr lang="tr-TR" sz="900" dirty="0"/>
          </a:p>
          <a:p>
            <a:pPr marL="342900" indent="-342900">
              <a:spcAft>
                <a:spcPts val="330"/>
              </a:spcAft>
              <a:buSzPct val="100000"/>
              <a:buFont typeface="+mj-lt"/>
              <a:buAutoNum type="arabicPeriod" startAt="25"/>
            </a:pPr>
            <a:r>
              <a:rPr lang="tr-TR" altLang="en-US" sz="900" dirty="0">
                <a:solidFill>
                  <a:srgbClr val="3A4540"/>
                </a:solidFill>
                <a:latin typeface="Calibri" pitchFamily="34" charset="0"/>
                <a:ea typeface="Calibri" pitchFamily="34" charset="-122"/>
                <a:cs typeface="Calibri" pitchFamily="34" charset="-120"/>
              </a:rPr>
              <a:t>T.C. Tarım ve Orman Bakanlığı Burdur İl Müdürlüğü (2015). Burdur'a 4 TARBİL istasyonu. burdur.tarimorman.gov.tr/Sayfalar/GormeEngellilerDetay.aspx?OgeId=93&amp;Liste=Haber</a:t>
            </a:r>
            <a:endParaRPr lang="tr-TR" sz="900" dirty="0"/>
          </a:p>
          <a:p>
            <a:pPr marL="342900" indent="-342900">
              <a:spcAft>
                <a:spcPts val="330"/>
              </a:spcAft>
              <a:buSzPct val="100000"/>
              <a:buFont typeface="+mj-lt"/>
              <a:buAutoNum type="arabicPeriod" startAt="25"/>
            </a:pPr>
            <a:r>
              <a:rPr lang="tr-TR" altLang="en-US" sz="900" dirty="0">
                <a:solidFill>
                  <a:srgbClr val="3A4540"/>
                </a:solidFill>
                <a:latin typeface="Calibri" pitchFamily="34" charset="0"/>
                <a:ea typeface="Calibri" pitchFamily="34" charset="-122"/>
                <a:cs typeface="Calibri" pitchFamily="34" charset="-120"/>
              </a:rPr>
              <a:t>T.C. Tarım ve Orman Bakanlığı Adana İl Müdürlüğü (2026). Tasarruflu tarımsal sulama sistemlerinin desteklenmesi hakkında uygulama rehberi. adana.tarimorman.gov.tr/Sayfalar/Detay.aspx?OgeId=741&amp;Liste=Duyuru</a:t>
            </a:r>
            <a:endParaRPr lang="tr-TR" sz="900" dirty="0"/>
          </a:p>
          <a:p>
            <a:pPr marL="342900" indent="-342900">
              <a:spcAft>
                <a:spcPts val="330"/>
              </a:spcAft>
              <a:buSzPct val="100000"/>
              <a:buFont typeface="+mj-lt"/>
              <a:buAutoNum type="arabicPeriod" startAt="25"/>
            </a:pPr>
            <a:r>
              <a:rPr lang="tr-TR" altLang="en-US" sz="900" dirty="0">
                <a:solidFill>
                  <a:srgbClr val="3A4540"/>
                </a:solidFill>
                <a:latin typeface="Calibri" pitchFamily="34" charset="0"/>
                <a:ea typeface="Calibri" pitchFamily="34" charset="-122"/>
                <a:cs typeface="Calibri" pitchFamily="34" charset="-120"/>
              </a:rPr>
              <a:t>Kozan Ticaret Odası (2026). Akıllı Sulama Sistemleri Eğitimi; Kozan'da Akıllı Tarım Çalıştayı (proje faaliyetleri). smartfarmingsolutions.org/faaliyetler</a:t>
            </a:r>
            <a:endParaRPr lang="tr-TR" sz="900" dirty="0"/>
          </a:p>
          <a:p>
            <a:pPr marL="342900" indent="-342900">
              <a:spcAft>
                <a:spcPts val="330"/>
              </a:spcAft>
              <a:buSzPct val="100000"/>
              <a:buFont typeface="+mj-lt"/>
              <a:buAutoNum type="arabicPeriod" startAt="25"/>
            </a:pPr>
            <a:r>
              <a:rPr lang="tr-TR" altLang="en-US" sz="900" dirty="0">
                <a:solidFill>
                  <a:srgbClr val="3A4540"/>
                </a:solidFill>
                <a:latin typeface="Calibri" pitchFamily="34" charset="0"/>
                <a:ea typeface="Calibri" pitchFamily="34" charset="-122"/>
                <a:cs typeface="Calibri" pitchFamily="34" charset="-120"/>
              </a:rPr>
              <a:t>Harper Adams University (2019). The Hands Free Hectare project. harper-adams.ac.uk/news/203518/the-hands-free-hectare-project</a:t>
            </a:r>
            <a:endParaRPr lang="tr-TR" sz="900" dirty="0"/>
          </a:p>
          <a:p>
            <a:pPr marL="342900" indent="-342900">
              <a:spcAft>
                <a:spcPts val="330"/>
              </a:spcAft>
              <a:buSzPct val="100000"/>
              <a:buFont typeface="+mj-lt"/>
              <a:buAutoNum type="arabicPeriod" startAt="25"/>
            </a:pPr>
            <a:r>
              <a:rPr lang="tr-TR" altLang="en-US" sz="900" dirty="0">
                <a:solidFill>
                  <a:srgbClr val="3A4540"/>
                </a:solidFill>
                <a:latin typeface="Calibri" pitchFamily="34" charset="0"/>
                <a:ea typeface="Calibri" pitchFamily="34" charset="-122"/>
                <a:cs typeface="Calibri" pitchFamily="34" charset="-120"/>
              </a:rPr>
              <a:t>Avrupa Komisyonu, CORDIS (2021). AFarCloud: Aggregate Farming in the Cloud. cordis.europa.eu/project/id/783221</a:t>
            </a:r>
            <a:endParaRPr lang="tr-TR" sz="900" dirty="0"/>
          </a:p>
          <a:p>
            <a:pPr marL="342900" indent="-342900">
              <a:spcAft>
                <a:spcPts val="330"/>
              </a:spcAft>
              <a:buSzPct val="100000"/>
              <a:buFont typeface="+mj-lt"/>
              <a:buAutoNum type="arabicPeriod" startAt="25"/>
            </a:pPr>
            <a:r>
              <a:rPr lang="tr-TR" altLang="en-US" sz="900" dirty="0">
                <a:solidFill>
                  <a:srgbClr val="3A4540"/>
                </a:solidFill>
                <a:latin typeface="Calibri" pitchFamily="34" charset="0"/>
                <a:ea typeface="Calibri" pitchFamily="34" charset="-122"/>
                <a:cs typeface="Calibri" pitchFamily="34" charset="-120"/>
              </a:rPr>
              <a:t>NEUROPUBLIC (t.y.). Larissa: Cotton (gaiasense vaka çalışması). neuropublic.gr/en/case-studies/larissa-cotton/</a:t>
            </a:r>
            <a:endParaRPr lang="tr-TR" sz="900" dirty="0"/>
          </a:p>
        </p:txBody>
      </p:sp>
      <p:sp>
        <p:nvSpPr>
          <p:cNvPr id="7" name="Text 4"/>
          <p:cNvSpPr txBox="1"/>
          <p:nvPr/>
        </p:nvSpPr>
        <p:spPr>
          <a:xfrm>
            <a:off x="6233008" y="2231098"/>
            <a:ext cx="5410048" cy="3580234"/>
          </a:xfrm>
          <a:prstGeom prst="rect">
            <a:avLst/>
          </a:prstGeom>
          <a:noFill/>
          <a:ln/>
        </p:spPr>
        <p:txBody>
          <a:bodyPr wrap="square" lIns="0" tIns="0" rIns="0" bIns="0" rtlCol="0" anchor="t">
            <a:normAutofit/>
          </a:bodyPr>
          <a:lstStyle/>
          <a:p>
            <a:pPr marL="342900" indent="-342900">
              <a:spcAft>
                <a:spcPts val="330"/>
              </a:spcAft>
              <a:buSzPct val="100000"/>
              <a:buFont typeface="+mj-lt"/>
              <a:buAutoNum type="arabicPeriod" startAt="36"/>
            </a:pPr>
            <a:r>
              <a:rPr lang="tr-TR" altLang="en-US" sz="900" dirty="0">
                <a:solidFill>
                  <a:srgbClr val="3A4540"/>
                </a:solidFill>
                <a:latin typeface="Calibri" pitchFamily="34" charset="0"/>
                <a:ea typeface="Calibri" pitchFamily="34" charset="-122"/>
                <a:cs typeface="Calibri" pitchFamily="34" charset="-120"/>
              </a:rPr>
              <a:t>LIFE GAIA Sense (2022). LIFE GAIA Sense: outcomes and opinions on the implementation of smart farming. lifegaiasense.eu/life-gaia-sense-outcomes-significant-opinions-regarding-the-implementation-of-smart-farming-in-agricultural-production/</a:t>
            </a:r>
            <a:endParaRPr lang="tr-TR" sz="900" dirty="0"/>
          </a:p>
          <a:p>
            <a:pPr marL="342900" indent="-342900">
              <a:spcAft>
                <a:spcPts val="330"/>
              </a:spcAft>
              <a:buSzPct val="100000"/>
              <a:buFont typeface="+mj-lt"/>
              <a:buAutoNum type="arabicPeriod" startAt="36"/>
            </a:pPr>
            <a:r>
              <a:rPr lang="tr-TR" altLang="en-US" sz="900" dirty="0">
                <a:solidFill>
                  <a:srgbClr val="3A4540"/>
                </a:solidFill>
                <a:latin typeface="Calibri" pitchFamily="34" charset="0"/>
                <a:ea typeface="Calibri" pitchFamily="34" charset="-122"/>
                <a:cs typeface="Calibri" pitchFamily="34" charset="-120"/>
              </a:rPr>
              <a:t>Avrupa Komisyonu JRC (t.y.). Pinios River Basin Fact Sheet. water.jrc.ec.europa.eu/pdf/pinios-fs.pdf</a:t>
            </a:r>
            <a:endParaRPr lang="tr-TR" sz="900" dirty="0"/>
          </a:p>
          <a:p>
            <a:pPr marL="342900" indent="-342900">
              <a:spcAft>
                <a:spcPts val="330"/>
              </a:spcAft>
              <a:buSzPct val="100000"/>
              <a:buFont typeface="+mj-lt"/>
              <a:buAutoNum type="arabicPeriod" startAt="36"/>
            </a:pPr>
            <a:r>
              <a:rPr lang="tr-TR" altLang="en-US" sz="900" dirty="0">
                <a:solidFill>
                  <a:srgbClr val="3A4540"/>
                </a:solidFill>
                <a:latin typeface="Calibri" pitchFamily="34" charset="0"/>
                <a:ea typeface="Calibri" pitchFamily="34" charset="-122"/>
                <a:cs typeface="Calibri" pitchFamily="34" charset="-120"/>
              </a:rPr>
              <a:t>Hanchar, J. ve Haas, E., Cornell University (2017). Benefits and Costs of Entry Level Precision Agriculture Technologies. nydairyadmin.cce.cornell.edu/uploads/doc_410.pdf</a:t>
            </a:r>
            <a:endParaRPr lang="tr-TR" sz="900" dirty="0"/>
          </a:p>
          <a:p>
            <a:pPr marL="342900" indent="-342900">
              <a:spcAft>
                <a:spcPts val="330"/>
              </a:spcAft>
              <a:buSzPct val="100000"/>
              <a:buFont typeface="+mj-lt"/>
              <a:buAutoNum type="arabicPeriod" startAt="36"/>
            </a:pPr>
            <a:r>
              <a:rPr lang="tr-TR" altLang="en-US" sz="900" dirty="0">
                <a:solidFill>
                  <a:srgbClr val="3A4540"/>
                </a:solidFill>
                <a:latin typeface="Calibri" pitchFamily="34" charset="0"/>
                <a:ea typeface="Calibri" pitchFamily="34" charset="-122"/>
                <a:cs typeface="Calibri" pitchFamily="34" charset="-120"/>
              </a:rPr>
              <a:t>Eurostat (2026). Farmers and the agricultural labour force: statistics. ec.europa.eu/eurostat/statistics-explained/index.php?title=Farmers_and_the_agricultural_labour_force_-_statistics</a:t>
            </a:r>
            <a:endParaRPr lang="tr-TR" sz="900" dirty="0"/>
          </a:p>
          <a:p>
            <a:pPr marL="342900" indent="-342900">
              <a:spcAft>
                <a:spcPts val="330"/>
              </a:spcAft>
              <a:buSzPct val="100000"/>
              <a:buFont typeface="+mj-lt"/>
              <a:buAutoNum type="arabicPeriod" startAt="36"/>
            </a:pPr>
            <a:r>
              <a:rPr lang="tr-TR" altLang="en-US" sz="900" dirty="0">
                <a:solidFill>
                  <a:srgbClr val="3A4540"/>
                </a:solidFill>
                <a:latin typeface="Calibri" pitchFamily="34" charset="0"/>
                <a:ea typeface="Calibri" pitchFamily="34" charset="-122"/>
                <a:cs typeface="Calibri" pitchFamily="34" charset="-120"/>
              </a:rPr>
              <a:t>CEMA ve diğerleri (2018). EU Code of Conduct on agricultural data sharing. cema-agri.org/publication/brochures/37-eu-code-of-conduct-on-agricultural-data-sharing</a:t>
            </a:r>
            <a:endParaRPr lang="tr-TR" sz="900" dirty="0"/>
          </a:p>
          <a:p>
            <a:pPr marL="342900" indent="-342900">
              <a:spcAft>
                <a:spcPts val="330"/>
              </a:spcAft>
              <a:buSzPct val="100000"/>
              <a:buFont typeface="+mj-lt"/>
              <a:buAutoNum type="arabicPeriod" startAt="36"/>
            </a:pPr>
            <a:r>
              <a:rPr lang="tr-TR" altLang="en-US" sz="900" dirty="0">
                <a:solidFill>
                  <a:srgbClr val="3A4540"/>
                </a:solidFill>
                <a:latin typeface="Calibri" pitchFamily="34" charset="0"/>
                <a:ea typeface="Calibri" pitchFamily="34" charset="-122"/>
                <a:cs typeface="Calibri" pitchFamily="34" charset="-120"/>
              </a:rPr>
              <a:t>T.C. Ticaret Bakanlığı (2019). Hal Kayıt Sistemi (HKS). ticaret.gov.tr/ic-ticaret/bilgi-sistemleri/hal-kayit-sistemi-hks</a:t>
            </a:r>
            <a:endParaRPr lang="tr-TR" sz="900" dirty="0"/>
          </a:p>
          <a:p>
            <a:pPr marL="342900" indent="-342900">
              <a:spcAft>
                <a:spcPts val="330"/>
              </a:spcAft>
              <a:buSzPct val="100000"/>
              <a:buFont typeface="+mj-lt"/>
              <a:buAutoNum type="arabicPeriod" startAt="36"/>
            </a:pPr>
            <a:r>
              <a:rPr lang="tr-TR" altLang="en-US" sz="900" dirty="0">
                <a:solidFill>
                  <a:srgbClr val="3A4540"/>
                </a:solidFill>
                <a:latin typeface="Calibri" pitchFamily="34" charset="0"/>
                <a:ea typeface="Calibri" pitchFamily="34" charset="-122"/>
                <a:cs typeface="Calibri" pitchFamily="34" charset="-120"/>
              </a:rPr>
              <a:t>Kozan Ticaret Odası (2026). Kozan'daki Yerel Toplulukların İhtiyaçlarının Değerlendirilmesi: Anket Raporu. smartfarmingsolutions.org/storage/publications/01KQQA95BNNYA9PQK6X7H8RYGB.pdf</a:t>
            </a:r>
            <a:endParaRPr lang="tr-TR" sz="900" dirty="0"/>
          </a:p>
          <a:p>
            <a:pPr marL="342900" indent="-342900">
              <a:spcAft>
                <a:spcPts val="330"/>
              </a:spcAft>
              <a:buSzPct val="100000"/>
              <a:buFont typeface="+mj-lt"/>
              <a:buAutoNum type="arabicPeriod" startAt="36"/>
            </a:pPr>
            <a:r>
              <a:rPr lang="tr-TR" altLang="en-US" sz="900" dirty="0">
                <a:solidFill>
                  <a:srgbClr val="3A4540"/>
                </a:solidFill>
                <a:latin typeface="Calibri" pitchFamily="34" charset="0"/>
                <a:ea typeface="Calibri" pitchFamily="34" charset="-122"/>
                <a:cs typeface="Calibri" pitchFamily="34" charset="-120"/>
              </a:rPr>
              <a:t>Kozan Ticaret Odası (2026). Politika Öneri Belgesi: Çevresel Sürdürülebilirlik İçin Akıllı Tarım ve Sınır Ötesi İş Diyaloğu. smartfarmingsolutions.org/storage/publications/01KYN1A1NJZTR1APJQHMRG6RYB.pdf</a:t>
            </a:r>
            <a:endParaRPr lang="tr-TR" sz="900" dirty="0"/>
          </a:p>
          <a:p>
            <a:pPr marL="342900" indent="-342900">
              <a:spcAft>
                <a:spcPts val="330"/>
              </a:spcAft>
              <a:buSzPct val="100000"/>
              <a:buFont typeface="+mj-lt"/>
              <a:buAutoNum type="arabicPeriod" startAt="36"/>
            </a:pPr>
            <a:r>
              <a:rPr lang="tr-TR" altLang="en-US" sz="900" dirty="0">
                <a:solidFill>
                  <a:srgbClr val="3A4540"/>
                </a:solidFill>
                <a:latin typeface="Calibri" pitchFamily="34" charset="0"/>
                <a:ea typeface="Calibri" pitchFamily="34" charset="-122"/>
                <a:cs typeface="Calibri" pitchFamily="34" charset="-120"/>
              </a:rPr>
              <a:t>TÜİK (2026). Merkezi Dağıtım Sistemi, Bitkisel Üretim İstatistikleri, ilçe düzeyi (Adana, Kozan), 2024-2025. biruni.tuik.gov.tr/medas/?kn=92&amp;locale=tr</a:t>
            </a:r>
            <a:endParaRPr lang="tr-TR" sz="900" dirty="0"/>
          </a:p>
          <a:p>
            <a:pPr marL="342900" indent="-342900">
              <a:spcAft>
                <a:spcPts val="330"/>
              </a:spcAft>
              <a:buSzPct val="100000"/>
              <a:buFont typeface="+mj-lt"/>
              <a:buAutoNum type="arabicPeriod" startAt="36"/>
            </a:pPr>
            <a:r>
              <a:rPr lang="tr-TR" altLang="en-US" sz="900" dirty="0">
                <a:solidFill>
                  <a:srgbClr val="3A4540"/>
                </a:solidFill>
                <a:latin typeface="Calibri" pitchFamily="34" charset="0"/>
                <a:ea typeface="Calibri" pitchFamily="34" charset="-122"/>
                <a:cs typeface="Calibri" pitchFamily="34" charset="-120"/>
              </a:rPr>
              <a:t>Türk Patent ve Marka Kurumu (2020). Kozan Portakalı, coğrafi işaret tescili (no. 534). ci.turkpatent.gov.tr/cografi-isaretler/detay/38677</a:t>
            </a:r>
            <a:endParaRPr lang="tr-TR" sz="900" dirty="0"/>
          </a:p>
          <a:p>
            <a:pPr marL="342900" indent="-342900">
              <a:spcAft>
                <a:spcPts val="330"/>
              </a:spcAft>
              <a:buSzPct val="100000"/>
              <a:buFont typeface="+mj-lt"/>
              <a:buAutoNum type="arabicPeriod" startAt="36"/>
            </a:pPr>
            <a:r>
              <a:rPr lang="tr-TR" altLang="en-US" sz="900" dirty="0">
                <a:solidFill>
                  <a:srgbClr val="3A4540"/>
                </a:solidFill>
                <a:latin typeface="Calibri" pitchFamily="34" charset="0"/>
                <a:ea typeface="Calibri" pitchFamily="34" charset="-122"/>
                <a:cs typeface="Calibri" pitchFamily="34" charset="-120"/>
              </a:rPr>
              <a:t>Avrupa Komisyonu (2026). Cotton. agriculture.ec.europa.eu/farming/crop-productions-and-plant-based-products/cotton_en</a:t>
            </a:r>
            <a:endParaRPr lang="tr-TR"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298880"/>
            <a:ext cx="4937760" cy="731520"/>
          </a:xfrm>
          <a:prstGeom prst="rect">
            <a:avLst/>
          </a:prstGeom>
          <a:noFill/>
          <a:ln/>
        </p:spPr>
        <p:txBody>
          <a:bodyPr wrap="square" lIns="0" tIns="0" rIns="0" bIns="0" rtlCol="0" anchor="t">
            <a:normAutofit/>
          </a:bodyPr>
          <a:lstStyle/>
          <a:p>
            <a:pPr indent="0" marL="0">
              <a:buNone/>
            </a:pPr>
            <a:r>
              <a:rPr lang="tr-TR" altLang="en-US" sz="4000" b="1" dirty="0">
                <a:solidFill>
                  <a:srgbClr val="0E3D1E"/>
                </a:solidFill>
                <a:latin typeface="Calibri" pitchFamily="34" charset="0"/>
                <a:ea typeface="Calibri" pitchFamily="34" charset="-122"/>
                <a:cs typeface="Calibri" pitchFamily="34" charset="-120"/>
              </a:rPr>
              <a:t>Teşekkürler</a:t>
            </a:r>
            <a:endParaRPr lang="tr-TR" sz="4000" dirty="0"/>
          </a:p>
        </p:txBody>
      </p:sp>
      <p:sp>
        <p:nvSpPr>
          <p:cNvPr id="3" name="Text 1"/>
          <p:cNvSpPr txBox="1"/>
          <p:nvPr/>
        </p:nvSpPr>
        <p:spPr>
          <a:xfrm>
            <a:off x="548640" y="2048688"/>
            <a:ext cx="4937760" cy="365760"/>
          </a:xfrm>
          <a:prstGeom prst="rect">
            <a:avLst/>
          </a:prstGeom>
          <a:noFill/>
          <a:ln/>
        </p:spPr>
        <p:txBody>
          <a:bodyPr wrap="square" lIns="0" tIns="0" rIns="0" bIns="0" rtlCol="0" anchor="t">
            <a:normAutofit/>
          </a:bodyPr>
          <a:lstStyle/>
          <a:p>
            <a:pPr indent="0" marL="0">
              <a:buNone/>
            </a:pPr>
            <a:r>
              <a:rPr lang="tr-TR" altLang="en-US" sz="1500" dirty="0">
                <a:solidFill>
                  <a:srgbClr val="3A4540"/>
                </a:solidFill>
                <a:latin typeface="Calibri" pitchFamily="34" charset="0"/>
                <a:ea typeface="Calibri" pitchFamily="34" charset="-122"/>
                <a:cs typeface="Calibri" pitchFamily="34" charset="-120"/>
              </a:rPr>
              <a:t>Sorularınız ve katkılarınız için</a:t>
            </a:r>
            <a:endParaRPr lang="tr-TR" sz="1500" dirty="0"/>
          </a:p>
        </p:txBody>
      </p:sp>
      <p:sp>
        <p:nvSpPr>
          <p:cNvPr id="4" name="Text 2"/>
          <p:cNvSpPr txBox="1"/>
          <p:nvPr/>
        </p:nvSpPr>
        <p:spPr>
          <a:xfrm>
            <a:off x="548640" y="2624760"/>
            <a:ext cx="1554480" cy="329184"/>
          </a:xfrm>
          <a:prstGeom prst="rect">
            <a:avLst/>
          </a:prstGeom>
          <a:noFill/>
          <a:ln/>
        </p:spPr>
        <p:txBody>
          <a:bodyPr wrap="square" lIns="0" tIns="0" rIns="0" bIns="0" rtlCol="0" anchor="ctr"/>
          <a:lstStyle/>
          <a:p>
            <a:pPr indent="0" marL="0">
              <a:buNone/>
            </a:pPr>
            <a:r>
              <a:rPr lang="tr-TR" altLang="en-US" sz="1050" b="1" spc="200" kern="0" dirty="0">
                <a:solidFill>
                  <a:srgbClr val="A16207"/>
                </a:solidFill>
                <a:latin typeface="Calibri" pitchFamily="34" charset="0"/>
                <a:ea typeface="Calibri" pitchFamily="34" charset="-122"/>
                <a:cs typeface="Calibri" pitchFamily="34" charset="-120"/>
              </a:rPr>
              <a:t>PLATFORM</a:t>
            </a:r>
            <a:endParaRPr lang="tr-TR" sz="1050" dirty="0"/>
          </a:p>
        </p:txBody>
      </p:sp>
      <p:sp>
        <p:nvSpPr>
          <p:cNvPr id="5" name="Text 3"/>
          <p:cNvSpPr txBox="1"/>
          <p:nvPr/>
        </p:nvSpPr>
        <p:spPr>
          <a:xfrm>
            <a:off x="2148840" y="2624760"/>
            <a:ext cx="3337560" cy="329184"/>
          </a:xfrm>
          <a:prstGeom prst="rect">
            <a:avLst/>
          </a:prstGeom>
          <a:noFill/>
          <a:ln/>
        </p:spPr>
        <p:txBody>
          <a:bodyPr wrap="square" lIns="0" tIns="0" rIns="0" bIns="0" rtlCol="0" anchor="ctr">
            <a:normAutofit/>
          </a:bodyPr>
          <a:lstStyle/>
          <a:p>
            <a:pPr indent="0" marL="0">
              <a:buNone/>
            </a:pPr>
            <a:r>
              <a:rPr lang="tr-TR" altLang="en-US" sz="1300" b="1" dirty="0">
                <a:solidFill>
                  <a:srgbClr val="1B2420"/>
                </a:solidFill>
                <a:latin typeface="Calibri" pitchFamily="34" charset="0"/>
                <a:ea typeface="Calibri" pitchFamily="34" charset="-122"/>
                <a:cs typeface="Calibri" pitchFamily="34" charset="-120"/>
              </a:rPr>
              <a:t>lms.smartfarmingsolutions.org</a:t>
            </a:r>
            <a:endParaRPr lang="tr-TR" sz="1300" dirty="0"/>
          </a:p>
        </p:txBody>
      </p:sp>
      <p:sp>
        <p:nvSpPr>
          <p:cNvPr id="6" name="Text 4"/>
          <p:cNvSpPr txBox="1"/>
          <p:nvPr/>
        </p:nvSpPr>
        <p:spPr>
          <a:xfrm>
            <a:off x="548640" y="2990520"/>
            <a:ext cx="1554480" cy="329184"/>
          </a:xfrm>
          <a:prstGeom prst="rect">
            <a:avLst/>
          </a:prstGeom>
          <a:noFill/>
          <a:ln/>
        </p:spPr>
        <p:txBody>
          <a:bodyPr wrap="square" lIns="0" tIns="0" rIns="0" bIns="0" rtlCol="0" anchor="ctr"/>
          <a:lstStyle/>
          <a:p>
            <a:pPr indent="0" marL="0">
              <a:buNone/>
            </a:pPr>
            <a:r>
              <a:rPr lang="tr-TR" altLang="en-US" sz="1050" b="1" spc="200" kern="0" dirty="0">
                <a:solidFill>
                  <a:srgbClr val="A16207"/>
                </a:solidFill>
                <a:latin typeface="Calibri" pitchFamily="34" charset="0"/>
                <a:ea typeface="Calibri" pitchFamily="34" charset="-122"/>
                <a:cs typeface="Calibri" pitchFamily="34" charset="-120"/>
              </a:rPr>
              <a:t>İLETİŞİM</a:t>
            </a:r>
            <a:endParaRPr lang="tr-TR" sz="1050" dirty="0"/>
          </a:p>
        </p:txBody>
      </p:sp>
      <p:sp>
        <p:nvSpPr>
          <p:cNvPr id="7" name="Text 5"/>
          <p:cNvSpPr txBox="1"/>
          <p:nvPr/>
        </p:nvSpPr>
        <p:spPr>
          <a:xfrm>
            <a:off x="2148840" y="2990520"/>
            <a:ext cx="3337560" cy="329184"/>
          </a:xfrm>
          <a:prstGeom prst="rect">
            <a:avLst/>
          </a:prstGeom>
          <a:noFill/>
          <a:ln/>
        </p:spPr>
        <p:txBody>
          <a:bodyPr wrap="square" lIns="0" tIns="0" rIns="0" bIns="0" rtlCol="0" anchor="ctr">
            <a:normAutofit/>
          </a:bodyPr>
          <a:lstStyle/>
          <a:p>
            <a:pPr indent="0" marL="0">
              <a:buNone/>
            </a:pPr>
            <a:r>
              <a:rPr lang="tr-TR" altLang="en-US" sz="1300" b="1" dirty="0">
                <a:solidFill>
                  <a:srgbClr val="1B2420"/>
                </a:solidFill>
                <a:latin typeface="Calibri" pitchFamily="34" charset="0"/>
                <a:ea typeface="Calibri" pitchFamily="34" charset="-122"/>
                <a:cs typeface="Calibri" pitchFamily="34" charset="-120"/>
              </a:rPr>
              <a:t>info@smartfarmingsolutions.org</a:t>
            </a:r>
            <a:endParaRPr lang="tr-TR" sz="1300" dirty="0"/>
          </a:p>
        </p:txBody>
      </p:sp>
      <p:sp>
        <p:nvSpPr>
          <p:cNvPr id="8" name="Text 6"/>
          <p:cNvSpPr txBox="1"/>
          <p:nvPr/>
        </p:nvSpPr>
        <p:spPr>
          <a:xfrm>
            <a:off x="548640" y="3356280"/>
            <a:ext cx="1554480" cy="329184"/>
          </a:xfrm>
          <a:prstGeom prst="rect">
            <a:avLst/>
          </a:prstGeom>
          <a:noFill/>
          <a:ln/>
        </p:spPr>
        <p:txBody>
          <a:bodyPr wrap="square" lIns="0" tIns="0" rIns="0" bIns="0" rtlCol="0" anchor="ctr"/>
          <a:lstStyle/>
          <a:p>
            <a:pPr indent="0" marL="0">
              <a:buNone/>
            </a:pPr>
            <a:endParaRPr lang="tr-TR" sz="1050" dirty="0"/>
          </a:p>
        </p:txBody>
      </p:sp>
      <p:sp>
        <p:nvSpPr>
          <p:cNvPr id="9" name="Text 7"/>
          <p:cNvSpPr txBox="1"/>
          <p:nvPr/>
        </p:nvSpPr>
        <p:spPr>
          <a:xfrm>
            <a:off x="2148840" y="3356280"/>
            <a:ext cx="3337560" cy="329184"/>
          </a:xfrm>
          <a:prstGeom prst="rect">
            <a:avLst/>
          </a:prstGeom>
          <a:noFill/>
          <a:ln/>
        </p:spPr>
        <p:txBody>
          <a:bodyPr wrap="square" lIns="0" tIns="0" rIns="0" bIns="0" rtlCol="0" anchor="ctr">
            <a:normAutofit/>
          </a:bodyPr>
          <a:lstStyle/>
          <a:p>
            <a:pPr indent="0" marL="0">
              <a:buNone/>
            </a:pPr>
            <a:r>
              <a:rPr lang="tr-TR" altLang="en-US" sz="1300" b="1" dirty="0">
                <a:solidFill>
                  <a:srgbClr val="1B2420"/>
                </a:solidFill>
                <a:latin typeface="Calibri" pitchFamily="34" charset="0"/>
                <a:ea typeface="Calibri" pitchFamily="34" charset="-122"/>
                <a:cs typeface="Calibri" pitchFamily="34" charset="-120"/>
              </a:rPr>
              <a:t>+90 322 515 84 66</a:t>
            </a:r>
            <a:endParaRPr lang="tr-TR" sz="1300" dirty="0"/>
          </a:p>
        </p:txBody>
      </p:sp>
      <p:sp>
        <p:nvSpPr>
          <p:cNvPr id="10" name="Text 8"/>
          <p:cNvSpPr txBox="1"/>
          <p:nvPr/>
        </p:nvSpPr>
        <p:spPr>
          <a:xfrm>
            <a:off x="548640" y="3722040"/>
            <a:ext cx="1554480" cy="329184"/>
          </a:xfrm>
          <a:prstGeom prst="rect">
            <a:avLst/>
          </a:prstGeom>
          <a:noFill/>
          <a:ln/>
        </p:spPr>
        <p:txBody>
          <a:bodyPr wrap="square" lIns="0" tIns="0" rIns="0" bIns="0" rtlCol="0" anchor="ctr"/>
          <a:lstStyle/>
          <a:p>
            <a:pPr indent="0" marL="0">
              <a:buNone/>
            </a:pPr>
            <a:r>
              <a:rPr lang="tr-TR" altLang="en-US" sz="1050" b="1" spc="200" kern="0" dirty="0">
                <a:solidFill>
                  <a:srgbClr val="A16207"/>
                </a:solidFill>
                <a:latin typeface="Calibri" pitchFamily="34" charset="0"/>
                <a:ea typeface="Calibri" pitchFamily="34" charset="-122"/>
                <a:cs typeface="Calibri" pitchFamily="34" charset="-120"/>
              </a:rPr>
              <a:t>PROJE SİTESİ</a:t>
            </a:r>
            <a:endParaRPr lang="tr-TR" sz="1050" dirty="0"/>
          </a:p>
        </p:txBody>
      </p:sp>
      <p:sp>
        <p:nvSpPr>
          <p:cNvPr id="11" name="Text 9"/>
          <p:cNvSpPr txBox="1"/>
          <p:nvPr/>
        </p:nvSpPr>
        <p:spPr>
          <a:xfrm>
            <a:off x="2148840" y="3722040"/>
            <a:ext cx="3337560" cy="329184"/>
          </a:xfrm>
          <a:prstGeom prst="rect">
            <a:avLst/>
          </a:prstGeom>
          <a:noFill/>
          <a:ln/>
        </p:spPr>
        <p:txBody>
          <a:bodyPr wrap="square" lIns="0" tIns="0" rIns="0" bIns="0" rtlCol="0" anchor="ctr">
            <a:normAutofit/>
          </a:bodyPr>
          <a:lstStyle/>
          <a:p>
            <a:pPr indent="0" marL="0">
              <a:buNone/>
            </a:pPr>
            <a:r>
              <a:rPr lang="tr-TR" altLang="en-US" sz="1300" b="1" dirty="0">
                <a:solidFill>
                  <a:srgbClr val="1B2420"/>
                </a:solidFill>
                <a:latin typeface="Calibri" pitchFamily="34" charset="0"/>
                <a:ea typeface="Calibri" pitchFamily="34" charset="-122"/>
                <a:cs typeface="Calibri" pitchFamily="34" charset="-120"/>
              </a:rPr>
              <a:t>smartfarmingsolutions.org</a:t>
            </a:r>
            <a:endParaRPr lang="tr-TR" sz="1300" dirty="0"/>
          </a:p>
        </p:txBody>
      </p:sp>
      <p:sp>
        <p:nvSpPr>
          <p:cNvPr id="12" name="Text 10"/>
          <p:cNvSpPr txBox="1"/>
          <p:nvPr/>
        </p:nvSpPr>
        <p:spPr>
          <a:xfrm>
            <a:off x="548640" y="4224960"/>
            <a:ext cx="4937760" cy="1793880"/>
          </a:xfrm>
          <a:prstGeom prst="rect">
            <a:avLst/>
          </a:prstGeom>
          <a:noFill/>
          <a:ln/>
        </p:spPr>
        <p:txBody>
          <a:bodyPr wrap="square" lIns="0" tIns="0" rIns="0" bIns="0" rtlCol="0" anchor="b">
            <a:normAutofit/>
          </a:bodyPr>
          <a:lstStyle/>
          <a:p>
            <a:pPr indent="0" marL="0">
              <a:spcAft>
                <a:spcPts val="400"/>
              </a:spcAft>
              <a:buNone/>
            </a:pPr>
            <a:r>
              <a:rPr lang="tr-TR" altLang="en-US" sz="1300" b="1" dirty="0">
                <a:solidFill>
                  <a:srgbClr val="1B2420"/>
                </a:solidFill>
                <a:latin typeface="Calibri" pitchFamily="34" charset="0"/>
                <a:ea typeface="Calibri" pitchFamily="34" charset="-122"/>
                <a:cs typeface="Calibri" pitchFamily="34" charset="-120"/>
              </a:rPr>
              <a:t>Bu proje Avrupa Birliği tarafından finanse edilmektedir.</a:t>
            </a:r>
            <a:endParaRPr lang="tr-TR" sz="1300" dirty="0"/>
          </a:p>
          <a:p>
            <a:pPr indent="0" marL="0">
              <a:spcAft>
                <a:spcPts val="400"/>
              </a:spcAft>
              <a:buNone/>
            </a:pPr>
            <a:r>
              <a:rPr lang="tr-TR" altLang="en-US" sz="1100" dirty="0">
                <a:solidFill>
                  <a:srgbClr val="3A4540"/>
                </a:solidFill>
                <a:latin typeface="Calibri" pitchFamily="34" charset="0"/>
                <a:ea typeface="Calibri" pitchFamily="34" charset="-122"/>
                <a:cs typeface="Calibri" pitchFamily="34" charset="-120"/>
              </a:rPr>
              <a:t>Bu içerik Avrupa Birliği'nin görüşlerini yansıtmamakta olup yalnızca yazarların sorumluluğundadır.</a:t>
            </a:r>
            <a:endParaRPr lang="tr-TR" sz="1300" dirty="0"/>
          </a:p>
        </p:txBody>
      </p:sp>
      <p:sp>
        <p:nvSpPr>
          <p:cNvPr id="13" name="Shape 11"/>
          <p:cNvSpPr/>
          <p:nvPr/>
        </p:nvSpPr>
        <p:spPr>
          <a:xfrm>
            <a:off x="5897880" y="1298880"/>
            <a:ext cx="5745175" cy="4719960"/>
          </a:xfrm>
          <a:prstGeom prst="roundRect">
            <a:avLst>
              <a:gd name="adj" fmla="val 2325"/>
            </a:avLst>
          </a:prstGeom>
          <a:solidFill>
            <a:srgbClr val="F5F6F1"/>
          </a:solidFill>
          <a:ln w="9525">
            <a:solidFill>
              <a:srgbClr val="DFE6DC"/>
            </a:solidFill>
            <a:prstDash val="solid"/>
          </a:ln>
        </p:spPr>
      </p:sp>
      <p:sp>
        <p:nvSpPr>
          <p:cNvPr id="14" name="Text 12"/>
          <p:cNvSpPr txBox="1"/>
          <p:nvPr/>
        </p:nvSpPr>
        <p:spPr>
          <a:xfrm>
            <a:off x="6172200" y="1481760"/>
            <a:ext cx="5196535" cy="274320"/>
          </a:xfrm>
          <a:prstGeom prst="rect">
            <a:avLst/>
          </a:prstGeom>
          <a:noFill/>
          <a:ln/>
        </p:spPr>
        <p:txBody>
          <a:bodyPr wrap="square" lIns="0" tIns="0" rIns="0" bIns="0" rtlCol="0" anchor="t"/>
          <a:lstStyle/>
          <a:p>
            <a:pPr indent="0" marL="0">
              <a:buNone/>
            </a:pPr>
            <a:r>
              <a:rPr lang="tr-TR" altLang="en-US" sz="1150" b="1" spc="200" kern="0" dirty="0">
                <a:solidFill>
                  <a:srgbClr val="1F7A3A"/>
                </a:solidFill>
                <a:latin typeface="Calibri" pitchFamily="34" charset="0"/>
                <a:ea typeface="Calibri" pitchFamily="34" charset="-122"/>
                <a:cs typeface="Calibri" pitchFamily="34" charset="-120"/>
              </a:rPr>
              <a:t>KÜNYE</a:t>
            </a:r>
            <a:endParaRPr lang="tr-TR" sz="115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6126480" y="1865808"/>
          <a:ext cx="5287975" cy="914400"/>
        </p:xfrm>
        <a:graphic>
          <a:graphicData uri="http://schemas.openxmlformats.org/drawingml/2006/table">
            <a:tbl>
              <a:tblPr/>
              <a:tblGrid>
                <a:gridCol w="1783080"/>
                <a:gridCol w="3504895"/>
              </a:tblGrid>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Proje</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Çevresel Sürdürülebilirlik ve Sınır Ötesi İş Diyaloğu İçin Akıllı Tarım</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Project</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Smart Farming for Environmental Sustainability and Cross Border Business Dialogue</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Sözleşme No</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TR2021/W1T7/A02/OT02-2/041</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Program</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Türkiye-AB İş Dünyası Diyaloğu II (TEBD II) Hibe Programı</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Hibe Faydalanıcısı</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Kozan Ticaret Odası (KOZTO)</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Proje Ortağı</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Larissa Ticaret ve Sanayi Odası (LACCO)</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Proje sitesi</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smartfarmingsolutions.org</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İletişim</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info@smartfarmingsolutions.org</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+90 322 515 84 66</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Yayın tarihi</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Eylül 2026</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Sürdürülebilir Tarım Akademisi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Sürdürülebilir Tarım Akademisi · Modül 2: Akıllı Tarım Teknolojileri</dc:title>
  <dc:subject>Eğitmen sunumu</dc:subject>
  <dc:creator>Kozan Ticaret Odası · Larissa Ticaret ve Sanayi Odası</dc:creator>
  <cp:lastModifiedBy>Kozan Ticaret Odası · Larissa Ticaret ve Sanayi Odası</cp:lastModifiedBy>
  <cp:revision>1</cp:revision>
  <dcterms:created xsi:type="dcterms:W3CDTF">2026-09-30T09:54:52Z</dcterms:created>
  <dcterms:modified xsi:type="dcterms:W3CDTF">2026-09-30T09:54:52Z</dcterms:modified>
</cp:coreProperties>
</file>