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charts/chart4.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charts/chart5.xml" ContentType="application/vnd.openxmlformats-officedocument.drawingml.chart+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charts/chart6.xml" ContentType="application/vnd.openxmlformats-officedocument.drawingml.chart+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Ελάχιστος χρόνος διατήρησης</c:v>
                </c:pt>
              </c:strCache>
            </c:strRef>
          </c:tx>
          <c:spPr>
            <a:solidFill>
              <a:srgbClr val="1F7A3A"/>
            </a:solidFill>
            <a:effectLst/>
          </c:spPr>
          <c:invertIfNegative val="0"/>
          <c:dLbls>
            <c:numFmt formatCode="0&quot; έτη&quot;" sourceLinked="0"/>
            <c:txPr>
              <a:bodyPr/>
              <a:lstStyle/>
              <a:p>
                <a:pPr>
                  <a:defRPr b="1" i="0" strike="noStrike" sz="1440" u="none">
                    <a:solidFill>
                      <a:srgbClr val="1B2420"/>
                    </a:solidFill>
                    <a:latin typeface="Calibri"/>
                  </a:defRPr>
                </a:pPr>
              </a:p>
            </c:txPr>
            <c:showLegendKey val="0"/>
            <c:showVal val="1"/>
            <c:showCatName val="0"/>
            <c:showSerName val="0"/>
            <c:showPercent val="0"/>
            <c:showBubbleSize val="0"/>
            <c:showLeaderLines val="0"/>
          </c:dLbls>
          <c:cat>
            <c:multiLvlStrRef>
              <c:f>Sheet1!$A$2:$A$4</c:f>
              <c:multiLvlStrCache>
                <c:ptCount val="3"/>
                <c:lvl>
                  <c:pt idx="0">
                    <c:v>GLOBALG.A.P. IFA v6</c:v>
                  </c:pt>
                  <c:pt idx="1">
                    <c:v>ΕΕ, καταγραφή φυτοπροστασίας</c:v>
                  </c:pt>
                  <c:pt idx="2">
                    <c:v>Τουρκία, καταγραφή B-Reçete</c:v>
                  </c:pt>
                </c:lvl>
              </c:multiLvlStrCache>
            </c:multiLvlStrRef>
          </c:cat>
          <c:val>
            <c:numRef>
              <c:f>Sheet1!$B$2:$B$4</c:f>
              <c:numCache>
                <c:formatCode>General</c:formatCode>
                <c:ptCount val="3"/>
                <c:pt idx="0">
                  <c:v>2</c:v>
                </c:pt>
                <c:pt idx="1">
                  <c:v>3</c:v>
                </c:pt>
                <c:pt idx="2">
                  <c:v>5</c:v>
                </c:pt>
              </c:numCache>
            </c:numRef>
          </c:val>
        </c:ser>
        <c:dLbls>
          <c:numFmt formatCode="0&quot; έτη&quot;" sourceLinked="0"/>
          <c:txPr>
            <a:bodyPr/>
            <a:lstStyle/>
            <a:p>
              <a:pPr>
                <a:defRPr b="1" i="0" strike="noStrike" sz="1440" u="none">
                  <a:solidFill>
                    <a:srgbClr val="1B2420"/>
                  </a:solidFill>
                  <a:latin typeface="Calibri"/>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6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6"/>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99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70" b="0" i="0" u="none" strike="noStrike">
                <a:solidFill>
                  <a:srgbClr val="3A4540"/>
                </a:solidFill>
                <a:latin typeface="Calibri"/>
              </a:defRPr>
            </a:pPr>
            <a:r>
              <a:rPr sz="1170" b="0" i="0" u="none" strike="noStrike">
                <a:solidFill>
                  <a:srgbClr val="3A4540"/>
                </a:solidFill>
                <a:latin typeface="Calibri"/>
              </a:rPr>
              <a:t>Απαιτούμενη συνεχής υγρασία φύλλων (ώρες)</a:t>
            </a:r>
          </a:p>
        </c:rich>
      </c:tx>
      <c:layout/>
      <c:overlay val="0"/>
    </c:title>
    <c:autoTitleDeleted val="0"/>
    <c:plotArea>
      <c:layout/>
      <c:barChart>
        <c:barDir val="col"/>
        <c:grouping val="clustered"/>
        <c:varyColors val="0"/>
        <c:ser>
          <c:idx val="0"/>
          <c:order val="0"/>
          <c:tx>
            <c:strRef>
              <c:f>Sheet1!$B$1</c:f>
              <c:strCache>
                <c:ptCount val="1"/>
                <c:pt idx="0">
                  <c:v>Απαιτούμενη συνεχής υγρασία φύλλων (ώρες)</c:v>
                </c:pt>
              </c:strCache>
            </c:strRef>
          </c:tx>
          <c:spPr>
            <a:solidFill>
              <a:srgbClr val="0E7490"/>
            </a:solidFill>
            <a:effectLst/>
          </c:spPr>
          <c:invertIfNegative val="0"/>
          <c:dLbls>
            <c:numFmt formatCode="0&quot; ώρες&quot;" sourceLinked="0"/>
            <c:txPr>
              <a:bodyPr/>
              <a:lstStyle/>
              <a:p>
                <a:pPr>
                  <a:defRPr b="1" i="0" strike="noStrike" sz="1350" u="none">
                    <a:solidFill>
                      <a:srgbClr val="1B2420"/>
                    </a:solidFill>
                    <a:latin typeface="Calibri"/>
                  </a:defRPr>
                </a:pPr>
              </a:p>
            </c:txPr>
            <c:showLegendKey val="0"/>
            <c:showVal val="1"/>
            <c:showCatName val="0"/>
            <c:showSerName val="0"/>
            <c:showPercent val="0"/>
            <c:showBubbleSize val="0"/>
            <c:showLeaderLines val="0"/>
          </c:dLbls>
          <c:cat>
            <c:multiLvlStrRef>
              <c:f>Sheet1!$A$2:$A$4</c:f>
              <c:multiLvlStrCache>
                <c:ptCount val="3"/>
                <c:lvl>
                  <c:pt idx="0">
                    <c:v>16-24 °C</c:v>
                  </c:pt>
                  <c:pt idx="1">
                    <c:v>10 °C</c:v>
                  </c:pt>
                  <c:pt idx="2">
                    <c:v>5,6 °C</c:v>
                  </c:pt>
                </c:lvl>
              </c:multiLvlStrCache>
            </c:multiLvlStrRef>
          </c:cat>
          <c:val>
            <c:numRef>
              <c:f>Sheet1!$B$2:$B$4</c:f>
              <c:numCache>
                <c:formatCode>General</c:formatCode>
                <c:ptCount val="3"/>
                <c:pt idx="0">
                  <c:v>9</c:v>
                </c:pt>
                <c:pt idx="1">
                  <c:v>14</c:v>
                </c:pt>
                <c:pt idx="2">
                  <c:v>30</c:v>
                </c:pt>
              </c:numCache>
            </c:numRef>
          </c:val>
        </c:ser>
        <c:dLbls>
          <c:numFmt formatCode="0&quot; ώρες&quot;" sourceLinked="0"/>
          <c:txPr>
            <a:bodyPr/>
            <a:lstStyle/>
            <a:p>
              <a:pPr>
                <a:defRPr b="1" i="0" strike="noStrike" sz="1350" u="none">
                  <a:solidFill>
                    <a:srgbClr val="1B2420"/>
                  </a:solidFill>
                  <a:latin typeface="Calibri"/>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6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34"/>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99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stacked"/>
        <c:varyColors val="0"/>
        <c:ser>
          <c:idx val="0"/>
          <c:order val="0"/>
          <c:tx>
            <c:strRef>
              <c:f>Sheet1!$B$1</c:f>
              <c:strCache>
                <c:ptCount val="1"/>
                <c:pt idx="0">
                  <c:v>Συμφωνούν ή συμφωνούν απόλυτα</c:v>
                </c:pt>
              </c:strCache>
            </c:strRef>
          </c:tx>
          <c:spPr>
            <a:solidFill>
              <a:srgbClr val="1F7A3A"/>
            </a:solidFill>
            <a:effectLst/>
          </c:spPr>
          <c:invertIfNegative val="0"/>
          <c:dLbls>
            <c:numFmt formatCode="#,##0" sourceLinked="0"/>
            <c:txPr>
              <a:bodyPr/>
              <a:lstStyle/>
              <a:p>
                <a:pPr>
                  <a:defRPr b="1" i="0" strike="noStrike" sz="1260" u="none">
                    <a:solidFill>
                      <a:srgbClr val="FFFFFF"/>
                    </a:solidFill>
                    <a:latin typeface="Calibri"/>
                  </a:defRPr>
                </a:pPr>
              </a:p>
            </c:txPr>
            <c:dLblPos val="ctr"/>
            <c:showLegendKey val="0"/>
            <c:showVal val="1"/>
            <c:showCatName val="0"/>
            <c:showSerName val="0"/>
            <c:showPercent val="0"/>
            <c:showBubbleSize val="0"/>
            <c:showLeaderLines val="0"/>
          </c:dLbls>
          <c:cat>
            <c:multiLvlStrRef>
              <c:f>Sheet1!$A$2:$A$3</c:f>
              <c:multiLvlStrCache>
                <c:ptCount val="2"/>
                <c:lvl>
                  <c:pt idx="0">
                    <c:v>Οι αγρότες εισάγουν τα δεδομένα ορθά και τακτικά</c:v>
                  </c:pt>
                  <c:pt idx="1">
                    <c:v>Αν δώσουν όλες τις πληροφορίες, θα πληρώσουν περισσότερους φόρους</c:v>
                  </c:pt>
                </c:lvl>
              </c:multiLvlStrCache>
            </c:multiLvlStrRef>
          </c:cat>
          <c:val>
            <c:numRef>
              <c:f>Sheet1!$B$2:$B$3</c:f>
              <c:numCache>
                <c:formatCode>General</c:formatCode>
                <c:ptCount val="2"/>
                <c:pt idx="0">
                  <c:v>35</c:v>
                </c:pt>
                <c:pt idx="1">
                  <c:v>49</c:v>
                </c:pt>
              </c:numCache>
            </c:numRef>
          </c:val>
        </c:ser>
        <c:ser>
          <c:idx val="1"/>
          <c:order val="1"/>
          <c:tx>
            <c:strRef>
              <c:f>Sheet1!$C$1</c:f>
              <c:strCache>
                <c:ptCount val="1"/>
                <c:pt idx="0">
                  <c:v>Συμφωνούν εν μέρει</c:v>
                </c:pt>
              </c:strCache>
            </c:strRef>
          </c:tx>
          <c:spPr>
            <a:solidFill>
              <a:srgbClr val="E8B54A"/>
            </a:solidFill>
            <a:effectLst/>
          </c:spPr>
          <c:invertIfNegative val="0"/>
          <c:dLbls>
            <c:numFmt formatCode="#,##0" sourceLinked="0"/>
            <c:txPr>
              <a:bodyPr/>
              <a:lstStyle/>
              <a:p>
                <a:pPr>
                  <a:defRPr b="1" i="0" strike="noStrike" sz="1260" u="none">
                    <a:solidFill>
                      <a:srgbClr val="FFFFFF"/>
                    </a:solidFill>
                    <a:latin typeface="Calibri"/>
                  </a:defRPr>
                </a:pPr>
              </a:p>
            </c:txPr>
            <c:dLblPos val="ctr"/>
            <c:showLegendKey val="0"/>
            <c:showVal val="1"/>
            <c:showCatName val="0"/>
            <c:showSerName val="0"/>
            <c:showPercent val="0"/>
            <c:showBubbleSize val="0"/>
            <c:showLeaderLines val="0"/>
          </c:dLbls>
          <c:cat>
            <c:multiLvlStrRef>
              <c:f>Sheet1!$A$2:$A$3</c:f>
              <c:multiLvlStrCache>
                <c:ptCount val="2"/>
                <c:lvl>
                  <c:pt idx="0">
                    <c:v>Οι αγρότες εισάγουν τα δεδομένα ορθά και τακτικά</c:v>
                  </c:pt>
                  <c:pt idx="1">
                    <c:v>Αν δώσουν όλες τις πληροφορίες, θα πληρώσουν περισσότερους φόρους</c:v>
                  </c:pt>
                </c:lvl>
              </c:multiLvlStrCache>
            </c:multiLvlStrRef>
          </c:cat>
          <c:val>
            <c:numRef>
              <c:f>Sheet1!$C$2:$C$3</c:f>
              <c:numCache>
                <c:formatCode>General</c:formatCode>
                <c:ptCount val="2"/>
                <c:pt idx="0">
                  <c:v>42</c:v>
                </c:pt>
                <c:pt idx="1">
                  <c:v>34</c:v>
                </c:pt>
              </c:numCache>
            </c:numRef>
          </c:val>
        </c:ser>
        <c:ser>
          <c:idx val="2"/>
          <c:order val="2"/>
          <c:tx>
            <c:strRef>
              <c:f>Sheet1!$D$1</c:f>
              <c:strCache>
                <c:ptCount val="1"/>
                <c:pt idx="0">
                  <c:v>Διαφωνούν</c:v>
                </c:pt>
              </c:strCache>
            </c:strRef>
          </c:tx>
          <c:spPr>
            <a:solidFill>
              <a:srgbClr val="9AA59F"/>
            </a:solidFill>
            <a:effectLst/>
          </c:spPr>
          <c:invertIfNegative val="0"/>
          <c:dLbls>
            <c:numFmt formatCode="#,##0" sourceLinked="0"/>
            <c:txPr>
              <a:bodyPr/>
              <a:lstStyle/>
              <a:p>
                <a:pPr>
                  <a:defRPr b="1" i="0" strike="noStrike" sz="1260" u="none">
                    <a:solidFill>
                      <a:srgbClr val="FFFFFF"/>
                    </a:solidFill>
                    <a:latin typeface="Calibri"/>
                  </a:defRPr>
                </a:pPr>
              </a:p>
            </c:txPr>
            <c:dLblPos val="ctr"/>
            <c:showLegendKey val="0"/>
            <c:showVal val="1"/>
            <c:showCatName val="0"/>
            <c:showSerName val="0"/>
            <c:showPercent val="0"/>
            <c:showBubbleSize val="0"/>
            <c:showLeaderLines val="0"/>
          </c:dLbls>
          <c:cat>
            <c:multiLvlStrRef>
              <c:f>Sheet1!$A$2:$A$3</c:f>
              <c:multiLvlStrCache>
                <c:ptCount val="2"/>
                <c:lvl>
                  <c:pt idx="0">
                    <c:v>Οι αγρότες εισάγουν τα δεδομένα ορθά και τακτικά</c:v>
                  </c:pt>
                  <c:pt idx="1">
                    <c:v>Αν δώσουν όλες τις πληροφορίες, θα πληρώσουν περισσότερους φόρους</c:v>
                  </c:pt>
                </c:lvl>
              </c:multiLvlStrCache>
            </c:multiLvlStrRef>
          </c:cat>
          <c:val>
            <c:numRef>
              <c:f>Sheet1!$D$2:$D$3</c:f>
              <c:numCache>
                <c:formatCode>General</c:formatCode>
                <c:ptCount val="2"/>
                <c:pt idx="0">
                  <c:v>25</c:v>
                </c:pt>
                <c:pt idx="1">
                  <c:v>20</c:v>
                </c:pt>
              </c:numCache>
            </c:numRef>
          </c:val>
        </c:ser>
        <c:dLbls>
          <c:numFmt formatCode="#,##0" sourceLinked="0"/>
          <c:txPr>
            <a:bodyPr/>
            <a:lstStyle/>
            <a:p>
              <a:pPr>
                <a:defRPr b="1" i="0" strike="noStrike" sz="1260" u="none">
                  <a:solidFill>
                    <a:srgbClr val="FFFFFF"/>
                  </a:solidFill>
                  <a:latin typeface="Calibri"/>
                </a:defRPr>
              </a:pPr>
            </a:p>
          </c:txPr>
          <c:dLblPos val="ctr"/>
          <c:showLegendKey val="0"/>
          <c:showVal val="1"/>
          <c:showCatName val="0"/>
          <c:showSerName val="0"/>
          <c:showPercent val="0"/>
          <c:showBubbleSize val="0"/>
          <c:showLeaderLines val="0"/>
        </c:dLbls>
        <c:gapWidth val="45"/>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80" b="0" i="0" u="none" strike="noStrike">
                <a:solidFill>
                  <a:srgbClr val="1B2420"/>
                </a:solidFill>
                <a:latin typeface="Calibri"/>
              </a:defRPr>
            </a:pPr>
            <a:endParaRPr lang="en-US"/>
          </a:p>
        </c:txPr>
        <c:crossAx val="2094734552"/>
        <c:crosses val="autoZero"/>
        <c:auto val="1"/>
        <c:lblAlgn val="ctr"/>
        <c:noMultiLvlLbl val="1"/>
      </c:catAx>
      <c:valAx>
        <c:axId val="2094734552"/>
        <c:scaling>
          <c:orientation val="minMax"/>
          <c:max val="103"/>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040">
              <a:solidFill>
                <a:srgbClr val="3A4540"/>
              </a:solidFill>
              <a:latin typeface="Calibri"/>
              <a:cs typeface="Calibri"/>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Ανοίξτε τη συνεδρία με το βασικό ερώτημα της ενότητας: πώς συλλέγουμε, διαβάζουμε, προστατεύουμε και μοιραζόμαστε τα δεδομένα του χωραφιού; Η ενότητα έχει τρία μέρη και εννέα μαθήματα, συνολικής διάρκειας 188 λεπτών, και κάθε μάθημα περιλαμβάνει δραστηριότητες στην πλατφόρμα. Πείτε στους συμμετέχοντες ότι δεν χρειάζεται να έχουν αισθητήρες ή drone: οι δραστηριότητες γίνονται στον περιηγητή με ρεαλιστικά δεδομένα-παραδείγματα. Ερώτηση για ζέσταμα: «Ποια ήταν η πρώτη καταγραφή που κάνατε φέτος για το χωράφι σας;» Διάρκεια: περίπου 1 λεπτό (η εισαγωγή περιλαμβάνεται στον χρόνο του Μέρους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Παρουσιάστε τη ροή ανά μέρος: στο πρώτο μέρος βλέπουμε από πού και πώς συλλέγονται τα δεδομένα, στο δεύτερο πώς προκύπτει απόφαση από τα δεδομένα, στο τρίτο την ποιότητα, την ασφάλεια και τα δικαιώματα των δεδομένων. Οι χρόνοι στις κάρτες είναι το άθροισμα βίντεο, ανάγνωσης και δραστηριοτήτων της πλατφόρμας· η εισαγωγή περιλαμβάνεται στο πρώτο μέρος, η σύνοψη και η αποστολή στο τρίτο. Αναφέρετε ότι σε κάθε μέρος θα κάνουμε μαζί τουλάχιστον μία δραστηριότητα κατά τη συνεδρία. Διάρκεια: περίπου 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Διαβάστε τα επτά μαθησιακά αποτελέσματα και πείτε σύντομα πού καλύπτεται το καθένα: το 1 και το 2 στα δύο πρώτα μαθήματα, το 3 και το 4 στα μαθήματα αισθητήρων και NDVI, το 5 και το 6 στα μαθήματα ανάλυσης, χαρτών απόδοσης και υποστήριξης αποφάσεων, το 7 στο τελευταίο μέρος. Εξηγήστε ότι τα προαπαιτούμενα είναι συστάσεις και ότι μπορεί να συμμετάσχει και όποιος δεν έχει ολοκληρώσει τις Ενότητες 1 και 2. Για την ολοκλήρωση απαιτούνται και τα εννέα μαθήματα, τουλάχιστον 70 βαθμοί στο τεστ και μέσος όρος δραστηριοτήτων τουλάχιστον 60%· τότε η πλατφόρμα εκδίδει πιστοποιητικό ολοκλήρωσης. Ερώτηση: «Ποιο από αυτά τα αποτελέσματα σας είναι πιο χρήσιμο;» Διάρκεια: περίπου 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πρώτο μέρος ξεκινά από την πηγή των δεδομένων: ποιο εργαλείο παράγει ποιο δεδομένο, πώς τηρείται ένα μητρώο, πού τοποθετείται ένας αισθητήρας, πώς διαβάζεται μια δορυφορική εικόνα. Περιλαμβάνει τέσσερα μαθήματα και οκτώ δραστηριότητες· μαζί με την εισαγωγή διαθέστε περίπου 77 λεπτά. Ζητήστε από τους συμμετέχοντες να σημειώνουν ποια δεδομένα υπάρχουν ήδη στη δική τους εκμετάλλευση. Διάρκεια: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Εξηγήστε ότι τα δεδομένα έρχονται από τέσσερις βασικούς δρόμους: παρατήρηση και καταγραφή, επιτόπια μέτρηση, τηλεπισκόπηση και δεδομένα μηχανημάτων· σε αυτά προστίθενται εξωτερικές πηγές όπως μετεωρολογικές προγνώσεις, επίσημα συστήματα καταγραφής και τιμές αγοράς. Η λωρίδα από κάτω δείχνει τα είδη δεδομένων που αναφέρει ο κώδικας δεοντολογίας των ευρωπαϊκών οργανώσεων γεωργίας και τροφίμων· είναι το πρώτο βήμα για την ταξινόμηση των δεδομένων κατά είδος. Τονίστε την αξία των δεδομένων θέσης: σύμφωνα με το GPS.gov, το GNSS χρησιμοποιείται στη χαρτογράφηση αγρού, τη δειγματοληψία εδάφους, την εφαρμογή μεταβλητής δόσης και τη χαρτογράφηση απόδοσης· κάθε μέτρηση με γνωστή θέση μπορεί να γίνει χάρτης. Στη συνέχεια ζητήστε την αντιστοίχιση «Ποιο εργαλείο παράγει ποιο δεδομένο;» στην πλατφόρμα, σε 3 λεπτά. Διάρκεια: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Διαβάστε τον πίνακα μέσα από μια απόφαση: η απόφαση άρδευσης βασίζεται στην υγρασία εδάφους που αλλάζει από μέρα σε μέρα, άρα ταιριάζει ένας αισθητήρας που μετρά συνεχώς· οι ζώνες λίπανσης αλλάζουν λίγο από χρόνο σε χρόνο, άρα αρκούν δορυφορικές εικόνες και χάρτες απόδοσης μερικών ετών. Θυμίστε ότι ένας αισθητήρας δείχνει ένα σημείο, ενώ μια δορυφορική εικόνα όλο το χωράφι. Παράδειγμα από το Κοζάν: ένα περιβόλι 40 στρεμμάτων μπορεί να ξεκινήσει με σταθερούς κωδικούς αγροτεμαχίων, καταγραφή των εργασιών την ίδια ημέρα στο κινητό, έναν αισθητήρα υγρασίας σε δύο βάθη σε αντιπροσωπευτικό σημείο και δωρεάν εικόνα Sentinel-2 μερικές φορές τον μήνα. Κάντε τον γρήγορο έλεγχο «Από πού να ξεκινήσετε;» στην πλατφόρμα. Ερώτηση: «Ποια απόφαση παίρνετε πιο συχνά και σε ποια δεδομένα βασίζεται σήμερα;» Διάρκεια: περίπου 6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Προχωρήστε ρωτώντας ποιο ερώτημα απαντά κάθε καταγραφή: η καταγραφή εισροών απαντά στο «από ποιον αγόρασα», η καταγραφή συγκομιδής και αποστολής στο «σε ποιον το έδωσα». Εξηγήστε την ιχνηλασιμότητα με την αρχή του GLOBALG.A.P. «ένα βήμα πίσω, ένα βήμα μπροστά»: από τον αριθμό παρτίδας πρέπει να φτάνετε γρήγορα στην ημέρα συγκομιδής και στο τεμάχιο, και από εκεί στα φυτοπροστατευτικά που χρησιμοποιήθηκαν και στον προμηθευτή τους. Το πρότυπο ζητά να ελέγχεται αυτή η αλυσίδα κάθε χρόνο με μια δοκιμαστική ανάκληση· αυτό ακριβώς είναι η δραστηριότητα ταξινόμησης «Δοκιμαστική ανάκληση» στην πλατφόρμα. Τονίστε ότι οι καταγραφές δεν τηρούνται μόνο για τον έλεγχο, αλλά και για τον υπολογισμό κόστους και απόδοσης ανά τεμάχιο. Διάρκεια: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Στην Τουρκία ο κανονισμός που δημοσιεύθηκε στις 13 Δεκεμβρίου 2025 δημιούργησε το σύστημα B-Reçete: ηλεκτρονική συνταγή για τα φυτοπροστατευτικά και ηλεκτρονικό βιβλίο καταγραφών παραγωγού. Τα Άδανα δεν είναι πιλοτική επαρχία· σύμφωνα με τον κανονισμό, οι παραγωγοί πορτοκαλιού και μανταρινιού στο Κοζάν εμπίπτουν στο σύστημα από την 1η Ιουλίου 2026, και η τρέχουσα κατάσταση επιβεβαιώνεται από την τοπική διεύθυνση γεωργίας. Στην ΕΕ, από την 1η Ιανουαρίου 2026 οι καταγραφές τηρούνται σε ηλεκτρονική και αναγνώσιμη από μηχανή μορφή· ένας παραγωγός βαμβακιού ή μηδικής στη Λάρισα υπάγεται σε αυτόν τον κανόνα. Για όσους εμπορεύονται μεταξύ των δύο περιοχών, το κοινό σημείο είναι σημαντικό: καταγραφές με τα ίδια πεδία διαβάζονται με τον ίδιο τρόπο και στις δύο πλευρές των συνόρων. Ερώτηση: «Ποιο είναι το μεγαλύτερο εμπόδιο για να περάσει η καταγραφή από το χαρτί στο κινητό;» Διάρκεια: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χρόνοι διατήρησης διαφέρουν: το GLOBALG.A.P. απαιτεί τουλάχιστον δύο χρόνια, η ΕΕ τουλάχιστον τρία για τις καταγραφές φυτοπροστασίας, ενώ στην Τουρκία οι καταγραφές του B-Reçete διατηρούνται πέντε χρόνια. Για τις δικές σας καταγραφές, ο πιο ασφαλής δρόμος είναι να ακολουθείτε τη μεγαλύτερη περίοδο που σας αφορά. Ρωτήστε για κάθε ένα από τα έξι βήματα, για παράδειγμα «Ποιος έχει σταθερούς κωδικούς τεμαχίων;» Στη συνέχεια κάντε την άσκηση καταγραφής ψεκασμού στην πλατφόρμα· οι συμμετέχοντες θα υπολογίσουν από το σενάριο το ψεκαστικό υγρό ανά στρέμμα και την πιο πρώιμη ημερομηνία συγκομιδής. Διάρκεια: περίπου 8 λεπτά (μαζί με τη δραστηριότητα).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Εξηγήστε ότι οι αισθητήρες εδαφικής υγρασίας μετρούν δύο διαφορετικά μεγέθη: την ογκομετρική περιεκτικότητα νερού σε ποσοστό και την τάση εδαφικού νερού σε kPa· η ίδια υγρασία 25% μπορεί να σημαίνει αρκετό νερό σε αμμώδες έδαφος και ελάχιστο σε αργιλώδες. Κανόνας τοποθέτησης: ο αισθητήρας απόφασης βρίσκεται στο στρώμα με τις περισσότερες ρίζες και μέσα στην περιοχή που διαβρέχει ο σταλάκτης, ενώ ο αισθητήρας ελέγχου κάτω από τη ριζόσφαιρα δείχνει αν το νερό διαφεύγει σε βάθος· στο παράδειγμα, στα 30 και 60 cm. Ο Οδηγός Τοποθέτησης Αισθητήρων IoT του έργου προτείνει 30-40 cm για τους οπωρώνες. Δώστε 5 λεπτά για το παζλ και ρωτήστε: «Γιατί η άκρη του περιβολιού ή η θέση δίπλα στο πηγάδι είναι κακή επιλογή;» Διάρκεια: περίπου 10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Παρουσιάστε την αλυσίδα από αριστερά προς τα δεξιά και ρωτήστε τι μπορεί να χαλάσει σε κάθε κρίκο: μπαταρία, καλώδιο, κεραία, θέση της πύλης, σύνδεση στο διαδίκτυο. Στην ύπαιθρο είναι διαδεδομένοι δύο τύποι σύνδεσης: το LoRaWAN στέλνει μικρά πακέτα σε μεγάλη απόσταση με χαμηλή κατανάλωση μέσω δικής σας πύλης, ενώ τα NB-IoT και LTE-M απαιτούν κάλυψη παρόχου και συνδρομή. Και το διάστημα μέτρησης είναι απόφαση: αρκετά συχνό ώστε να φαίνονται οι αρδεύσεις, αρκετά αραιό ώστε να μην αδειάζει η μπαταρία. Στον πίνακα πρέπει να φαίνεται πότε ήρθαν τελευταία τα δεδομένα· μια τιμή που δεν αλλάζει για δύο ημέρες μπορεί να σημαίνει στεγνό έδαφος αλλά και άδεια μπαταρία. Διάρκεια: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Σύμφωνα με τα στοιχεία της MGM για το 1929-2025, στα Άδανα τον Ιούλιο η μέση μέγιστη θερμοκρασία είναι 33,9 °C και η μηνιαία βροχόπτωση 10,1 mm· γι' αυτό σε ένα περιβόλι με στάγδην άρδευση στο Κοζάν κάθε άνοδος στην καμπύλη υγρασίας είναι πιθανότατα άρδευση. Ζητήστε από τους συμμετέχοντες να ανοίξουν τον πίνακα, να περιηγηθούν στις ημέρες με τον δρομέα και να απαντήσουν στις ερωτήσεις· αρκούν 6-7 λεπτά. Στη συζήτηση σταθείτε στην άνοδο του αισθητήρα των 60 cm: αντί να καλύπτεται η καθυστέρηση με μια μεγάλη άρδευση, είναι προτιμότερο να μικρύνει το διάστημα άρδευσης. Ερώτηση: «Με βάση τι αποφασίζετε σήμερα πότε θα ποτίσετε;» Διάρκεια: περίπου 8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χλωροφύλλη απορροφά το μεγαλύτερο μέρος του κόκκινου φωτός για τη φωτοσύνθεση, ενώ η εσωτερική κυτταρική δομή του φύλλου ανακλά έντονα το εγγύς υπέρυθρο· όταν το φυτό καταπονείται η διαφορά μειώνεται, ενώ το γυμνό χώμα ανακλά τα δύο φώτα σε παρόμοιο ποσοστό. Το NDVI διαιρεί τη διαφορά των δύο ανακλάσεων με το άθροισμά τους. Σύμφωνα με την USGS, η πυκνή υγιής βλάστηση δίνει περίπου 0,6-0,9, η αραιή 0,2-0,5 και οι γυμνές επιφάνειες όπως βράχος και άμμος 0,1 και κάτω. Στον υπολογιστή NDVI της πλατφόρμας αλλάξτε τις ανακλάσεις φύλλου και χώματος και δείξτε το μικτό pixel: ακόμη και με υγιή δέντρα, το χώμα ανάμεσα στις σειρές μειώνει το NDVI του pixel. Διάρκεια: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Τονίστε ότι οι δύο πηγές δεν αντικαθιστούν η μία την άλλη αλλά αλληλοσυμπληρώνονται. Ο δορυφόρος ταιριάζει για τακτική παρακολούθηση μεγάλης έκτασης, σύγκριση με προηγούμενα χρόνια και περιορισμένο προϋπολογισμό. Το drone χρειάζεται για να δείτε μεμονωμένα δέντρα ή σειρές, για εικόνα συγκεκριμένης ημέρας σε περίοδο νεφοκάλυψης και για λεπτομερή αναζήτηση προβλήματος σε μικρή έκταση. Αναφέρετε ότι ο Sentinel-2C πήρε τη θέση του Sentinel-2A τον Ιανουάριο του 2025 και ότι οι εικόνες εξετάζονται δωρεάν στον περιηγητή του Copernicus Data Space Ecosystem. Ερώτηση: «Στο δικό σας χωράφι, ποιο από τα δύο απαντά σε ποιο ερώτημα;» Διάρκεια: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Ανοίξτε τη δραστηριότητα και θυμίστε τα όρια: κάτω από 0,25 γυμνό χώμα ή δρόμος, 0,25-0,55 στρες, 0,55 και πάνω υγιής βλάστηση. Δώστε 6 λεπτά και μετά συζητήστε πιθανές αιτίες για την κηλίδα χαμηλών τιμών στο κέντρο: βουλωμένος σταλακτοφόρος, αλατούχο έδαφος ή μια ασθένεια που ξεκινά. Μία εικόνα δείχνει μια στιγμή· αν από τις εικόνες χωρίς σύννεφα πάρετε τον μέσο όρο κάθε αγροτεμαχίου και τον ταξινομήσετε κατά ημερομηνία, προκύπτει η καμπύλη της σεζόν, και τα προηγούμενα χρόνια γίνονται βάση σύγκρισης. Για τους οπωρώνες εσπεριδοειδών στο Κοζάν προτείνετε σύγκριση με τα προηγούμενα χρόνια του ίδιου οπωρώνα και με γειτονικούς οπωρώνες, όχι με ένα χωράφι σιταριού. Διάρκεια: περίπου 7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κακοκαιρία Daniel τον Σεπτέμβριο του 2023 προκάλεσε εκτεταμένες πλημμύρες στον κάμπο της Θεσσαλίας. Σύμφωνα με μελέτη που βασίστηκε σε δορυφορικές εικόνες ραντάρ, 1.150 km² βρέθηκαν κάτω από νερό, από τα οποία περίπου 820 km², δηλαδή το 70%, ήταν γεωργική γη. Η κατακλυσμένη έκταση βαμβακιού ήταν περίπου 282 km², το 30,5% του βαμβακιού του κάμπου· ο κάμπος παράγει περίπου το 12,2% της ακαθάριστης προστιθέμενης αξίας της ελληνικής γεωργίας. Το παράδειγμα δείχνει ότι η τηλεπισκόπηση δεν χρησιμεύει μόνο για την υγεία των φυτών, αλλά και για την εκτίμηση ζημιών και την παρακολούθηση της ανάκαμψης. Ερώτηση: «Για ποιο γεγονός θα κάνατε μια τέτοια παρακολούθηση στην περιοχή σας: ξηρασία, παγετό, πλημμύρα;» Διάρκεια: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Στο δεύτερο μέρος μετατρέπουμε τα δεδομένα που συλλέξαμε σε απόφαση: πρώτα τα ελέγχουμε και τα καθαρίζουμε, μετά τα διαβάζουμε σε χρονοσειρές και χάρτες, και στο τέλος συζητάμε πότε μπορούμε να εμπιστευτούμε την πρόταση ενός μοντέλου. Για τα τρία μαθήματα και τις έξι δραστηριότητες διαθέστε περίπου 56 λεπτά. Διάρκεια: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Εξηγήστε τα τέσσερα βήματα με ένα παράδειγμα άρδευσης: τα δεδομένα του αισθητήρα ελέγχονται, συνδυάζονται με την καταγραφή άρδευσης μέσω του ίδιου κωδικού τεμαχίου, συνοψίζονται σε γράφημα και συγκρίνονται με ένα όριο για να παρθεί απόφαση. Τονίστε ότι το δεύτερο βήμα είναι αυτό που παραλείπεται πιο συχνά: αν η καταγραφή άρδευσης και τα δεδομένα του αισθητήρα δεν συνδέονται με τον ίδιο κωδικό, δεν μπορούν να διαβαστούν μαζί. Κανένας καθαρισμός δεν γίνεται χωρίς αντίγραφο των ανεπεξέργαστων δεδομένων. Ερώτηση: «Έχετε προσπαθήσει ποτέ να συνδυάσετε δεδομένα από δύο διαφορετικές πηγές; Πού δυσκολευτήκατε;» Διάρκεια: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Μια απρόσμενη τιμή σημαίνει είτε ότι κάτι συμβαίνει πράγματι στο χωράφι είτε ότι η μέτρηση είναι λάθος· η αναγνώριση των τύπων σφάλματος προλαμβάνει λανθασμένες αποφάσεις άρδευσης ή ψεκασμού. Για κάθε γραμμή ζητήστε από τους συμμετέχοντες ένα παράδειγμα από τη δική τους εμπειρία. Στη χρονοσειρά αναζητούμε τέσσερα πράγματα: τάση, συμβάν, κύκλο και όριο· το όριο δεν επιλέγεται τυχαία, αλλά προκύπτει από την υδατοϊκανότητα και το σημείο μόνιμης μάρανσης του εδάφους. Το δελτίο του NC State δίνει ως γενική σύσταση κατανάλωση 50% του διαθέσιμου νερού. Διάρκεια: περίπου 5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Στη Θεσσαλία η άρδευση αντιστοιχεί στο 90-95% της συνολικής χρήσης νερού στη λεκάνη του Πηνειού· σύμφωνα με το JRC, η αρδευόμενη έκταση από 105.000 εκτάρια το 1977 έφτασε τα 242.447 εκτάρια το 1994 και στο μεσαίο τμήμα της λεκάνης η στάθμη του υπόγειου νερού κατέβηκε στα 10-15 m ή βαθύτερα. Σε αυτές τις συνθήκες κάθε περιττή άρδευση κοστίζει. Δώστε 7-8 λεπτά για τον πίνακα: να βρουν την τιμή που μένει ίδια για μέρες και την αδύνατη αιχμή μιας ημέρας, και να αντιστοιχίσουν την άνοδο της υγρασίας με τις καταγραφές άρδευσης και βροχής. Στη συζήτηση επαναλάβετε ότι η αμφισβητούμενη τιμή δεν διαγράφεται αλλά επισημαίνεται. Διάρκεια: περίπου 9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Μια τιμή αποκτά νόημα μόνο μέσα από σύγκριση: με τα προηγούμενα έτη του ίδιου τεμαχίου, με γειτονικά τεμάχια και με τον πολυετή μέσο όρο. Η απόκλιση από το κανονικό λέγεται ανωμαλία· δεν είναι από μόνη της καλή ή κακή, πρέπει να κατανοηθεί η αιτία της. Στη δεξιά στήλη ξεχωρίστε τη συσχέτιση από την αιτιότητα: δύο μεγέθη μπορεί να αλλάζουν μαζί, αλλά συχνά υπάρχει ένας τρίτος παράγοντας που επηρεάζει και τα δύο. Κάντε τον γρήγορο έλεγχο «Συσχέτιση ή αιτιότητα;» στην πλατφόρμα. Ερώτηση: «Όταν βλέπετε την καλή σοδειά του γείτονα, ποια πρακτική του θέλετε να αντιγράψετε και γιατί αυτό μπορεί να παραπλανά;» Διάρκεια: περίπου 6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μόνιτορ απόδοσης συνδυάζει ροή κόκκων, υγρασία, θέση, ταχύτητα και πλάτος κεφαλής και δημιουργεί κάθε λίγα δευτερόλεπτα ένα σημείο απόδοσης με γνωστή θέση. Το Πανεπιστήμιο της Νεμπράσκα προτείνει ζύγιση δύο έως έξι φορτίων για τη βαθμονόμηση· ένα καλά βαθμονομημένο σύστημα εκτιμά τη συνολική παραγωγή με σφάλμα 1-3%. Έρευνα στο Agronomy Journal εντόπισε έξι τύπους σφαλμάτων και αφαίρεσε το 13-20% των ωμών δεδομένων: καταγραφή με ανασηκωμένη κεφαλή, καθυστέρηση αρχής και τέλους διαδρομής, ακραίες τιμές, τιμές εκτός βιολογικού ορίου, στενή διαδρομή και αναπήδηση θέσης. Στη δραστηριότητα βρείτε τα πέντε σφάλματα και συζητήστε γιατί η χαμηλή γωνία κάτω αριστερά μπορεί να μην είναι σφάλμα. Σε προϊόντα που συγκομίζονται με το χέρι, όπως τα εσπεριδοειδή, η καταμέτρηση κιβωτίων με κωδικό τεμαχίου δίνει χάρτη απόδοσης σε επίπεδο αγροτεμαχίου. Διάρκεια: περίπου 8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χάρτης απόδοσης ενός έτους αντανακλά τις συνθήκες εκείνου του έτους· για να φανούν οι μόνιμες διαφορές συνδυάζονται χάρτες αρκετών ετών, και κάθε έτος διαιρείται με τον δικό του μέσο όρο ώστε να προκύψει σχετική απόδοση. Ο χάρτης αριστερά είναι τα δεδομένα της δραστηριότητας: στα βορειοδυτικά μια σταθερά χαμηλή περιοχή, στα νοτιοανατολικά μια σταθερά υψηλή. Σύμφωνα με το Κρατικό Πανεπιστήμιο της Νότιας Ντακότα, συνήθως αρκούν τρεις έως πέντε ζώνες και η διαχείριση ανά ζώνη δίνει τη δυνατότητα μείωσης της συνολικής χρήσης εισροών· δεν είναι εγγύηση, και μερικές φορές η σωστή απόφαση είναι λιγότερες εισροές στη χαμηλή ζώνη. Στη Λάρισα το έτος της πλημμύρας Daniel και στο Κοζάν το ξηρό 2025 πρέπει να αξιολογούνται χωριστά. Στη συνέχεια κάντε τη δραστηριότητα χρωματισμού ζωνών. Διάρκεια: περίπου 8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Παρουσιάστε το σύστημα υποστήριξης αποφάσεων σε τέσσερα μέρη και τονίστε ότι η ευθύνη της τελικής απόφασης ανήκει στον χρήστη· ορισμένα συστήματα ανοίγουν απευθείας τη βάνα, τα περισσότερα στέλνουν την πρόταση στο κινητό. Οι περισσότερες προτάσεις άρδευσης βασίζονται στη μέθοδο FAO-56: ETc = Kc × ET0. Το μοντέλο παρακολουθεί το νερό της ριζόσφαιρας σαν τραπεζικό λογαριασμό: κάθε μέρα αφαιρείται το ETc, προστίθενται βροχή και άρδευση, και όταν η κατανάλωση φτάσει το ευκόλως διαθέσιμο νερό (RAW) έρχεται η ώρα της άρδευσης· η ποσότητα διαιρείται με την απόδοση του συστήματος. Στην Ελλάδα το ET0 λαμβάνεται από τον πλησιέστερο αγρομετεωρολογικό σταθμό, στην Τουρκία από τη σελίδα γεωργίας της MGM. Στη συνέχεια ζητήστε να πετύχουν μαζί τους τρεις στόχους στον υπολογιστή άρδευσης FAO-56 της πλατφόρμας. Διάρκεια: περίπου 8 λεπτά (μαζί με τη δραστηριότητα).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Πολλές μυκητολογικές ασθένειες προκαλούν μόλυνση όταν το φύλλο μένει υγρό για ορισμένο χρόνο σε κατάλληλη θερμοκρασία· τα μοντέλα παίρνουν αυτά τα δύο δεδομένα από τους αισθητήρες του σταθμού που είδαμε στο μάθημα 3. Σύμφωνα με τον πίνακα Mills, χρειάζονται 9 ώρες συνεχούς υγρασίας στους 16-24 °C, 14 ώρες στους 10 °C και 30 ώρες στους 5,6 °C. Το βασικό δίδαγμα: το UC IPM σημειώνει ότι το μοντέλο έχει επικυρωθεί μόνο για τις συνθήκες της Βόρειας Καλιφόρνιας· ένα μοντέλο που αναπτύχθηκε για άλλη περιοχή, καλλιέργεια ή ποικιλία δεν εφαρμόζεται στα τυφλά χωρίς δοκιμή στη δική σας περιοχή. Κάντε τον γρήγορο έλεγχο «Η προειδοποίηση του μοντέλου» στην πλατφόρμα. Διάρκεια: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διαφάνεια συγκεντρώνει τα εργαλεία των δύο πρώτων μερών· ζητήστε από τους συμμετέχοντες να δείξουν με το χέρι ποια χρησιμοποιούν ήδη. Σύμφωνα με την πλατφόρμα κλιματικής προσαρμογής του Ευρωπαϊκού Οργανισμού Περιβάλλοντος, το IRRINET δίνει πρόγραμμα άρδευσης σε περισσότερες από 12.000 εκμεταλλεύσεις στην Emilia-Romagna, καλύπτει περίπου το 22% της αρδευόμενης έκτασης, και για το 2017 η εξοικονόμηση εκτιμήθηκε σε περίπου 90 εκατομμύρια m³, δηλαδή περίπου το 20% της γεωργικής ζήτησης νερού. Τα στοιχεία του gaiasense είναι δηλώσεις της εταιρείας· ένας παραγωγός στη Θεσσαλία πρέπει να ελέγξει ο ίδιος για μια σεζόν πόσο συμφωνούν οι προτάσεις με τις μετρήσεις του χωραφιού του. Στο Κοζάν, τα προϊόντα εξατμισοδιαπνοής αναφοράς και παγετού της MGM μαζί με τις τιμές του FAO-56 είναι καλή αφετηρία για ένα πρόγραμμα άρδευσης. Διάρκεια: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τελευταίο μέρος αφορά τη διαχείριση των ίδιων των δεδομένων: είναι ποιοτικά, είναι σε κοινή γλώσσα, φυλάσσονται με ασφάλεια και υπό ποιανού τον έλεγχο βρίσκονται; Για τα δύο μαθήματα και τις τέσσερις δραστηριότητες διαθέστε περίπου 35 λεπτά· η σύνοψη και η παρουσίαση της αποστολής περιλαμβάνονται σε αυτόν τον χρόνο. Διάρκεια: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Ένας αριθμός μόνος του δεν είναι δεδομένο· οι πληροφορίες που περιγράφουν το δεδομένο λέγονται μεταδεδομένα, δηλαδή δεδομένα για τα δεδομένα. Ο κώδικας δεοντολογίας της ΕΕ τα ορίζει με παραδείγματα όπως ο συντάκτης και οι μονάδες, και ζητά κάθε εισαγωγή, διόρθωση και διαγραφή να είναι ιχνηλάσιμη με τα στοιχεία του συντάκτη. Και τα πρότυπα ορίζουν κάθε στοιχείο μαζί με τη μονάδα του: στο λεξικό δεδομένων ISOBUS το στοιχείο 90, «Yield Total Mass», είναι σε kg και χωρίς διόρθωση ως προς την υγρασία αναφοράς· αν αυτό δεν γράφεται, οι αποδόσεις δύο ετών μπορεί να συγκριθούν λάθος. Αν μπερδευτεί η σειρά των συντεταγμένων, ένας αισθητήρας στο Κοζάν μπορεί να εμφανιστεί στη μέση του ωκεανού. Ερώτηση: «Στην τελευταία σας καταγραφή υπήρχε μονάδα;» Διάρκεια: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ταξινόμηση καθορίζει ποια δεδομένα φυλάσσονται πού, σε ποια μορφή και με ποιους κανόνες. Την ταξινόμηση κατά πηγή και είδος τη είδαμε στο πρώτο μάθημα· η ταξινόμηση κατά μορφότυπο καθορίζει αν τα δεδομένα θα ανοίξουν σε άλλο λογισμικό. Ο κώδικας δεοντολογίας της ΕΕ ορίζει ότι η πηγή των δεδομένων πρέπει να μπορεί να τα λαμβάνει σε δομημένη, ευρέως χρησιμοποιούμενη και αναγνώσιμη από μηχανή μορφή· όταν αγοράζετε λογισμικό, ρωτήστε σε ποιους μορφότυπους εξάγει. Η ταξινόμηση κατά ευαισθησία είναι θέμα του ένατου μαθήματος: τα δεδομένα χωραφιού που συνδέονται με πρόσωπο μέσω σύμβασης, τίτλου ή συντεταγμένων είναι προσωπικά. Διάρκεια: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Μια απόφαση με κακής ποιότητας δεδομένα μπορεί να είναι πιο επικίνδυνη από μια απόφαση χωρίς δεδομένα, γιατί δίνει ψεύτικη αίσθηση σιγουριάς. Εξηγήστε τις τέσσερις διαστάσεις με ένα παράδειγμα η καθεμία και ζητήστε στη δραστηριότητα να μοιράσουν τα δέκα προβλήματα στα τέσσερα κουτιά· όταν ονομάζετε σωστά ένα πρόβλημα, φαίνεται και η λύση του. Συνοψίστε τη διαλειτουργικότητα με δύο εργαλεία: το ISOBUS (ISO 11783) είναι η κοινή γλώσσα τρακτέρ, εξοπλισμού και λογισμικού της εκμετάλλευσης και το AEF ελέγχει τη συμβατότητα και πιστοποιεί· το ανοιχτό ADAPT του AgGateway μετατρέπει τα δεδομένα διαφορετικών λογισμικών σε κοινό μοντέλο. Σύμφωνα με έρευνα που αναφέρεται στον ιστότοπο του ADAPT, το 84% των συμμετεχόντων θεωρεί μέτρια έως πολύ δύσκολο να συγκεντρώσει και να αναλύσει δεδομένα αγροτεμαχίων από διαφορετικές πηγές. Διάρκεια: περίπου 6 λεπτά (με τις δύο δραστηριότητες).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Αρχεία χρόνων μπορούν να χαθούν από μια βλάβη κινητού ή μια υπηρεσία που κλείνει. Το GLOBALG.A.P. απαιτεί αντίγραφα ασφαλείας των ηλεκτρονικών καταγραφών, και ο κώδικας δεοντολογίας της ΕΕ αναμένει από τους παρόχους που διαχειρίζονται βάσεις δεδομένων τακτικά πρωτόκολλα αντιγράφων και ανάκτησης. Συγκρίνετε τους τέσσερις κανόνες της αριστερής στήλης με τη δική τους πρακτική: «Πότε ανοίξατε τελευταία φορά ένα αρχείο από αντίγραφο ασφαλείας;» Στην ασφάλεια περιγράψτε την αλυσίδα από τη συσκευή στο χωράφι μέχρι τον πάροχο· ο κώδικας ζητά επίσης τα δεδομένα να μη χρησιμοποιούνται για την αξιολόγηση της πιστοληπτικής ικανότητας της πηγής τους. Διάρκεια: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Τα δεδομένα δεν είναι φυσικό αγαθό όπως ένα τρακτέρ ή ένα χωράφι: τα ίδια δεδομένα αντιγράφονται ταυτόχρονα σε απεριόριστο αριθμό προσώπων, γι' αυτό στη γεωργία συζητάμε περισσότερο την προέλευση των δεδομένων και τα δικαιώματα χρήσης τους. Ο κώδικας δεοντολογίας της ΕΕ δημοσιεύτηκε το 2018, ενημερώθηκε το 2020 και έχει υπογραφεί από 11 φορείς, μεταξύ των οποίων η Copa-Cogeca, η CEMA, η CEJA και οι ευρωπαϊκές ενώσεις λιπασμάτων, σπόρων, ζωοτροφών, φυτοπροστασίας και υγείας των ζώων· η συμμόρφωση είναι εθελοντική. Σύμφωνα με τον κώδικα, για τη χρήση των δεδομένων που παράγονται στο αγρόκτημα αποφασίζει ο γεωργός, ενώ τα συγκεντρωτικά δεδομένα πολλών γεωργών ρυθμίζονται χωριστά με σύμβαση. Διαβάστε σύντομα τις έξι αρχές και επαναλάβετέ τες με τις κάρτες εννοιών της πλατφόρμας. Διάρκεια: περίπου 4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GDPR και ο KVKK ορίζουν τα προσωπικά δεδομένα με παρόμοιο τρόπο. Ο κώδικας δεοντολογίας δίνει σαφές παράδειγμα: τα αγροτικά δεδομένα είναι προσωπικά όταν συνδέονται με ταυτοποιήσιμο πρόσωπο μέσω σύμβασης, τίτλου ιδιοκτησίας ή συντεταγμένων· τα δεδομένα μιας οικογενειακής εκμετάλλευσης είναι γι' αυτό συχνά προσωπικά. Πρακτικό συμπέρασμα: αν μια εφαρμογή καταγράφει το όνομα, το τηλέφωνο και τη θέση του αγροκτήματός σας, πρέπει να σας δίνει ενημερωτικό κείμενο· αν οι διακομιστές της είναι στο εξωτερικό, έχετε δικαίωμα να ρωτήσετε με ποια νομική βάση διαβιβάζονται τα δεδομένα. Ο Νόμος της ΕΕ για τα Δεδομένα τέθηκε σε ισχύ στις 11 Ιανουαρίου 2024 και εφαρμόζεται από τις 12 Σεπτεμβρίου 2025· η ΕΕ δημιουργεί επίσης κοινό χώρο αγροτικών δεδομένων, και το προπαρασκευαστικό έργο AgriDataSpace συγκέντρωσε 15 εταίρους από 10 χώρες. Διάρκεια: περίπου 3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Διαβάστε το σενάριο: μια εταιρεία προτείνει να εγκαταστήσει δωρεάν αισθητήρες υγρασίας και εφαρμογή άρδευσης σε έναν οπωρώνα 60 στρεμμάτων στο Κοζάν, με αντάλλαγμα τη χρήση των δεδομένων του. Ζητήστε από τους συμμετέχοντες να πάρουν μόνοι τους τις αποφάσεις, με τη λίστα ελέγχου δεξιά σε κάθε βήμα· το σενάριο διαρκεί περίπου 5 λεπτά. Στη συζήτηση τονίστε ότι, σύμφωνα με τον κώδικα, οι συνεργατισμοί και οι κοινές δομές υπηρεσιών μπορούν να βοηθήσουν στη διαπραγμάτευση δίκαιων συμβάσεων, και τα επιμελητήρια να ετοιμάσουν ένα κοινό υπόδειγμα σύμβασης για τα μέλη τους. Ερώτηση: «Σε ποια ερώτηση, αν δεν πάρετε σαφή απάντηση, δεν θα υπογράφατε;» Διάρκεια: περίπου 6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έρευνα αναγκών που έκανε το Εμπορικό Επιμελητήριο Κοζάν στο πλαίσιο του έργου με 103 αγρότες και εκπροσώπους ΜμΕ δείχνει τη σημασία δύο θεμάτων της ενότητας: μόνο 35 συμφώνησαν ότι οι αγρότες εισάγουν τα δεδομένα ορθά και τακτικά, ενώ 49 συμφώνησαν ότι, αν δώσουν όλες τις πληροφορίες τους, θα πληρώσουν περισσότερους φόρους. Στην ίδια έρευνα, 99 από τους 103 συνδέονται στο διαδίκτυο από το κινητό· το εργαλείο της ψηφιακής καταγραφής είναι ήδη στην τσέπη. Στη Λάρισα το όριο του αγροτεμαχίου έχει ήδη κοινή ψηφιακή ταυτότητα χάρη στο IACS και το LPIS· στο Κοζάν τον ίδιο ρόλο μπορούν να παίξουν οι αριθμοί ada και parsel του ÇKS. Το «πορτοκάλι Κοζάν» καταχωρήθηκε το 2020 ως ονομασία προέλευσης από το Εμπορικό Επιμελητήριο Κοζάν· το Έγγραφο Πολιτικών Προτάσεων του έργου προτείνει ασφαλή υποδομή διαμοιρασμού δεδομένων μετεωρολογίας, νερού, εδάφους, ασθενειών-εχθρών και κλιματικού κινδύνου μεταξύ των δύο χωρών. Ερώτηση: «Τι μπορεί να κάνει ένα επιμελητήριο ή ένας συνεργατισμός για να μειώσει την ανησυχία για τους φόρους;» Διάρκεια: περίπου 2 λεπτά.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Συνοψίστε με τρία ρήματα: συλλέγω, μετατρέπω σε απόφαση, διαχειρίζομαι. Ζητήστε από τους συμμετέχοντες να διαλέξουν από κάθε στήλη ένα βήμα που μπορούν να εφαρμόσουν αύριο στην εκμετάλλευσή τους, για παράδειγμα σταθεροί κωδικοί τεμαχίων, έλεγχος της θέσης ενός αισθητήρα ή δοκιμή επαναφοράς ενός αρχείου. Συγκεντρώστε τις ανοιχτές ερωτήσεις σε αυτή τη διαφάνεια. Διάρκεια: περίπου 1 λεπτό.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αποστολή της ενότητας είναι ο «Δεξιοτέχνης Δεδομένων»: ολοκληρώνονται και οι 18 δραστηριότητες με επιτυχία τουλάχιστον 70% και στη συνέχεια απαιτούνται τουλάχιστον 70 βαθμοί στο τεστ· όσοι την ολοκληρώσουν κερδίζουν το παράσημο «Ειδικός Ενότητας» και 100 XP. Το τεστ έχει 15 ερωτήσεις και διάρκεια 20 λεπτά· μη συζητάτε ερωτήσεις και απαντήσεις πριν από το τεστ, συζητήστε τες μετά με βάση τις επεξηγήσεις της πλατφόρμας. Για το πιστοποιητικό απαιτούνται η ολοκλήρωση και των εννέα μαθημάτων, η επιτυχία στο τεστ και μέσος όρος δραστηριοτήτων τουλάχιστον 60%. Διάρκεια: 1 λεπτό, και μετά 20 λεπτά για το τεστ.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πηγές των αριθμών και των στοιχείων της παρουσίασης· αναλυτική βιβλιογραφία υπάρχει και στο τέλος κάθε μαθήματος. Ως περαιτέρω ανάγνωση προτείνετε τον κώδικα δεοντολογίας της ΕΕ για τα αγροτικά δεδομένα, το FAO-56 και τον Οδηγό Τοποθέτησης Αισθητήρων IoT του έργου. Διάρκεια: δεν απαιτείται, μοιραστείτε τους συνδέσμους με τους συμμετέχοντες.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πηγές των αριθμών και των στοιχείων της παρουσίασης· αναλυτική βιβλιογραφία υπάρχει και στο τέλος κάθε μαθήματος. Ως περαιτέρω ανάγνωση προτείνετε τον κώδικα δεοντολογίας της ΕΕ για τα αγροτικά δεδομένα, το FAO-56 και τον Οδηγό Τοποθέτησης Αισθητήρων IoT του έργου. Διάρκεια: δεν απαιτείται, μοιραστείτε τους συνδέσμους με τους συμμετέχοντες.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Ευχαριστήστε τους συμμετέχοντες· δείξτε τη διεύθυνση της πλατφόρμας και τα στοιχεία επικοινωνίας. Αναφέρετε ότι μετά το τεστ μπορείτε να δείτε μαζί τις επεξηγήσεις των ερωτήσεων στην πλατφόρμα και ότι το επόμενο βήμα είναι η Ενότητα 4 (γεωργικό drone με επαυξημένη πραγματικότητα). Για ερωτήσεις μετά τη συνεδρία, υπενθυμίστε τη διεύθυνση ηλεκτρονικού ταχυδρομείου επικοινωνίας.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3.png"/><Relationship Id="rId4" Type="http://schemas.openxmlformats.org/officeDocument/2006/relationships/image" Target="../media/image-1002-4.png"/><Relationship Id="rId5" Type="http://schemas.openxmlformats.org/officeDocument/2006/relationships/image" Target="../media/image-1002-5.jpg"/><Relationship Id="rId6" Type="http://schemas.openxmlformats.org/officeDocument/2006/relationships/image" Target="../media/image-1002-6.png"/><Relationship Id="rId7" Type="http://schemas.openxmlformats.org/officeDocument/2006/relationships/image" Target="../media/image-1002-7.png"/><Relationship Id="rId8" Type="http://schemas.openxmlformats.org/officeDocument/2006/relationships/image" Target="../media/image-1002-8.jpg"/><Relationship Id="rId9"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NTET">
    <p:bg>
      <p:bgPr>
        <a:solidFill>
          <a:srgbClr val="FFFFFF"/>
        </a:solidFill>
      </p:bgPr>
    </p:bg>
    <p:spTree>
      <p:nvGrpSpPr>
        <p:cNvPr id="1" name=""/>
        <p:cNvGrpSpPr/>
        <p:nvPr/>
      </p:nvGrpSpPr>
      <p:grpSpPr>
        <a:xfrm>
          <a:off x="0" y="0"/>
          <a:ext cx="0" cy="0"/>
          <a:chOff x="0" y="0"/>
          <a:chExt cx="0" cy="0"/>
        </a:xfrm>
      </p:grpSpPr>
      <p:pic>
        <p:nvPicPr>
          <p:cNvPr id="2" name="Image 0" descr="/root/kozan-akilli-tarim/antet/revize-2026-09-30/img/ust-isbirligi-en.png">    </p:cNvPr>
          <p:cNvPicPr>
            <a:picLocks noChangeAspect="1"/>
          </p:cNvPicPr>
          <p:nvPr/>
        </p:nvPicPr>
        <p:blipFill>
          <a:blip r:embed="rId1"/>
          <a:stretch>
            <a:fillRect/>
          </a:stretch>
        </p:blipFill>
        <p:spPr>
          <a:xfrm>
            <a:off x="5474880" y="144000"/>
            <a:ext cx="1242000" cy="654120"/>
          </a:xfrm>
          <a:prstGeom prst="rect">
            <a:avLst/>
          </a:prstGeom>
        </p:spPr>
      </p:pic>
      <p:pic>
        <p:nvPicPr>
          <p:cNvPr id="3" name="Image 1" descr="/root/kozan-akilli-tarim/antet/revize-2026-09-30/img/ust-tebd2.png">    </p:cNvPr>
          <p:cNvPicPr>
            <a:picLocks noChangeAspect="1"/>
          </p:cNvPicPr>
          <p:nvPr/>
        </p:nvPicPr>
        <p:blipFill>
          <a:blip r:embed="rId2"/>
          <a:stretch>
            <a:fillRect/>
          </a:stretch>
        </p:blipFill>
        <p:spPr>
          <a:xfrm>
            <a:off x="10202760" y="798120"/>
            <a:ext cx="537840" cy="226440"/>
          </a:xfrm>
          <a:prstGeom prst="rect">
            <a:avLst/>
          </a:prstGeom>
        </p:spPr>
      </p:pic>
      <p:pic>
        <p:nvPicPr>
          <p:cNvPr id="4" name="Image 2" descr="/root/kozan-akilli-tarim/antet/revize-2026-09-30/img/alt-1-cfcu.png">    </p:cNvPr>
          <p:cNvPicPr>
            <a:picLocks noChangeAspect="1"/>
          </p:cNvPicPr>
          <p:nvPr/>
        </p:nvPicPr>
        <p:blipFill>
          <a:blip r:embed="rId3"/>
          <a:stretch>
            <a:fillRect/>
          </a:stretch>
        </p:blipFill>
        <p:spPr>
          <a:xfrm>
            <a:off x="1290600" y="6247440"/>
            <a:ext cx="437760" cy="439560"/>
          </a:xfrm>
          <a:prstGeom prst="rect">
            <a:avLst/>
          </a:prstGeom>
        </p:spPr>
      </p:pic>
      <p:pic>
        <p:nvPicPr>
          <p:cNvPr id="5" name="Image 3" descr="/root/kozan-akilli-tarim/antet/revize-2026-09-30/img/alt-2-eurochambres.png">    </p:cNvPr>
          <p:cNvPicPr>
            <a:picLocks noChangeAspect="1"/>
          </p:cNvPicPr>
          <p:nvPr/>
        </p:nvPicPr>
        <p:blipFill>
          <a:blip r:embed="rId4"/>
          <a:stretch>
            <a:fillRect/>
          </a:stretch>
        </p:blipFill>
        <p:spPr>
          <a:xfrm>
            <a:off x="3007440" y="6287040"/>
            <a:ext cx="855360" cy="356040"/>
          </a:xfrm>
          <a:prstGeom prst="rect">
            <a:avLst/>
          </a:prstGeom>
        </p:spPr>
      </p:pic>
      <p:pic>
        <p:nvPicPr>
          <p:cNvPr id="6" name="Image 4" descr="/root/kozan-akilli-tarim/antet/revize-2026-09-30/img/alt-3-kozto.jpg">    </p:cNvPr>
          <p:cNvPicPr>
            <a:picLocks noChangeAspect="1"/>
          </p:cNvPicPr>
          <p:nvPr/>
        </p:nvPicPr>
        <p:blipFill>
          <a:blip r:embed="rId5"/>
          <a:stretch>
            <a:fillRect/>
          </a:stretch>
        </p:blipFill>
        <p:spPr>
          <a:xfrm>
            <a:off x="5461560" y="6284160"/>
            <a:ext cx="356400" cy="356400"/>
          </a:xfrm>
          <a:prstGeom prst="rect">
            <a:avLst/>
          </a:prstGeom>
        </p:spPr>
      </p:pic>
      <p:pic>
        <p:nvPicPr>
          <p:cNvPr id="7" name="Image 5" descr="/root/kozan-akilli-tarim/antet/revize-2026-09-30/img/alt-4-larissa.png">    </p:cNvPr>
          <p:cNvPicPr>
            <a:picLocks noChangeAspect="1"/>
          </p:cNvPicPr>
          <p:nvPr/>
        </p:nvPicPr>
        <p:blipFill>
          <a:blip r:embed="rId6"/>
          <a:stretch>
            <a:fillRect/>
          </a:stretch>
        </p:blipFill>
        <p:spPr>
          <a:xfrm>
            <a:off x="6901200" y="6259680"/>
            <a:ext cx="448920" cy="380160"/>
          </a:xfrm>
          <a:prstGeom prst="rect">
            <a:avLst/>
          </a:prstGeom>
        </p:spPr>
      </p:pic>
      <p:pic>
        <p:nvPicPr>
          <p:cNvPr id="8" name="Image 6" descr="/root/kozan-akilli-tarim/antet/revize-2026-09-30/img/alt-5-tobb.png">    </p:cNvPr>
          <p:cNvPicPr>
            <a:picLocks noChangeAspect="1"/>
          </p:cNvPicPr>
          <p:nvPr/>
        </p:nvPicPr>
        <p:blipFill>
          <a:blip r:embed="rId7"/>
          <a:stretch>
            <a:fillRect/>
          </a:stretch>
        </p:blipFill>
        <p:spPr>
          <a:xfrm>
            <a:off x="9010440" y="6289560"/>
            <a:ext cx="362160" cy="362160"/>
          </a:xfrm>
          <a:prstGeom prst="rect">
            <a:avLst/>
          </a:prstGeom>
        </p:spPr>
      </p:pic>
      <p:pic>
        <p:nvPicPr>
          <p:cNvPr id="9" name="Image 7" descr="/root/kozan-akilli-tarim/antet/revize-2026-09-30/img/alt-6-ab-baskanligi.jpg">    </p:cNvPr>
          <p:cNvPicPr>
            <a:picLocks noChangeAspect="1"/>
          </p:cNvPicPr>
          <p:nvPr/>
        </p:nvPicPr>
        <p:blipFill>
          <a:blip r:embed="rId8"/>
          <a:stretch>
            <a:fillRect/>
          </a:stretch>
        </p:blipFill>
        <p:spPr>
          <a:xfrm>
            <a:off x="10587600" y="6291360"/>
            <a:ext cx="349560" cy="3801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image" Target="../media/image-17-2.png"/><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image" Target="../media/image-27-2.png"/><Relationship Id="rId3" Type="http://schemas.openxmlformats.org/officeDocument/2006/relationships/slideLayout" Target="../slideLayouts/slideLayout2.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726680" y="1116000"/>
            <a:ext cx="4465015" cy="5040000"/>
          </a:xfrm>
          <a:prstGeom prst="rect">
            <a:avLst/>
          </a:prstGeom>
          <a:solidFill>
            <a:srgbClr val="8ED973"/>
          </a:solidFill>
          <a:ln w="6350">
            <a:solidFill>
              <a:srgbClr val="8ED973"/>
            </a:solidFill>
            <a:prstDash val="solid"/>
          </a:ln>
        </p:spPr>
      </p:sp>
      <p:sp>
        <p:nvSpPr>
          <p:cNvPr id="3" name="Text 1"/>
          <p:cNvSpPr txBox="1"/>
          <p:nvPr/>
        </p:nvSpPr>
        <p:spPr>
          <a:xfrm>
            <a:off x="548640" y="1298880"/>
            <a:ext cx="6903720" cy="329184"/>
          </a:xfrm>
          <a:prstGeom prst="rect">
            <a:avLst/>
          </a:prstGeom>
          <a:noFill/>
          <a:ln/>
        </p:spPr>
        <p:txBody>
          <a:bodyPr wrap="square" lIns="0" tIns="0" rIns="0" bIns="0" rtlCol="0" anchor="t">
            <a:normAutofit/>
          </a:bodyPr>
          <a:lstStyle/>
          <a:p>
            <a:pPr indent="0" marL="0">
              <a:buNone/>
            </a:pPr>
            <a:r>
              <a:rPr lang="el-GR" altLang="en-US" sz="1600" b="1" dirty="0">
                <a:solidFill>
                  <a:srgbClr val="1B2420"/>
                </a:solidFill>
                <a:latin typeface="Calibri" pitchFamily="34" charset="0"/>
                <a:ea typeface="Calibri" pitchFamily="34" charset="-122"/>
                <a:cs typeface="Calibri" pitchFamily="34" charset="-120"/>
              </a:rPr>
              <a:t>Ακαδημία Βιώσιμης Γεωργίας</a:t>
            </a:r>
            <a:endParaRPr lang="el-GR" sz="1600" dirty="0"/>
          </a:p>
        </p:txBody>
      </p:sp>
      <p:sp>
        <p:nvSpPr>
          <p:cNvPr id="4" name="Text 2"/>
          <p:cNvSpPr txBox="1"/>
          <p:nvPr/>
        </p:nvSpPr>
        <p:spPr>
          <a:xfrm>
            <a:off x="548640" y="1646352"/>
            <a:ext cx="6903720" cy="274320"/>
          </a:xfrm>
          <a:prstGeom prst="rect">
            <a:avLst/>
          </a:prstGeom>
          <a:noFill/>
          <a:ln/>
        </p:spPr>
        <p:txBody>
          <a:bodyPr wrap="square" lIns="0" tIns="0" rIns="0" bIns="0" rtlCol="0" anchor="t"/>
          <a:lstStyle/>
          <a:p>
            <a:pPr indent="0" marL="0">
              <a:buNone/>
            </a:pPr>
            <a:r>
              <a:rPr lang="el-GR" altLang="en-US" sz="1200" b="1" spc="200" kern="0" dirty="0">
                <a:solidFill>
                  <a:srgbClr val="A16207"/>
                </a:solidFill>
                <a:latin typeface="Calibri" pitchFamily="34" charset="0"/>
                <a:ea typeface="Calibri" pitchFamily="34" charset="-122"/>
                <a:cs typeface="Calibri" pitchFamily="34" charset="-120"/>
              </a:rPr>
              <a:t>ΕΝΟΤΗΤΑ 3 · ΠΑΡΟΥΣΙΑΣΗ ΕΚΠΑΙΔΕΥΤΗ</a:t>
            </a:r>
            <a:endParaRPr lang="el-GR" sz="1200" dirty="0"/>
          </a:p>
        </p:txBody>
      </p:sp>
      <p:sp>
        <p:nvSpPr>
          <p:cNvPr id="5" name="Shape 3"/>
          <p:cNvSpPr/>
          <p:nvPr/>
        </p:nvSpPr>
        <p:spPr>
          <a:xfrm>
            <a:off x="0" y="2076120"/>
            <a:ext cx="10881360" cy="1005840"/>
          </a:xfrm>
          <a:prstGeom prst="rect">
            <a:avLst/>
          </a:prstGeom>
          <a:solidFill>
            <a:srgbClr val="000000"/>
          </a:solidFill>
          <a:ln w="6350">
            <a:solidFill>
              <a:srgbClr val="000000"/>
            </a:solidFill>
            <a:prstDash val="solid"/>
          </a:ln>
        </p:spPr>
      </p:sp>
      <p:sp>
        <p:nvSpPr>
          <p:cNvPr id="6" name="Text 4"/>
          <p:cNvSpPr txBox="1"/>
          <p:nvPr/>
        </p:nvSpPr>
        <p:spPr>
          <a:xfrm>
            <a:off x="548640" y="2149272"/>
            <a:ext cx="10058400" cy="859536"/>
          </a:xfrm>
          <a:prstGeom prst="rect">
            <a:avLst/>
          </a:prstGeom>
          <a:noFill/>
          <a:ln/>
        </p:spPr>
        <p:txBody>
          <a:bodyPr wrap="square" lIns="0" tIns="0" rIns="0" bIns="0" rtlCol="0" anchor="ctr">
            <a:normAutofit/>
          </a:bodyPr>
          <a:lstStyle/>
          <a:p>
            <a:pPr algn="r" indent="0" marL="0">
              <a:buNone/>
            </a:pPr>
            <a:r>
              <a:rPr lang="el-GR" altLang="en-US" sz="2600" b="1" dirty="0">
                <a:solidFill>
                  <a:srgbClr val="FFFFFF"/>
                </a:solidFill>
                <a:latin typeface="Calibri" pitchFamily="34" charset="0"/>
                <a:ea typeface="Calibri" pitchFamily="34" charset="-122"/>
                <a:cs typeface="Calibri" pitchFamily="34" charset="-120"/>
              </a:rPr>
              <a:t>Συλλογή και Διαχείριση Δεδομένων Αγροκτήματος</a:t>
            </a:r>
            <a:endParaRPr lang="el-GR" sz="2600" dirty="0"/>
          </a:p>
        </p:txBody>
      </p:sp>
      <p:pic>
        <p:nvPicPr>
          <p:cNvPr id="7" name="Image 0" descr="/root/kozan-akilli-tarim/sunum/build/cache/kapak-m3-27cf60d6-1400-0.04.png">    </p:cNvPr>
          <p:cNvPicPr>
            <a:picLocks noChangeAspect="1"/>
          </p:cNvPicPr>
          <p:nvPr/>
        </p:nvPicPr>
        <p:blipFill>
          <a:blip r:embed="rId1"/>
          <a:stretch>
            <a:fillRect/>
          </a:stretch>
        </p:blipFill>
        <p:spPr>
          <a:xfrm>
            <a:off x="548640" y="3455978"/>
            <a:ext cx="4297680" cy="2417445"/>
          </a:xfrm>
          <a:prstGeom prst="rect">
            <a:avLst/>
          </a:prstGeom>
          <a:effectLst>
            <a:outerShdw sx="100000" sy="100000" kx="0" ky="0" algn="bl" rotWithShape="0" blurRad="101600" dist="38100" dir="5400000">
              <a:srgbClr val="1B2420">
                <a:alpha val="25000"/>
              </a:srgbClr>
            </a:outerShdw>
          </a:effectLst>
        </p:spPr>
      </p:pic>
      <p:sp>
        <p:nvSpPr>
          <p:cNvPr id="8" name="Text 5"/>
          <p:cNvSpPr txBox="1"/>
          <p:nvPr/>
        </p:nvSpPr>
        <p:spPr>
          <a:xfrm>
            <a:off x="5120640" y="3356280"/>
            <a:ext cx="2331720" cy="1234440"/>
          </a:xfrm>
          <a:prstGeom prst="rect">
            <a:avLst/>
          </a:prstGeom>
          <a:noFill/>
          <a:ln/>
        </p:spPr>
        <p:txBody>
          <a:bodyPr wrap="square" lIns="0" tIns="0" rIns="0" bIns="0" rtlCol="0" anchor="t">
            <a:normAutofit/>
          </a:bodyPr>
          <a:lstStyle/>
          <a:p>
            <a:pPr indent="0" marL="0">
              <a:buNone/>
            </a:pPr>
            <a:r>
              <a:rPr lang="el-GR" altLang="en-US" sz="1500" dirty="0">
                <a:solidFill>
                  <a:srgbClr val="3A4540"/>
                </a:solidFill>
                <a:latin typeface="Calibri" pitchFamily="34" charset="0"/>
                <a:ea typeface="Calibri" pitchFamily="34" charset="-122"/>
                <a:cs typeface="Calibri" pitchFamily="34" charset="-120"/>
              </a:rPr>
              <a:t>Από το χωράφι στην απόφαση: συλλογή, ανάγνωση, προστασία και διαμοιρασμός δεδομένων</a:t>
            </a:r>
            <a:endParaRPr lang="el-GR" sz="1500" dirty="0"/>
          </a:p>
        </p:txBody>
      </p:sp>
      <p:sp>
        <p:nvSpPr>
          <p:cNvPr id="9" name="Shape 6"/>
          <p:cNvSpPr/>
          <p:nvPr/>
        </p:nvSpPr>
        <p:spPr>
          <a:xfrm>
            <a:off x="5120640" y="4636440"/>
            <a:ext cx="2331720" cy="310896"/>
          </a:xfrm>
          <a:prstGeom prst="roundRect">
            <a:avLst>
              <a:gd name="adj" fmla="val 50000"/>
            </a:avLst>
          </a:prstGeom>
          <a:solidFill>
            <a:srgbClr val="E6F3EA"/>
          </a:solidFill>
          <a:ln w="9525">
            <a:solidFill>
              <a:srgbClr val="CFE6D6"/>
            </a:solidFill>
            <a:prstDash val="solid"/>
          </a:ln>
        </p:spPr>
      </p:sp>
      <p:sp>
        <p:nvSpPr>
          <p:cNvPr id="10" name="Text 7"/>
          <p:cNvSpPr txBox="1"/>
          <p:nvPr/>
        </p:nvSpPr>
        <p:spPr>
          <a:xfrm>
            <a:off x="5248656" y="4636440"/>
            <a:ext cx="2075688" cy="310896"/>
          </a:xfrm>
          <a:prstGeom prst="rect">
            <a:avLst/>
          </a:prstGeom>
          <a:noFill/>
          <a:ln/>
        </p:spPr>
        <p:txBody>
          <a:bodyPr wrap="square" lIns="0" tIns="0" rIns="0" bIns="0" rtlCol="0" anchor="ctr">
            <a:normAutofit/>
          </a:bodyPr>
          <a:lstStyle/>
          <a:p>
            <a:pPr indent="0" marL="0">
              <a:buNone/>
            </a:pPr>
            <a:r>
              <a:rPr lang="el-GR" altLang="en-US" sz="1150" b="1" dirty="0">
                <a:solidFill>
                  <a:srgbClr val="16602D"/>
                </a:solidFill>
                <a:latin typeface="Calibri" pitchFamily="34" charset="0"/>
                <a:ea typeface="Calibri" pitchFamily="34" charset="-122"/>
                <a:cs typeface="Calibri" pitchFamily="34" charset="-120"/>
              </a:rPr>
              <a:t>3 ώρες 8 λεπτά</a:t>
            </a:r>
            <a:endParaRPr lang="el-GR" sz="1150" dirty="0"/>
          </a:p>
        </p:txBody>
      </p:sp>
      <p:sp>
        <p:nvSpPr>
          <p:cNvPr id="11" name="Shape 8"/>
          <p:cNvSpPr/>
          <p:nvPr/>
        </p:nvSpPr>
        <p:spPr>
          <a:xfrm>
            <a:off x="5120640" y="5002200"/>
            <a:ext cx="2331720" cy="310896"/>
          </a:xfrm>
          <a:prstGeom prst="roundRect">
            <a:avLst>
              <a:gd name="adj" fmla="val 50000"/>
            </a:avLst>
          </a:prstGeom>
          <a:solidFill>
            <a:srgbClr val="E6F3EA"/>
          </a:solidFill>
          <a:ln w="9525">
            <a:solidFill>
              <a:srgbClr val="CFE6D6"/>
            </a:solidFill>
            <a:prstDash val="solid"/>
          </a:ln>
        </p:spPr>
      </p:sp>
      <p:sp>
        <p:nvSpPr>
          <p:cNvPr id="12" name="Text 9"/>
          <p:cNvSpPr txBox="1"/>
          <p:nvPr/>
        </p:nvSpPr>
        <p:spPr>
          <a:xfrm>
            <a:off x="5248656" y="5002200"/>
            <a:ext cx="2075688" cy="310896"/>
          </a:xfrm>
          <a:prstGeom prst="rect">
            <a:avLst/>
          </a:prstGeom>
          <a:noFill/>
          <a:ln/>
        </p:spPr>
        <p:txBody>
          <a:bodyPr wrap="square" lIns="0" tIns="0" rIns="0" bIns="0" rtlCol="0" anchor="ctr">
            <a:normAutofit/>
          </a:bodyPr>
          <a:lstStyle/>
          <a:p>
            <a:pPr indent="0" marL="0">
              <a:buNone/>
            </a:pPr>
            <a:r>
              <a:rPr lang="el-GR" altLang="en-US" sz="1150" b="1" dirty="0">
                <a:solidFill>
                  <a:srgbClr val="16602D"/>
                </a:solidFill>
                <a:latin typeface="Calibri" pitchFamily="34" charset="0"/>
                <a:ea typeface="Calibri" pitchFamily="34" charset="-122"/>
                <a:cs typeface="Calibri" pitchFamily="34" charset="-120"/>
              </a:rPr>
              <a:t>9 μαθήματα</a:t>
            </a:r>
            <a:endParaRPr lang="el-GR" sz="1150" dirty="0"/>
          </a:p>
        </p:txBody>
      </p:sp>
      <p:sp>
        <p:nvSpPr>
          <p:cNvPr id="13" name="Shape 10"/>
          <p:cNvSpPr/>
          <p:nvPr/>
        </p:nvSpPr>
        <p:spPr>
          <a:xfrm>
            <a:off x="5120640" y="5367960"/>
            <a:ext cx="2331720" cy="310896"/>
          </a:xfrm>
          <a:prstGeom prst="roundRect">
            <a:avLst>
              <a:gd name="adj" fmla="val 50000"/>
            </a:avLst>
          </a:prstGeom>
          <a:solidFill>
            <a:srgbClr val="E6F3EA"/>
          </a:solidFill>
          <a:ln w="9525">
            <a:solidFill>
              <a:srgbClr val="CFE6D6"/>
            </a:solidFill>
            <a:prstDash val="solid"/>
          </a:ln>
        </p:spPr>
      </p:sp>
      <p:sp>
        <p:nvSpPr>
          <p:cNvPr id="14" name="Text 11"/>
          <p:cNvSpPr txBox="1"/>
          <p:nvPr/>
        </p:nvSpPr>
        <p:spPr>
          <a:xfrm>
            <a:off x="5248656" y="5367960"/>
            <a:ext cx="2075688" cy="310896"/>
          </a:xfrm>
          <a:prstGeom prst="rect">
            <a:avLst/>
          </a:prstGeom>
          <a:noFill/>
          <a:ln/>
        </p:spPr>
        <p:txBody>
          <a:bodyPr wrap="square" lIns="0" tIns="0" rIns="0" bIns="0" rtlCol="0" anchor="ctr">
            <a:normAutofit/>
          </a:bodyPr>
          <a:lstStyle/>
          <a:p>
            <a:pPr indent="0" marL="0">
              <a:buNone/>
            </a:pPr>
            <a:r>
              <a:rPr lang="el-GR" altLang="en-US" sz="1150" b="1" dirty="0">
                <a:solidFill>
                  <a:srgbClr val="16602D"/>
                </a:solidFill>
                <a:latin typeface="Calibri" pitchFamily="34" charset="0"/>
                <a:ea typeface="Calibri" pitchFamily="34" charset="-122"/>
                <a:cs typeface="Calibri" pitchFamily="34" charset="-120"/>
              </a:rPr>
              <a:t>18 δραστηριότητες</a:t>
            </a:r>
            <a:endParaRPr lang="el-GR" sz="1150" dirty="0"/>
          </a:p>
        </p:txBody>
      </p:sp>
      <p:sp>
        <p:nvSpPr>
          <p:cNvPr id="15" name="Shape 12"/>
          <p:cNvSpPr/>
          <p:nvPr/>
        </p:nvSpPr>
        <p:spPr>
          <a:xfrm>
            <a:off x="5120640" y="5733720"/>
            <a:ext cx="2331720" cy="310896"/>
          </a:xfrm>
          <a:prstGeom prst="roundRect">
            <a:avLst>
              <a:gd name="adj" fmla="val 50000"/>
            </a:avLst>
          </a:prstGeom>
          <a:solidFill>
            <a:srgbClr val="E6F3EA"/>
          </a:solidFill>
          <a:ln w="9525">
            <a:solidFill>
              <a:srgbClr val="CFE6D6"/>
            </a:solidFill>
            <a:prstDash val="solid"/>
          </a:ln>
        </p:spPr>
      </p:sp>
      <p:sp>
        <p:nvSpPr>
          <p:cNvPr id="16" name="Text 13"/>
          <p:cNvSpPr txBox="1"/>
          <p:nvPr/>
        </p:nvSpPr>
        <p:spPr>
          <a:xfrm>
            <a:off x="5248656" y="5733720"/>
            <a:ext cx="2075688" cy="310896"/>
          </a:xfrm>
          <a:prstGeom prst="rect">
            <a:avLst/>
          </a:prstGeom>
          <a:noFill/>
          <a:ln/>
        </p:spPr>
        <p:txBody>
          <a:bodyPr wrap="square" lIns="0" tIns="0" rIns="0" bIns="0" rtlCol="0" anchor="ctr">
            <a:normAutofit/>
          </a:bodyPr>
          <a:lstStyle/>
          <a:p>
            <a:pPr indent="0" marL="0">
              <a:buNone/>
            </a:pPr>
            <a:r>
              <a:rPr lang="el-GR" altLang="en-US" sz="1150" b="1" dirty="0">
                <a:solidFill>
                  <a:srgbClr val="16602D"/>
                </a:solidFill>
                <a:latin typeface="Calibri" pitchFamily="34" charset="0"/>
                <a:ea typeface="Calibri" pitchFamily="34" charset="-122"/>
                <a:cs typeface="Calibri" pitchFamily="34" charset="-120"/>
              </a:rPr>
              <a:t>15 ερωτήσεις</a:t>
            </a:r>
            <a:endParaRPr lang="el-GR" sz="1150" dirty="0"/>
          </a:p>
        </p:txBody>
      </p:sp>
      <p:sp>
        <p:nvSpPr>
          <p:cNvPr id="17" name="Text 14"/>
          <p:cNvSpPr txBox="1"/>
          <p:nvPr/>
        </p:nvSpPr>
        <p:spPr>
          <a:xfrm>
            <a:off x="8001000" y="3310560"/>
            <a:ext cx="3962095" cy="2635128"/>
          </a:xfrm>
          <a:prstGeom prst="rect">
            <a:avLst/>
          </a:prstGeom>
          <a:noFill/>
          <a:ln/>
        </p:spPr>
        <p:txBody>
          <a:bodyPr wrap="square" lIns="0" tIns="0" rIns="0" bIns="0" rtlCol="0" anchor="b">
            <a:normAutofit/>
          </a:bodyPr>
          <a:lstStyle/>
          <a:p>
            <a:pPr indent="0" marL="0">
              <a:spcAft>
                <a:spcPts val="400"/>
              </a:spcAft>
              <a:buNone/>
            </a:pPr>
            <a:r>
              <a:rPr lang="el-GR" altLang="en-US" sz="1500" b="1" dirty="0">
                <a:solidFill>
                  <a:srgbClr val="FFFFFF"/>
                </a:solidFill>
                <a:latin typeface="Calibri" pitchFamily="34" charset="0"/>
                <a:ea typeface="Calibri" pitchFamily="34" charset="-122"/>
                <a:cs typeface="Calibri" pitchFamily="34" charset="-120"/>
              </a:rPr>
              <a:t>Έξυπνη Γεωργία για την Περιβαλλοντική Βιωσιμότητα και τον Διασυνοριακό Επιχειρηματικό Διάλογο</a:t>
            </a:r>
            <a:endParaRPr lang="el-GR" sz="1500" dirty="0"/>
          </a:p>
          <a:p>
            <a:pPr indent="0" marL="0">
              <a:spcAft>
                <a:spcPts val="400"/>
              </a:spcAft>
              <a:buNone/>
            </a:pPr>
            <a:r>
              <a:rPr lang="el-GR" altLang="en-US" sz="1150" dirty="0">
                <a:solidFill>
                  <a:srgbClr val="FFFFFF"/>
                </a:solidFill>
                <a:latin typeface="Calibri" pitchFamily="34" charset="0"/>
                <a:ea typeface="Calibri" pitchFamily="34" charset="-122"/>
                <a:cs typeface="Calibri" pitchFamily="34" charset="-120"/>
              </a:rPr>
              <a:t>Αρ. Σύμβασης TR2021/W1T7/A02/OT02-2/041 (TEBD II)</a:t>
            </a:r>
            <a:endParaRPr lang="el-GR" sz="1500" dirty="0"/>
          </a:p>
          <a:p>
            <a:pPr indent="0" marL="0">
              <a:spcAft>
                <a:spcPts val="400"/>
              </a:spcAft>
              <a:buNone/>
            </a:pPr>
            <a:r>
              <a:rPr lang="el-GR" altLang="en-US" sz="1050" dirty="0">
                <a:solidFill>
                  <a:srgbClr val="FFFFFF"/>
                </a:solidFill>
                <a:latin typeface="Calibri" pitchFamily="34" charset="0"/>
                <a:ea typeface="Calibri" pitchFamily="34" charset="-122"/>
                <a:cs typeface="Calibri" pitchFamily="34" charset="-120"/>
              </a:rPr>
              <a:t>Εμπορικό Επιμελητήριο Κοζάν (KOZTO) · Επιμελητήριο Λάρισας (LACCO)</a:t>
            </a:r>
            <a:endParaRPr lang="el-GR" sz="1500" dirty="0"/>
          </a:p>
          <a:p>
            <a:pPr indent="0" marL="0">
              <a:spcAft>
                <a:spcPts val="400"/>
              </a:spcAft>
              <a:buNone/>
            </a:pPr>
            <a:r>
              <a:rPr lang="el-GR" altLang="en-US" sz="1150" b="1" dirty="0">
                <a:solidFill>
                  <a:srgbClr val="FFFFFF"/>
                </a:solidFill>
                <a:latin typeface="Calibri" pitchFamily="34" charset="0"/>
                <a:ea typeface="Calibri" pitchFamily="34" charset="-122"/>
                <a:cs typeface="Calibri" pitchFamily="34" charset="-120"/>
              </a:rPr>
              <a:t>Σεπτέμβριος 2026</a:t>
            </a:r>
            <a:endParaRPr lang="el-GR"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ΡΟΗ ΣΥΝΕΔΡΙΑΣ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Τρία μέρη, εννέα μαθήματα, 188 λεπτά</a:t>
            </a:r>
            <a:endParaRPr lang="el-GR" sz="2700" dirty="0"/>
          </a:p>
        </p:txBody>
      </p:sp>
      <p:sp>
        <p:nvSpPr>
          <p:cNvPr id="4" name="Shape 2"/>
          <p:cNvSpPr/>
          <p:nvPr/>
        </p:nvSpPr>
        <p:spPr>
          <a:xfrm>
            <a:off x="548640" y="2268864"/>
            <a:ext cx="5410048" cy="1170752"/>
          </a:xfrm>
          <a:prstGeom prst="roundRect">
            <a:avLst>
              <a:gd name="adj" fmla="val 9372"/>
            </a:avLst>
          </a:prstGeom>
          <a:solidFill>
            <a:srgbClr val="E6F3EA"/>
          </a:solidFill>
          <a:ln w="9525">
            <a:solidFill>
              <a:srgbClr val="CFE6D6"/>
            </a:solidFill>
            <a:prstDash val="solid"/>
          </a:ln>
        </p:spPr>
      </p:sp>
      <p:sp>
        <p:nvSpPr>
          <p:cNvPr id="5" name="Text 3"/>
          <p:cNvSpPr txBox="1"/>
          <p:nvPr/>
        </p:nvSpPr>
        <p:spPr>
          <a:xfrm>
            <a:off x="777240" y="2419929"/>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01</a:t>
            </a:r>
            <a:endParaRPr lang="el-GR" sz="2700" dirty="0"/>
          </a:p>
        </p:txBody>
      </p:sp>
      <p:sp>
        <p:nvSpPr>
          <p:cNvPr id="6" name="Text 4"/>
          <p:cNvSpPr txBox="1"/>
          <p:nvPr/>
        </p:nvSpPr>
        <p:spPr>
          <a:xfrm>
            <a:off x="1600200" y="2419929"/>
            <a:ext cx="417560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Συλλογή δεδομένων</a:t>
            </a:r>
            <a:endParaRPr lang="el-GR" sz="1530" dirty="0"/>
          </a:p>
        </p:txBody>
      </p:sp>
      <p:sp>
        <p:nvSpPr>
          <p:cNvPr id="7" name="Text 5"/>
          <p:cNvSpPr txBox="1"/>
          <p:nvPr/>
        </p:nvSpPr>
        <p:spPr>
          <a:xfrm>
            <a:off x="1600200" y="2767378"/>
            <a:ext cx="417560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Είδη δεδομένων και μέθοδοι συλλογής, ψηφιοποίηση αγροτικών μητρώων, δεδομένα από αισθητήρες (IoT), δορυφόρος και drone</a:t>
            </a:r>
            <a:endParaRPr lang="el-GR" sz="1130" dirty="0"/>
          </a:p>
        </p:txBody>
      </p:sp>
      <p:sp>
        <p:nvSpPr>
          <p:cNvPr id="8" name="Text 6"/>
          <p:cNvSpPr txBox="1"/>
          <p:nvPr/>
        </p:nvSpPr>
        <p:spPr>
          <a:xfrm>
            <a:off x="777240" y="3099720"/>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77 λεπ.</a:t>
            </a:r>
            <a:endParaRPr lang="el-GR" sz="990" dirty="0"/>
          </a:p>
        </p:txBody>
      </p:sp>
      <p:sp>
        <p:nvSpPr>
          <p:cNvPr id="9" name="Shape 7"/>
          <p:cNvSpPr/>
          <p:nvPr/>
        </p:nvSpPr>
        <p:spPr>
          <a:xfrm>
            <a:off x="6233008" y="2268864"/>
            <a:ext cx="5410048" cy="1170752"/>
          </a:xfrm>
          <a:prstGeom prst="roundRect">
            <a:avLst>
              <a:gd name="adj" fmla="val 9372"/>
            </a:avLst>
          </a:prstGeom>
          <a:solidFill>
            <a:srgbClr val="F5F6F1"/>
          </a:solidFill>
          <a:ln w="9525">
            <a:solidFill>
              <a:srgbClr val="DFE6DC"/>
            </a:solidFill>
            <a:prstDash val="solid"/>
          </a:ln>
        </p:spPr>
      </p:sp>
      <p:sp>
        <p:nvSpPr>
          <p:cNvPr id="10" name="Text 8"/>
          <p:cNvSpPr txBox="1"/>
          <p:nvPr/>
        </p:nvSpPr>
        <p:spPr>
          <a:xfrm>
            <a:off x="6461608" y="2419929"/>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02</a:t>
            </a:r>
            <a:endParaRPr lang="el-GR" sz="2700" dirty="0"/>
          </a:p>
        </p:txBody>
      </p:sp>
      <p:sp>
        <p:nvSpPr>
          <p:cNvPr id="11" name="Text 9"/>
          <p:cNvSpPr txBox="1"/>
          <p:nvPr/>
        </p:nvSpPr>
        <p:spPr>
          <a:xfrm>
            <a:off x="7284568" y="2419929"/>
            <a:ext cx="417560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Από τα δεδομένα στην απόφαση</a:t>
            </a:r>
            <a:endParaRPr lang="el-GR" sz="1530" dirty="0"/>
          </a:p>
        </p:txBody>
      </p:sp>
      <p:sp>
        <p:nvSpPr>
          <p:cNvPr id="12" name="Text 10"/>
          <p:cNvSpPr txBox="1"/>
          <p:nvPr/>
        </p:nvSpPr>
        <p:spPr>
          <a:xfrm>
            <a:off x="7284568" y="2767378"/>
            <a:ext cx="417560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Ανάλυση δεδομένων, χάρτες απόδοσης και ζώνες διαχείρισης, αποφάσεις με βάση τα δεδομένα, ψηφιακά εργαλεία της εκμετάλλευσης</a:t>
            </a:r>
            <a:endParaRPr lang="el-GR" sz="1130" dirty="0"/>
          </a:p>
        </p:txBody>
      </p:sp>
      <p:sp>
        <p:nvSpPr>
          <p:cNvPr id="13" name="Text 11"/>
          <p:cNvSpPr txBox="1"/>
          <p:nvPr/>
        </p:nvSpPr>
        <p:spPr>
          <a:xfrm>
            <a:off x="6461608" y="3099720"/>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56 λεπ.</a:t>
            </a:r>
            <a:endParaRPr lang="el-GR" sz="990" dirty="0"/>
          </a:p>
        </p:txBody>
      </p:sp>
      <p:sp>
        <p:nvSpPr>
          <p:cNvPr id="14" name="Shape 12"/>
          <p:cNvSpPr/>
          <p:nvPr/>
        </p:nvSpPr>
        <p:spPr>
          <a:xfrm>
            <a:off x="548640" y="3628447"/>
            <a:ext cx="5410048" cy="1170752"/>
          </a:xfrm>
          <a:prstGeom prst="roundRect">
            <a:avLst>
              <a:gd name="adj" fmla="val 9372"/>
            </a:avLst>
          </a:prstGeom>
          <a:solidFill>
            <a:srgbClr val="E6F3EA"/>
          </a:solidFill>
          <a:ln w="9525">
            <a:solidFill>
              <a:srgbClr val="CFE6D6"/>
            </a:solidFill>
            <a:prstDash val="solid"/>
          </a:ln>
        </p:spPr>
      </p:sp>
      <p:sp>
        <p:nvSpPr>
          <p:cNvPr id="15" name="Text 13"/>
          <p:cNvSpPr txBox="1"/>
          <p:nvPr/>
        </p:nvSpPr>
        <p:spPr>
          <a:xfrm>
            <a:off x="777240" y="3779511"/>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03</a:t>
            </a:r>
            <a:endParaRPr lang="el-GR" sz="2700" dirty="0"/>
          </a:p>
        </p:txBody>
      </p:sp>
      <p:sp>
        <p:nvSpPr>
          <p:cNvPr id="16" name="Text 14"/>
          <p:cNvSpPr txBox="1"/>
          <p:nvPr/>
        </p:nvSpPr>
        <p:spPr>
          <a:xfrm>
            <a:off x="1600200" y="3779511"/>
            <a:ext cx="417560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Διακυβέρνηση δεδομένων</a:t>
            </a:r>
            <a:endParaRPr lang="el-GR" sz="1530" dirty="0"/>
          </a:p>
        </p:txBody>
      </p:sp>
      <p:sp>
        <p:nvSpPr>
          <p:cNvPr id="17" name="Text 15"/>
          <p:cNvSpPr txBox="1"/>
          <p:nvPr/>
        </p:nvSpPr>
        <p:spPr>
          <a:xfrm>
            <a:off x="1600200" y="4126960"/>
            <a:ext cx="417560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Ταξινόμηση και ποιότητα δεδομένων, πρότυπα, αποθήκευση και αντίγραφα ασφαλείας, ασφάλεια και δικαιώματα δεδομένων</a:t>
            </a:r>
            <a:endParaRPr lang="el-GR" sz="1130" dirty="0"/>
          </a:p>
        </p:txBody>
      </p:sp>
      <p:sp>
        <p:nvSpPr>
          <p:cNvPr id="18" name="Text 16"/>
          <p:cNvSpPr txBox="1"/>
          <p:nvPr/>
        </p:nvSpPr>
        <p:spPr>
          <a:xfrm>
            <a:off x="777240" y="4459303"/>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35 λεπ.</a:t>
            </a:r>
            <a:endParaRPr lang="el-GR" sz="990" dirty="0"/>
          </a:p>
        </p:txBody>
      </p:sp>
      <p:sp>
        <p:nvSpPr>
          <p:cNvPr id="19" name="Shape 17"/>
          <p:cNvSpPr/>
          <p:nvPr/>
        </p:nvSpPr>
        <p:spPr>
          <a:xfrm>
            <a:off x="6233008" y="3628447"/>
            <a:ext cx="5410048" cy="1170752"/>
          </a:xfrm>
          <a:prstGeom prst="roundRect">
            <a:avLst>
              <a:gd name="adj" fmla="val 9372"/>
            </a:avLst>
          </a:prstGeom>
          <a:solidFill>
            <a:srgbClr val="F5F6F1"/>
          </a:solidFill>
          <a:ln w="9525">
            <a:solidFill>
              <a:srgbClr val="DFE6DC"/>
            </a:solidFill>
            <a:prstDash val="solid"/>
          </a:ln>
        </p:spPr>
      </p:sp>
      <p:sp>
        <p:nvSpPr>
          <p:cNvPr id="20" name="Text 18"/>
          <p:cNvSpPr txBox="1"/>
          <p:nvPr/>
        </p:nvSpPr>
        <p:spPr>
          <a:xfrm>
            <a:off x="6461608" y="3779511"/>
            <a:ext cx="822960" cy="453194"/>
          </a:xfrm>
          <a:prstGeom prst="rect">
            <a:avLst/>
          </a:prstGeom>
          <a:noFill/>
          <a:ln/>
        </p:spPr>
        <p:txBody>
          <a:bodyPr wrap="square" lIns="0" tIns="0" rIns="0" bIns="0" rtlCol="0" anchor="t"/>
          <a:lstStyle/>
          <a:p>
            <a:pPr indent="0" marL="0">
              <a:buNone/>
            </a:pPr>
            <a:r>
              <a:rPr lang="el-GR" altLang="en-US" sz="2700" b="1" dirty="0">
                <a:solidFill>
                  <a:srgbClr val="A16207"/>
                </a:solidFill>
                <a:latin typeface="Calibri" pitchFamily="34" charset="0"/>
                <a:ea typeface="Calibri" pitchFamily="34" charset="-122"/>
                <a:cs typeface="Calibri" pitchFamily="34" charset="-120"/>
              </a:rPr>
              <a:t>04</a:t>
            </a:r>
            <a:endParaRPr lang="el-GR" sz="2700" dirty="0"/>
          </a:p>
        </p:txBody>
      </p:sp>
      <p:sp>
        <p:nvSpPr>
          <p:cNvPr id="21" name="Text 19"/>
          <p:cNvSpPr txBox="1"/>
          <p:nvPr/>
        </p:nvSpPr>
        <p:spPr>
          <a:xfrm>
            <a:off x="7284568" y="3779511"/>
            <a:ext cx="4175608" cy="339896"/>
          </a:xfrm>
          <a:prstGeom prst="rect">
            <a:avLst/>
          </a:prstGeom>
          <a:noFill/>
          <a:ln/>
        </p:spPr>
        <p:txBody>
          <a:bodyPr wrap="square" lIns="0" tIns="0" rIns="0" bIns="0" rtlCol="0" anchor="t">
            <a:normAutofit/>
          </a:bodyPr>
          <a:lstStyle/>
          <a:p>
            <a:pPr indent="0" marL="0">
              <a:buNone/>
            </a:pPr>
            <a:r>
              <a:rPr lang="el-GR" altLang="en-US" sz="1530" b="1" dirty="0">
                <a:solidFill>
                  <a:srgbClr val="1B2420"/>
                </a:solidFill>
                <a:latin typeface="Calibri" pitchFamily="34" charset="0"/>
                <a:ea typeface="Calibri" pitchFamily="34" charset="-122"/>
                <a:cs typeface="Calibri" pitchFamily="34" charset="-120"/>
              </a:rPr>
              <a:t>Τελικό τεστ</a:t>
            </a:r>
            <a:endParaRPr lang="el-GR" sz="1530" dirty="0"/>
          </a:p>
        </p:txBody>
      </p:sp>
      <p:sp>
        <p:nvSpPr>
          <p:cNvPr id="22" name="Text 20"/>
          <p:cNvSpPr txBox="1"/>
          <p:nvPr/>
        </p:nvSpPr>
        <p:spPr>
          <a:xfrm>
            <a:off x="7284568" y="4126960"/>
            <a:ext cx="4175608" cy="566493"/>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15 ερωτήσεις, βάση επιτυχίας 70· στη συνέχεια ερωτήσεις και κλείσιμο</a:t>
            </a:r>
            <a:endParaRPr lang="el-GR" sz="1130" dirty="0"/>
          </a:p>
        </p:txBody>
      </p:sp>
      <p:sp>
        <p:nvSpPr>
          <p:cNvPr id="23" name="Text 21"/>
          <p:cNvSpPr txBox="1"/>
          <p:nvPr/>
        </p:nvSpPr>
        <p:spPr>
          <a:xfrm>
            <a:off x="6461608" y="4459303"/>
            <a:ext cx="822960" cy="226597"/>
          </a:xfrm>
          <a:prstGeom prst="rect">
            <a:avLst/>
          </a:prstGeom>
          <a:noFill/>
          <a:ln/>
        </p:spPr>
        <p:txBody>
          <a:bodyPr wrap="square" lIns="0" tIns="0" rIns="0" bIns="0" rtlCol="0" anchor="t"/>
          <a:lstStyle/>
          <a:p>
            <a:pPr indent="0" marL="0">
              <a:buNone/>
            </a:pPr>
            <a:r>
              <a:rPr lang="el-GR" altLang="en-US" sz="990" b="1" dirty="0">
                <a:solidFill>
                  <a:srgbClr val="16602D"/>
                </a:solidFill>
                <a:latin typeface="Calibri" pitchFamily="34" charset="0"/>
                <a:ea typeface="Calibri" pitchFamily="34" charset="-122"/>
                <a:cs typeface="Calibri" pitchFamily="34" charset="-120"/>
              </a:rPr>
              <a:t>20 λεπ.</a:t>
            </a:r>
            <a:endParaRPr lang="el-GR" sz="990" dirty="0"/>
          </a:p>
        </p:txBody>
      </p:sp>
      <p:sp>
        <p:nvSpPr>
          <p:cNvPr id="24" name="Text 2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a:t>
            </a:r>
            <a:endParaRPr lang="el-GR" sz="900" dirty="0"/>
          </a:p>
        </p:txBody>
      </p:sp>
      <p:sp>
        <p:nvSpPr>
          <p:cNvPr id="26" name="Text 23"/>
          <p:cNvSpPr txBox="1"/>
          <p:nvPr/>
        </p:nvSpPr>
        <p:spPr>
          <a:xfrm>
            <a:off x="548640" y="5003136"/>
            <a:ext cx="11094415" cy="226597"/>
          </a:xfrm>
          <a:prstGeom prst="rect">
            <a:avLst/>
          </a:prstGeom>
          <a:noFill/>
          <a:ln/>
        </p:spPr>
        <p:txBody>
          <a:bodyPr wrap="square" lIns="0" tIns="0" rIns="0" bIns="0" rtlCol="0" anchor="t"/>
          <a:lstStyle/>
          <a:p>
            <a:pPr indent="0" marL="0">
              <a:buNone/>
            </a:pPr>
            <a:r>
              <a:rPr lang="el-GR" altLang="en-US" sz="1080" b="1" spc="100" kern="0" dirty="0">
                <a:solidFill>
                  <a:srgbClr val="1F7A3A"/>
                </a:solidFill>
                <a:latin typeface="Calibri" pitchFamily="34" charset="0"/>
                <a:ea typeface="Calibri" pitchFamily="34" charset="-122"/>
                <a:cs typeface="Calibri" pitchFamily="34" charset="-120"/>
              </a:rPr>
              <a:t>ΠΩΣ ΚΑΤΑΝΕΜΟΝΤΑΙ ΤΑ 188 ΛΕΠΤΑ ΤΗΣ ΕΝΟΤΗΤΑΣ;</a:t>
            </a:r>
            <a:endParaRPr lang="el-GR" sz="1080" dirty="0"/>
          </a:p>
        </p:txBody>
      </p:sp>
      <p:sp>
        <p:nvSpPr>
          <p:cNvPr id="27" name="Shape 24"/>
          <p:cNvSpPr/>
          <p:nvPr/>
        </p:nvSpPr>
        <p:spPr>
          <a:xfrm>
            <a:off x="548640" y="5320372"/>
            <a:ext cx="531116" cy="339896"/>
          </a:xfrm>
          <a:prstGeom prst="rect">
            <a:avLst/>
          </a:prstGeom>
          <a:solidFill>
            <a:srgbClr val="0E7490"/>
          </a:solidFill>
          <a:ln w="19050">
            <a:solidFill>
              <a:srgbClr val="FFFFFF"/>
            </a:solidFill>
            <a:prstDash val="solid"/>
          </a:ln>
        </p:spPr>
      </p:sp>
      <p:sp>
        <p:nvSpPr>
          <p:cNvPr id="28" name="Text 25"/>
          <p:cNvSpPr txBox="1"/>
          <p:nvPr/>
        </p:nvSpPr>
        <p:spPr>
          <a:xfrm>
            <a:off x="548640" y="5320372"/>
            <a:ext cx="531116" cy="339896"/>
          </a:xfrm>
          <a:prstGeom prst="rect">
            <a:avLst/>
          </a:prstGeom>
          <a:noFill/>
          <a:ln/>
        </p:spPr>
        <p:txBody>
          <a:bodyPr wrap="square" lIns="0" tIns="0" rIns="0" bIns="0" rtlCol="0" anchor="ctr">
            <a:normAutofit/>
          </a:bodyPr>
          <a:lstStyle/>
          <a:p>
            <a:pPr algn="ctr" indent="0" marL="0">
              <a:buNone/>
            </a:pPr>
            <a:r>
              <a:rPr lang="el-GR" altLang="en-US" sz="1130" b="1" dirty="0">
                <a:solidFill>
                  <a:srgbClr val="FFFFFF"/>
                </a:solidFill>
                <a:latin typeface="Calibri" pitchFamily="34" charset="0"/>
                <a:ea typeface="Calibri" pitchFamily="34" charset="-122"/>
                <a:cs typeface="Calibri" pitchFamily="34" charset="-120"/>
              </a:rPr>
              <a:t>9 λεπ.</a:t>
            </a:r>
            <a:endParaRPr lang="el-GR" sz="1130" dirty="0"/>
          </a:p>
        </p:txBody>
      </p:sp>
      <p:sp>
        <p:nvSpPr>
          <p:cNvPr id="29" name="Text 26"/>
          <p:cNvSpPr txBox="1"/>
          <p:nvPr/>
        </p:nvSpPr>
        <p:spPr>
          <a:xfrm>
            <a:off x="548640" y="5705587"/>
            <a:ext cx="1463040" cy="226597"/>
          </a:xfrm>
          <a:prstGeom prst="rect">
            <a:avLst/>
          </a:prstGeom>
          <a:noFill/>
          <a:ln/>
        </p:spPr>
        <p:txBody>
          <a:bodyPr wrap="square" lIns="0" tIns="0" rIns="0" bIns="0" rtlCol="0" anchor="t"/>
          <a:lstStyle/>
          <a:p>
            <a:pPr algn="l" indent="0" marL="0">
              <a:buNone/>
            </a:pPr>
            <a:r>
              <a:rPr lang="el-GR" altLang="en-US" sz="1040" dirty="0">
                <a:solidFill>
                  <a:srgbClr val="3A4540"/>
                </a:solidFill>
                <a:latin typeface="Calibri" pitchFamily="34" charset="0"/>
                <a:ea typeface="Calibri" pitchFamily="34" charset="-122"/>
                <a:cs typeface="Calibri" pitchFamily="34" charset="-120"/>
              </a:rPr>
              <a:t>Βίντεο</a:t>
            </a:r>
            <a:endParaRPr lang="el-GR" sz="1040" dirty="0"/>
          </a:p>
        </p:txBody>
      </p:sp>
      <p:sp>
        <p:nvSpPr>
          <p:cNvPr id="30" name="Shape 27"/>
          <p:cNvSpPr/>
          <p:nvPr/>
        </p:nvSpPr>
        <p:spPr>
          <a:xfrm>
            <a:off x="1079756" y="5320372"/>
            <a:ext cx="3717809" cy="339896"/>
          </a:xfrm>
          <a:prstGeom prst="rect">
            <a:avLst/>
          </a:prstGeom>
          <a:solidFill>
            <a:srgbClr val="1F7A3A"/>
          </a:solidFill>
          <a:ln w="19050">
            <a:solidFill>
              <a:srgbClr val="FFFFFF"/>
            </a:solidFill>
            <a:prstDash val="solid"/>
          </a:ln>
        </p:spPr>
      </p:sp>
      <p:sp>
        <p:nvSpPr>
          <p:cNvPr id="31" name="Text 28"/>
          <p:cNvSpPr txBox="1"/>
          <p:nvPr/>
        </p:nvSpPr>
        <p:spPr>
          <a:xfrm>
            <a:off x="1079756" y="5320372"/>
            <a:ext cx="3717809" cy="339896"/>
          </a:xfrm>
          <a:prstGeom prst="rect">
            <a:avLst/>
          </a:prstGeom>
          <a:noFill/>
          <a:ln/>
        </p:spPr>
        <p:txBody>
          <a:bodyPr wrap="square" lIns="0" tIns="0" rIns="0" bIns="0" rtlCol="0" anchor="ctr">
            <a:normAutofit/>
          </a:bodyPr>
          <a:lstStyle/>
          <a:p>
            <a:pPr algn="ctr" indent="0" marL="0">
              <a:buNone/>
            </a:pPr>
            <a:r>
              <a:rPr lang="el-GR" altLang="en-US" sz="1130" b="1" dirty="0">
                <a:solidFill>
                  <a:srgbClr val="FFFFFF"/>
                </a:solidFill>
                <a:latin typeface="Calibri" pitchFamily="34" charset="0"/>
                <a:ea typeface="Calibri" pitchFamily="34" charset="-122"/>
                <a:cs typeface="Calibri" pitchFamily="34" charset="-120"/>
              </a:rPr>
              <a:t>63 λεπ.</a:t>
            </a:r>
            <a:endParaRPr lang="el-GR" sz="1130" dirty="0"/>
          </a:p>
        </p:txBody>
      </p:sp>
      <p:sp>
        <p:nvSpPr>
          <p:cNvPr id="32" name="Text 29"/>
          <p:cNvSpPr txBox="1"/>
          <p:nvPr/>
        </p:nvSpPr>
        <p:spPr>
          <a:xfrm>
            <a:off x="1079756" y="5705587"/>
            <a:ext cx="3717809" cy="226597"/>
          </a:xfrm>
          <a:prstGeom prst="rect">
            <a:avLst/>
          </a:prstGeom>
          <a:noFill/>
          <a:ln/>
        </p:spPr>
        <p:txBody>
          <a:bodyPr wrap="square" lIns="0" tIns="0" rIns="0" bIns="0" rtlCol="0" anchor="t"/>
          <a:lstStyle/>
          <a:p>
            <a:pPr algn="ctr" indent="0" marL="0">
              <a:buNone/>
            </a:pPr>
            <a:r>
              <a:rPr lang="el-GR" altLang="en-US" sz="1040" dirty="0">
                <a:solidFill>
                  <a:srgbClr val="3A4540"/>
                </a:solidFill>
                <a:latin typeface="Calibri" pitchFamily="34" charset="0"/>
                <a:ea typeface="Calibri" pitchFamily="34" charset="-122"/>
                <a:cs typeface="Calibri" pitchFamily="34" charset="-120"/>
              </a:rPr>
              <a:t>Ανάγνωση</a:t>
            </a:r>
            <a:endParaRPr lang="el-GR" sz="1040" dirty="0"/>
          </a:p>
        </p:txBody>
      </p:sp>
      <p:sp>
        <p:nvSpPr>
          <p:cNvPr id="33" name="Shape 30"/>
          <p:cNvSpPr/>
          <p:nvPr/>
        </p:nvSpPr>
        <p:spPr>
          <a:xfrm>
            <a:off x="4797565" y="5320372"/>
            <a:ext cx="5665233" cy="339896"/>
          </a:xfrm>
          <a:prstGeom prst="rect">
            <a:avLst/>
          </a:prstGeom>
          <a:solidFill>
            <a:srgbClr val="E8B54A"/>
          </a:solidFill>
          <a:ln w="19050">
            <a:solidFill>
              <a:srgbClr val="FFFFFF"/>
            </a:solidFill>
            <a:prstDash val="solid"/>
          </a:ln>
        </p:spPr>
      </p:sp>
      <p:sp>
        <p:nvSpPr>
          <p:cNvPr id="34" name="Text 31"/>
          <p:cNvSpPr txBox="1"/>
          <p:nvPr/>
        </p:nvSpPr>
        <p:spPr>
          <a:xfrm>
            <a:off x="4797565" y="5320372"/>
            <a:ext cx="5665233" cy="339896"/>
          </a:xfrm>
          <a:prstGeom prst="rect">
            <a:avLst/>
          </a:prstGeom>
          <a:noFill/>
          <a:ln/>
        </p:spPr>
        <p:txBody>
          <a:bodyPr wrap="square" lIns="0" tIns="0" rIns="0" bIns="0" rtlCol="0" anchor="ctr">
            <a:normAutofit/>
          </a:bodyPr>
          <a:lstStyle/>
          <a:p>
            <a:pPr algn="ctr" indent="0" marL="0">
              <a:buNone/>
            </a:pPr>
            <a:r>
              <a:rPr lang="el-GR" altLang="en-US" sz="1130" b="1" dirty="0">
                <a:solidFill>
                  <a:srgbClr val="1B2420"/>
                </a:solidFill>
                <a:latin typeface="Calibri" pitchFamily="34" charset="0"/>
                <a:ea typeface="Calibri" pitchFamily="34" charset="-122"/>
                <a:cs typeface="Calibri" pitchFamily="34" charset="-120"/>
              </a:rPr>
              <a:t>96 λεπ.</a:t>
            </a:r>
            <a:endParaRPr lang="el-GR" sz="1130" dirty="0"/>
          </a:p>
        </p:txBody>
      </p:sp>
      <p:sp>
        <p:nvSpPr>
          <p:cNvPr id="35" name="Text 32"/>
          <p:cNvSpPr txBox="1"/>
          <p:nvPr/>
        </p:nvSpPr>
        <p:spPr>
          <a:xfrm>
            <a:off x="4797565" y="5705587"/>
            <a:ext cx="5665233" cy="226597"/>
          </a:xfrm>
          <a:prstGeom prst="rect">
            <a:avLst/>
          </a:prstGeom>
          <a:noFill/>
          <a:ln/>
        </p:spPr>
        <p:txBody>
          <a:bodyPr wrap="square" lIns="0" tIns="0" rIns="0" bIns="0" rtlCol="0" anchor="t"/>
          <a:lstStyle/>
          <a:p>
            <a:pPr algn="ctr" indent="0" marL="0">
              <a:buNone/>
            </a:pPr>
            <a:r>
              <a:rPr lang="el-GR" altLang="en-US" sz="1040" dirty="0">
                <a:solidFill>
                  <a:srgbClr val="3A4540"/>
                </a:solidFill>
                <a:latin typeface="Calibri" pitchFamily="34" charset="0"/>
                <a:ea typeface="Calibri" pitchFamily="34" charset="-122"/>
                <a:cs typeface="Calibri" pitchFamily="34" charset="-120"/>
              </a:rPr>
              <a:t>Διαδραστικές δραστηριότητες</a:t>
            </a:r>
            <a:endParaRPr lang="el-GR" sz="1040" dirty="0"/>
          </a:p>
        </p:txBody>
      </p:sp>
      <p:sp>
        <p:nvSpPr>
          <p:cNvPr id="36" name="Shape 33"/>
          <p:cNvSpPr/>
          <p:nvPr/>
        </p:nvSpPr>
        <p:spPr>
          <a:xfrm>
            <a:off x="10462798" y="5320372"/>
            <a:ext cx="1180257" cy="339896"/>
          </a:xfrm>
          <a:prstGeom prst="rect">
            <a:avLst/>
          </a:prstGeom>
          <a:solidFill>
            <a:srgbClr val="0E3D1E"/>
          </a:solidFill>
          <a:ln w="19050">
            <a:solidFill>
              <a:srgbClr val="FFFFFF"/>
            </a:solidFill>
            <a:prstDash val="solid"/>
          </a:ln>
        </p:spPr>
      </p:sp>
      <p:sp>
        <p:nvSpPr>
          <p:cNvPr id="37" name="Text 34"/>
          <p:cNvSpPr txBox="1"/>
          <p:nvPr/>
        </p:nvSpPr>
        <p:spPr>
          <a:xfrm>
            <a:off x="10462798" y="5320372"/>
            <a:ext cx="1180257" cy="339896"/>
          </a:xfrm>
          <a:prstGeom prst="rect">
            <a:avLst/>
          </a:prstGeom>
          <a:noFill/>
          <a:ln/>
        </p:spPr>
        <p:txBody>
          <a:bodyPr wrap="square" lIns="0" tIns="0" rIns="0" bIns="0" rtlCol="0" anchor="ctr">
            <a:normAutofit/>
          </a:bodyPr>
          <a:lstStyle/>
          <a:p>
            <a:pPr algn="ctr" indent="0" marL="0">
              <a:buNone/>
            </a:pPr>
            <a:r>
              <a:rPr lang="el-GR" altLang="en-US" sz="1130" b="1" dirty="0">
                <a:solidFill>
                  <a:srgbClr val="FFFFFF"/>
                </a:solidFill>
                <a:latin typeface="Calibri" pitchFamily="34" charset="0"/>
                <a:ea typeface="Calibri" pitchFamily="34" charset="-122"/>
                <a:cs typeface="Calibri" pitchFamily="34" charset="-120"/>
              </a:rPr>
              <a:t>20 λεπ.</a:t>
            </a:r>
            <a:endParaRPr lang="el-GR" sz="1130" dirty="0"/>
          </a:p>
        </p:txBody>
      </p:sp>
      <p:sp>
        <p:nvSpPr>
          <p:cNvPr id="38" name="Text 35"/>
          <p:cNvSpPr txBox="1"/>
          <p:nvPr/>
        </p:nvSpPr>
        <p:spPr>
          <a:xfrm>
            <a:off x="10462798" y="5705587"/>
            <a:ext cx="1463040" cy="226597"/>
          </a:xfrm>
          <a:prstGeom prst="rect">
            <a:avLst/>
          </a:prstGeom>
          <a:noFill/>
          <a:ln/>
        </p:spPr>
        <p:txBody>
          <a:bodyPr wrap="square" lIns="0" tIns="0" rIns="0" bIns="0" rtlCol="0" anchor="t"/>
          <a:lstStyle/>
          <a:p>
            <a:pPr algn="ctr" indent="0" marL="0">
              <a:buNone/>
            </a:pPr>
            <a:r>
              <a:rPr lang="el-GR" altLang="en-US" sz="1040" dirty="0">
                <a:solidFill>
                  <a:srgbClr val="3A4540"/>
                </a:solidFill>
                <a:latin typeface="Calibri" pitchFamily="34" charset="0"/>
                <a:ea typeface="Calibri" pitchFamily="34" charset="-122"/>
                <a:cs typeface="Calibri" pitchFamily="34" charset="-120"/>
              </a:rPr>
              <a:t>Τεστ</a:t>
            </a:r>
            <a:endParaRPr lang="el-GR" sz="104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ΜΑΘΗΣΙΑΚΑ ΑΠΟΤΕΛΕΣΜΑΤΑ</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250" b="1" dirty="0">
                <a:solidFill>
                  <a:srgbClr val="1B2420"/>
                </a:solidFill>
                <a:latin typeface="Calibri" pitchFamily="34" charset="0"/>
                <a:ea typeface="Calibri" pitchFamily="34" charset="-122"/>
                <a:cs typeface="Calibri" pitchFamily="34" charset="-120"/>
              </a:rPr>
              <a:t>Τι θα μπορεί να κάνει ο συμμετέχων στο τέλος της ενότητας;</a:t>
            </a:r>
            <a:endParaRPr lang="el-GR" sz="225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a:t>
            </a:r>
            <a:endParaRPr lang="el-GR" sz="900" dirty="0"/>
          </a:p>
        </p:txBody>
      </p:sp>
      <p:sp>
        <p:nvSpPr>
          <p:cNvPr id="6" name="Text 3"/>
          <p:cNvSpPr txBox="1"/>
          <p:nvPr/>
        </p:nvSpPr>
        <p:spPr>
          <a:xfrm>
            <a:off x="548640" y="2231098"/>
            <a:ext cx="6537960" cy="3693533"/>
          </a:xfrm>
          <a:prstGeom prst="rect">
            <a:avLst/>
          </a:prstGeom>
          <a:noFill/>
          <a:ln/>
        </p:spPr>
        <p:txBody>
          <a:bodyPr wrap="square" lIns="0" tIns="0" rIns="0" bIns="0" rtlCol="0" anchor="t">
            <a:normAutofit/>
          </a:bodyPr>
          <a:lstStyle/>
          <a:p>
            <a:pPr marL="342900" indent="-342900">
              <a:spcAft>
                <a:spcPts val="578"/>
              </a:spcAft>
              <a:buSzPct val="100000"/>
              <a:buFont typeface="+mj-lt"/>
              <a:buAutoNum type="arabicPeriod" startAt="1"/>
            </a:pPr>
            <a:r>
              <a:rPr lang="el-GR" altLang="en-US" sz="1260" dirty="0">
                <a:solidFill>
                  <a:srgbClr val="1B2420"/>
                </a:solidFill>
                <a:latin typeface="Calibri" pitchFamily="34" charset="0"/>
                <a:ea typeface="Calibri" pitchFamily="34" charset="-122"/>
                <a:cs typeface="Calibri" pitchFamily="34" charset="-120"/>
              </a:rPr>
              <a:t>Γνωρίζετε τις πηγές και τα εργαλεία που παράγουν δεδομένα στο αγρόκτημα και επιλέγετε την κατάλληλη μέθοδο συλλογής δεδομένων για μια απόφαση.</a:t>
            </a:r>
            <a:endParaRPr lang="el-GR" sz="1260" dirty="0"/>
          </a:p>
          <a:p>
            <a:pPr marL="342900" indent="-342900">
              <a:spcAft>
                <a:spcPts val="578"/>
              </a:spcAft>
              <a:buSzPct val="100000"/>
              <a:buFont typeface="+mj-lt"/>
              <a:buAutoNum type="arabicPeriod" startAt="1"/>
            </a:pPr>
            <a:r>
              <a:rPr lang="el-GR" altLang="en-US" sz="1260" dirty="0">
                <a:solidFill>
                  <a:srgbClr val="1B2420"/>
                </a:solidFill>
                <a:latin typeface="Calibri" pitchFamily="34" charset="0"/>
                <a:ea typeface="Calibri" pitchFamily="34" charset="-122"/>
                <a:cs typeface="Calibri" pitchFamily="34" charset="-120"/>
              </a:rPr>
              <a:t>Διατηρείτε μητρώα εισροών, άρδευσης, λίπανσης, ψεκασμού και συγκομιδής σύμφωνα με τους κανόνες της Τουρκίας και της ΕΕ.</a:t>
            </a:r>
            <a:endParaRPr lang="el-GR" sz="1260" dirty="0"/>
          </a:p>
          <a:p>
            <a:pPr marL="342900" indent="-342900">
              <a:spcAft>
                <a:spcPts val="578"/>
              </a:spcAft>
              <a:buSzPct val="100000"/>
              <a:buFont typeface="+mj-lt"/>
              <a:buAutoNum type="arabicPeriod" startAt="1"/>
            </a:pPr>
            <a:r>
              <a:rPr lang="el-GR" altLang="en-US" sz="1260" dirty="0">
                <a:solidFill>
                  <a:srgbClr val="1B2420"/>
                </a:solidFill>
                <a:latin typeface="Calibri" pitchFamily="34" charset="0"/>
                <a:ea typeface="Calibri" pitchFamily="34" charset="-122"/>
                <a:cs typeface="Calibri" pitchFamily="34" charset="-120"/>
              </a:rPr>
              <a:t>Τοποθετείτε σωστά τους αισθητήρες εδαφικής υγρασίας, υγρασίας φυλλώματος και καιρού, και διαβάζετε έναν πίνακα ελέγχου IoT.</a:t>
            </a:r>
            <a:endParaRPr lang="el-GR" sz="1260" dirty="0"/>
          </a:p>
          <a:p>
            <a:pPr marL="342900" indent="-342900">
              <a:spcAft>
                <a:spcPts val="578"/>
              </a:spcAft>
              <a:buSzPct val="100000"/>
              <a:buFont typeface="+mj-lt"/>
              <a:buAutoNum type="arabicPeriod" startAt="1"/>
            </a:pPr>
            <a:r>
              <a:rPr lang="el-GR" altLang="en-US" sz="1260" dirty="0">
                <a:solidFill>
                  <a:srgbClr val="1B2420"/>
                </a:solidFill>
                <a:latin typeface="Calibri" pitchFamily="34" charset="0"/>
                <a:ea typeface="Calibri" pitchFamily="34" charset="-122"/>
                <a:cs typeface="Calibri" pitchFamily="34" charset="-120"/>
              </a:rPr>
              <a:t>Υπολογίζετε τον δείκτη NDVI και ερμηνεύετε τις περιοχές καταπόνησης σε δορυφορικές εικόνες και εικόνες από drone.</a:t>
            </a:r>
            <a:endParaRPr lang="el-GR" sz="1260" dirty="0"/>
          </a:p>
          <a:p>
            <a:pPr marL="342900" indent="-342900">
              <a:spcAft>
                <a:spcPts val="578"/>
              </a:spcAft>
              <a:buSzPct val="100000"/>
              <a:buFont typeface="+mj-lt"/>
              <a:buAutoNum type="arabicPeriod" startAt="1"/>
            </a:pPr>
            <a:r>
              <a:rPr lang="el-GR" altLang="en-US" sz="1260" dirty="0">
                <a:solidFill>
                  <a:srgbClr val="1B2420"/>
                </a:solidFill>
                <a:latin typeface="Calibri" pitchFamily="34" charset="0"/>
                <a:ea typeface="Calibri" pitchFamily="34" charset="-122"/>
                <a:cs typeface="Calibri" pitchFamily="34" charset="-120"/>
              </a:rPr>
              <a:t>Διακρίνετε στη χρονοσειρά την άρδευση, τη βροχόπτωση και το σφάλμα αισθητήρα, και εξηγείτε τη διαφορά μεταξύ συσχέτισης και αιτιότητας.</a:t>
            </a:r>
            <a:endParaRPr lang="el-GR" sz="1260" dirty="0"/>
          </a:p>
          <a:p>
            <a:pPr marL="342900" indent="-342900">
              <a:spcAft>
                <a:spcPts val="578"/>
              </a:spcAft>
              <a:buSzPct val="100000"/>
              <a:buFont typeface="+mj-lt"/>
              <a:buAutoNum type="arabicPeriod" startAt="1"/>
            </a:pPr>
            <a:r>
              <a:rPr lang="el-GR" altLang="en-US" sz="1260" dirty="0">
                <a:solidFill>
                  <a:srgbClr val="1B2420"/>
                </a:solidFill>
                <a:latin typeface="Calibri" pitchFamily="34" charset="0"/>
                <a:ea typeface="Calibri" pitchFamily="34" charset="-122"/>
                <a:cs typeface="Calibri" pitchFamily="34" charset="-120"/>
              </a:rPr>
              <a:t>Καθαρίζετε τα δεδομένα απόδοσης, δημιουργείτε ζώνες διαχείρισης και υπολογίζετε την ποσότητα άρδευσης με τη μέθοδο FAO-56.</a:t>
            </a:r>
            <a:endParaRPr lang="el-GR" sz="1260" dirty="0"/>
          </a:p>
          <a:p>
            <a:pPr marL="342900" indent="-342900">
              <a:spcAft>
                <a:spcPts val="578"/>
              </a:spcAft>
              <a:buSzPct val="100000"/>
              <a:buFont typeface="+mj-lt"/>
              <a:buAutoNum type="arabicPeriod" startAt="1"/>
            </a:pPr>
            <a:r>
              <a:rPr lang="el-GR" altLang="en-US" sz="1260" dirty="0">
                <a:solidFill>
                  <a:srgbClr val="1B2420"/>
                </a:solidFill>
                <a:latin typeface="Calibri" pitchFamily="34" charset="0"/>
                <a:ea typeface="Calibri" pitchFamily="34" charset="-122"/>
                <a:cs typeface="Calibri" pitchFamily="34" charset="-120"/>
              </a:rPr>
              <a:t>Αξιολογείτε την ποιότητα των δεδομένων, τα πρότυπα και τις συμβάσεις διαμοιρασμού δεδομένων υπό το πρίσμα του κώδικα δεοντολογίας της ΕΕ, του GDPR και του KVKK.</a:t>
            </a:r>
            <a:endParaRPr lang="el-GR" sz="1260" dirty="0"/>
          </a:p>
        </p:txBody>
      </p:sp>
      <p:sp>
        <p:nvSpPr>
          <p:cNvPr id="7" name="Shape 4"/>
          <p:cNvSpPr/>
          <p:nvPr/>
        </p:nvSpPr>
        <p:spPr>
          <a:xfrm>
            <a:off x="7406640" y="2231098"/>
            <a:ext cx="4236415" cy="3693533"/>
          </a:xfrm>
          <a:prstGeom prst="roundRect">
            <a:avLst>
              <a:gd name="adj" fmla="val 2476"/>
            </a:avLst>
          </a:prstGeom>
          <a:solidFill>
            <a:srgbClr val="F5F6F1"/>
          </a:solidFill>
          <a:ln w="9525">
            <a:solidFill>
              <a:srgbClr val="DFE6DC"/>
            </a:solidFill>
            <a:prstDash val="solid"/>
          </a:ln>
        </p:spPr>
      </p:sp>
      <p:sp>
        <p:nvSpPr>
          <p:cNvPr id="8" name="Text 5"/>
          <p:cNvSpPr txBox="1"/>
          <p:nvPr/>
        </p:nvSpPr>
        <p:spPr>
          <a:xfrm>
            <a:off x="7635240" y="2382163"/>
            <a:ext cx="3779215" cy="196384"/>
          </a:xfrm>
          <a:prstGeom prst="rect">
            <a:avLst/>
          </a:prstGeom>
          <a:noFill/>
          <a:ln/>
        </p:spPr>
        <p:txBody>
          <a:bodyPr wrap="square" lIns="0" tIns="0" rIns="0" bIns="0" rtlCol="0" anchor="t"/>
          <a:lstStyle/>
          <a:p>
            <a:pPr indent="0" marL="0">
              <a:buNone/>
            </a:pPr>
            <a:r>
              <a:rPr lang="el-GR" altLang="en-US" sz="990" b="1" spc="200" kern="0" dirty="0">
                <a:solidFill>
                  <a:srgbClr val="1F7A3A"/>
                </a:solidFill>
                <a:latin typeface="Calibri" pitchFamily="34" charset="0"/>
                <a:ea typeface="Calibri" pitchFamily="34" charset="-122"/>
                <a:cs typeface="Calibri" pitchFamily="34" charset="-120"/>
              </a:rPr>
              <a:t>ΣΚΟΠΌΣ</a:t>
            </a:r>
            <a:endParaRPr lang="el-GR" sz="990" dirty="0"/>
          </a:p>
        </p:txBody>
      </p:sp>
      <p:sp>
        <p:nvSpPr>
          <p:cNvPr id="9" name="Text 6"/>
          <p:cNvSpPr txBox="1"/>
          <p:nvPr/>
        </p:nvSpPr>
        <p:spPr>
          <a:xfrm>
            <a:off x="7635240" y="2608760"/>
            <a:ext cx="3779215" cy="845962"/>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Μάθετε να συλλέγετε δεδομένα από αισθητήρες, δορυφόρους, drone και αγροτικά μητρώα, να μετατρέπετε αυτά τα δεδομένα σε αποφάσεις άρδευσης, λίπανσης και φυτοπροστασίας, και να προστατεύετε την ποιότητα και τα δικαιώματα των δεδομένων σας.</a:t>
            </a:r>
            <a:endParaRPr lang="el-GR" sz="1130" dirty="0"/>
          </a:p>
        </p:txBody>
      </p:sp>
      <p:sp>
        <p:nvSpPr>
          <p:cNvPr id="10" name="Text 7"/>
          <p:cNvSpPr txBox="1"/>
          <p:nvPr/>
        </p:nvSpPr>
        <p:spPr>
          <a:xfrm>
            <a:off x="7635240" y="3560468"/>
            <a:ext cx="3779215" cy="196384"/>
          </a:xfrm>
          <a:prstGeom prst="rect">
            <a:avLst/>
          </a:prstGeom>
          <a:noFill/>
          <a:ln/>
        </p:spPr>
        <p:txBody>
          <a:bodyPr wrap="square" lIns="0" tIns="0" rIns="0" bIns="0" rtlCol="0" anchor="t"/>
          <a:lstStyle/>
          <a:p>
            <a:pPr indent="0" marL="0">
              <a:buNone/>
            </a:pPr>
            <a:r>
              <a:rPr lang="el-GR" altLang="en-US" sz="990" b="1" spc="200" kern="0" dirty="0">
                <a:solidFill>
                  <a:srgbClr val="1F7A3A"/>
                </a:solidFill>
                <a:latin typeface="Calibri" pitchFamily="34" charset="0"/>
                <a:ea typeface="Calibri" pitchFamily="34" charset="-122"/>
                <a:cs typeface="Calibri" pitchFamily="34" charset="-120"/>
              </a:rPr>
              <a:t>ΠΡΟΑΠΑΙΤΟΎΜΕΝΑ</a:t>
            </a:r>
            <a:endParaRPr lang="el-GR" sz="990" dirty="0"/>
          </a:p>
        </p:txBody>
      </p:sp>
      <p:sp>
        <p:nvSpPr>
          <p:cNvPr id="11" name="Text 8"/>
          <p:cNvSpPr txBox="1"/>
          <p:nvPr/>
        </p:nvSpPr>
        <p:spPr>
          <a:xfrm>
            <a:off x="7635240" y="3787065"/>
            <a:ext cx="3779215" cy="845962"/>
          </a:xfrm>
          <a:prstGeom prst="rect">
            <a:avLst/>
          </a:prstGeom>
          <a:noFill/>
          <a:ln/>
        </p:spPr>
        <p:txBody>
          <a:bodyPr wrap="square" lIns="0" tIns="0" rIns="0" bIns="0" rtlCol="0" anchor="t">
            <a:normAutofit/>
          </a:bodyPr>
          <a:lstStyle/>
          <a:p>
            <a:pPr marL="177800" indent="-177800">
              <a:spcAft>
                <a:spcPts val="248"/>
              </a:spcAft>
              <a:buSzPct val="100000"/>
              <a:buChar char="•"/>
            </a:pPr>
            <a:r>
              <a:rPr lang="el-GR" altLang="en-US" sz="1130" dirty="0">
                <a:solidFill>
                  <a:srgbClr val="3A4540"/>
                </a:solidFill>
                <a:latin typeface="Calibri" pitchFamily="34" charset="0"/>
                <a:ea typeface="Calibri" pitchFamily="34" charset="-122"/>
                <a:cs typeface="Calibri" pitchFamily="34" charset="-120"/>
              </a:rPr>
              <a:t>Συνιστάται η ολοκλήρωση της Ενότητας 1 (Γεωργία Ακριβείας) και της Ενότητας 2 (Τεχνολογίες Έξυπνης Γεωργίας)</a:t>
            </a:r>
            <a:endParaRPr lang="el-GR" sz="1130" dirty="0"/>
          </a:p>
          <a:p>
            <a:pPr marL="177800" indent="-177800">
              <a:spcAft>
                <a:spcPts val="248"/>
              </a:spcAft>
              <a:buSzPct val="100000"/>
              <a:buChar char="•"/>
            </a:pPr>
            <a:r>
              <a:rPr lang="el-GR" altLang="en-US" sz="1130" dirty="0">
                <a:solidFill>
                  <a:srgbClr val="3A4540"/>
                </a:solidFill>
                <a:latin typeface="Calibri" pitchFamily="34" charset="0"/>
                <a:ea typeface="Calibri" pitchFamily="34" charset="-122"/>
                <a:cs typeface="Calibri" pitchFamily="34" charset="-120"/>
              </a:rPr>
              <a:t>Βασική χρήση υπολογιστή και smartphone</a:t>
            </a:r>
            <a:endParaRPr lang="el-GR" sz="1130" dirty="0"/>
          </a:p>
          <a:p>
            <a:pPr marL="177800" indent="-177800">
              <a:spcAft>
                <a:spcPts val="248"/>
              </a:spcAft>
              <a:buSzPct val="100000"/>
              <a:buChar char="•"/>
            </a:pPr>
            <a:r>
              <a:rPr lang="el-GR" altLang="en-US" sz="1130" dirty="0">
                <a:solidFill>
                  <a:srgbClr val="3A4540"/>
                </a:solidFill>
                <a:latin typeface="Calibri" pitchFamily="34" charset="0"/>
                <a:ea typeface="Calibri" pitchFamily="34" charset="-122"/>
                <a:cs typeface="Calibri" pitchFamily="34" charset="-120"/>
              </a:rPr>
              <a:t>Οι τέσσερις βασικές πράξεις με αριθμομηχανή</a:t>
            </a:r>
            <a:endParaRPr lang="el-GR" sz="1130" dirty="0"/>
          </a:p>
        </p:txBody>
      </p:sp>
      <p:sp>
        <p:nvSpPr>
          <p:cNvPr id="12" name="Text 9"/>
          <p:cNvSpPr txBox="1"/>
          <p:nvPr/>
        </p:nvSpPr>
        <p:spPr>
          <a:xfrm>
            <a:off x="7635240" y="4738773"/>
            <a:ext cx="3779215" cy="196384"/>
          </a:xfrm>
          <a:prstGeom prst="rect">
            <a:avLst/>
          </a:prstGeom>
          <a:noFill/>
          <a:ln/>
        </p:spPr>
        <p:txBody>
          <a:bodyPr wrap="square" lIns="0" tIns="0" rIns="0" bIns="0" rtlCol="0" anchor="t"/>
          <a:lstStyle/>
          <a:p>
            <a:pPr indent="0" marL="0">
              <a:buNone/>
            </a:pPr>
            <a:r>
              <a:rPr lang="el-GR" altLang="en-US" sz="990" b="1" spc="200" kern="0" dirty="0">
                <a:solidFill>
                  <a:srgbClr val="1F7A3A"/>
                </a:solidFill>
                <a:latin typeface="Calibri" pitchFamily="34" charset="0"/>
                <a:ea typeface="Calibri" pitchFamily="34" charset="-122"/>
                <a:cs typeface="Calibri" pitchFamily="34" charset="-120"/>
              </a:rPr>
              <a:t>ΚΡΙΤΉΡΙΑ ΟΛΟΚΛΉΡΩΣΗΣ</a:t>
            </a:r>
            <a:endParaRPr lang="el-GR" sz="990" dirty="0"/>
          </a:p>
        </p:txBody>
      </p:sp>
      <p:sp>
        <p:nvSpPr>
          <p:cNvPr id="13" name="Text 10"/>
          <p:cNvSpPr txBox="1"/>
          <p:nvPr/>
        </p:nvSpPr>
        <p:spPr>
          <a:xfrm>
            <a:off x="7635240" y="4965370"/>
            <a:ext cx="3779215" cy="944155"/>
          </a:xfrm>
          <a:prstGeom prst="rect">
            <a:avLst/>
          </a:prstGeom>
          <a:noFill/>
          <a:ln/>
        </p:spPr>
        <p:txBody>
          <a:bodyPr wrap="square" lIns="0" tIns="0" rIns="0" bIns="0" rtlCol="0" anchor="t">
            <a:normAutofit/>
          </a:bodyPr>
          <a:lstStyle/>
          <a:p>
            <a:pPr marL="177800" indent="-177800">
              <a:spcAft>
                <a:spcPts val="248"/>
              </a:spcAft>
              <a:buSzPct val="100000"/>
              <a:buChar char="•"/>
            </a:pPr>
            <a:r>
              <a:rPr lang="el-GR" altLang="en-US" sz="1130" dirty="0">
                <a:solidFill>
                  <a:srgbClr val="3A4540"/>
                </a:solidFill>
                <a:latin typeface="Calibri" pitchFamily="34" charset="0"/>
                <a:ea typeface="Calibri" pitchFamily="34" charset="-122"/>
                <a:cs typeface="Calibri" pitchFamily="34" charset="-120"/>
              </a:rPr>
              <a:t>Ολοκλήρωση και των εννέα μαθημάτων</a:t>
            </a:r>
            <a:endParaRPr lang="el-GR" sz="1130" dirty="0"/>
          </a:p>
          <a:p>
            <a:pPr marL="177800" indent="-177800">
              <a:spcAft>
                <a:spcPts val="248"/>
              </a:spcAft>
              <a:buSzPct val="100000"/>
              <a:buChar char="•"/>
            </a:pPr>
            <a:r>
              <a:rPr lang="el-GR" altLang="en-US" sz="1130" dirty="0">
                <a:solidFill>
                  <a:srgbClr val="3A4540"/>
                </a:solidFill>
                <a:latin typeface="Calibri" pitchFamily="34" charset="0"/>
                <a:ea typeface="Calibri" pitchFamily="34" charset="-122"/>
                <a:cs typeface="Calibri" pitchFamily="34" charset="-120"/>
              </a:rPr>
              <a:t>Τουλάχιστον 70 βαθμοί στο τεστ της ενότητας</a:t>
            </a:r>
            <a:endParaRPr lang="el-GR" sz="1130" dirty="0"/>
          </a:p>
          <a:p>
            <a:pPr marL="177800" indent="-177800">
              <a:spcAft>
                <a:spcPts val="248"/>
              </a:spcAft>
              <a:buSzPct val="100000"/>
              <a:buChar char="•"/>
            </a:pPr>
            <a:r>
              <a:rPr lang="el-GR" altLang="en-US" sz="1130" dirty="0">
                <a:solidFill>
                  <a:srgbClr val="3A4540"/>
                </a:solidFill>
                <a:latin typeface="Calibri" pitchFamily="34" charset="0"/>
                <a:ea typeface="Calibri" pitchFamily="34" charset="-122"/>
                <a:cs typeface="Calibri" pitchFamily="34" charset="-120"/>
              </a:rPr>
              <a:t>Μέσος όρος δραστηριοτήτων τουλάχιστον 60%</a:t>
            </a:r>
            <a:endParaRPr lang="el-GR" sz="1130" dirty="0"/>
          </a:p>
          <a:p>
            <a:pPr marL="177800" indent="-177800">
              <a:spcAft>
                <a:spcPts val="248"/>
              </a:spcAft>
              <a:buSzPct val="100000"/>
              <a:buChar char="•"/>
            </a:pPr>
            <a:r>
              <a:rPr lang="el-GR" altLang="en-US" sz="1130" dirty="0">
                <a:solidFill>
                  <a:srgbClr val="3A4540"/>
                </a:solidFill>
                <a:latin typeface="Calibri" pitchFamily="34" charset="0"/>
                <a:ea typeface="Calibri" pitchFamily="34" charset="-122"/>
                <a:cs typeface="Calibri" pitchFamily="34" charset="-120"/>
              </a:rPr>
              <a:t>Με την εκπλήρωσή τους η πλατφόρμα εκδίδει πιστοποιητικό ολοκλήρωσης</a:t>
            </a:r>
            <a:endParaRPr lang="el-GR" sz="113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el-GR" altLang="en-US" sz="8750" b="1" dirty="0">
                <a:solidFill>
                  <a:srgbClr val="E8B54A"/>
                </a:solidFill>
                <a:latin typeface="Calibri" pitchFamily="34" charset="0"/>
                <a:ea typeface="Calibri" pitchFamily="34" charset="-122"/>
                <a:cs typeface="Calibri" pitchFamily="34" charset="-120"/>
              </a:rPr>
              <a:t>01</a:t>
            </a:r>
            <a:endParaRPr lang="el-G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el-GR" altLang="en-US" sz="1170" b="1" spc="300" kern="0" dirty="0">
                <a:solidFill>
                  <a:srgbClr val="A9D2B5"/>
                </a:solidFill>
                <a:latin typeface="Calibri" pitchFamily="34" charset="0"/>
                <a:ea typeface="Calibri" pitchFamily="34" charset="-122"/>
                <a:cs typeface="Calibri" pitchFamily="34" charset="-120"/>
              </a:rPr>
              <a:t>ΜΕΡΟΣ 1</a:t>
            </a:r>
            <a:endParaRPr lang="el-G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el-GR" altLang="en-US" sz="3420" b="1" dirty="0">
                <a:solidFill>
                  <a:srgbClr val="FFFFFF"/>
                </a:solidFill>
                <a:latin typeface="Calibri" pitchFamily="34" charset="0"/>
                <a:ea typeface="Calibri" pitchFamily="34" charset="-122"/>
                <a:cs typeface="Calibri" pitchFamily="34" charset="-120"/>
              </a:rPr>
              <a:t>Συλλογή Δεδομένων</a:t>
            </a:r>
            <a:endParaRPr lang="el-G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el-GR" altLang="en-US" sz="1530" dirty="0">
                <a:solidFill>
                  <a:srgbClr val="CFE6D6"/>
                </a:solidFill>
                <a:latin typeface="Calibri" pitchFamily="34" charset="0"/>
                <a:ea typeface="Calibri" pitchFamily="34" charset="-122"/>
                <a:cs typeface="Calibri" pitchFamily="34" charset="-120"/>
              </a:rPr>
              <a:t>Είδη δεδομένων και μέθοδοι συλλογής, αγροτικά μητρώα, αισθητήρες και IoT, δορυφορικές εικόνες και εικόνες drone</a:t>
            </a:r>
            <a:endParaRPr lang="el-GR" sz="1530" dirty="0"/>
          </a:p>
        </p:txBody>
      </p:sp>
      <p:sp>
        <p:nvSpPr>
          <p:cNvPr id="7" name="Shape 4"/>
          <p:cNvSpPr/>
          <p:nvPr/>
        </p:nvSpPr>
        <p:spPr>
          <a:xfrm>
            <a:off x="548640" y="5244839"/>
            <a:ext cx="1305032"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305032"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Μαθήματα 1-4</a:t>
            </a:r>
            <a:endParaRPr lang="el-GR" sz="1040" dirty="0"/>
          </a:p>
        </p:txBody>
      </p:sp>
      <p:sp>
        <p:nvSpPr>
          <p:cNvPr id="9" name="Shape 6"/>
          <p:cNvSpPr/>
          <p:nvPr/>
        </p:nvSpPr>
        <p:spPr>
          <a:xfrm>
            <a:off x="1963400"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963400" y="5244839"/>
            <a:ext cx="1010229"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77 λεπτά</a:t>
            </a:r>
            <a:endParaRPr lang="el-GR" sz="1040" dirty="0"/>
          </a:p>
        </p:txBody>
      </p:sp>
      <p:sp>
        <p:nvSpPr>
          <p:cNvPr id="11" name="Shape 8"/>
          <p:cNvSpPr/>
          <p:nvPr/>
        </p:nvSpPr>
        <p:spPr>
          <a:xfrm>
            <a:off x="3083357" y="5244839"/>
            <a:ext cx="15998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3083357" y="5244839"/>
            <a:ext cx="1599834"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8 δραστηριότητες</a:t>
            </a:r>
            <a:endParaRPr lang="el-GR" sz="1040" dirty="0"/>
          </a:p>
        </p:txBody>
      </p:sp>
      <p:pic>
        <p:nvPicPr>
          <p:cNvPr id="13" name="Image 1" descr="/root/kozan-akilli-tarim/sunum/build/cache/m3-el-place-86690afd-1400-0.03.png">    </p:cNvPr>
          <p:cNvPicPr>
            <a:picLocks noChangeAspect="1"/>
          </p:cNvPicPr>
          <p:nvPr/>
        </p:nvPicPr>
        <p:blipFill>
          <a:blip r:embed="rId2"/>
          <a:stretch>
            <a:fillRect/>
          </a:stretch>
        </p:blipFill>
        <p:spPr>
          <a:xfrm>
            <a:off x="8778327" y="2400780"/>
            <a:ext cx="2605867" cy="2138098"/>
          </a:xfrm>
          <a:prstGeom prst="rect">
            <a:avLst/>
          </a:prstGeom>
        </p:spPr>
      </p:pic>
      <p:sp>
        <p:nvSpPr>
          <p:cNvPr id="14" name="Text 10"/>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A9D2B5"/>
                </a:solidFill>
                <a:latin typeface="Calibri" pitchFamily="34" charset="0"/>
                <a:ea typeface="Calibri" pitchFamily="34" charset="-122"/>
                <a:cs typeface="Calibri" pitchFamily="34" charset="-120"/>
              </a:rPr>
              <a:t>4</a:t>
            </a:r>
            <a:endParaRPr lang="el-GR"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1 · ΜΕΘΟΔΟΙ ΣΥΛΛΟΓΗΣ ΔΕΔΟΜΕΝΩΝ</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520" b="1" dirty="0">
                <a:solidFill>
                  <a:srgbClr val="1B2420"/>
                </a:solidFill>
                <a:latin typeface="Calibri" pitchFamily="34" charset="0"/>
                <a:ea typeface="Calibri" pitchFamily="34" charset="-122"/>
                <a:cs typeface="Calibri" pitchFamily="34" charset="-120"/>
              </a:rPr>
              <a:t>Από πού προέρχονται τα δεδομένα; Τέσσερις πηγές</a:t>
            </a:r>
            <a:endParaRPr lang="el-GR" sz="2520" dirty="0"/>
          </a:p>
        </p:txBody>
      </p:sp>
      <p:sp>
        <p:nvSpPr>
          <p:cNvPr id="4" name="Shape 2"/>
          <p:cNvSpPr/>
          <p:nvPr/>
        </p:nvSpPr>
        <p:spPr>
          <a:xfrm>
            <a:off x="548640" y="2231098"/>
            <a:ext cx="2567864" cy="2152672"/>
          </a:xfrm>
          <a:prstGeom prst="roundRect">
            <a:avLst>
              <a:gd name="adj" fmla="val 5097"/>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 name="Shape 3"/>
          <p:cNvSpPr/>
          <p:nvPr/>
        </p:nvSpPr>
        <p:spPr>
          <a:xfrm>
            <a:off x="826554" y="2419929"/>
            <a:ext cx="468301" cy="468301"/>
          </a:xfrm>
          <a:prstGeom prst="ellipse">
            <a:avLst/>
          </a:prstGeom>
          <a:solidFill>
            <a:srgbClr val="E6F3EA"/>
          </a:solidFill>
          <a:ln w="12700">
            <a:solidFill>
              <a:srgbClr val="E6F3EA"/>
            </a:solidFill>
            <a:prstDash val="solid"/>
          </a:ln>
        </p:spPr>
      </p:sp>
      <p:sp>
        <p:nvSpPr>
          <p:cNvPr id="6" name="Text 4"/>
          <p:cNvSpPr txBox="1"/>
          <p:nvPr/>
        </p:nvSpPr>
        <p:spPr>
          <a:xfrm>
            <a:off x="826554"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1</a:t>
            </a:r>
            <a:endParaRPr lang="el-GR" sz="1130" dirty="0"/>
          </a:p>
        </p:txBody>
      </p:sp>
      <p:sp>
        <p:nvSpPr>
          <p:cNvPr id="7" name="Text 5"/>
          <p:cNvSpPr txBox="1"/>
          <p:nvPr/>
        </p:nvSpPr>
        <p:spPr>
          <a:xfrm>
            <a:off x="777240" y="2986422"/>
            <a:ext cx="2110664" cy="468301"/>
          </a:xfrm>
          <a:prstGeom prst="rect">
            <a:avLst/>
          </a:prstGeom>
          <a:noFill/>
          <a:ln/>
        </p:spPr>
        <p:txBody>
          <a:bodyPr wrap="square" lIns="0" tIns="0" rIns="0" bIns="0" rtlCol="0" anchor="t">
            <a:normAutofit/>
          </a:bodyPr>
          <a:lstStyle/>
          <a:p>
            <a:pPr indent="0" marL="0">
              <a:buNone/>
            </a:pPr>
            <a:r>
              <a:rPr lang="el-GR" altLang="en-US" sz="1310" b="1" dirty="0">
                <a:solidFill>
                  <a:srgbClr val="1B2420"/>
                </a:solidFill>
                <a:latin typeface="Calibri" pitchFamily="34" charset="0"/>
                <a:ea typeface="Calibri" pitchFamily="34" charset="-122"/>
                <a:cs typeface="Calibri" pitchFamily="34" charset="-120"/>
              </a:rPr>
              <a:t>Παρατήρηση και καταγραφή</a:t>
            </a:r>
            <a:endParaRPr lang="el-GR" sz="1310" dirty="0"/>
          </a:p>
        </p:txBody>
      </p:sp>
      <p:sp>
        <p:nvSpPr>
          <p:cNvPr id="8" name="Text 6"/>
          <p:cNvSpPr txBox="1"/>
          <p:nvPr/>
        </p:nvSpPr>
        <p:spPr>
          <a:xfrm>
            <a:off x="777240" y="3454722"/>
            <a:ext cx="2110664" cy="830856"/>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Ό,τι βλέπει και γράφει κανείς στο χωράφι: ημερομηνία φύτευσης, λίπασμα, καταμέτρηση εχθρών, συγκομιδή.</a:t>
            </a:r>
            <a:endParaRPr lang="el-GR" sz="1220" dirty="0"/>
          </a:p>
        </p:txBody>
      </p:sp>
      <p:sp>
        <p:nvSpPr>
          <p:cNvPr id="9" name="Shape 7"/>
          <p:cNvSpPr/>
          <p:nvPr/>
        </p:nvSpPr>
        <p:spPr>
          <a:xfrm>
            <a:off x="3390824" y="2231098"/>
            <a:ext cx="2567864" cy="2152672"/>
          </a:xfrm>
          <a:prstGeom prst="roundRect">
            <a:avLst>
              <a:gd name="adj" fmla="val 5097"/>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0" name="Shape 8"/>
          <p:cNvSpPr/>
          <p:nvPr/>
        </p:nvSpPr>
        <p:spPr>
          <a:xfrm>
            <a:off x="3668737" y="2419929"/>
            <a:ext cx="468301" cy="468301"/>
          </a:xfrm>
          <a:prstGeom prst="ellipse">
            <a:avLst/>
          </a:prstGeom>
          <a:solidFill>
            <a:srgbClr val="FBF1DC"/>
          </a:solidFill>
          <a:ln w="12700">
            <a:solidFill>
              <a:srgbClr val="FBF1DC"/>
            </a:solidFill>
            <a:prstDash val="solid"/>
          </a:ln>
        </p:spPr>
      </p:sp>
      <p:sp>
        <p:nvSpPr>
          <p:cNvPr id="11" name="Text 9"/>
          <p:cNvSpPr txBox="1"/>
          <p:nvPr/>
        </p:nvSpPr>
        <p:spPr>
          <a:xfrm>
            <a:off x="3668737"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854D0E"/>
                </a:solidFill>
                <a:latin typeface="Calibri" pitchFamily="34" charset="0"/>
                <a:ea typeface="Calibri" pitchFamily="34" charset="-122"/>
                <a:cs typeface="Calibri" pitchFamily="34" charset="-120"/>
              </a:rPr>
              <a:t>2</a:t>
            </a:r>
            <a:endParaRPr lang="el-GR" sz="1130" dirty="0"/>
          </a:p>
        </p:txBody>
      </p:sp>
      <p:sp>
        <p:nvSpPr>
          <p:cNvPr id="12" name="Text 10"/>
          <p:cNvSpPr txBox="1"/>
          <p:nvPr/>
        </p:nvSpPr>
        <p:spPr>
          <a:xfrm>
            <a:off x="3619424" y="2986422"/>
            <a:ext cx="2110664" cy="468301"/>
          </a:xfrm>
          <a:prstGeom prst="rect">
            <a:avLst/>
          </a:prstGeom>
          <a:noFill/>
          <a:ln/>
        </p:spPr>
        <p:txBody>
          <a:bodyPr wrap="square" lIns="0" tIns="0" rIns="0" bIns="0" rtlCol="0" anchor="t">
            <a:normAutofit/>
          </a:bodyPr>
          <a:lstStyle/>
          <a:p>
            <a:pPr indent="0" marL="0">
              <a:buNone/>
            </a:pPr>
            <a:r>
              <a:rPr lang="el-GR" altLang="en-US" sz="1310" b="1" dirty="0">
                <a:solidFill>
                  <a:srgbClr val="1B2420"/>
                </a:solidFill>
                <a:latin typeface="Calibri" pitchFamily="34" charset="0"/>
                <a:ea typeface="Calibri" pitchFamily="34" charset="-122"/>
                <a:cs typeface="Calibri" pitchFamily="34" charset="-120"/>
              </a:rPr>
              <a:t>Επιτόπια μέτρηση</a:t>
            </a:r>
            <a:endParaRPr lang="el-GR" sz="1310" dirty="0"/>
          </a:p>
        </p:txBody>
      </p:sp>
      <p:sp>
        <p:nvSpPr>
          <p:cNvPr id="13" name="Text 11"/>
          <p:cNvSpPr txBox="1"/>
          <p:nvPr/>
        </p:nvSpPr>
        <p:spPr>
          <a:xfrm>
            <a:off x="3619424" y="3454722"/>
            <a:ext cx="2110664" cy="830856"/>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Αισθητήρες στο έδαφος, στο φυτό ή σε πάσσαλο: υγρασία εδάφους, θερμοκρασία, βροχή, υγρασία φύλλων.</a:t>
            </a:r>
            <a:endParaRPr lang="el-GR" sz="1220" dirty="0"/>
          </a:p>
        </p:txBody>
      </p:sp>
      <p:sp>
        <p:nvSpPr>
          <p:cNvPr id="14" name="Shape 12"/>
          <p:cNvSpPr/>
          <p:nvPr/>
        </p:nvSpPr>
        <p:spPr>
          <a:xfrm>
            <a:off x="6233008" y="2231098"/>
            <a:ext cx="2567864" cy="2152672"/>
          </a:xfrm>
          <a:prstGeom prst="roundRect">
            <a:avLst>
              <a:gd name="adj" fmla="val 5097"/>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5" name="Shape 13"/>
          <p:cNvSpPr/>
          <p:nvPr/>
        </p:nvSpPr>
        <p:spPr>
          <a:xfrm>
            <a:off x="6510921" y="2419929"/>
            <a:ext cx="468301" cy="468301"/>
          </a:xfrm>
          <a:prstGeom prst="ellipse">
            <a:avLst/>
          </a:prstGeom>
          <a:solidFill>
            <a:srgbClr val="E2F2F6"/>
          </a:solidFill>
          <a:ln w="12700">
            <a:solidFill>
              <a:srgbClr val="E2F2F6"/>
            </a:solidFill>
            <a:prstDash val="solid"/>
          </a:ln>
        </p:spPr>
      </p:sp>
      <p:sp>
        <p:nvSpPr>
          <p:cNvPr id="16" name="Text 14"/>
          <p:cNvSpPr txBox="1"/>
          <p:nvPr/>
        </p:nvSpPr>
        <p:spPr>
          <a:xfrm>
            <a:off x="6510921"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0E7490"/>
                </a:solidFill>
                <a:latin typeface="Calibri" pitchFamily="34" charset="0"/>
                <a:ea typeface="Calibri" pitchFamily="34" charset="-122"/>
                <a:cs typeface="Calibri" pitchFamily="34" charset="-120"/>
              </a:rPr>
              <a:t>3</a:t>
            </a:r>
            <a:endParaRPr lang="el-GR" sz="1130" dirty="0"/>
          </a:p>
        </p:txBody>
      </p:sp>
      <p:sp>
        <p:nvSpPr>
          <p:cNvPr id="17" name="Text 15"/>
          <p:cNvSpPr txBox="1"/>
          <p:nvPr/>
        </p:nvSpPr>
        <p:spPr>
          <a:xfrm>
            <a:off x="6461608" y="2986422"/>
            <a:ext cx="2110664" cy="468301"/>
          </a:xfrm>
          <a:prstGeom prst="rect">
            <a:avLst/>
          </a:prstGeom>
          <a:noFill/>
          <a:ln/>
        </p:spPr>
        <p:txBody>
          <a:bodyPr wrap="square" lIns="0" tIns="0" rIns="0" bIns="0" rtlCol="0" anchor="t">
            <a:normAutofit/>
          </a:bodyPr>
          <a:lstStyle/>
          <a:p>
            <a:pPr indent="0" marL="0">
              <a:buNone/>
            </a:pPr>
            <a:r>
              <a:rPr lang="el-GR" altLang="en-US" sz="1310" b="1" dirty="0">
                <a:solidFill>
                  <a:srgbClr val="1B2420"/>
                </a:solidFill>
                <a:latin typeface="Calibri" pitchFamily="34" charset="0"/>
                <a:ea typeface="Calibri" pitchFamily="34" charset="-122"/>
                <a:cs typeface="Calibri" pitchFamily="34" charset="-120"/>
              </a:rPr>
              <a:t>Τηλεπισκόπηση</a:t>
            </a:r>
            <a:endParaRPr lang="el-GR" sz="1310" dirty="0"/>
          </a:p>
        </p:txBody>
      </p:sp>
      <p:sp>
        <p:nvSpPr>
          <p:cNvPr id="18" name="Text 16"/>
          <p:cNvSpPr txBox="1"/>
          <p:nvPr/>
        </p:nvSpPr>
        <p:spPr>
          <a:xfrm>
            <a:off x="6461608" y="3454722"/>
            <a:ext cx="2110664" cy="830856"/>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Εικόνες δορυφόρου και drone: δείχνουν τη βλάστηση σε μεγάλη έκταση, χωρίς επαφή με το φυτό.</a:t>
            </a:r>
            <a:endParaRPr lang="el-GR" sz="1220" dirty="0"/>
          </a:p>
        </p:txBody>
      </p:sp>
      <p:sp>
        <p:nvSpPr>
          <p:cNvPr id="19" name="Shape 17"/>
          <p:cNvSpPr/>
          <p:nvPr/>
        </p:nvSpPr>
        <p:spPr>
          <a:xfrm>
            <a:off x="9075191" y="2231098"/>
            <a:ext cx="2567864" cy="2152672"/>
          </a:xfrm>
          <a:prstGeom prst="roundRect">
            <a:avLst>
              <a:gd name="adj" fmla="val 5097"/>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0" name="Shape 18"/>
          <p:cNvSpPr/>
          <p:nvPr/>
        </p:nvSpPr>
        <p:spPr>
          <a:xfrm>
            <a:off x="9353105" y="2419929"/>
            <a:ext cx="468301" cy="468301"/>
          </a:xfrm>
          <a:prstGeom prst="ellipse">
            <a:avLst/>
          </a:prstGeom>
          <a:solidFill>
            <a:srgbClr val="E6F3EA"/>
          </a:solidFill>
          <a:ln w="12700">
            <a:solidFill>
              <a:srgbClr val="E6F3EA"/>
            </a:solidFill>
            <a:prstDash val="solid"/>
          </a:ln>
        </p:spPr>
      </p:sp>
      <p:sp>
        <p:nvSpPr>
          <p:cNvPr id="21" name="Text 19"/>
          <p:cNvSpPr txBox="1"/>
          <p:nvPr/>
        </p:nvSpPr>
        <p:spPr>
          <a:xfrm>
            <a:off x="9353105"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4</a:t>
            </a:r>
            <a:endParaRPr lang="el-GR" sz="1130" dirty="0"/>
          </a:p>
        </p:txBody>
      </p:sp>
      <p:sp>
        <p:nvSpPr>
          <p:cNvPr id="22" name="Text 20"/>
          <p:cNvSpPr txBox="1"/>
          <p:nvPr/>
        </p:nvSpPr>
        <p:spPr>
          <a:xfrm>
            <a:off x="9303791" y="2986422"/>
            <a:ext cx="2110664" cy="468301"/>
          </a:xfrm>
          <a:prstGeom prst="rect">
            <a:avLst/>
          </a:prstGeom>
          <a:noFill/>
          <a:ln/>
        </p:spPr>
        <p:txBody>
          <a:bodyPr wrap="square" lIns="0" tIns="0" rIns="0" bIns="0" rtlCol="0" anchor="t">
            <a:normAutofit/>
          </a:bodyPr>
          <a:lstStyle/>
          <a:p>
            <a:pPr indent="0" marL="0">
              <a:buNone/>
            </a:pPr>
            <a:r>
              <a:rPr lang="el-GR" altLang="en-US" sz="1310" b="1" dirty="0">
                <a:solidFill>
                  <a:srgbClr val="1B2420"/>
                </a:solidFill>
                <a:latin typeface="Calibri" pitchFamily="34" charset="0"/>
                <a:ea typeface="Calibri" pitchFamily="34" charset="-122"/>
                <a:cs typeface="Calibri" pitchFamily="34" charset="-120"/>
              </a:rPr>
              <a:t>Δεδομένα μηχανημάτων</a:t>
            </a:r>
            <a:endParaRPr lang="el-GR" sz="1310" dirty="0"/>
          </a:p>
        </p:txBody>
      </p:sp>
      <p:sp>
        <p:nvSpPr>
          <p:cNvPr id="23" name="Text 21"/>
          <p:cNvSpPr txBox="1"/>
          <p:nvPr/>
        </p:nvSpPr>
        <p:spPr>
          <a:xfrm>
            <a:off x="9303791" y="3454722"/>
            <a:ext cx="2110664" cy="830856"/>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Τρακτέρ, ψεκαστικό και θεριζοαλωνιστική με δέκτη θέσης: πού πέρασαν, τι εφάρμοσαν, τι συγκόμισαν.</a:t>
            </a:r>
            <a:endParaRPr lang="el-GR" sz="1220" dirty="0"/>
          </a:p>
        </p:txBody>
      </p:sp>
      <p:sp>
        <p:nvSpPr>
          <p:cNvPr id="24" name="Text 2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Copa-Cogeca, CEMA κ.ά. (2020), EU Code of conduct on agricultural data sharing; GPS.gov</a:t>
            </a:r>
            <a:endParaRPr lang="el-GR" sz="900" dirty="0"/>
          </a:p>
        </p:txBody>
      </p:sp>
      <p:sp>
        <p:nvSpPr>
          <p:cNvPr id="25" name="Text 2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5</a:t>
            </a:r>
            <a:endParaRPr lang="el-GR" sz="900" dirty="0"/>
          </a:p>
        </p:txBody>
      </p:sp>
      <p:sp>
        <p:nvSpPr>
          <p:cNvPr id="27" name="Text 24"/>
          <p:cNvSpPr txBox="1"/>
          <p:nvPr/>
        </p:nvSpPr>
        <p:spPr>
          <a:xfrm>
            <a:off x="548640" y="4648134"/>
            <a:ext cx="11094415" cy="226597"/>
          </a:xfrm>
          <a:prstGeom prst="rect">
            <a:avLst/>
          </a:prstGeom>
          <a:noFill/>
          <a:ln/>
        </p:spPr>
        <p:txBody>
          <a:bodyPr wrap="square" lIns="0" tIns="0" rIns="0" bIns="0" rtlCol="0" anchor="t"/>
          <a:lstStyle/>
          <a:p>
            <a:pPr indent="0" marL="0">
              <a:buNone/>
            </a:pPr>
            <a:r>
              <a:rPr lang="el-GR" altLang="en-US" sz="1080" b="1" spc="100" kern="0" dirty="0">
                <a:solidFill>
                  <a:srgbClr val="1F7A3A"/>
                </a:solidFill>
                <a:latin typeface="Calibri" pitchFamily="34" charset="0"/>
                <a:ea typeface="Calibri" pitchFamily="34" charset="-122"/>
                <a:cs typeface="Calibri" pitchFamily="34" charset="-120"/>
              </a:rPr>
              <a:t>ΕΙΔΗ ΔΕΔΟΜΕΝΩΝ (ΚΩΔΙΚΑΣ ΔΕΟΝΤΟΛΟΓΙΑΣ ΤΗΣ ΕΕ ΓΙΑ ΤΑ ΑΓΡΟΤΙΚΑ ΔΕΔΟΜΕΝΑ)</a:t>
            </a:r>
            <a:endParaRPr lang="el-GR" sz="1080" dirty="0"/>
          </a:p>
        </p:txBody>
      </p:sp>
      <p:sp>
        <p:nvSpPr>
          <p:cNvPr id="28" name="Shape 25"/>
          <p:cNvSpPr/>
          <p:nvPr/>
        </p:nvSpPr>
        <p:spPr>
          <a:xfrm>
            <a:off x="548640" y="4965370"/>
            <a:ext cx="2093976" cy="317236"/>
          </a:xfrm>
          <a:prstGeom prst="roundRect">
            <a:avLst>
              <a:gd name="adj" fmla="val 60530"/>
            </a:avLst>
          </a:prstGeom>
          <a:solidFill>
            <a:srgbClr val="E6F3EA"/>
          </a:solidFill>
          <a:ln w="9525">
            <a:solidFill>
              <a:srgbClr val="BFE0C8"/>
            </a:solidFill>
            <a:prstDash val="solid"/>
          </a:ln>
        </p:spPr>
      </p:sp>
      <p:sp>
        <p:nvSpPr>
          <p:cNvPr id="29" name="Text 26"/>
          <p:cNvSpPr txBox="1"/>
          <p:nvPr/>
        </p:nvSpPr>
        <p:spPr>
          <a:xfrm>
            <a:off x="548640" y="4965370"/>
            <a:ext cx="2093976" cy="317236"/>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Αγρού και αγρονομικά</a:t>
            </a:r>
            <a:endParaRPr lang="el-GR" sz="1130" dirty="0"/>
          </a:p>
        </p:txBody>
      </p:sp>
      <p:sp>
        <p:nvSpPr>
          <p:cNvPr id="30" name="Shape 27"/>
          <p:cNvSpPr/>
          <p:nvPr/>
        </p:nvSpPr>
        <p:spPr>
          <a:xfrm>
            <a:off x="2770632" y="4965370"/>
            <a:ext cx="1168603" cy="317236"/>
          </a:xfrm>
          <a:prstGeom prst="roundRect">
            <a:avLst>
              <a:gd name="adj" fmla="val 60530"/>
            </a:avLst>
          </a:prstGeom>
          <a:solidFill>
            <a:srgbClr val="E6F3EA"/>
          </a:solidFill>
          <a:ln w="9525">
            <a:solidFill>
              <a:srgbClr val="BFE0C8"/>
            </a:solidFill>
            <a:prstDash val="solid"/>
          </a:ln>
        </p:spPr>
      </p:sp>
      <p:sp>
        <p:nvSpPr>
          <p:cNvPr id="31" name="Text 28"/>
          <p:cNvSpPr txBox="1"/>
          <p:nvPr/>
        </p:nvSpPr>
        <p:spPr>
          <a:xfrm>
            <a:off x="2770632" y="4965370"/>
            <a:ext cx="1168603" cy="317236"/>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Κλιματικά</a:t>
            </a:r>
            <a:endParaRPr lang="el-GR" sz="1130" dirty="0"/>
          </a:p>
        </p:txBody>
      </p:sp>
      <p:sp>
        <p:nvSpPr>
          <p:cNvPr id="32" name="Shape 29"/>
          <p:cNvSpPr/>
          <p:nvPr/>
        </p:nvSpPr>
        <p:spPr>
          <a:xfrm>
            <a:off x="4067251" y="4965370"/>
            <a:ext cx="1336853" cy="317236"/>
          </a:xfrm>
          <a:prstGeom prst="roundRect">
            <a:avLst>
              <a:gd name="adj" fmla="val 60530"/>
            </a:avLst>
          </a:prstGeom>
          <a:solidFill>
            <a:srgbClr val="E6F3EA"/>
          </a:solidFill>
          <a:ln w="9525">
            <a:solidFill>
              <a:srgbClr val="BFE0C8"/>
            </a:solidFill>
            <a:prstDash val="solid"/>
          </a:ln>
        </p:spPr>
      </p:sp>
      <p:sp>
        <p:nvSpPr>
          <p:cNvPr id="33" name="Text 30"/>
          <p:cNvSpPr txBox="1"/>
          <p:nvPr/>
        </p:nvSpPr>
        <p:spPr>
          <a:xfrm>
            <a:off x="4067251" y="4965370"/>
            <a:ext cx="1336853" cy="317236"/>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Μηχανημάτων</a:t>
            </a:r>
            <a:endParaRPr lang="el-GR" sz="1130" dirty="0"/>
          </a:p>
        </p:txBody>
      </p:sp>
      <p:sp>
        <p:nvSpPr>
          <p:cNvPr id="34" name="Shape 31"/>
          <p:cNvSpPr/>
          <p:nvPr/>
        </p:nvSpPr>
        <p:spPr>
          <a:xfrm>
            <a:off x="5532120" y="4965370"/>
            <a:ext cx="1420978" cy="317236"/>
          </a:xfrm>
          <a:prstGeom prst="roundRect">
            <a:avLst>
              <a:gd name="adj" fmla="val 60530"/>
            </a:avLst>
          </a:prstGeom>
          <a:solidFill>
            <a:srgbClr val="E6F3EA"/>
          </a:solidFill>
          <a:ln w="9525">
            <a:solidFill>
              <a:srgbClr val="BFE0C8"/>
            </a:solidFill>
            <a:prstDash val="solid"/>
          </a:ln>
        </p:spPr>
      </p:sp>
      <p:sp>
        <p:nvSpPr>
          <p:cNvPr id="35" name="Text 32"/>
          <p:cNvSpPr txBox="1"/>
          <p:nvPr/>
        </p:nvSpPr>
        <p:spPr>
          <a:xfrm>
            <a:off x="5532120" y="4965370"/>
            <a:ext cx="1420978" cy="317236"/>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Κτηνοτροφίας</a:t>
            </a:r>
            <a:endParaRPr lang="el-GR" sz="1130" dirty="0"/>
          </a:p>
        </p:txBody>
      </p:sp>
      <p:sp>
        <p:nvSpPr>
          <p:cNvPr id="36" name="Shape 33"/>
          <p:cNvSpPr/>
          <p:nvPr/>
        </p:nvSpPr>
        <p:spPr>
          <a:xfrm>
            <a:off x="7081114" y="4965370"/>
            <a:ext cx="1252728" cy="317236"/>
          </a:xfrm>
          <a:prstGeom prst="roundRect">
            <a:avLst>
              <a:gd name="adj" fmla="val 60530"/>
            </a:avLst>
          </a:prstGeom>
          <a:solidFill>
            <a:srgbClr val="E6F3EA"/>
          </a:solidFill>
          <a:ln w="9525">
            <a:solidFill>
              <a:srgbClr val="BFE0C8"/>
            </a:solidFill>
            <a:prstDash val="solid"/>
          </a:ln>
        </p:spPr>
      </p:sp>
      <p:sp>
        <p:nvSpPr>
          <p:cNvPr id="37" name="Text 34"/>
          <p:cNvSpPr txBox="1"/>
          <p:nvPr/>
        </p:nvSpPr>
        <p:spPr>
          <a:xfrm>
            <a:off x="7081114" y="4965370"/>
            <a:ext cx="1252728" cy="317236"/>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Οικονομικά</a:t>
            </a:r>
            <a:endParaRPr lang="el-GR" sz="1130" dirty="0"/>
          </a:p>
        </p:txBody>
      </p:sp>
      <p:sp>
        <p:nvSpPr>
          <p:cNvPr id="38" name="Shape 35"/>
          <p:cNvSpPr/>
          <p:nvPr/>
        </p:nvSpPr>
        <p:spPr>
          <a:xfrm>
            <a:off x="8461858" y="4965370"/>
            <a:ext cx="1336853" cy="317236"/>
          </a:xfrm>
          <a:prstGeom prst="roundRect">
            <a:avLst>
              <a:gd name="adj" fmla="val 60530"/>
            </a:avLst>
          </a:prstGeom>
          <a:solidFill>
            <a:srgbClr val="E6F3EA"/>
          </a:solidFill>
          <a:ln w="9525">
            <a:solidFill>
              <a:srgbClr val="BFE0C8"/>
            </a:solidFill>
            <a:prstDash val="solid"/>
          </a:ln>
        </p:spPr>
      </p:sp>
      <p:sp>
        <p:nvSpPr>
          <p:cNvPr id="39" name="Text 36"/>
          <p:cNvSpPr txBox="1"/>
          <p:nvPr/>
        </p:nvSpPr>
        <p:spPr>
          <a:xfrm>
            <a:off x="8461858" y="4965370"/>
            <a:ext cx="1336853" cy="317236"/>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Συμμόρφωσης</a:t>
            </a:r>
            <a:endParaRPr lang="el-GR" sz="113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1 · ΜΕΘΟΔΟΙ ΣΥΛΛΟΓΗΣ ΔΕΔΟΜΕΝΩΝ</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Ποια μέθοδος, για ποια απόφαση;</a:t>
            </a:r>
            <a:endParaRPr lang="el-GR" sz="27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2240280"/>
                <a:gridCol w="2148840"/>
                <a:gridCol w="1783080"/>
                <a:gridCol w="2560320"/>
                <a:gridCol w="2361895"/>
              </a:tblGrid>
              <a:tr h="0">
                <a:tc>
                  <a:txBody>
                    <a:bodyPr/>
                    <a:lstStyle/>
                    <a:p>
                      <a:pPr indent="0" marL="0">
                        <a:buNone/>
                      </a:pPr>
                      <a:r>
                        <a:rPr lang="el-GR" sz="1170" b="1" dirty="0">
                          <a:solidFill>
                            <a:srgbClr val="FFFFFF"/>
                          </a:solidFill>
                          <a:latin typeface="Calibri" pitchFamily="34" charset="0"/>
                          <a:ea typeface="Calibri" pitchFamily="34" charset="-122"/>
                          <a:cs typeface="Calibri" pitchFamily="34" charset="-120"/>
                        </a:rPr>
                        <a:t>Μέθοδος</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170" b="1" dirty="0">
                          <a:solidFill>
                            <a:srgbClr val="FFFFFF"/>
                          </a:solidFill>
                          <a:latin typeface="Calibri" pitchFamily="34" charset="0"/>
                          <a:ea typeface="Calibri" pitchFamily="34" charset="-122"/>
                          <a:cs typeface="Calibri" pitchFamily="34" charset="-120"/>
                        </a:rPr>
                        <a:t>Πόσο συχνά;</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170" b="1" dirty="0">
                          <a:solidFill>
                            <a:srgbClr val="FFFFFF"/>
                          </a:solidFill>
                          <a:latin typeface="Calibri" pitchFamily="34" charset="0"/>
                          <a:ea typeface="Calibri" pitchFamily="34" charset="-122"/>
                          <a:cs typeface="Calibri" pitchFamily="34" charset="-120"/>
                        </a:rPr>
                        <a:t>Έκταση</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170" b="1" dirty="0">
                          <a:solidFill>
                            <a:srgbClr val="FFFFFF"/>
                          </a:solidFill>
                          <a:latin typeface="Calibri" pitchFamily="34" charset="0"/>
                          <a:ea typeface="Calibri" pitchFamily="34" charset="-122"/>
                          <a:cs typeface="Calibri" pitchFamily="34" charset="-120"/>
                        </a:rPr>
                        <a:t>Δυνατό σημείο</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170" b="1" dirty="0">
                          <a:solidFill>
                            <a:srgbClr val="FFFFFF"/>
                          </a:solidFill>
                          <a:latin typeface="Calibri" pitchFamily="34" charset="0"/>
                          <a:ea typeface="Calibri" pitchFamily="34" charset="-122"/>
                          <a:cs typeface="Calibri" pitchFamily="34" charset="-120"/>
                        </a:rPr>
                        <a:t>Περιορισμός</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0">
                <a:tc>
                  <a:txBody>
                    <a:bodyPr/>
                    <a:lstStyle/>
                    <a:p>
                      <a:pPr indent="0" marL="0">
                        <a:buNone/>
                      </a:pPr>
                      <a:r>
                        <a:rPr lang="el-GR" sz="1170" b="1" dirty="0">
                          <a:solidFill>
                            <a:srgbClr val="1B2420"/>
                          </a:solidFill>
                          <a:latin typeface="Calibri" pitchFamily="34" charset="0"/>
                          <a:ea typeface="Calibri" pitchFamily="34" charset="-122"/>
                          <a:cs typeface="Calibri" pitchFamily="34" charset="-120"/>
                        </a:rPr>
                        <a:t>Παρατήρηση και καταγραφή</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Όσο γίνεται η εργασία</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Αγροτεμάχιο</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Περιλαμβάνει το πλαίσιο και τον λόγο</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Εξαρτάται από το άτομο, ξεχνιέται</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170" b="1" dirty="0">
                          <a:solidFill>
                            <a:srgbClr val="1B2420"/>
                          </a:solidFill>
                          <a:latin typeface="Calibri" pitchFamily="34" charset="0"/>
                          <a:ea typeface="Calibri" pitchFamily="34" charset="-122"/>
                          <a:cs typeface="Calibri" pitchFamily="34" charset="-120"/>
                        </a:rPr>
                        <a:t>Αισθητήρες εδάφους και ατμόσφαιρας</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Λεπτά ή ώρες</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Ένα σημείο</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Συνεχής χρονοσειρά</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Αντιπροσωπεύει ένα σημείο, θέλει συντήρηση</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el-GR" sz="1170" b="1" dirty="0">
                          <a:solidFill>
                            <a:srgbClr val="1B2420"/>
                          </a:solidFill>
                          <a:latin typeface="Calibri" pitchFamily="34" charset="0"/>
                          <a:ea typeface="Calibri" pitchFamily="34" charset="-122"/>
                          <a:cs typeface="Calibri" pitchFamily="34" charset="-120"/>
                        </a:rPr>
                        <a:t>Δορυφόρος (Sentinel-2)</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Κάθε λίγες ημέρες, αν το επιτρέπουν τα σύννεφα</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Όλη η περιοχή</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Δωρεάν, συγκρίσιμος με προηγούμενα έτη</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Pixel 10 m, καμία εικόνα με συννεφιά</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170" b="1" dirty="0">
                          <a:solidFill>
                            <a:srgbClr val="1B2420"/>
                          </a:solidFill>
                          <a:latin typeface="Calibri" pitchFamily="34" charset="0"/>
                          <a:ea typeface="Calibri" pitchFamily="34" charset="-122"/>
                          <a:cs typeface="Calibri" pitchFamily="34" charset="-120"/>
                        </a:rPr>
                        <a:t>Drone</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Όποτε ζητηθεί</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Χωράφι</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Λεπτομέρεια εκατοστού</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Άδεια πτήσης, χρόνος, κόστος επεξεργασίας</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el-GR" sz="1170" b="1" dirty="0">
                          <a:solidFill>
                            <a:srgbClr val="1B2420"/>
                          </a:solidFill>
                          <a:latin typeface="Calibri" pitchFamily="34" charset="0"/>
                          <a:ea typeface="Calibri" pitchFamily="34" charset="-122"/>
                          <a:cs typeface="Calibri" pitchFamily="34" charset="-120"/>
                        </a:rPr>
                        <a:t>Δεδομένα μηχανημάτων</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Κατά την εργασία, ανά δευτερόλεπτα</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Όπου πέρασε το μηχάνημα</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Εφαρμογή και απόδοση μαζί με τη θέση</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Θέλει συμβατότητα και καθαρισμό δεδομένων</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548640" y="5395904"/>
            <a:ext cx="11094415" cy="415428"/>
          </a:xfrm>
          <a:prstGeom prst="rect">
            <a:avLst/>
          </a:prstGeom>
          <a:noFill/>
          <a:ln/>
        </p:spPr>
        <p:txBody>
          <a:bodyPr wrap="square" lIns="0" tIns="0" rIns="0" bIns="0" rtlCol="0" anchor="t"/>
          <a:lstStyle/>
          <a:p>
            <a:pPr indent="0" marL="0">
              <a:buNone/>
            </a:pPr>
            <a:r>
              <a:rPr lang="el-GR" altLang="en-US" sz="1170" b="1" dirty="0">
                <a:solidFill>
                  <a:srgbClr val="16602D"/>
                </a:solidFill>
                <a:latin typeface="Calibri" pitchFamily="34" charset="0"/>
                <a:ea typeface="Calibri" pitchFamily="34" charset="-122"/>
                <a:cs typeface="Calibri" pitchFamily="34" charset="-120"/>
              </a:rPr>
              <a:t>Τέσσερις ερωτήσεις: </a:t>
            </a:r>
            <a:r>
              <a:rPr lang="el-GR" altLang="en-US" sz="1170" dirty="0">
                <a:solidFill>
                  <a:srgbClr val="3A4540"/>
                </a:solidFill>
                <a:latin typeface="Calibri" pitchFamily="34" charset="0"/>
                <a:ea typeface="Calibri" pitchFamily="34" charset="-122"/>
                <a:cs typeface="Calibri" pitchFamily="34" charset="-120"/>
              </a:rPr>
              <a:t>Ποια απόφαση θα πάρω; Πόσο συχνά χρειάζομαι δεδομένα; Πόσο από το χωράφι πρέπει να αντιπροσωπεύουν; Καλύπτει το κόστος το όφελος;</a:t>
            </a:r>
            <a:endParaRPr lang="el-GR" sz="117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Copernicus Data Space Ecosystem, Sentinel-2</a:t>
            </a:r>
            <a:endParaRPr lang="el-G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6</a:t>
            </a:r>
            <a:endParaRPr lang="el-GR"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2 · ΑΓΡΟΤΙΚΑ ΜΗΤΡΩΑ</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520" b="1" dirty="0">
                <a:solidFill>
                  <a:srgbClr val="1B2420"/>
                </a:solidFill>
                <a:latin typeface="Calibri" pitchFamily="34" charset="0"/>
                <a:ea typeface="Calibri" pitchFamily="34" charset="-122"/>
                <a:cs typeface="Calibri" pitchFamily="34" charset="-120"/>
              </a:rPr>
              <a:t>Έξι βασικές καταγραφές: η μνήμη του αγροκτήματος</a:t>
            </a:r>
            <a:endParaRPr lang="el-GR" sz="252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GLOBALG.A.P. IFA v6 (2024); Εκτελεστικός Κανονισμός (ΕΕ) 2023/564</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7</a:t>
            </a:r>
            <a:endParaRPr lang="el-GR" sz="900" dirty="0"/>
          </a:p>
        </p:txBody>
      </p:sp>
      <p:sp>
        <p:nvSpPr>
          <p:cNvPr id="7" name="Shape 4"/>
          <p:cNvSpPr/>
          <p:nvPr/>
        </p:nvSpPr>
        <p:spPr>
          <a:xfrm>
            <a:off x="548640"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8" name="Shape 5"/>
          <p:cNvSpPr/>
          <p:nvPr/>
        </p:nvSpPr>
        <p:spPr>
          <a:xfrm>
            <a:off x="791168" y="2382163"/>
            <a:ext cx="392768" cy="392768"/>
          </a:xfrm>
          <a:prstGeom prst="ellipse">
            <a:avLst/>
          </a:prstGeom>
          <a:solidFill>
            <a:srgbClr val="E6F3EA"/>
          </a:solidFill>
          <a:ln w="12700">
            <a:solidFill>
              <a:srgbClr val="E6F3EA"/>
            </a:solidFill>
            <a:prstDash val="solid"/>
          </a:ln>
        </p:spPr>
      </p:sp>
      <p:sp>
        <p:nvSpPr>
          <p:cNvPr id="9" name="Text 6"/>
          <p:cNvSpPr txBox="1"/>
          <p:nvPr/>
        </p:nvSpPr>
        <p:spPr>
          <a:xfrm>
            <a:off x="791168" y="2382163"/>
            <a:ext cx="392768" cy="392768"/>
          </a:xfrm>
          <a:prstGeom prst="rect">
            <a:avLst/>
          </a:prstGeom>
          <a:noFill/>
          <a:ln/>
        </p:spPr>
        <p:txBody>
          <a:bodyPr wrap="square" lIns="0" tIns="0" rIns="0" bIns="0" rtlCol="0" anchor="ctr"/>
          <a:lstStyle/>
          <a:p>
            <a:pPr algn="ctr" indent="0" marL="0">
              <a:buNone/>
            </a:pPr>
            <a:r>
              <a:rPr lang="el-GR" altLang="en-US" sz="1240" b="1" dirty="0">
                <a:solidFill>
                  <a:srgbClr val="16602D"/>
                </a:solidFill>
                <a:latin typeface="Calibri" pitchFamily="34" charset="0"/>
                <a:ea typeface="Calibri" pitchFamily="34" charset="-122"/>
                <a:cs typeface="Calibri" pitchFamily="34" charset="-120"/>
              </a:rPr>
              <a:t>1</a:t>
            </a:r>
            <a:endParaRPr lang="el-GR" sz="1240" dirty="0"/>
          </a:p>
        </p:txBody>
      </p:sp>
      <p:sp>
        <p:nvSpPr>
          <p:cNvPr id="10" name="Text 7"/>
          <p:cNvSpPr txBox="1"/>
          <p:nvPr/>
        </p:nvSpPr>
        <p:spPr>
          <a:xfrm>
            <a:off x="1353312" y="2351950"/>
            <a:ext cx="2539898" cy="453194"/>
          </a:xfrm>
          <a:prstGeom prst="rect">
            <a:avLst/>
          </a:prstGeom>
          <a:noFill/>
          <a:ln/>
        </p:spPr>
        <p:txBody>
          <a:bodyPr wrap="square" lIns="0" tIns="0" rIns="0" bIns="0" rtlCol="0" anchor="ctr">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Αγορά εισροών</a:t>
            </a:r>
            <a:endParaRPr lang="el-GR" sz="1490" dirty="0"/>
          </a:p>
        </p:txBody>
      </p:sp>
      <p:sp>
        <p:nvSpPr>
          <p:cNvPr id="11" name="Text 8"/>
          <p:cNvSpPr txBox="1"/>
          <p:nvPr/>
        </p:nvSpPr>
        <p:spPr>
          <a:xfrm>
            <a:off x="768096" y="2895783"/>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260" dirty="0">
                <a:solidFill>
                  <a:srgbClr val="3A4540"/>
                </a:solidFill>
                <a:latin typeface="Calibri" pitchFamily="34" charset="0"/>
                <a:ea typeface="Calibri" pitchFamily="34" charset="-122"/>
                <a:cs typeface="Calibri" pitchFamily="34" charset="-120"/>
              </a:rPr>
              <a:t>Ημερομηνία, προμηθευτής, όνομα προϊόντος, αριθμός παρτίδας (lot), ποσότητα, αριθμός τιμολογίου ή δελτίου αποστολής</a:t>
            </a:r>
            <a:endParaRPr lang="el-GR" sz="1260" dirty="0"/>
          </a:p>
        </p:txBody>
      </p:sp>
      <p:sp>
        <p:nvSpPr>
          <p:cNvPr id="12" name="Shape 9"/>
          <p:cNvSpPr/>
          <p:nvPr/>
        </p:nvSpPr>
        <p:spPr>
          <a:xfrm>
            <a:off x="4332122"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3" name="Shape 10"/>
          <p:cNvSpPr/>
          <p:nvPr/>
        </p:nvSpPr>
        <p:spPr>
          <a:xfrm>
            <a:off x="4574650" y="2382163"/>
            <a:ext cx="392768" cy="392768"/>
          </a:xfrm>
          <a:prstGeom prst="ellipse">
            <a:avLst/>
          </a:prstGeom>
          <a:solidFill>
            <a:srgbClr val="FBF1DC"/>
          </a:solidFill>
          <a:ln w="12700">
            <a:solidFill>
              <a:srgbClr val="FBF1DC"/>
            </a:solidFill>
            <a:prstDash val="solid"/>
          </a:ln>
        </p:spPr>
      </p:sp>
      <p:sp>
        <p:nvSpPr>
          <p:cNvPr id="14" name="Text 11"/>
          <p:cNvSpPr txBox="1"/>
          <p:nvPr/>
        </p:nvSpPr>
        <p:spPr>
          <a:xfrm>
            <a:off x="4574650" y="2382163"/>
            <a:ext cx="392768" cy="392768"/>
          </a:xfrm>
          <a:prstGeom prst="rect">
            <a:avLst/>
          </a:prstGeom>
          <a:noFill/>
          <a:ln/>
        </p:spPr>
        <p:txBody>
          <a:bodyPr wrap="square" lIns="0" tIns="0" rIns="0" bIns="0" rtlCol="0" anchor="ctr"/>
          <a:lstStyle/>
          <a:p>
            <a:pPr algn="ctr" indent="0" marL="0">
              <a:buNone/>
            </a:pPr>
            <a:r>
              <a:rPr lang="el-GR" altLang="en-US" sz="1240" b="1" dirty="0">
                <a:solidFill>
                  <a:srgbClr val="854D0E"/>
                </a:solidFill>
                <a:latin typeface="Calibri" pitchFamily="34" charset="0"/>
                <a:ea typeface="Calibri" pitchFamily="34" charset="-122"/>
                <a:cs typeface="Calibri" pitchFamily="34" charset="-120"/>
              </a:rPr>
              <a:t>2</a:t>
            </a:r>
            <a:endParaRPr lang="el-GR" sz="1240" dirty="0"/>
          </a:p>
        </p:txBody>
      </p:sp>
      <p:sp>
        <p:nvSpPr>
          <p:cNvPr id="15" name="Text 12"/>
          <p:cNvSpPr txBox="1"/>
          <p:nvPr/>
        </p:nvSpPr>
        <p:spPr>
          <a:xfrm>
            <a:off x="5136794" y="2351950"/>
            <a:ext cx="2539898" cy="453194"/>
          </a:xfrm>
          <a:prstGeom prst="rect">
            <a:avLst/>
          </a:prstGeom>
          <a:noFill/>
          <a:ln/>
        </p:spPr>
        <p:txBody>
          <a:bodyPr wrap="square" lIns="0" tIns="0" rIns="0" bIns="0" rtlCol="0" anchor="ctr">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Φύτευση ή σπορά</a:t>
            </a:r>
            <a:endParaRPr lang="el-GR" sz="1490" dirty="0"/>
          </a:p>
        </p:txBody>
      </p:sp>
      <p:sp>
        <p:nvSpPr>
          <p:cNvPr id="16" name="Text 13"/>
          <p:cNvSpPr txBox="1"/>
          <p:nvPr/>
        </p:nvSpPr>
        <p:spPr>
          <a:xfrm>
            <a:off x="4551578" y="2895783"/>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260" dirty="0">
                <a:solidFill>
                  <a:srgbClr val="3A4540"/>
                </a:solidFill>
                <a:latin typeface="Calibri" pitchFamily="34" charset="0"/>
                <a:ea typeface="Calibri" pitchFamily="34" charset="-122"/>
                <a:cs typeface="Calibri" pitchFamily="34" charset="-120"/>
              </a:rPr>
              <a:t>Κωδικός τεμαχίου, ημερομηνία, ποικιλία και υποκείμενο, παρτίδα φυτωρίου ή σπόρου, έκταση</a:t>
            </a:r>
            <a:endParaRPr lang="el-GR" sz="1260" dirty="0"/>
          </a:p>
        </p:txBody>
      </p:sp>
      <p:sp>
        <p:nvSpPr>
          <p:cNvPr id="17" name="Shape 14"/>
          <p:cNvSpPr/>
          <p:nvPr/>
        </p:nvSpPr>
        <p:spPr>
          <a:xfrm>
            <a:off x="8115605"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8" name="Shape 15"/>
          <p:cNvSpPr/>
          <p:nvPr/>
        </p:nvSpPr>
        <p:spPr>
          <a:xfrm>
            <a:off x="8358133" y="2382163"/>
            <a:ext cx="392768" cy="392768"/>
          </a:xfrm>
          <a:prstGeom prst="ellipse">
            <a:avLst/>
          </a:prstGeom>
          <a:solidFill>
            <a:srgbClr val="E2F2F6"/>
          </a:solidFill>
          <a:ln w="12700">
            <a:solidFill>
              <a:srgbClr val="E2F2F6"/>
            </a:solidFill>
            <a:prstDash val="solid"/>
          </a:ln>
        </p:spPr>
      </p:sp>
      <p:sp>
        <p:nvSpPr>
          <p:cNvPr id="19" name="Text 16"/>
          <p:cNvSpPr txBox="1"/>
          <p:nvPr/>
        </p:nvSpPr>
        <p:spPr>
          <a:xfrm>
            <a:off x="8358133" y="2382163"/>
            <a:ext cx="392768" cy="392768"/>
          </a:xfrm>
          <a:prstGeom prst="rect">
            <a:avLst/>
          </a:prstGeom>
          <a:noFill/>
          <a:ln/>
        </p:spPr>
        <p:txBody>
          <a:bodyPr wrap="square" lIns="0" tIns="0" rIns="0" bIns="0" rtlCol="0" anchor="ctr"/>
          <a:lstStyle/>
          <a:p>
            <a:pPr algn="ctr" indent="0" marL="0">
              <a:buNone/>
            </a:pPr>
            <a:r>
              <a:rPr lang="el-GR" altLang="en-US" sz="1240" b="1" dirty="0">
                <a:solidFill>
                  <a:srgbClr val="0E7490"/>
                </a:solidFill>
                <a:latin typeface="Calibri" pitchFamily="34" charset="0"/>
                <a:ea typeface="Calibri" pitchFamily="34" charset="-122"/>
                <a:cs typeface="Calibri" pitchFamily="34" charset="-120"/>
              </a:rPr>
              <a:t>3</a:t>
            </a:r>
            <a:endParaRPr lang="el-GR" sz="1240" dirty="0"/>
          </a:p>
        </p:txBody>
      </p:sp>
      <p:sp>
        <p:nvSpPr>
          <p:cNvPr id="20" name="Text 17"/>
          <p:cNvSpPr txBox="1"/>
          <p:nvPr/>
        </p:nvSpPr>
        <p:spPr>
          <a:xfrm>
            <a:off x="8920277" y="2351950"/>
            <a:ext cx="2539898" cy="453194"/>
          </a:xfrm>
          <a:prstGeom prst="rect">
            <a:avLst/>
          </a:prstGeom>
          <a:noFill/>
          <a:ln/>
        </p:spPr>
        <p:txBody>
          <a:bodyPr wrap="square" lIns="0" tIns="0" rIns="0" bIns="0" rtlCol="0" anchor="ctr">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Άρδευση</a:t>
            </a:r>
            <a:endParaRPr lang="el-GR" sz="1490" dirty="0"/>
          </a:p>
        </p:txBody>
      </p:sp>
      <p:sp>
        <p:nvSpPr>
          <p:cNvPr id="21" name="Text 18"/>
          <p:cNvSpPr txBox="1"/>
          <p:nvPr/>
        </p:nvSpPr>
        <p:spPr>
          <a:xfrm>
            <a:off x="8335061" y="2895783"/>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260" dirty="0">
                <a:solidFill>
                  <a:srgbClr val="3A4540"/>
                </a:solidFill>
                <a:latin typeface="Calibri" pitchFamily="34" charset="0"/>
                <a:ea typeface="Calibri" pitchFamily="34" charset="-122"/>
                <a:cs typeface="Calibri" pitchFamily="34" charset="-120"/>
              </a:rPr>
              <a:t>Ημερομηνία, τεμάχιο, διάρκεια, νερό (mm ή m³), μέθοδος, πηγή νερού ή ένδειξη μετρητή</a:t>
            </a:r>
            <a:endParaRPr lang="el-GR" sz="1260" dirty="0"/>
          </a:p>
        </p:txBody>
      </p:sp>
      <p:sp>
        <p:nvSpPr>
          <p:cNvPr id="22" name="Shape 19"/>
          <p:cNvSpPr/>
          <p:nvPr/>
        </p:nvSpPr>
        <p:spPr>
          <a:xfrm>
            <a:off x="548640"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3" name="Shape 20"/>
          <p:cNvSpPr/>
          <p:nvPr/>
        </p:nvSpPr>
        <p:spPr>
          <a:xfrm>
            <a:off x="791168" y="4240259"/>
            <a:ext cx="392768" cy="392768"/>
          </a:xfrm>
          <a:prstGeom prst="ellipse">
            <a:avLst/>
          </a:prstGeom>
          <a:solidFill>
            <a:srgbClr val="E6F3EA"/>
          </a:solidFill>
          <a:ln w="12700">
            <a:solidFill>
              <a:srgbClr val="E6F3EA"/>
            </a:solidFill>
            <a:prstDash val="solid"/>
          </a:ln>
        </p:spPr>
      </p:sp>
      <p:sp>
        <p:nvSpPr>
          <p:cNvPr id="24" name="Text 21"/>
          <p:cNvSpPr txBox="1"/>
          <p:nvPr/>
        </p:nvSpPr>
        <p:spPr>
          <a:xfrm>
            <a:off x="791168" y="4240259"/>
            <a:ext cx="392768" cy="392768"/>
          </a:xfrm>
          <a:prstGeom prst="rect">
            <a:avLst/>
          </a:prstGeom>
          <a:noFill/>
          <a:ln/>
        </p:spPr>
        <p:txBody>
          <a:bodyPr wrap="square" lIns="0" tIns="0" rIns="0" bIns="0" rtlCol="0" anchor="ctr"/>
          <a:lstStyle/>
          <a:p>
            <a:pPr algn="ctr" indent="0" marL="0">
              <a:buNone/>
            </a:pPr>
            <a:r>
              <a:rPr lang="el-GR" altLang="en-US" sz="1240" b="1" dirty="0">
                <a:solidFill>
                  <a:srgbClr val="16602D"/>
                </a:solidFill>
                <a:latin typeface="Calibri" pitchFamily="34" charset="0"/>
                <a:ea typeface="Calibri" pitchFamily="34" charset="-122"/>
                <a:cs typeface="Calibri" pitchFamily="34" charset="-120"/>
              </a:rPr>
              <a:t>4</a:t>
            </a:r>
            <a:endParaRPr lang="el-GR" sz="1240" dirty="0"/>
          </a:p>
        </p:txBody>
      </p:sp>
      <p:sp>
        <p:nvSpPr>
          <p:cNvPr id="25" name="Text 22"/>
          <p:cNvSpPr txBox="1"/>
          <p:nvPr/>
        </p:nvSpPr>
        <p:spPr>
          <a:xfrm>
            <a:off x="1353312" y="4210046"/>
            <a:ext cx="2539898" cy="453194"/>
          </a:xfrm>
          <a:prstGeom prst="rect">
            <a:avLst/>
          </a:prstGeom>
          <a:noFill/>
          <a:ln/>
        </p:spPr>
        <p:txBody>
          <a:bodyPr wrap="square" lIns="0" tIns="0" rIns="0" bIns="0" rtlCol="0" anchor="ctr">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Λίπανση</a:t>
            </a:r>
            <a:endParaRPr lang="el-GR" sz="1490" dirty="0"/>
          </a:p>
        </p:txBody>
      </p:sp>
      <p:sp>
        <p:nvSpPr>
          <p:cNvPr id="26" name="Text 23"/>
          <p:cNvSpPr txBox="1"/>
          <p:nvPr/>
        </p:nvSpPr>
        <p:spPr>
          <a:xfrm>
            <a:off x="768096" y="4753879"/>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260" dirty="0">
                <a:solidFill>
                  <a:srgbClr val="3A4540"/>
                </a:solidFill>
                <a:latin typeface="Calibri" pitchFamily="34" charset="0"/>
                <a:ea typeface="Calibri" pitchFamily="34" charset="-122"/>
                <a:cs typeface="Calibri" pitchFamily="34" charset="-120"/>
              </a:rPr>
              <a:t>Τεμάχιο, ημερομηνία, όνομα και τύπος λιπάσματος, ποσότητα ή δόση, άτομο ή συνεργείο</a:t>
            </a:r>
            <a:endParaRPr lang="el-GR" sz="1260" dirty="0"/>
          </a:p>
        </p:txBody>
      </p:sp>
      <p:sp>
        <p:nvSpPr>
          <p:cNvPr id="27" name="Shape 24"/>
          <p:cNvSpPr/>
          <p:nvPr/>
        </p:nvSpPr>
        <p:spPr>
          <a:xfrm>
            <a:off x="4332122"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8" name="Shape 25"/>
          <p:cNvSpPr/>
          <p:nvPr/>
        </p:nvSpPr>
        <p:spPr>
          <a:xfrm>
            <a:off x="4574650" y="4240259"/>
            <a:ext cx="392768" cy="392768"/>
          </a:xfrm>
          <a:prstGeom prst="ellipse">
            <a:avLst/>
          </a:prstGeom>
          <a:solidFill>
            <a:srgbClr val="FBF1DC"/>
          </a:solidFill>
          <a:ln w="12700">
            <a:solidFill>
              <a:srgbClr val="FBF1DC"/>
            </a:solidFill>
            <a:prstDash val="solid"/>
          </a:ln>
        </p:spPr>
      </p:sp>
      <p:sp>
        <p:nvSpPr>
          <p:cNvPr id="29" name="Text 26"/>
          <p:cNvSpPr txBox="1"/>
          <p:nvPr/>
        </p:nvSpPr>
        <p:spPr>
          <a:xfrm>
            <a:off x="4574650" y="4240259"/>
            <a:ext cx="392768" cy="392768"/>
          </a:xfrm>
          <a:prstGeom prst="rect">
            <a:avLst/>
          </a:prstGeom>
          <a:noFill/>
          <a:ln/>
        </p:spPr>
        <p:txBody>
          <a:bodyPr wrap="square" lIns="0" tIns="0" rIns="0" bIns="0" rtlCol="0" anchor="ctr"/>
          <a:lstStyle/>
          <a:p>
            <a:pPr algn="ctr" indent="0" marL="0">
              <a:buNone/>
            </a:pPr>
            <a:r>
              <a:rPr lang="el-GR" altLang="en-US" sz="1240" b="1" dirty="0">
                <a:solidFill>
                  <a:srgbClr val="854D0E"/>
                </a:solidFill>
                <a:latin typeface="Calibri" pitchFamily="34" charset="0"/>
                <a:ea typeface="Calibri" pitchFamily="34" charset="-122"/>
                <a:cs typeface="Calibri" pitchFamily="34" charset="-120"/>
              </a:rPr>
              <a:t>5</a:t>
            </a:r>
            <a:endParaRPr lang="el-GR" sz="1240" dirty="0"/>
          </a:p>
        </p:txBody>
      </p:sp>
      <p:sp>
        <p:nvSpPr>
          <p:cNvPr id="30" name="Text 27"/>
          <p:cNvSpPr txBox="1"/>
          <p:nvPr/>
        </p:nvSpPr>
        <p:spPr>
          <a:xfrm>
            <a:off x="5136794" y="4210046"/>
            <a:ext cx="2539898" cy="453194"/>
          </a:xfrm>
          <a:prstGeom prst="rect">
            <a:avLst/>
          </a:prstGeom>
          <a:noFill/>
          <a:ln/>
        </p:spPr>
        <p:txBody>
          <a:bodyPr wrap="square" lIns="0" tIns="0" rIns="0" bIns="0" rtlCol="0" anchor="ctr">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Ψεκασμός</a:t>
            </a:r>
            <a:endParaRPr lang="el-GR" sz="1490" dirty="0"/>
          </a:p>
        </p:txBody>
      </p:sp>
      <p:sp>
        <p:nvSpPr>
          <p:cNvPr id="31" name="Text 28"/>
          <p:cNvSpPr txBox="1"/>
          <p:nvPr/>
        </p:nvSpPr>
        <p:spPr>
          <a:xfrm>
            <a:off x="4551578" y="4753879"/>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260" dirty="0">
                <a:solidFill>
                  <a:srgbClr val="3A4540"/>
                </a:solidFill>
                <a:latin typeface="Calibri" pitchFamily="34" charset="0"/>
                <a:ea typeface="Calibri" pitchFamily="34" charset="-122"/>
                <a:cs typeface="Calibri" pitchFamily="34" charset="-120"/>
              </a:rPr>
              <a:t>Ημερομηνία και ώρα, τεμάχιο και έκταση, φυτό και στάδιο, εμπορική ονομασία και αριθμός άδειας, δόση, αιτία, χρόνος αναμονής, εφαρμοστής</a:t>
            </a:r>
            <a:endParaRPr lang="el-GR" sz="1260" dirty="0"/>
          </a:p>
        </p:txBody>
      </p:sp>
      <p:sp>
        <p:nvSpPr>
          <p:cNvPr id="32" name="Shape 29"/>
          <p:cNvSpPr/>
          <p:nvPr/>
        </p:nvSpPr>
        <p:spPr>
          <a:xfrm>
            <a:off x="8115605"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33" name="Shape 30"/>
          <p:cNvSpPr/>
          <p:nvPr/>
        </p:nvSpPr>
        <p:spPr>
          <a:xfrm>
            <a:off x="8358133" y="4240259"/>
            <a:ext cx="392768" cy="392768"/>
          </a:xfrm>
          <a:prstGeom prst="ellipse">
            <a:avLst/>
          </a:prstGeom>
          <a:solidFill>
            <a:srgbClr val="E2F2F6"/>
          </a:solidFill>
          <a:ln w="12700">
            <a:solidFill>
              <a:srgbClr val="E2F2F6"/>
            </a:solidFill>
            <a:prstDash val="solid"/>
          </a:ln>
        </p:spPr>
      </p:sp>
      <p:sp>
        <p:nvSpPr>
          <p:cNvPr id="34" name="Text 31"/>
          <p:cNvSpPr txBox="1"/>
          <p:nvPr/>
        </p:nvSpPr>
        <p:spPr>
          <a:xfrm>
            <a:off x="8358133" y="4240259"/>
            <a:ext cx="392768" cy="392768"/>
          </a:xfrm>
          <a:prstGeom prst="rect">
            <a:avLst/>
          </a:prstGeom>
          <a:noFill/>
          <a:ln/>
        </p:spPr>
        <p:txBody>
          <a:bodyPr wrap="square" lIns="0" tIns="0" rIns="0" bIns="0" rtlCol="0" anchor="ctr"/>
          <a:lstStyle/>
          <a:p>
            <a:pPr algn="ctr" indent="0" marL="0">
              <a:buNone/>
            </a:pPr>
            <a:r>
              <a:rPr lang="el-GR" altLang="en-US" sz="1240" b="1" dirty="0">
                <a:solidFill>
                  <a:srgbClr val="0E7490"/>
                </a:solidFill>
                <a:latin typeface="Calibri" pitchFamily="34" charset="0"/>
                <a:ea typeface="Calibri" pitchFamily="34" charset="-122"/>
                <a:cs typeface="Calibri" pitchFamily="34" charset="-120"/>
              </a:rPr>
              <a:t>6</a:t>
            </a:r>
            <a:endParaRPr lang="el-GR" sz="1240" dirty="0"/>
          </a:p>
        </p:txBody>
      </p:sp>
      <p:sp>
        <p:nvSpPr>
          <p:cNvPr id="35" name="Text 32"/>
          <p:cNvSpPr txBox="1"/>
          <p:nvPr/>
        </p:nvSpPr>
        <p:spPr>
          <a:xfrm>
            <a:off x="8920277" y="4210046"/>
            <a:ext cx="2539898" cy="453194"/>
          </a:xfrm>
          <a:prstGeom prst="rect">
            <a:avLst/>
          </a:prstGeom>
          <a:noFill/>
          <a:ln/>
        </p:spPr>
        <p:txBody>
          <a:bodyPr wrap="square" lIns="0" tIns="0" rIns="0" bIns="0" rtlCol="0" anchor="ctr">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Συγκομιδή και αποστολή</a:t>
            </a:r>
            <a:endParaRPr lang="el-GR" sz="1490" dirty="0"/>
          </a:p>
        </p:txBody>
      </p:sp>
      <p:sp>
        <p:nvSpPr>
          <p:cNvPr id="36" name="Text 33"/>
          <p:cNvSpPr txBox="1"/>
          <p:nvPr/>
        </p:nvSpPr>
        <p:spPr>
          <a:xfrm>
            <a:off x="8335061" y="4753879"/>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260" dirty="0">
                <a:solidFill>
                  <a:srgbClr val="3A4540"/>
                </a:solidFill>
                <a:latin typeface="Calibri" pitchFamily="34" charset="0"/>
                <a:ea typeface="Calibri" pitchFamily="34" charset="-122"/>
                <a:cs typeface="Calibri" pitchFamily="34" charset="-120"/>
              </a:rPr>
              <a:t>Ημερομηνία, τεμάχιο, ποσότητα, αριθμός παρτίδας, αγοραστής, έγγραφο αποστολής</a:t>
            </a:r>
            <a:endParaRPr lang="el-GR" sz="126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2 · ΨΗΦΙΟΠΟΙΗΣΗ ΚΑΤΑΓΡΑΦΩΝ</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520" b="1" dirty="0">
                <a:solidFill>
                  <a:srgbClr val="1B2420"/>
                </a:solidFill>
                <a:latin typeface="Calibri" pitchFamily="34" charset="0"/>
                <a:ea typeface="Calibri" pitchFamily="34" charset="-122"/>
                <a:cs typeface="Calibri" pitchFamily="34" charset="-120"/>
              </a:rPr>
              <a:t>Οι καταγραφές γίνονται ηλεκτρονικές: Τουρκία και ΕΕ</a:t>
            </a:r>
            <a:endParaRPr lang="el-GR" sz="2520" dirty="0"/>
          </a:p>
        </p:txBody>
      </p:sp>
      <p:sp>
        <p:nvSpPr>
          <p:cNvPr id="4" name="Shape 2"/>
          <p:cNvSpPr/>
          <p:nvPr/>
        </p:nvSpPr>
        <p:spPr>
          <a:xfrm>
            <a:off x="548640" y="2231098"/>
            <a:ext cx="5364328" cy="3323424"/>
          </a:xfrm>
          <a:prstGeom prst="roundRect">
            <a:avLst>
              <a:gd name="adj" fmla="val 3302"/>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el-GR" altLang="en-US" sz="1800" b="1" dirty="0">
                <a:solidFill>
                  <a:srgbClr val="854D0E"/>
                </a:solidFill>
                <a:latin typeface="Calibri" pitchFamily="34" charset="0"/>
                <a:ea typeface="Calibri" pitchFamily="34" charset="-122"/>
                <a:cs typeface="Calibri" pitchFamily="34" charset="-120"/>
              </a:rPr>
              <a:t>Τουρκία: B-Reçete</a:t>
            </a:r>
            <a:endParaRPr lang="el-GR" sz="1800" dirty="0"/>
          </a:p>
        </p:txBody>
      </p:sp>
      <p:sp>
        <p:nvSpPr>
          <p:cNvPr id="6" name="Text 4"/>
          <p:cNvSpPr txBox="1"/>
          <p:nvPr/>
        </p:nvSpPr>
        <p:spPr>
          <a:xfrm>
            <a:off x="868680"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440" dirty="0">
                <a:solidFill>
                  <a:srgbClr val="1B2420"/>
                </a:solidFill>
                <a:latin typeface="Calibri" pitchFamily="34" charset="0"/>
                <a:ea typeface="Calibri" pitchFamily="34" charset="-122"/>
                <a:cs typeface="Calibri" pitchFamily="34" charset="-120"/>
              </a:rPr>
              <a:t>Κανονισμός 13ης Δεκεμβρίου 2025: ηλεκτρονική συνταγή φυτοπροστατευτικών και ηλεκτρονικό βιβλίο καταγραφών παραγωγού</a:t>
            </a:r>
            <a:endParaRPr lang="el-GR" sz="1440" dirty="0"/>
          </a:p>
          <a:p>
            <a:pPr marL="203200" indent="-203200">
              <a:spcAft>
                <a:spcPts val="496"/>
              </a:spcAft>
              <a:buSzPct val="100000"/>
              <a:buChar char="•"/>
            </a:pPr>
            <a:r>
              <a:rPr lang="el-GR" altLang="en-US" sz="1440" dirty="0">
                <a:solidFill>
                  <a:srgbClr val="1B2420"/>
                </a:solidFill>
                <a:latin typeface="Calibri" pitchFamily="34" charset="0"/>
                <a:ea typeface="Calibri" pitchFamily="34" charset="-122"/>
                <a:cs typeface="Calibri" pitchFamily="34" charset="-120"/>
              </a:rPr>
              <a:t>Πιλοτικά από 12 Ιανουαρίου 2026 σε τέσσερις επαρχίες· στις υπόλοιπες από 1η Ιουλίου 2026</a:t>
            </a:r>
            <a:endParaRPr lang="el-GR" sz="1440" dirty="0"/>
          </a:p>
          <a:p>
            <a:pPr marL="203200" indent="-203200">
              <a:spcAft>
                <a:spcPts val="496"/>
              </a:spcAft>
              <a:buSzPct val="100000"/>
              <a:buChar char="•"/>
            </a:pPr>
            <a:r>
              <a:rPr lang="el-GR" altLang="en-US" sz="1440" dirty="0">
                <a:solidFill>
                  <a:srgbClr val="1B2420"/>
                </a:solidFill>
                <a:latin typeface="Calibri" pitchFamily="34" charset="0"/>
                <a:ea typeface="Calibri" pitchFamily="34" charset="-122"/>
                <a:cs typeface="Calibri" pitchFamily="34" charset="-120"/>
              </a:rPr>
              <a:t>Υποχρεωτικό για 27 προϊόντα, μεταξύ τους πορτοκάλι, μανταρίνι, λεμόνι, γκρέιπφρουτ</a:t>
            </a:r>
            <a:endParaRPr lang="el-GR" sz="1440" dirty="0"/>
          </a:p>
          <a:p>
            <a:pPr marL="203200" indent="-203200">
              <a:spcAft>
                <a:spcPts val="496"/>
              </a:spcAft>
              <a:buSzPct val="100000"/>
              <a:buChar char="•"/>
            </a:pPr>
            <a:r>
              <a:rPr lang="el-GR" altLang="en-US" sz="1440" dirty="0">
                <a:solidFill>
                  <a:srgbClr val="1B2420"/>
                </a:solidFill>
                <a:latin typeface="Calibri" pitchFamily="34" charset="0"/>
                <a:ea typeface="Calibri" pitchFamily="34" charset="-122"/>
                <a:cs typeface="Calibri" pitchFamily="34" charset="-120"/>
              </a:rPr>
              <a:t>Οι καταγραφές διατηρούνται στο σύστημα πέντε χρόνια</a:t>
            </a:r>
            <a:endParaRPr lang="el-GR" sz="1440" dirty="0"/>
          </a:p>
        </p:txBody>
      </p:sp>
      <p:sp>
        <p:nvSpPr>
          <p:cNvPr id="7" name="Shape 5"/>
          <p:cNvSpPr/>
          <p:nvPr/>
        </p:nvSpPr>
        <p:spPr>
          <a:xfrm>
            <a:off x="6278728" y="2231098"/>
            <a:ext cx="5364328" cy="3323424"/>
          </a:xfrm>
          <a:prstGeom prst="roundRect">
            <a:avLst>
              <a:gd name="adj" fmla="val 3302"/>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el-GR" altLang="en-US" sz="1800" b="1" dirty="0">
                <a:solidFill>
                  <a:srgbClr val="16602D"/>
                </a:solidFill>
                <a:latin typeface="Calibri" pitchFamily="34" charset="0"/>
                <a:ea typeface="Calibri" pitchFamily="34" charset="-122"/>
                <a:cs typeface="Calibri" pitchFamily="34" charset="-120"/>
              </a:rPr>
              <a:t>ΕΕ: ηλεκτρονική καταγραφή</a:t>
            </a:r>
            <a:endParaRPr lang="el-GR" sz="1800" dirty="0"/>
          </a:p>
        </p:txBody>
      </p:sp>
      <p:sp>
        <p:nvSpPr>
          <p:cNvPr id="9" name="Text 7"/>
          <p:cNvSpPr txBox="1"/>
          <p:nvPr/>
        </p:nvSpPr>
        <p:spPr>
          <a:xfrm>
            <a:off x="6598768"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440" dirty="0">
                <a:solidFill>
                  <a:srgbClr val="1B2420"/>
                </a:solidFill>
                <a:latin typeface="Calibri" pitchFamily="34" charset="0"/>
                <a:ea typeface="Calibri" pitchFamily="34" charset="-122"/>
                <a:cs typeface="Calibri" pitchFamily="34" charset="-120"/>
              </a:rPr>
              <a:t>Εκτελεστικός Κανονισμός (ΕΕ) 2023/564: σε εφαρμογή από 1η Ιανουαρίου 2026</a:t>
            </a:r>
            <a:endParaRPr lang="el-GR" sz="1440" dirty="0"/>
          </a:p>
          <a:p>
            <a:pPr marL="203200" indent="-203200">
              <a:spcAft>
                <a:spcPts val="496"/>
              </a:spcAft>
              <a:buSzPct val="100000"/>
              <a:buChar char="•"/>
            </a:pPr>
            <a:r>
              <a:rPr lang="el-GR" altLang="en-US" sz="1440" dirty="0">
                <a:solidFill>
                  <a:srgbClr val="1B2420"/>
                </a:solidFill>
                <a:latin typeface="Calibri" pitchFamily="34" charset="0"/>
                <a:ea typeface="Calibri" pitchFamily="34" charset="-122"/>
                <a:cs typeface="Calibri" pitchFamily="34" charset="-120"/>
              </a:rPr>
              <a:t>Ηλεκτρονική και αναγνώσιμη από μηχανή μορφή· η χάρτινη καταγραφή μεταφέρεται εντός 30 ημερών</a:t>
            </a:r>
            <a:endParaRPr lang="el-GR" sz="1440" dirty="0"/>
          </a:p>
          <a:p>
            <a:pPr marL="203200" indent="-203200">
              <a:spcAft>
                <a:spcPts val="496"/>
              </a:spcAft>
              <a:buSzPct val="100000"/>
              <a:buChar char="•"/>
            </a:pPr>
            <a:r>
              <a:rPr lang="el-GR" altLang="en-US" sz="1440" dirty="0">
                <a:solidFill>
                  <a:srgbClr val="1B2420"/>
                </a:solidFill>
                <a:latin typeface="Calibri" pitchFamily="34" charset="0"/>
                <a:ea typeface="Calibri" pitchFamily="34" charset="-122"/>
                <a:cs typeface="Calibri" pitchFamily="34" charset="-120"/>
              </a:rPr>
              <a:t>Το φυτό με κωδικό EPPO, το στάδιο ανάπτυξης με την κλίμακα BBCH</a:t>
            </a:r>
            <a:endParaRPr lang="el-GR" sz="1440" dirty="0"/>
          </a:p>
          <a:p>
            <a:pPr marL="203200" indent="-203200">
              <a:spcAft>
                <a:spcPts val="496"/>
              </a:spcAft>
              <a:buSzPct val="100000"/>
              <a:buChar char="•"/>
            </a:pPr>
            <a:r>
              <a:rPr lang="el-GR" altLang="en-US" sz="1440" dirty="0">
                <a:solidFill>
                  <a:srgbClr val="1B2420"/>
                </a:solidFill>
                <a:latin typeface="Calibri" pitchFamily="34" charset="0"/>
                <a:ea typeface="Calibri" pitchFamily="34" charset="-122"/>
                <a:cs typeface="Calibri" pitchFamily="34" charset="-120"/>
              </a:rPr>
              <a:t>1107/2009, άρθρο 67: διατήρηση τουλάχιστον τρία χρόνια</a:t>
            </a:r>
            <a:endParaRPr lang="el-GR" sz="144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Επίσημη Εφημερίδα Τουρκίας (13.12.2025); B-Reçete; (ΕΕ) 2023/564; (ΕΚ) 1107/2009</a:t>
            </a:r>
            <a:endParaRPr lang="el-G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8</a:t>
            </a:r>
            <a:endParaRPr lang="el-GR"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2 · ΔΙΑΤΗΡΗΣΗ ΔΕΔΟΜΕΝΩΝ</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Για πόσο διατηρούμε τις καταγραφές;</a:t>
            </a:r>
            <a:endParaRPr lang="el-GR" sz="2700" dirty="0"/>
          </a:p>
        </p:txBody>
      </p:sp>
      <p:graphicFrame>
        <p:nvGraphicFramePr>
          <p:cNvPr id="4" name="Chart 0" descr=""/>
          <p:cNvGraphicFramePr/>
          <p:nvPr/>
        </p:nvGraphicFramePr>
        <p:xfrm>
          <a:off x="548640" y="2231098"/>
          <a:ext cx="6979615" cy="3391403"/>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7894015" y="2344397"/>
            <a:ext cx="3749040" cy="3240338"/>
          </a:xfrm>
          <a:prstGeom prst="rect">
            <a:avLst/>
          </a:prstGeom>
          <a:noFill/>
          <a:ln/>
        </p:spPr>
        <p:txBody>
          <a:bodyPr wrap="square" lIns="0" tIns="0" rIns="0" bIns="0" rtlCol="0" anchor="t">
            <a:normAutofit/>
          </a:bodyPr>
          <a:lstStyle/>
          <a:p>
            <a:pPr indent="0" marL="0">
              <a:buNone/>
            </a:pPr>
            <a:r>
              <a:rPr lang="el-GR" altLang="en-US" sz="1350" b="1" dirty="0">
                <a:solidFill>
                  <a:srgbClr val="16602D"/>
                </a:solidFill>
                <a:latin typeface="Calibri" pitchFamily="34" charset="0"/>
                <a:ea typeface="Calibri" pitchFamily="34" charset="-122"/>
                <a:cs typeface="Calibri" pitchFamily="34" charset="-120"/>
              </a:rPr>
              <a:t>Ισχύει η μεγαλύτερη περίοδος που αφορά εσάς.</a:t>
            </a:r>
            <a:endParaRPr lang="el-GR" sz="1350" dirty="0"/>
          </a:p>
          <a:p>
            <a:pPr indent="0" marL="0">
              <a:buNone/>
            </a:pPr>
            <a:r>
              <a:rPr lang="el-GR" altLang="en-US" sz="600" dirty="0">
                <a:solidFill>
                  <a:srgbClr val="3A4540"/>
                </a:solidFill>
                <a:latin typeface="Calibri" pitchFamily="34" charset="0"/>
                <a:ea typeface="Calibri" pitchFamily="34" charset="-122"/>
                <a:cs typeface="Calibri" pitchFamily="34" charset="-120"/>
              </a:rPr>
              <a:t> </a:t>
            </a:r>
            <a:endParaRPr lang="el-GR" sz="1350" dirty="0"/>
          </a:p>
          <a:p>
            <a:pPr indent="0" marL="0">
              <a:buNone/>
            </a:pPr>
            <a:r>
              <a:rPr lang="el-GR" altLang="en-US" sz="1350" b="1" dirty="0">
                <a:solidFill>
                  <a:srgbClr val="1B2420"/>
                </a:solidFill>
                <a:latin typeface="Calibri" pitchFamily="34" charset="0"/>
                <a:ea typeface="Calibri" pitchFamily="34" charset="-122"/>
                <a:cs typeface="Calibri" pitchFamily="34" charset="-120"/>
              </a:rPr>
              <a:t>Έξι βήματα για τακτική καταγραφή: </a:t>
            </a:r>
            <a:r>
              <a:rPr lang="el-GR" altLang="en-US" sz="1350" dirty="0">
                <a:solidFill>
                  <a:srgbClr val="3A4540"/>
                </a:solidFill>
                <a:latin typeface="Calibri" pitchFamily="34" charset="0"/>
                <a:ea typeface="Calibri" pitchFamily="34" charset="-122"/>
                <a:cs typeface="Calibri" pitchFamily="34" charset="-120"/>
              </a:rPr>
              <a:t>σταθεροί κωδικοί τεμαχίων, καταγραφή την ίδια μέρα, πάντα η μονάδα (1 ha = 10 στρ.), συνδεδεμένα τιμολόγια και ετικέτες, εβδομαδιαίος έλεγχος, αντίγραφο ασφαλείας.</a:t>
            </a:r>
            <a:endParaRPr lang="el-GR" sz="135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GLOBALG.A.P. (2024); (ΕΚ) 1107/2009, άρθρο 67; Επίσημη Εφημερίδα Τουρκίας (2025)</a:t>
            </a:r>
            <a:endParaRPr lang="el-G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9</a:t>
            </a:r>
            <a:endParaRPr lang="el-GR"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 3</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Αισθητήρες: τι μετρούν, πού τοποθετούνται;</a:t>
            </a:r>
            <a:endParaRPr lang="el-GR" sz="2700" dirty="0"/>
          </a:p>
        </p:txBody>
      </p:sp>
      <p:sp>
        <p:nvSpPr>
          <p:cNvPr id="4" name="Text 2"/>
          <p:cNvSpPr txBox="1"/>
          <p:nvPr/>
        </p:nvSpPr>
        <p:spPr>
          <a:xfrm>
            <a:off x="548640" y="2231098"/>
            <a:ext cx="5486400" cy="3504702"/>
          </a:xfrm>
          <a:prstGeom prst="rect">
            <a:avLst/>
          </a:prstGeom>
          <a:noFill/>
          <a:ln/>
        </p:spPr>
        <p:txBody>
          <a:bodyPr wrap="square" lIns="0" tIns="0" rIns="0" bIns="0" rtlCol="0" anchor="t">
            <a:normAutofit/>
          </a:bodyPr>
          <a:lstStyle/>
          <a:p>
            <a:pPr marL="228600" indent="-228600">
              <a:lnSpc>
                <a:spcPct val="105000"/>
              </a:lnSpc>
              <a:spcAft>
                <a:spcPts val="661"/>
              </a:spcAft>
              <a:buSzPct val="100000"/>
              <a:buChar char="•"/>
            </a:pPr>
            <a:r>
              <a:rPr lang="el-GR" altLang="en-US" sz="1440" b="1" dirty="0">
                <a:solidFill>
                  <a:srgbClr val="1B2420"/>
                </a:solidFill>
                <a:latin typeface="Calibri" pitchFamily="34" charset="0"/>
                <a:ea typeface="Calibri" pitchFamily="34" charset="-122"/>
                <a:cs typeface="Calibri" pitchFamily="34" charset="-120"/>
              </a:rPr>
              <a:t>Δύο μετρήσεις: </a:t>
            </a:r>
            <a:r>
              <a:rPr lang="el-GR" altLang="en-US" sz="1440" dirty="0">
                <a:solidFill>
                  <a:srgbClr val="3A4540"/>
                </a:solidFill>
                <a:latin typeface="Calibri" pitchFamily="34" charset="0"/>
                <a:ea typeface="Calibri" pitchFamily="34" charset="-122"/>
                <a:cs typeface="Calibri" pitchFamily="34" charset="-120"/>
              </a:rPr>
              <a:t>ογκομετρική περιεκτικότητα νερού (%) ή τάση εδαφικού νερού (kPa)· η τιμή ερμηνεύεται ανάλογα με το έδαφος.</a:t>
            </a:r>
            <a:endParaRPr lang="el-GR" sz="1440" dirty="0"/>
          </a:p>
          <a:p>
            <a:pPr marL="228600" indent="-228600">
              <a:lnSpc>
                <a:spcPct val="105000"/>
              </a:lnSpc>
              <a:spcAft>
                <a:spcPts val="661"/>
              </a:spcAft>
              <a:buSzPct val="100000"/>
              <a:buChar char="•"/>
            </a:pPr>
            <a:r>
              <a:rPr lang="el-GR" altLang="en-US" sz="1440" b="1" dirty="0">
                <a:solidFill>
                  <a:srgbClr val="1B2420"/>
                </a:solidFill>
                <a:latin typeface="Calibri" pitchFamily="34" charset="0"/>
                <a:ea typeface="Calibri" pitchFamily="34" charset="-122"/>
                <a:cs typeface="Calibri" pitchFamily="34" charset="-120"/>
              </a:rPr>
              <a:t>Αισθητήρας απόφασης: </a:t>
            </a:r>
            <a:r>
              <a:rPr lang="el-GR" altLang="en-US" sz="1440" dirty="0">
                <a:solidFill>
                  <a:srgbClr val="3A4540"/>
                </a:solidFill>
                <a:latin typeface="Calibri" pitchFamily="34" charset="0"/>
                <a:ea typeface="Calibri" pitchFamily="34" charset="-122"/>
                <a:cs typeface="Calibri" pitchFamily="34" charset="-120"/>
              </a:rPr>
              <a:t>στο στρώμα με πυκνές ρίζες, μέσα στην περιοχή που βρέχει ο σταλάκτης· έως περίπου 20 cm από αυτόν.</a:t>
            </a:r>
            <a:endParaRPr lang="el-GR" sz="1440" dirty="0"/>
          </a:p>
          <a:p>
            <a:pPr marL="228600" indent="-228600">
              <a:lnSpc>
                <a:spcPct val="105000"/>
              </a:lnSpc>
              <a:spcAft>
                <a:spcPts val="661"/>
              </a:spcAft>
              <a:buSzPct val="100000"/>
              <a:buChar char="•"/>
            </a:pPr>
            <a:r>
              <a:rPr lang="el-GR" altLang="en-US" sz="1440" b="1" dirty="0">
                <a:solidFill>
                  <a:srgbClr val="1B2420"/>
                </a:solidFill>
                <a:latin typeface="Calibri" pitchFamily="34" charset="0"/>
                <a:ea typeface="Calibri" pitchFamily="34" charset="-122"/>
                <a:cs typeface="Calibri" pitchFamily="34" charset="-120"/>
              </a:rPr>
              <a:t>Αισθητήρας ελέγχου: </a:t>
            </a:r>
            <a:r>
              <a:rPr lang="el-GR" altLang="en-US" sz="1440" dirty="0">
                <a:solidFill>
                  <a:srgbClr val="3A4540"/>
                </a:solidFill>
                <a:latin typeface="Calibri" pitchFamily="34" charset="0"/>
                <a:ea typeface="Calibri" pitchFamily="34" charset="-122"/>
                <a:cs typeface="Calibri" pitchFamily="34" charset="-120"/>
              </a:rPr>
              <a:t>κάτω από τη ριζόσφαιρα· διαφεύγει το νερό σε βάθος;</a:t>
            </a:r>
            <a:endParaRPr lang="el-GR" sz="1440" dirty="0"/>
          </a:p>
          <a:p>
            <a:pPr marL="228600" indent="-228600">
              <a:lnSpc>
                <a:spcPct val="105000"/>
              </a:lnSpc>
              <a:spcAft>
                <a:spcPts val="661"/>
              </a:spcAft>
              <a:buSzPct val="100000"/>
              <a:buChar char="•"/>
            </a:pPr>
            <a:r>
              <a:rPr lang="el-GR" altLang="en-US" sz="1440" b="1" dirty="0">
                <a:solidFill>
                  <a:srgbClr val="1B2420"/>
                </a:solidFill>
                <a:latin typeface="Calibri" pitchFamily="34" charset="0"/>
                <a:ea typeface="Calibri" pitchFamily="34" charset="-122"/>
                <a:cs typeface="Calibri" pitchFamily="34" charset="-120"/>
              </a:rPr>
              <a:t>Σταθμός: </a:t>
            </a:r>
            <a:r>
              <a:rPr lang="el-GR" altLang="en-US" sz="1440" dirty="0">
                <a:solidFill>
                  <a:srgbClr val="3A4540"/>
                </a:solidFill>
                <a:latin typeface="Calibri" pitchFamily="34" charset="0"/>
                <a:ea typeface="Calibri" pitchFamily="34" charset="-122"/>
                <a:cs typeface="Calibri" pitchFamily="34" charset="-120"/>
              </a:rPr>
              <a:t>θερμοκρασία και υγρασία σε ύψος 1,2-1,8 m, μακριά από εμπόδια τουλάχιστον 4 φορές το ύψος τους.</a:t>
            </a:r>
            <a:endParaRPr lang="el-GR" sz="1440" dirty="0"/>
          </a:p>
          <a:p>
            <a:pPr marL="228600" indent="-228600">
              <a:lnSpc>
                <a:spcPct val="105000"/>
              </a:lnSpc>
              <a:spcAft>
                <a:spcPts val="661"/>
              </a:spcAft>
              <a:buSzPct val="100000"/>
              <a:buChar char="•"/>
            </a:pPr>
            <a:r>
              <a:rPr lang="el-GR" altLang="en-US" sz="1440" b="1" dirty="0">
                <a:solidFill>
                  <a:srgbClr val="1B2420"/>
                </a:solidFill>
                <a:latin typeface="Calibri" pitchFamily="34" charset="0"/>
                <a:ea typeface="Calibri" pitchFamily="34" charset="-122"/>
                <a:cs typeface="Calibri" pitchFamily="34" charset="-120"/>
              </a:rPr>
              <a:t>Υγρασία φυλλώματος: </a:t>
            </a:r>
            <a:r>
              <a:rPr lang="el-GR" altLang="en-US" sz="1440" dirty="0">
                <a:solidFill>
                  <a:srgbClr val="3A4540"/>
                </a:solidFill>
                <a:latin typeface="Calibri" pitchFamily="34" charset="0"/>
                <a:ea typeface="Calibri" pitchFamily="34" charset="-122"/>
                <a:cs typeface="Calibri" pitchFamily="34" charset="-120"/>
              </a:rPr>
              <a:t>σε ανοιχτό χώρο, προς τον βορρά, με κλίση 45°.</a:t>
            </a:r>
            <a:endParaRPr lang="el-GR" sz="1440" dirty="0"/>
          </a:p>
        </p:txBody>
      </p:sp>
      <p:pic>
        <p:nvPicPr>
          <p:cNvPr id="5" name="Image 0" descr="/root/kozan-akilli-tarim/sunum/build/cache/m3-el-place-86690afd-1800-0.jpg">    </p:cNvPr>
          <p:cNvPicPr>
            <a:picLocks noChangeAspect="1"/>
          </p:cNvPicPr>
          <p:nvPr/>
        </p:nvPicPr>
        <p:blipFill>
          <a:blip r:embed="rId1"/>
          <a:stretch>
            <a:fillRect/>
          </a:stretch>
        </p:blipFill>
        <p:spPr>
          <a:xfrm>
            <a:off x="7093176" y="2231098"/>
            <a:ext cx="3903224" cy="3202572"/>
          </a:xfrm>
          <a:prstGeom prst="rect">
            <a:avLst/>
          </a:prstGeom>
          <a:effectLst>
            <a:outerShdw sx="100000" sy="100000" kx="0" ky="0" algn="bl" rotWithShape="0" blurRad="76200" dist="25400" dir="5400000">
              <a:srgbClr val="1B2420">
                <a:alpha val="22000"/>
              </a:srgbClr>
            </a:outerShdw>
          </a:effectLst>
        </p:spPr>
      </p:pic>
      <p:sp>
        <p:nvSpPr>
          <p:cNvPr id="6" name="Text 3"/>
          <p:cNvSpPr txBox="1"/>
          <p:nvPr/>
        </p:nvSpPr>
        <p:spPr>
          <a:xfrm>
            <a:off x="6446520" y="5509203"/>
            <a:ext cx="5196535" cy="302129"/>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Δραστηριότητα μαθήματος 3: παζλ τοποθέτησης αισθητήρων</a:t>
            </a:r>
            <a:endParaRPr lang="el-GR" sz="990" dirty="0"/>
          </a:p>
        </p:txBody>
      </p:sp>
      <p:sp>
        <p:nvSpPr>
          <p:cNvPr id="7" name="Text 4"/>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UF/IFAS AE551 και CG093; Cornell NEWA, Weather station placement guide</a:t>
            </a:r>
            <a:endParaRPr lang="el-GR" sz="90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10</a:t>
            </a:r>
            <a:endParaRPr lang="el-GR"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3 · ΔΙΚΤΥΑ ΑΙΣΘΗΤΗΡΩΝ</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520" b="1" dirty="0">
                <a:solidFill>
                  <a:srgbClr val="1B2420"/>
                </a:solidFill>
                <a:latin typeface="Calibri" pitchFamily="34" charset="0"/>
                <a:ea typeface="Calibri" pitchFamily="34" charset="-122"/>
                <a:cs typeface="Calibri" pitchFamily="34" charset="-120"/>
              </a:rPr>
              <a:t>Πώς φτάνουν τα δεδομένα από το χωράφι στο κινητό;</a:t>
            </a:r>
            <a:endParaRPr lang="el-GR" sz="2520" dirty="0"/>
          </a:p>
        </p:txBody>
      </p:sp>
      <p:sp>
        <p:nvSpPr>
          <p:cNvPr id="4" name="Shape 2"/>
          <p:cNvSpPr/>
          <p:nvPr/>
        </p:nvSpPr>
        <p:spPr>
          <a:xfrm>
            <a:off x="548640" y="2268864"/>
            <a:ext cx="1911645" cy="1850543"/>
          </a:xfrm>
          <a:prstGeom prst="roundRect">
            <a:avLst>
              <a:gd name="adj" fmla="val 5930"/>
            </a:avLst>
          </a:prstGeom>
          <a:solidFill>
            <a:srgbClr val="E6F3EA"/>
          </a:solidFill>
          <a:ln w="9525">
            <a:solidFill>
              <a:srgbClr val="CFE6D6"/>
            </a:solidFill>
            <a:prstDash val="solid"/>
          </a:ln>
        </p:spPr>
      </p:sp>
      <p:sp>
        <p:nvSpPr>
          <p:cNvPr id="5" name="Shape 3"/>
          <p:cNvSpPr/>
          <p:nvPr/>
        </p:nvSpPr>
        <p:spPr>
          <a:xfrm>
            <a:off x="794349" y="2435035"/>
            <a:ext cx="422981" cy="422981"/>
          </a:xfrm>
          <a:prstGeom prst="ellipse">
            <a:avLst/>
          </a:prstGeom>
          <a:solidFill>
            <a:srgbClr val="1F7A3A"/>
          </a:solidFill>
          <a:ln w="12700">
            <a:solidFill>
              <a:srgbClr val="1F7A3A"/>
            </a:solidFill>
            <a:prstDash val="solid"/>
          </a:ln>
        </p:spPr>
      </p:sp>
      <p:sp>
        <p:nvSpPr>
          <p:cNvPr id="6" name="Text 4"/>
          <p:cNvSpPr txBox="1"/>
          <p:nvPr/>
        </p:nvSpPr>
        <p:spPr>
          <a:xfrm>
            <a:off x="794349"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1</a:t>
            </a:r>
            <a:endParaRPr lang="el-GR" sz="1020" dirty="0"/>
          </a:p>
        </p:txBody>
      </p:sp>
      <p:sp>
        <p:nvSpPr>
          <p:cNvPr id="7" name="Text 5"/>
          <p:cNvSpPr txBox="1"/>
          <p:nvPr/>
        </p:nvSpPr>
        <p:spPr>
          <a:xfrm>
            <a:off x="749808" y="2986422"/>
            <a:ext cx="1509309" cy="604259"/>
          </a:xfrm>
          <a:prstGeom prst="rect">
            <a:avLst/>
          </a:prstGeom>
          <a:noFill/>
          <a:ln/>
        </p:spPr>
        <p:txBody>
          <a:bodyPr wrap="square" lIns="0" tIns="0" rIns="0" bIns="0" rtlCol="0" anchor="t">
            <a:normAutofit/>
          </a:bodyPr>
          <a:lstStyle/>
          <a:p>
            <a:pPr indent="0" marL="0">
              <a:buNone/>
            </a:pPr>
            <a:r>
              <a:rPr lang="el-GR" altLang="en-US" sz="1440" b="1" dirty="0">
                <a:solidFill>
                  <a:srgbClr val="1B2420"/>
                </a:solidFill>
                <a:latin typeface="Calibri" pitchFamily="34" charset="0"/>
                <a:ea typeface="Calibri" pitchFamily="34" charset="-122"/>
                <a:cs typeface="Calibri" pitchFamily="34" charset="-120"/>
              </a:rPr>
              <a:t>Αισθητήρας</a:t>
            </a:r>
            <a:endParaRPr lang="el-GR" sz="1440" dirty="0"/>
          </a:p>
        </p:txBody>
      </p:sp>
      <p:sp>
        <p:nvSpPr>
          <p:cNvPr id="8" name="Text 6"/>
          <p:cNvSpPr txBox="1"/>
          <p:nvPr/>
        </p:nvSpPr>
        <p:spPr>
          <a:xfrm>
            <a:off x="749808" y="3590681"/>
            <a:ext cx="1509309" cy="415428"/>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Μετατρέπει ένα φυσικό μέγεθος σε ηλεκτρικό σήμα</a:t>
            </a:r>
            <a:endParaRPr lang="el-GR" sz="1170" dirty="0"/>
          </a:p>
        </p:txBody>
      </p:sp>
      <p:sp>
        <p:nvSpPr>
          <p:cNvPr id="9" name="Shape 7"/>
          <p:cNvSpPr/>
          <p:nvPr/>
        </p:nvSpPr>
        <p:spPr>
          <a:xfrm rot="5400000">
            <a:off x="2551725" y="3095944"/>
            <a:ext cx="201168" cy="196384"/>
          </a:xfrm>
          <a:prstGeom prst="triangle">
            <a:avLst/>
          </a:prstGeom>
          <a:solidFill>
            <a:srgbClr val="BFE0C8"/>
          </a:solidFill>
          <a:ln w="12700">
            <a:solidFill>
              <a:srgbClr val="BFE0C8"/>
            </a:solidFill>
            <a:prstDash val="solid"/>
          </a:ln>
        </p:spPr>
      </p:sp>
      <p:sp>
        <p:nvSpPr>
          <p:cNvPr id="10" name="Shape 8"/>
          <p:cNvSpPr/>
          <p:nvPr/>
        </p:nvSpPr>
        <p:spPr>
          <a:xfrm>
            <a:off x="2844333" y="2268864"/>
            <a:ext cx="1911645" cy="1850543"/>
          </a:xfrm>
          <a:prstGeom prst="roundRect">
            <a:avLst>
              <a:gd name="adj" fmla="val 5930"/>
            </a:avLst>
          </a:prstGeom>
          <a:solidFill>
            <a:srgbClr val="FFFFFF"/>
          </a:solidFill>
          <a:ln w="9525">
            <a:solidFill>
              <a:srgbClr val="DFE6DC"/>
            </a:solidFill>
            <a:prstDash val="solid"/>
          </a:ln>
        </p:spPr>
      </p:sp>
      <p:sp>
        <p:nvSpPr>
          <p:cNvPr id="11" name="Shape 9"/>
          <p:cNvSpPr/>
          <p:nvPr/>
        </p:nvSpPr>
        <p:spPr>
          <a:xfrm>
            <a:off x="3090042" y="2435035"/>
            <a:ext cx="422981" cy="422981"/>
          </a:xfrm>
          <a:prstGeom prst="ellipse">
            <a:avLst/>
          </a:prstGeom>
          <a:solidFill>
            <a:srgbClr val="1F7A3A"/>
          </a:solidFill>
          <a:ln w="12700">
            <a:solidFill>
              <a:srgbClr val="1F7A3A"/>
            </a:solidFill>
            <a:prstDash val="solid"/>
          </a:ln>
        </p:spPr>
      </p:sp>
      <p:sp>
        <p:nvSpPr>
          <p:cNvPr id="12" name="Text 10"/>
          <p:cNvSpPr txBox="1"/>
          <p:nvPr/>
        </p:nvSpPr>
        <p:spPr>
          <a:xfrm>
            <a:off x="3090042"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2</a:t>
            </a:r>
            <a:endParaRPr lang="el-GR" sz="1020" dirty="0"/>
          </a:p>
        </p:txBody>
      </p:sp>
      <p:sp>
        <p:nvSpPr>
          <p:cNvPr id="13" name="Text 11"/>
          <p:cNvSpPr txBox="1"/>
          <p:nvPr/>
        </p:nvSpPr>
        <p:spPr>
          <a:xfrm>
            <a:off x="3045501" y="2986422"/>
            <a:ext cx="1509309" cy="604259"/>
          </a:xfrm>
          <a:prstGeom prst="rect">
            <a:avLst/>
          </a:prstGeom>
          <a:noFill/>
          <a:ln/>
        </p:spPr>
        <p:txBody>
          <a:bodyPr wrap="square" lIns="0" tIns="0" rIns="0" bIns="0" rtlCol="0" anchor="t">
            <a:normAutofit/>
          </a:bodyPr>
          <a:lstStyle/>
          <a:p>
            <a:pPr indent="0" marL="0">
              <a:buNone/>
            </a:pPr>
            <a:r>
              <a:rPr lang="el-GR" altLang="en-US" sz="1440" b="1" dirty="0">
                <a:solidFill>
                  <a:srgbClr val="1B2420"/>
                </a:solidFill>
                <a:latin typeface="Calibri" pitchFamily="34" charset="0"/>
                <a:ea typeface="Calibri" pitchFamily="34" charset="-122"/>
                <a:cs typeface="Calibri" pitchFamily="34" charset="-120"/>
              </a:rPr>
              <a:t>Καταγραφέας</a:t>
            </a:r>
            <a:endParaRPr lang="el-GR" sz="1440" dirty="0"/>
          </a:p>
        </p:txBody>
      </p:sp>
      <p:sp>
        <p:nvSpPr>
          <p:cNvPr id="14" name="Text 12"/>
          <p:cNvSpPr txBox="1"/>
          <p:nvPr/>
        </p:nvSpPr>
        <p:spPr>
          <a:xfrm>
            <a:off x="3045501" y="3590681"/>
            <a:ext cx="1509309" cy="415428"/>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Διαβάζει το σήμα σε τακτά διαστήματα και το αποθηκεύει</a:t>
            </a:r>
            <a:endParaRPr lang="el-GR" sz="1170" dirty="0"/>
          </a:p>
        </p:txBody>
      </p:sp>
      <p:sp>
        <p:nvSpPr>
          <p:cNvPr id="15" name="Shape 13"/>
          <p:cNvSpPr/>
          <p:nvPr/>
        </p:nvSpPr>
        <p:spPr>
          <a:xfrm rot="5400000">
            <a:off x="4847417" y="3095944"/>
            <a:ext cx="201168" cy="196384"/>
          </a:xfrm>
          <a:prstGeom prst="triangle">
            <a:avLst/>
          </a:prstGeom>
          <a:solidFill>
            <a:srgbClr val="BFE0C8"/>
          </a:solidFill>
          <a:ln w="12700">
            <a:solidFill>
              <a:srgbClr val="BFE0C8"/>
            </a:solidFill>
            <a:prstDash val="solid"/>
          </a:ln>
        </p:spPr>
      </p:sp>
      <p:sp>
        <p:nvSpPr>
          <p:cNvPr id="16" name="Shape 14"/>
          <p:cNvSpPr/>
          <p:nvPr/>
        </p:nvSpPr>
        <p:spPr>
          <a:xfrm>
            <a:off x="5140025" y="2268864"/>
            <a:ext cx="1911645" cy="1850543"/>
          </a:xfrm>
          <a:prstGeom prst="roundRect">
            <a:avLst>
              <a:gd name="adj" fmla="val 5930"/>
            </a:avLst>
          </a:prstGeom>
          <a:solidFill>
            <a:srgbClr val="E6F3EA"/>
          </a:solidFill>
          <a:ln w="9525">
            <a:solidFill>
              <a:srgbClr val="CFE6D6"/>
            </a:solidFill>
            <a:prstDash val="solid"/>
          </a:ln>
        </p:spPr>
      </p:sp>
      <p:sp>
        <p:nvSpPr>
          <p:cNvPr id="17" name="Shape 15"/>
          <p:cNvSpPr/>
          <p:nvPr/>
        </p:nvSpPr>
        <p:spPr>
          <a:xfrm>
            <a:off x="5385735" y="2435035"/>
            <a:ext cx="422981" cy="422981"/>
          </a:xfrm>
          <a:prstGeom prst="ellipse">
            <a:avLst/>
          </a:prstGeom>
          <a:solidFill>
            <a:srgbClr val="1F7A3A"/>
          </a:solidFill>
          <a:ln w="12700">
            <a:solidFill>
              <a:srgbClr val="1F7A3A"/>
            </a:solidFill>
            <a:prstDash val="solid"/>
          </a:ln>
        </p:spPr>
      </p:sp>
      <p:sp>
        <p:nvSpPr>
          <p:cNvPr id="18" name="Text 16"/>
          <p:cNvSpPr txBox="1"/>
          <p:nvPr/>
        </p:nvSpPr>
        <p:spPr>
          <a:xfrm>
            <a:off x="5385735"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3</a:t>
            </a:r>
            <a:endParaRPr lang="el-GR" sz="1020" dirty="0"/>
          </a:p>
        </p:txBody>
      </p:sp>
      <p:sp>
        <p:nvSpPr>
          <p:cNvPr id="19" name="Text 17"/>
          <p:cNvSpPr txBox="1"/>
          <p:nvPr/>
        </p:nvSpPr>
        <p:spPr>
          <a:xfrm>
            <a:off x="5341193" y="2986422"/>
            <a:ext cx="1509309" cy="604259"/>
          </a:xfrm>
          <a:prstGeom prst="rect">
            <a:avLst/>
          </a:prstGeom>
          <a:noFill/>
          <a:ln/>
        </p:spPr>
        <p:txBody>
          <a:bodyPr wrap="square" lIns="0" tIns="0" rIns="0" bIns="0" rtlCol="0" anchor="t">
            <a:normAutofit/>
          </a:bodyPr>
          <a:lstStyle/>
          <a:p>
            <a:pPr indent="0" marL="0">
              <a:buNone/>
            </a:pPr>
            <a:r>
              <a:rPr lang="el-GR" altLang="en-US" sz="1440" b="1" dirty="0">
                <a:solidFill>
                  <a:srgbClr val="1B2420"/>
                </a:solidFill>
                <a:latin typeface="Calibri" pitchFamily="34" charset="0"/>
                <a:ea typeface="Calibri" pitchFamily="34" charset="-122"/>
                <a:cs typeface="Calibri" pitchFamily="34" charset="-120"/>
              </a:rPr>
              <a:t>Πύλη δικτύου</a:t>
            </a:r>
            <a:endParaRPr lang="el-GR" sz="1440" dirty="0"/>
          </a:p>
        </p:txBody>
      </p:sp>
      <p:sp>
        <p:nvSpPr>
          <p:cNvPr id="20" name="Text 18"/>
          <p:cNvSpPr txBox="1"/>
          <p:nvPr/>
        </p:nvSpPr>
        <p:spPr>
          <a:xfrm>
            <a:off x="5341193" y="3590681"/>
            <a:ext cx="1509309" cy="415428"/>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Συγκεντρώνει τις μετρήσεις από το ασύρματο δίκτυο</a:t>
            </a:r>
            <a:endParaRPr lang="el-GR" sz="1170" dirty="0"/>
          </a:p>
        </p:txBody>
      </p:sp>
      <p:sp>
        <p:nvSpPr>
          <p:cNvPr id="21" name="Shape 19"/>
          <p:cNvSpPr/>
          <p:nvPr/>
        </p:nvSpPr>
        <p:spPr>
          <a:xfrm rot="5400000">
            <a:off x="7143110" y="3095944"/>
            <a:ext cx="201168" cy="196384"/>
          </a:xfrm>
          <a:prstGeom prst="triangle">
            <a:avLst/>
          </a:prstGeom>
          <a:solidFill>
            <a:srgbClr val="BFE0C8"/>
          </a:solidFill>
          <a:ln w="12700">
            <a:solidFill>
              <a:srgbClr val="BFE0C8"/>
            </a:solidFill>
            <a:prstDash val="solid"/>
          </a:ln>
        </p:spPr>
      </p:sp>
      <p:sp>
        <p:nvSpPr>
          <p:cNvPr id="22" name="Shape 20"/>
          <p:cNvSpPr/>
          <p:nvPr/>
        </p:nvSpPr>
        <p:spPr>
          <a:xfrm>
            <a:off x="7435718" y="2268864"/>
            <a:ext cx="1911645" cy="1850543"/>
          </a:xfrm>
          <a:prstGeom prst="roundRect">
            <a:avLst>
              <a:gd name="adj" fmla="val 5930"/>
            </a:avLst>
          </a:prstGeom>
          <a:solidFill>
            <a:srgbClr val="FFFFFF"/>
          </a:solidFill>
          <a:ln w="9525">
            <a:solidFill>
              <a:srgbClr val="DFE6DC"/>
            </a:solidFill>
            <a:prstDash val="solid"/>
          </a:ln>
        </p:spPr>
      </p:sp>
      <p:sp>
        <p:nvSpPr>
          <p:cNvPr id="23" name="Shape 21"/>
          <p:cNvSpPr/>
          <p:nvPr/>
        </p:nvSpPr>
        <p:spPr>
          <a:xfrm>
            <a:off x="7681427" y="2435035"/>
            <a:ext cx="422981" cy="422981"/>
          </a:xfrm>
          <a:prstGeom prst="ellipse">
            <a:avLst/>
          </a:prstGeom>
          <a:solidFill>
            <a:srgbClr val="1F7A3A"/>
          </a:solidFill>
          <a:ln w="12700">
            <a:solidFill>
              <a:srgbClr val="1F7A3A"/>
            </a:solidFill>
            <a:prstDash val="solid"/>
          </a:ln>
        </p:spPr>
      </p:sp>
      <p:sp>
        <p:nvSpPr>
          <p:cNvPr id="24" name="Text 22"/>
          <p:cNvSpPr txBox="1"/>
          <p:nvPr/>
        </p:nvSpPr>
        <p:spPr>
          <a:xfrm>
            <a:off x="7681427"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4</a:t>
            </a:r>
            <a:endParaRPr lang="el-GR" sz="1020" dirty="0"/>
          </a:p>
        </p:txBody>
      </p:sp>
      <p:sp>
        <p:nvSpPr>
          <p:cNvPr id="25" name="Text 23"/>
          <p:cNvSpPr txBox="1"/>
          <p:nvPr/>
        </p:nvSpPr>
        <p:spPr>
          <a:xfrm>
            <a:off x="7636886" y="2986422"/>
            <a:ext cx="1509309" cy="604259"/>
          </a:xfrm>
          <a:prstGeom prst="rect">
            <a:avLst/>
          </a:prstGeom>
          <a:noFill/>
          <a:ln/>
        </p:spPr>
        <p:txBody>
          <a:bodyPr wrap="square" lIns="0" tIns="0" rIns="0" bIns="0" rtlCol="0" anchor="t">
            <a:normAutofit/>
          </a:bodyPr>
          <a:lstStyle/>
          <a:p>
            <a:pPr indent="0" marL="0">
              <a:buNone/>
            </a:pPr>
            <a:r>
              <a:rPr lang="el-GR" altLang="en-US" sz="1440" b="1" dirty="0">
                <a:solidFill>
                  <a:srgbClr val="1B2420"/>
                </a:solidFill>
                <a:latin typeface="Calibri" pitchFamily="34" charset="0"/>
                <a:ea typeface="Calibri" pitchFamily="34" charset="-122"/>
                <a:cs typeface="Calibri" pitchFamily="34" charset="-120"/>
              </a:rPr>
              <a:t>Διακομιστής</a:t>
            </a:r>
            <a:endParaRPr lang="el-GR" sz="1440" dirty="0"/>
          </a:p>
        </p:txBody>
      </p:sp>
      <p:sp>
        <p:nvSpPr>
          <p:cNvPr id="26" name="Text 24"/>
          <p:cNvSpPr txBox="1"/>
          <p:nvPr/>
        </p:nvSpPr>
        <p:spPr>
          <a:xfrm>
            <a:off x="7636886" y="3590681"/>
            <a:ext cx="1509309" cy="415428"/>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Λαμβάνει τα δεδομένα μέσω διαδικτύου και τα αρχειοθετεί</a:t>
            </a:r>
            <a:endParaRPr lang="el-GR" sz="1170" dirty="0"/>
          </a:p>
        </p:txBody>
      </p:sp>
      <p:sp>
        <p:nvSpPr>
          <p:cNvPr id="27" name="Shape 25"/>
          <p:cNvSpPr/>
          <p:nvPr/>
        </p:nvSpPr>
        <p:spPr>
          <a:xfrm rot="5400000">
            <a:off x="9438803" y="3095944"/>
            <a:ext cx="201168" cy="196384"/>
          </a:xfrm>
          <a:prstGeom prst="triangle">
            <a:avLst/>
          </a:prstGeom>
          <a:solidFill>
            <a:srgbClr val="BFE0C8"/>
          </a:solidFill>
          <a:ln w="12700">
            <a:solidFill>
              <a:srgbClr val="BFE0C8"/>
            </a:solidFill>
            <a:prstDash val="solid"/>
          </a:ln>
        </p:spPr>
      </p:sp>
      <p:sp>
        <p:nvSpPr>
          <p:cNvPr id="28" name="Shape 26"/>
          <p:cNvSpPr/>
          <p:nvPr/>
        </p:nvSpPr>
        <p:spPr>
          <a:xfrm>
            <a:off x="9731411" y="2268864"/>
            <a:ext cx="1911645" cy="1850543"/>
          </a:xfrm>
          <a:prstGeom prst="roundRect">
            <a:avLst>
              <a:gd name="adj" fmla="val 5930"/>
            </a:avLst>
          </a:prstGeom>
          <a:solidFill>
            <a:srgbClr val="E6F3EA"/>
          </a:solidFill>
          <a:ln w="9525">
            <a:solidFill>
              <a:srgbClr val="CFE6D6"/>
            </a:solidFill>
            <a:prstDash val="solid"/>
          </a:ln>
        </p:spPr>
      </p:sp>
      <p:sp>
        <p:nvSpPr>
          <p:cNvPr id="29" name="Shape 27"/>
          <p:cNvSpPr/>
          <p:nvPr/>
        </p:nvSpPr>
        <p:spPr>
          <a:xfrm>
            <a:off x="9977120" y="2435035"/>
            <a:ext cx="422981" cy="422981"/>
          </a:xfrm>
          <a:prstGeom prst="ellipse">
            <a:avLst/>
          </a:prstGeom>
          <a:solidFill>
            <a:srgbClr val="1F7A3A"/>
          </a:solidFill>
          <a:ln w="12700">
            <a:solidFill>
              <a:srgbClr val="1F7A3A"/>
            </a:solidFill>
            <a:prstDash val="solid"/>
          </a:ln>
        </p:spPr>
      </p:sp>
      <p:sp>
        <p:nvSpPr>
          <p:cNvPr id="30" name="Text 28"/>
          <p:cNvSpPr txBox="1"/>
          <p:nvPr/>
        </p:nvSpPr>
        <p:spPr>
          <a:xfrm>
            <a:off x="9977120"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5</a:t>
            </a:r>
            <a:endParaRPr lang="el-GR" sz="1020" dirty="0"/>
          </a:p>
        </p:txBody>
      </p:sp>
      <p:sp>
        <p:nvSpPr>
          <p:cNvPr id="31" name="Text 29"/>
          <p:cNvSpPr txBox="1"/>
          <p:nvPr/>
        </p:nvSpPr>
        <p:spPr>
          <a:xfrm>
            <a:off x="9932579" y="2986422"/>
            <a:ext cx="1509309" cy="604259"/>
          </a:xfrm>
          <a:prstGeom prst="rect">
            <a:avLst/>
          </a:prstGeom>
          <a:noFill/>
          <a:ln/>
        </p:spPr>
        <p:txBody>
          <a:bodyPr wrap="square" lIns="0" tIns="0" rIns="0" bIns="0" rtlCol="0" anchor="t">
            <a:normAutofit/>
          </a:bodyPr>
          <a:lstStyle/>
          <a:p>
            <a:pPr indent="0" marL="0">
              <a:buNone/>
            </a:pPr>
            <a:r>
              <a:rPr lang="el-GR" altLang="en-US" sz="1440" b="1" dirty="0">
                <a:solidFill>
                  <a:srgbClr val="1B2420"/>
                </a:solidFill>
                <a:latin typeface="Calibri" pitchFamily="34" charset="0"/>
                <a:ea typeface="Calibri" pitchFamily="34" charset="-122"/>
                <a:cs typeface="Calibri" pitchFamily="34" charset="-120"/>
              </a:rPr>
              <a:t>Πίνακας</a:t>
            </a:r>
            <a:endParaRPr lang="el-GR" sz="1440" dirty="0"/>
          </a:p>
        </p:txBody>
      </p:sp>
      <p:sp>
        <p:nvSpPr>
          <p:cNvPr id="32" name="Text 30"/>
          <p:cNvSpPr txBox="1"/>
          <p:nvPr/>
        </p:nvSpPr>
        <p:spPr>
          <a:xfrm>
            <a:off x="9932579" y="3590681"/>
            <a:ext cx="1509309" cy="415428"/>
          </a:xfrm>
          <a:prstGeom prst="rect">
            <a:avLst/>
          </a:prstGeom>
          <a:noFill/>
          <a:ln/>
        </p:spPr>
        <p:txBody>
          <a:bodyPr wrap="square" lIns="0" tIns="0" rIns="0" bIns="0" rtlCol="0" anchor="t">
            <a:normAutofit/>
          </a:bodyPr>
          <a:lstStyle/>
          <a:p>
            <a:pPr indent="0" marL="0">
              <a:buNone/>
            </a:pPr>
            <a:r>
              <a:rPr lang="el-GR" altLang="en-US" sz="1170" dirty="0">
                <a:solidFill>
                  <a:srgbClr val="3A4540"/>
                </a:solidFill>
                <a:latin typeface="Calibri" pitchFamily="34" charset="0"/>
                <a:ea typeface="Calibri" pitchFamily="34" charset="-122"/>
                <a:cs typeface="Calibri" pitchFamily="34" charset="-120"/>
              </a:rPr>
              <a:t>Παρακολούθηση από κινητό ή υπολογιστή</a:t>
            </a:r>
            <a:endParaRPr lang="el-GR" sz="1170" dirty="0"/>
          </a:p>
        </p:txBody>
      </p:sp>
      <p:sp>
        <p:nvSpPr>
          <p:cNvPr id="33" name="Text 31"/>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The Things Network, What is LoRaWAN?; Εμπορικό Επιμελητήριο Κοζάν, Οδηγός Τοποθέτησης Αισθητήρων IoT (2026)</a:t>
            </a:r>
            <a:endParaRPr lang="el-GR" sz="900" dirty="0"/>
          </a:p>
        </p:txBody>
      </p:sp>
      <p:sp>
        <p:nvSpPr>
          <p:cNvPr id="34" name="Text 3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11</a:t>
            </a:r>
            <a:endParaRPr lang="el-GR" sz="900" dirty="0"/>
          </a:p>
        </p:txBody>
      </p:sp>
      <p:sp>
        <p:nvSpPr>
          <p:cNvPr id="36" name="Shape 33"/>
          <p:cNvSpPr/>
          <p:nvPr/>
        </p:nvSpPr>
        <p:spPr>
          <a:xfrm>
            <a:off x="548640" y="4346004"/>
            <a:ext cx="3515258" cy="1404902"/>
          </a:xfrm>
          <a:prstGeom prst="roundRect">
            <a:avLst>
              <a:gd name="adj" fmla="val 6509"/>
            </a:avLst>
          </a:prstGeom>
          <a:solidFill>
            <a:srgbClr val="E2F2F6"/>
          </a:solidFill>
          <a:ln w="9525">
            <a:solidFill>
              <a:srgbClr val="E2F2F6"/>
            </a:solidFill>
            <a:prstDash val="solid"/>
          </a:ln>
        </p:spPr>
      </p:sp>
      <p:sp>
        <p:nvSpPr>
          <p:cNvPr id="37" name="Text 34"/>
          <p:cNvSpPr txBox="1"/>
          <p:nvPr/>
        </p:nvSpPr>
        <p:spPr>
          <a:xfrm>
            <a:off x="749808" y="4451750"/>
            <a:ext cx="3112922" cy="256810"/>
          </a:xfrm>
          <a:prstGeom prst="rect">
            <a:avLst/>
          </a:prstGeom>
          <a:noFill/>
          <a:ln/>
        </p:spPr>
        <p:txBody>
          <a:bodyPr wrap="square" lIns="0" tIns="0" rIns="0" bIns="0" rtlCol="0" anchor="t"/>
          <a:lstStyle/>
          <a:p>
            <a:pPr indent="0" marL="0">
              <a:buNone/>
            </a:pPr>
            <a:r>
              <a:rPr lang="el-GR" altLang="en-US" sz="1310" b="1" dirty="0">
                <a:solidFill>
                  <a:srgbClr val="0E7490"/>
                </a:solidFill>
                <a:latin typeface="Calibri" pitchFamily="34" charset="0"/>
                <a:ea typeface="Calibri" pitchFamily="34" charset="-122"/>
                <a:cs typeface="Calibri" pitchFamily="34" charset="-120"/>
              </a:rPr>
              <a:t>LoRaWAN</a:t>
            </a:r>
            <a:endParaRPr lang="el-GR" sz="1310" dirty="0"/>
          </a:p>
        </p:txBody>
      </p:sp>
      <p:sp>
        <p:nvSpPr>
          <p:cNvPr id="38" name="Text 35"/>
          <p:cNvSpPr txBox="1"/>
          <p:nvPr/>
        </p:nvSpPr>
        <p:spPr>
          <a:xfrm>
            <a:off x="749808" y="4738773"/>
            <a:ext cx="3112922" cy="936601"/>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Μικρά πακέτα δεδομένων με χαμηλή κατανάλωση· στην ύπαιθρο εμβέλεια πάνω από 10 km, μπαταρία έως 10 χρόνια. Χρειάζεται δική σας πύλη ή τοπικό δίκτυο.</a:t>
            </a:r>
            <a:endParaRPr lang="el-GR" sz="1130" dirty="0"/>
          </a:p>
        </p:txBody>
      </p:sp>
      <p:sp>
        <p:nvSpPr>
          <p:cNvPr id="39" name="Shape 36"/>
          <p:cNvSpPr/>
          <p:nvPr/>
        </p:nvSpPr>
        <p:spPr>
          <a:xfrm>
            <a:off x="4338218" y="4346004"/>
            <a:ext cx="3515258" cy="1404902"/>
          </a:xfrm>
          <a:prstGeom prst="roundRect">
            <a:avLst>
              <a:gd name="adj" fmla="val 6509"/>
            </a:avLst>
          </a:prstGeom>
          <a:solidFill>
            <a:srgbClr val="E2F2F6"/>
          </a:solidFill>
          <a:ln w="9525">
            <a:solidFill>
              <a:srgbClr val="E2F2F6"/>
            </a:solidFill>
            <a:prstDash val="solid"/>
          </a:ln>
        </p:spPr>
      </p:sp>
      <p:sp>
        <p:nvSpPr>
          <p:cNvPr id="40" name="Text 37"/>
          <p:cNvSpPr txBox="1"/>
          <p:nvPr/>
        </p:nvSpPr>
        <p:spPr>
          <a:xfrm>
            <a:off x="4539386" y="4451750"/>
            <a:ext cx="3112922" cy="256810"/>
          </a:xfrm>
          <a:prstGeom prst="rect">
            <a:avLst/>
          </a:prstGeom>
          <a:noFill/>
          <a:ln/>
        </p:spPr>
        <p:txBody>
          <a:bodyPr wrap="square" lIns="0" tIns="0" rIns="0" bIns="0" rtlCol="0" anchor="t"/>
          <a:lstStyle/>
          <a:p>
            <a:pPr indent="0" marL="0">
              <a:buNone/>
            </a:pPr>
            <a:r>
              <a:rPr lang="el-GR" altLang="en-US" sz="1310" b="1" dirty="0">
                <a:solidFill>
                  <a:srgbClr val="0E7490"/>
                </a:solidFill>
                <a:latin typeface="Calibri" pitchFamily="34" charset="0"/>
                <a:ea typeface="Calibri" pitchFamily="34" charset="-122"/>
                <a:cs typeface="Calibri" pitchFamily="34" charset="-120"/>
              </a:rPr>
              <a:t>NB-IoT και LTE-M</a:t>
            </a:r>
            <a:endParaRPr lang="el-GR" sz="1310" dirty="0"/>
          </a:p>
        </p:txBody>
      </p:sp>
      <p:sp>
        <p:nvSpPr>
          <p:cNvPr id="41" name="Text 38"/>
          <p:cNvSpPr txBox="1"/>
          <p:nvPr/>
        </p:nvSpPr>
        <p:spPr>
          <a:xfrm>
            <a:off x="4539386" y="4738773"/>
            <a:ext cx="3112922" cy="936601"/>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Κυψελωτές συνδέσεις χαμηλής κατανάλωσης μέσω δικτύου κινητής. Απαιτούν κάλυψη παρόχου και συνδρομή.</a:t>
            </a:r>
            <a:endParaRPr lang="el-GR" sz="1130" dirty="0"/>
          </a:p>
        </p:txBody>
      </p:sp>
      <p:sp>
        <p:nvSpPr>
          <p:cNvPr id="42" name="Shape 39"/>
          <p:cNvSpPr/>
          <p:nvPr/>
        </p:nvSpPr>
        <p:spPr>
          <a:xfrm>
            <a:off x="8127797" y="4346004"/>
            <a:ext cx="3515258" cy="1404902"/>
          </a:xfrm>
          <a:prstGeom prst="roundRect">
            <a:avLst>
              <a:gd name="adj" fmla="val 6509"/>
            </a:avLst>
          </a:prstGeom>
          <a:solidFill>
            <a:srgbClr val="FBF1DC"/>
          </a:solidFill>
          <a:ln w="9525">
            <a:solidFill>
              <a:srgbClr val="FBF1DC"/>
            </a:solidFill>
            <a:prstDash val="solid"/>
          </a:ln>
        </p:spPr>
      </p:sp>
      <p:sp>
        <p:nvSpPr>
          <p:cNvPr id="43" name="Text 40"/>
          <p:cNvSpPr txBox="1"/>
          <p:nvPr/>
        </p:nvSpPr>
        <p:spPr>
          <a:xfrm>
            <a:off x="8328965" y="4451750"/>
            <a:ext cx="3112922" cy="256810"/>
          </a:xfrm>
          <a:prstGeom prst="rect">
            <a:avLst/>
          </a:prstGeom>
          <a:noFill/>
          <a:ln/>
        </p:spPr>
        <p:txBody>
          <a:bodyPr wrap="square" lIns="0" tIns="0" rIns="0" bIns="0" rtlCol="0" anchor="t"/>
          <a:lstStyle/>
          <a:p>
            <a:pPr indent="0" marL="0">
              <a:buNone/>
            </a:pPr>
            <a:r>
              <a:rPr lang="el-GR" altLang="en-US" sz="1310" b="1" dirty="0">
                <a:solidFill>
                  <a:srgbClr val="854D0E"/>
                </a:solidFill>
                <a:latin typeface="Calibri" pitchFamily="34" charset="0"/>
                <a:ea typeface="Calibri" pitchFamily="34" charset="-122"/>
                <a:cs typeface="Calibri" pitchFamily="34" charset="-120"/>
              </a:rPr>
              <a:t>Συντήρηση και ασφάλεια</a:t>
            </a:r>
            <a:endParaRPr lang="el-GR" sz="1310" dirty="0"/>
          </a:p>
        </p:txBody>
      </p:sp>
      <p:sp>
        <p:nvSpPr>
          <p:cNvPr id="44" name="Text 41"/>
          <p:cNvSpPr txBox="1"/>
          <p:nvPr/>
        </p:nvSpPr>
        <p:spPr>
          <a:xfrm>
            <a:off x="8328965" y="4738773"/>
            <a:ext cx="3112922" cy="936601"/>
          </a:xfrm>
          <a:prstGeom prst="rect">
            <a:avLst/>
          </a:prstGeom>
          <a:noFill/>
          <a:ln/>
        </p:spPr>
        <p:txBody>
          <a:bodyPr wrap="square" lIns="0" tIns="0" rIns="0" bIns="0" rtlCol="0" anchor="t">
            <a:normAutofit/>
          </a:bodyPr>
          <a:lstStyle/>
          <a:p>
            <a:pPr indent="0" marL="0">
              <a:buNone/>
            </a:pPr>
            <a:r>
              <a:rPr lang="el-GR" altLang="en-US" sz="1130" dirty="0">
                <a:solidFill>
                  <a:srgbClr val="3A4540"/>
                </a:solidFill>
                <a:latin typeface="Calibri" pitchFamily="34" charset="0"/>
                <a:ea typeface="Calibri" pitchFamily="34" charset="-122"/>
                <a:cs typeface="Calibri" pitchFamily="34" charset="-120"/>
              </a:rPr>
              <a:t>Εβδομαδιαίως καθαρισμός, καλώδια, μπαταρία· μηνιαίως βαθμονόμηση και δοκιμή επικοινωνίας. Αλλάζετε κωδικούς, ενημερώνετε το λογισμικό.</a:t>
            </a:r>
            <a:endParaRPr lang="el-GR" sz="113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 3</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Πίνακας IoT: ένας πορτοκαλεώνας τον Ιούλιο</a:t>
            </a:r>
            <a:endParaRPr lang="el-GR" sz="2700" dirty="0"/>
          </a:p>
        </p:txBody>
      </p:sp>
      <p:sp>
        <p:nvSpPr>
          <p:cNvPr id="4" name="Text 2"/>
          <p:cNvSpPr txBox="1"/>
          <p:nvPr/>
        </p:nvSpPr>
        <p:spPr>
          <a:xfrm>
            <a:off x="548640" y="2231098"/>
            <a:ext cx="5760720" cy="3504702"/>
          </a:xfrm>
          <a:prstGeom prst="rect">
            <a:avLst/>
          </a:prstGeom>
          <a:noFill/>
          <a:ln/>
        </p:spPr>
        <p:txBody>
          <a:bodyPr wrap="square" lIns="0" tIns="0" rIns="0" bIns="0" rtlCol="0" anchor="t">
            <a:normAutofit/>
          </a:bodyPr>
          <a:lstStyle/>
          <a:p>
            <a:pPr marL="228600" indent="-228600">
              <a:lnSpc>
                <a:spcPct val="105000"/>
              </a:lnSpc>
              <a:spcAft>
                <a:spcPts val="661"/>
              </a:spcAft>
              <a:buSzPct val="100000"/>
              <a:buChar char="•"/>
            </a:pPr>
            <a:r>
              <a:rPr lang="el-GR" altLang="en-US" sz="1440" b="1" dirty="0">
                <a:solidFill>
                  <a:srgbClr val="1B2420"/>
                </a:solidFill>
                <a:latin typeface="Calibri" pitchFamily="34" charset="0"/>
                <a:ea typeface="Calibri" pitchFamily="34" charset="-122"/>
                <a:cs typeface="Calibri" pitchFamily="34" charset="-120"/>
              </a:rPr>
              <a:t>Αποστολή: </a:t>
            </a:r>
            <a:r>
              <a:rPr lang="el-GR" altLang="en-US" sz="1440" dirty="0">
                <a:solidFill>
                  <a:srgbClr val="3A4540"/>
                </a:solidFill>
                <a:latin typeface="Calibri" pitchFamily="34" charset="0"/>
                <a:ea typeface="Calibri" pitchFamily="34" charset="-122"/>
                <a:cs typeface="Calibri" pitchFamily="34" charset="-120"/>
              </a:rPr>
              <a:t>περιβόλι με στάγδην άρδευση στο Κοζάν, 1-14 Ιουλίου· υγρασία εδάφους στα 30 και 60 cm και μέγιστη θερμοκρασία.</a:t>
            </a:r>
            <a:endParaRPr lang="el-GR" sz="1440" dirty="0"/>
          </a:p>
          <a:p>
            <a:pPr marL="228600" indent="-228600">
              <a:lnSpc>
                <a:spcPct val="105000"/>
              </a:lnSpc>
              <a:spcAft>
                <a:spcPts val="661"/>
              </a:spcAft>
              <a:buSzPct val="100000"/>
              <a:buChar char="•"/>
            </a:pPr>
            <a:r>
              <a:rPr lang="el-GR" altLang="en-US" sz="1440" b="1" dirty="0">
                <a:solidFill>
                  <a:srgbClr val="1B2420"/>
                </a:solidFill>
                <a:latin typeface="Calibri" pitchFamily="34" charset="0"/>
                <a:ea typeface="Calibri" pitchFamily="34" charset="-122"/>
                <a:cs typeface="Calibri" pitchFamily="34" charset="-120"/>
              </a:rPr>
              <a:t>Εύρος στόχου: </a:t>
            </a:r>
            <a:r>
              <a:rPr lang="el-GR" altLang="en-US" sz="1440" dirty="0">
                <a:solidFill>
                  <a:srgbClr val="3A4540"/>
                </a:solidFill>
                <a:latin typeface="Calibri" pitchFamily="34" charset="0"/>
                <a:ea typeface="Calibri" pitchFamily="34" charset="-122"/>
                <a:cs typeface="Calibri" pitchFamily="34" charset="-120"/>
              </a:rPr>
              <a:t>24-34% στα 30 cm (όρια του γεωπόνου συμβούλου).</a:t>
            </a:r>
            <a:endParaRPr lang="el-GR" sz="1440" dirty="0"/>
          </a:p>
          <a:p>
            <a:pPr marL="228600" indent="-228600">
              <a:lnSpc>
                <a:spcPct val="105000"/>
              </a:lnSpc>
              <a:spcAft>
                <a:spcPts val="661"/>
              </a:spcAft>
              <a:buSzPct val="100000"/>
              <a:buChar char="•"/>
            </a:pPr>
            <a:r>
              <a:rPr lang="el-GR" altLang="en-US" sz="1440" b="1" dirty="0">
                <a:solidFill>
                  <a:srgbClr val="1B2420"/>
                </a:solidFill>
                <a:latin typeface="Calibri" pitchFamily="34" charset="0"/>
                <a:ea typeface="Calibri" pitchFamily="34" charset="-122"/>
                <a:cs typeface="Calibri" pitchFamily="34" charset="-120"/>
              </a:rPr>
              <a:t>Διαβάστε: </a:t>
            </a:r>
            <a:r>
              <a:rPr lang="el-GR" altLang="en-US" sz="1440" dirty="0">
                <a:solidFill>
                  <a:srgbClr val="3A4540"/>
                </a:solidFill>
                <a:latin typeface="Calibri" pitchFamily="34" charset="0"/>
                <a:ea typeface="Calibri" pitchFamily="34" charset="-122"/>
                <a:cs typeface="Calibri" pitchFamily="34" charset="-120"/>
              </a:rPr>
              <a:t>οι απότομες άνοδοι είναι αρδεύσεις· η πτώση ανάμεσά τους επιταχύνεται τις ζεστές ημέρες.</a:t>
            </a:r>
            <a:endParaRPr lang="el-GR" sz="1440" dirty="0"/>
          </a:p>
          <a:p>
            <a:pPr marL="228600" indent="-228600">
              <a:lnSpc>
                <a:spcPct val="105000"/>
              </a:lnSpc>
              <a:spcAft>
                <a:spcPts val="661"/>
              </a:spcAft>
              <a:buSzPct val="100000"/>
              <a:buChar char="•"/>
            </a:pPr>
            <a:r>
              <a:rPr lang="el-GR" altLang="en-US" sz="1440" b="1" dirty="0">
                <a:solidFill>
                  <a:srgbClr val="1B2420"/>
                </a:solidFill>
                <a:latin typeface="Calibri" pitchFamily="34" charset="0"/>
                <a:ea typeface="Calibri" pitchFamily="34" charset="-122"/>
                <a:cs typeface="Calibri" pitchFamily="34" charset="-120"/>
              </a:rPr>
              <a:t>Προσοχή: </a:t>
            </a:r>
            <a:r>
              <a:rPr lang="el-GR" altLang="en-US" sz="1440" dirty="0">
                <a:solidFill>
                  <a:srgbClr val="3A4540"/>
                </a:solidFill>
                <a:latin typeface="Calibri" pitchFamily="34" charset="0"/>
                <a:ea typeface="Calibri" pitchFamily="34" charset="-122"/>
                <a:cs typeface="Calibri" pitchFamily="34" charset="-120"/>
              </a:rPr>
              <a:t>η άνοδος στα 60 cm δείχνει ότι το νερό διαφεύγει κάτω από τη ριζόσφαιρα.</a:t>
            </a:r>
            <a:endParaRPr lang="el-GR" sz="1440" dirty="0"/>
          </a:p>
          <a:p>
            <a:pPr marL="228600" indent="-228600">
              <a:lnSpc>
                <a:spcPct val="105000"/>
              </a:lnSpc>
              <a:spcAft>
                <a:spcPts val="661"/>
              </a:spcAft>
              <a:buSzPct val="100000"/>
              <a:buChar char="•"/>
            </a:pPr>
            <a:r>
              <a:rPr lang="el-GR" altLang="en-US" sz="1440" b="1" dirty="0">
                <a:solidFill>
                  <a:srgbClr val="1B2420"/>
                </a:solidFill>
                <a:latin typeface="Calibri" pitchFamily="34" charset="0"/>
                <a:ea typeface="Calibri" pitchFamily="34" charset="-122"/>
                <a:cs typeface="Calibri" pitchFamily="34" charset="-120"/>
              </a:rPr>
              <a:t>Πλαίσιο: </a:t>
            </a:r>
            <a:r>
              <a:rPr lang="el-GR" altLang="en-US" sz="1440" dirty="0">
                <a:solidFill>
                  <a:srgbClr val="3A4540"/>
                </a:solidFill>
                <a:latin typeface="Calibri" pitchFamily="34" charset="0"/>
                <a:ea typeface="Calibri" pitchFamily="34" charset="-122"/>
                <a:cs typeface="Calibri" pitchFamily="34" charset="-120"/>
              </a:rPr>
              <a:t>στα Άδανα, τον Ιούλιο, μέση μέγιστη θερμοκρασία 33,9 °C και βροχή 10,1 mm.</a:t>
            </a:r>
            <a:endParaRPr lang="el-GR" sz="1440" dirty="0"/>
          </a:p>
        </p:txBody>
      </p:sp>
      <p:pic>
        <p:nvPicPr>
          <p:cNvPr id="5" name="Image 0" descr="/root/kozan-akilli-tarim/sunum/build/cache/m3-el-dash3-a74e9629-1800-0.jpg">    </p:cNvPr>
          <p:cNvPicPr>
            <a:picLocks noChangeAspect="1"/>
          </p:cNvPicPr>
          <p:nvPr/>
        </p:nvPicPr>
        <p:blipFill>
          <a:blip r:embed="rId1"/>
          <a:stretch>
            <a:fillRect/>
          </a:stretch>
        </p:blipFill>
        <p:spPr>
          <a:xfrm>
            <a:off x="7662382" y="2231098"/>
            <a:ext cx="3039131" cy="3202572"/>
          </a:xfrm>
          <a:prstGeom prst="rect">
            <a:avLst/>
          </a:prstGeom>
          <a:effectLst>
            <a:outerShdw sx="100000" sy="100000" kx="0" ky="0" algn="bl" rotWithShape="0" blurRad="76200" dist="25400" dir="5400000">
              <a:srgbClr val="1B2420">
                <a:alpha val="22000"/>
              </a:srgbClr>
            </a:outerShdw>
          </a:effectLst>
        </p:spPr>
      </p:pic>
      <p:sp>
        <p:nvSpPr>
          <p:cNvPr id="6" name="Text 3"/>
          <p:cNvSpPr txBox="1"/>
          <p:nvPr/>
        </p:nvSpPr>
        <p:spPr>
          <a:xfrm>
            <a:off x="6720840" y="5509203"/>
            <a:ext cx="4922215" cy="302129"/>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Δραστηριότητα μαθήματος 3: πίνακας IoT (πλασματικά αλλά ρεαλιστικά δεδομένα)</a:t>
            </a:r>
            <a:endParaRPr lang="el-GR" sz="990" dirty="0"/>
          </a:p>
        </p:txBody>
      </p:sp>
      <p:sp>
        <p:nvSpPr>
          <p:cNvPr id="7" name="Text 4"/>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Τουρκική Μετεωρολογική Υπηρεσία (MGM), στατιστικά Άδανα (1929-2025)</a:t>
            </a:r>
            <a:endParaRPr lang="el-GR" sz="90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12</a:t>
            </a:r>
            <a:endParaRPr lang="el-GR"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4 · ΔΟΡΥΦΟΡΙΚΕΣ ΕΙΚΟΝΕΣ ΚΑΙ ΕΙΚΟΝΕΣ DRONE</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NDVI: το αόρατο φως του φυτού</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USGS, NDVI, the Foundation for Remote Sensing Phenology</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13</a:t>
            </a:r>
            <a:endParaRPr lang="el-GR" sz="900" dirty="0"/>
          </a:p>
        </p:txBody>
      </p:sp>
      <p:sp>
        <p:nvSpPr>
          <p:cNvPr id="7" name="Shape 4"/>
          <p:cNvSpPr/>
          <p:nvPr/>
        </p:nvSpPr>
        <p:spPr>
          <a:xfrm>
            <a:off x="548640" y="2231098"/>
            <a:ext cx="6400800" cy="3474489"/>
          </a:xfrm>
          <a:prstGeom prst="roundRect">
            <a:avLst>
              <a:gd name="adj" fmla="val 2632"/>
            </a:avLst>
          </a:prstGeom>
          <a:solidFill>
            <a:srgbClr val="F2F6F3"/>
          </a:solidFill>
          <a:ln w="9525">
            <a:solidFill>
              <a:srgbClr val="E1E9E3"/>
            </a:solidFill>
            <a:prstDash val="solid"/>
          </a:ln>
        </p:spPr>
      </p:sp>
      <p:sp>
        <p:nvSpPr>
          <p:cNvPr id="8" name="Shape 5"/>
          <p:cNvSpPr/>
          <p:nvPr/>
        </p:nvSpPr>
        <p:spPr>
          <a:xfrm>
            <a:off x="932311" y="2450142"/>
            <a:ext cx="604259" cy="604259"/>
          </a:xfrm>
          <a:prstGeom prst="ellipse">
            <a:avLst/>
          </a:prstGeom>
          <a:solidFill>
            <a:srgbClr val="A16207"/>
          </a:solidFill>
          <a:ln w="12700">
            <a:solidFill>
              <a:srgbClr val="A16207"/>
            </a:solidFill>
            <a:prstDash val="solid"/>
          </a:ln>
        </p:spPr>
      </p:sp>
      <p:sp>
        <p:nvSpPr>
          <p:cNvPr id="9" name="Text 6"/>
          <p:cNvSpPr txBox="1"/>
          <p:nvPr/>
        </p:nvSpPr>
        <p:spPr>
          <a:xfrm>
            <a:off x="548640" y="3107273"/>
            <a:ext cx="1371600" cy="241704"/>
          </a:xfrm>
          <a:prstGeom prst="rect">
            <a:avLst/>
          </a:prstGeom>
          <a:noFill/>
          <a:ln/>
        </p:spPr>
        <p:txBody>
          <a:bodyPr wrap="square" lIns="0" tIns="0" rIns="0" bIns="0" rtlCol="0" anchor="t"/>
          <a:lstStyle/>
          <a:p>
            <a:pPr algn="ctr" indent="0" marL="0">
              <a:buNone/>
            </a:pPr>
            <a:r>
              <a:rPr lang="el-GR" altLang="en-US" sz="1170" b="1" dirty="0">
                <a:solidFill>
                  <a:srgbClr val="5F6C66"/>
                </a:solidFill>
                <a:latin typeface="Calibri" pitchFamily="34" charset="0"/>
                <a:ea typeface="Calibri" pitchFamily="34" charset="-122"/>
                <a:cs typeface="Calibri" pitchFamily="34" charset="-120"/>
              </a:rPr>
              <a:t>Ήλιος</a:t>
            </a:r>
            <a:endParaRPr lang="el-GR" sz="1170" dirty="0"/>
          </a:p>
        </p:txBody>
      </p:sp>
      <p:sp>
        <p:nvSpPr>
          <p:cNvPr id="10" name="Shape 7"/>
          <p:cNvSpPr/>
          <p:nvPr/>
        </p:nvSpPr>
        <p:spPr>
          <a:xfrm>
            <a:off x="2651760" y="4300685"/>
            <a:ext cx="2194560" cy="468301"/>
          </a:xfrm>
          <a:prstGeom prst="ellipse">
            <a:avLst/>
          </a:prstGeom>
          <a:solidFill>
            <a:srgbClr val="1F7A3A"/>
          </a:solidFill>
          <a:ln w="12700">
            <a:solidFill>
              <a:srgbClr val="1F7A3A"/>
            </a:solidFill>
            <a:prstDash val="solid"/>
          </a:ln>
        </p:spPr>
      </p:sp>
      <p:sp>
        <p:nvSpPr>
          <p:cNvPr id="11" name="Text 8"/>
          <p:cNvSpPr txBox="1"/>
          <p:nvPr/>
        </p:nvSpPr>
        <p:spPr>
          <a:xfrm>
            <a:off x="2377440" y="4814305"/>
            <a:ext cx="2743200" cy="256810"/>
          </a:xfrm>
          <a:prstGeom prst="rect">
            <a:avLst/>
          </a:prstGeom>
          <a:noFill/>
          <a:ln/>
        </p:spPr>
        <p:txBody>
          <a:bodyPr wrap="square" lIns="0" tIns="0" rIns="0" bIns="0" rtlCol="0" anchor="t"/>
          <a:lstStyle/>
          <a:p>
            <a:pPr algn="ctr" indent="0" marL="0">
              <a:buNone/>
            </a:pPr>
            <a:r>
              <a:rPr lang="el-GR" altLang="en-US" sz="1260" b="1" dirty="0">
                <a:solidFill>
                  <a:srgbClr val="1F7A3A"/>
                </a:solidFill>
                <a:latin typeface="Calibri" pitchFamily="34" charset="0"/>
                <a:ea typeface="Calibri" pitchFamily="34" charset="-122"/>
                <a:cs typeface="Calibri" pitchFamily="34" charset="-120"/>
              </a:rPr>
              <a:t>Υγιές φύλλο</a:t>
            </a:r>
            <a:endParaRPr lang="el-GR" sz="1260" dirty="0"/>
          </a:p>
        </p:txBody>
      </p:sp>
      <p:sp>
        <p:nvSpPr>
          <p:cNvPr id="12" name="Shape 9"/>
          <p:cNvSpPr/>
          <p:nvPr/>
        </p:nvSpPr>
        <p:spPr>
          <a:xfrm>
            <a:off x="5349240" y="2374610"/>
            <a:ext cx="1417320" cy="362555"/>
          </a:xfrm>
          <a:prstGeom prst="roundRect">
            <a:avLst>
              <a:gd name="adj" fmla="val 20177"/>
            </a:avLst>
          </a:prstGeom>
          <a:solidFill>
            <a:srgbClr val="0E7490"/>
          </a:solidFill>
          <a:ln w="12700">
            <a:solidFill>
              <a:srgbClr val="0E7490"/>
            </a:solidFill>
            <a:prstDash val="solid"/>
          </a:ln>
        </p:spPr>
      </p:sp>
      <p:sp>
        <p:nvSpPr>
          <p:cNvPr id="13" name="Text 10"/>
          <p:cNvSpPr txBox="1"/>
          <p:nvPr/>
        </p:nvSpPr>
        <p:spPr>
          <a:xfrm>
            <a:off x="5349240" y="2374610"/>
            <a:ext cx="1417320" cy="362555"/>
          </a:xfrm>
          <a:prstGeom prst="rect">
            <a:avLst/>
          </a:prstGeom>
          <a:noFill/>
          <a:ln/>
        </p:spPr>
        <p:txBody>
          <a:bodyPr wrap="square" lIns="0" tIns="0" rIns="0" bIns="0" rtlCol="0" anchor="ctr">
            <a:normAutofit/>
          </a:bodyPr>
          <a:lstStyle/>
          <a:p>
            <a:pPr algn="ctr" indent="0" marL="0">
              <a:buNone/>
            </a:pPr>
            <a:r>
              <a:rPr lang="el-GR" altLang="en-US" sz="1170" b="1" dirty="0">
                <a:solidFill>
                  <a:srgbClr val="FFFFFF"/>
                </a:solidFill>
                <a:latin typeface="Calibri" pitchFamily="34" charset="0"/>
                <a:ea typeface="Calibri" pitchFamily="34" charset="-122"/>
                <a:cs typeface="Calibri" pitchFamily="34" charset="-120"/>
              </a:rPr>
              <a:t>Αισθητήρας</a:t>
            </a:r>
            <a:endParaRPr lang="el-GR" sz="1170" dirty="0"/>
          </a:p>
        </p:txBody>
      </p:sp>
      <p:sp>
        <p:nvSpPr>
          <p:cNvPr id="14" name="Shape 11"/>
          <p:cNvSpPr/>
          <p:nvPr/>
        </p:nvSpPr>
        <p:spPr>
          <a:xfrm>
            <a:off x="1481328" y="2956209"/>
            <a:ext cx="1947672" cy="1359583"/>
          </a:xfrm>
          <a:prstGeom prst="line">
            <a:avLst/>
          </a:prstGeom>
          <a:noFill/>
          <a:ln w="50800">
            <a:solidFill>
              <a:srgbClr val="B91C1C"/>
            </a:solidFill>
            <a:prstDash val="solid"/>
          </a:ln>
        </p:spPr>
      </p:sp>
      <p:sp>
        <p:nvSpPr>
          <p:cNvPr id="15" name="Shape 12"/>
          <p:cNvSpPr/>
          <p:nvPr/>
        </p:nvSpPr>
        <p:spPr>
          <a:xfrm>
            <a:off x="1572768" y="2805144"/>
            <a:ext cx="2057400" cy="1510647"/>
          </a:xfrm>
          <a:prstGeom prst="line">
            <a:avLst/>
          </a:prstGeom>
          <a:noFill/>
          <a:ln w="50800">
            <a:solidFill>
              <a:srgbClr val="5F6C66"/>
            </a:solidFill>
            <a:prstDash val="dash"/>
          </a:ln>
        </p:spPr>
      </p:sp>
      <p:sp>
        <p:nvSpPr>
          <p:cNvPr id="16" name="Shape 13"/>
          <p:cNvSpPr/>
          <p:nvPr/>
        </p:nvSpPr>
        <p:spPr>
          <a:xfrm flipV="1">
            <a:off x="3977640" y="2737165"/>
            <a:ext cx="1463040" cy="1578626"/>
          </a:xfrm>
          <a:prstGeom prst="line">
            <a:avLst/>
          </a:prstGeom>
          <a:noFill/>
          <a:ln w="76200">
            <a:solidFill>
              <a:srgbClr val="5F6C66"/>
            </a:solidFill>
            <a:prstDash val="dash"/>
          </a:ln>
        </p:spPr>
      </p:sp>
      <p:sp>
        <p:nvSpPr>
          <p:cNvPr id="17" name="Shape 14"/>
          <p:cNvSpPr/>
          <p:nvPr/>
        </p:nvSpPr>
        <p:spPr>
          <a:xfrm flipV="1">
            <a:off x="4069080" y="3885257"/>
            <a:ext cx="822960" cy="453194"/>
          </a:xfrm>
          <a:prstGeom prst="line">
            <a:avLst/>
          </a:prstGeom>
          <a:noFill/>
          <a:ln w="19050">
            <a:solidFill>
              <a:srgbClr val="B91C1C"/>
            </a:solidFill>
            <a:prstDash val="solid"/>
          </a:ln>
        </p:spPr>
      </p:sp>
      <p:sp>
        <p:nvSpPr>
          <p:cNvPr id="18" name="Text 15"/>
          <p:cNvSpPr txBox="1"/>
          <p:nvPr/>
        </p:nvSpPr>
        <p:spPr>
          <a:xfrm>
            <a:off x="5486400" y="2941102"/>
            <a:ext cx="1417320" cy="566493"/>
          </a:xfrm>
          <a:prstGeom prst="rect">
            <a:avLst/>
          </a:prstGeom>
          <a:noFill/>
          <a:ln/>
        </p:spPr>
        <p:txBody>
          <a:bodyPr wrap="square" lIns="0" tIns="0" rIns="0" bIns="0" rtlCol="0" anchor="t">
            <a:normAutofit/>
          </a:bodyPr>
          <a:lstStyle/>
          <a:p>
            <a:pPr indent="0" marL="0">
              <a:buNone/>
            </a:pPr>
            <a:r>
              <a:rPr lang="el-GR" altLang="en-US" sz="1130" b="1" dirty="0">
                <a:solidFill>
                  <a:srgbClr val="5F6C66"/>
                </a:solidFill>
                <a:latin typeface="Calibri" pitchFamily="34" charset="0"/>
                <a:ea typeface="Calibri" pitchFamily="34" charset="-122"/>
                <a:cs typeface="Calibri" pitchFamily="34" charset="-120"/>
              </a:rPr>
              <a:t>Εγγύς υπέρυθρο: ανακλάται πολύ</a:t>
            </a:r>
            <a:endParaRPr lang="el-GR" sz="1130" dirty="0"/>
          </a:p>
        </p:txBody>
      </p:sp>
      <p:sp>
        <p:nvSpPr>
          <p:cNvPr id="19" name="Text 16"/>
          <p:cNvSpPr txBox="1"/>
          <p:nvPr/>
        </p:nvSpPr>
        <p:spPr>
          <a:xfrm>
            <a:off x="5029200" y="3734192"/>
            <a:ext cx="1874520" cy="377662"/>
          </a:xfrm>
          <a:prstGeom prst="rect">
            <a:avLst/>
          </a:prstGeom>
          <a:noFill/>
          <a:ln/>
        </p:spPr>
        <p:txBody>
          <a:bodyPr wrap="square" lIns="0" tIns="0" rIns="0" bIns="0" rtlCol="0" anchor="t">
            <a:normAutofit/>
          </a:bodyPr>
          <a:lstStyle/>
          <a:p>
            <a:pPr indent="0" marL="0">
              <a:buNone/>
            </a:pPr>
            <a:r>
              <a:rPr lang="el-GR" altLang="en-US" sz="1130" b="1" dirty="0">
                <a:solidFill>
                  <a:srgbClr val="B91C1C"/>
                </a:solidFill>
                <a:latin typeface="Calibri" pitchFamily="34" charset="0"/>
                <a:ea typeface="Calibri" pitchFamily="34" charset="-122"/>
                <a:cs typeface="Calibri" pitchFamily="34" charset="-120"/>
              </a:rPr>
              <a:t>Κόκκινο: ανακλάται λίγο</a:t>
            </a:r>
            <a:endParaRPr lang="el-GR" sz="1130" dirty="0"/>
          </a:p>
        </p:txBody>
      </p:sp>
      <p:sp>
        <p:nvSpPr>
          <p:cNvPr id="20" name="Shape 17"/>
          <p:cNvSpPr/>
          <p:nvPr/>
        </p:nvSpPr>
        <p:spPr>
          <a:xfrm>
            <a:off x="822960" y="5297712"/>
            <a:ext cx="502920" cy="0"/>
          </a:xfrm>
          <a:prstGeom prst="line">
            <a:avLst/>
          </a:prstGeom>
          <a:noFill/>
          <a:ln w="50800">
            <a:solidFill>
              <a:srgbClr val="B91C1C"/>
            </a:solidFill>
            <a:prstDash val="solid"/>
          </a:ln>
        </p:spPr>
      </p:sp>
      <p:sp>
        <p:nvSpPr>
          <p:cNvPr id="21" name="Text 18"/>
          <p:cNvSpPr txBox="1"/>
          <p:nvPr/>
        </p:nvSpPr>
        <p:spPr>
          <a:xfrm>
            <a:off x="1417320" y="5191967"/>
            <a:ext cx="2377440" cy="211491"/>
          </a:xfrm>
          <a:prstGeom prst="rect">
            <a:avLst/>
          </a:prstGeom>
          <a:noFill/>
          <a:ln/>
        </p:spPr>
        <p:txBody>
          <a:bodyPr wrap="square" lIns="0" tIns="0" rIns="0" bIns="0" rtlCol="0" anchor="ctr"/>
          <a:lstStyle/>
          <a:p>
            <a:pPr indent="0" marL="0">
              <a:buNone/>
            </a:pPr>
            <a:r>
              <a:rPr lang="el-GR" altLang="en-US" sz="1080" dirty="0">
                <a:solidFill>
                  <a:srgbClr val="3A4540"/>
                </a:solidFill>
                <a:latin typeface="Calibri" pitchFamily="34" charset="0"/>
                <a:ea typeface="Calibri" pitchFamily="34" charset="-122"/>
                <a:cs typeface="Calibri" pitchFamily="34" charset="-120"/>
              </a:rPr>
              <a:t>Κόκκινο φως</a:t>
            </a:r>
            <a:endParaRPr lang="el-GR" sz="1080" dirty="0"/>
          </a:p>
        </p:txBody>
      </p:sp>
      <p:sp>
        <p:nvSpPr>
          <p:cNvPr id="22" name="Shape 19"/>
          <p:cNvSpPr/>
          <p:nvPr/>
        </p:nvSpPr>
        <p:spPr>
          <a:xfrm>
            <a:off x="822960" y="5539416"/>
            <a:ext cx="502920" cy="0"/>
          </a:xfrm>
          <a:prstGeom prst="line">
            <a:avLst/>
          </a:prstGeom>
          <a:noFill/>
          <a:ln w="50800">
            <a:solidFill>
              <a:srgbClr val="5F6C66"/>
            </a:solidFill>
            <a:prstDash val="dash"/>
          </a:ln>
        </p:spPr>
      </p:sp>
      <p:sp>
        <p:nvSpPr>
          <p:cNvPr id="23" name="Text 20"/>
          <p:cNvSpPr txBox="1"/>
          <p:nvPr/>
        </p:nvSpPr>
        <p:spPr>
          <a:xfrm>
            <a:off x="1417320" y="5433670"/>
            <a:ext cx="2926080" cy="211491"/>
          </a:xfrm>
          <a:prstGeom prst="rect">
            <a:avLst/>
          </a:prstGeom>
          <a:noFill/>
          <a:ln/>
        </p:spPr>
        <p:txBody>
          <a:bodyPr wrap="square" lIns="0" tIns="0" rIns="0" bIns="0" rtlCol="0" anchor="ctr"/>
          <a:lstStyle/>
          <a:p>
            <a:pPr indent="0" marL="0">
              <a:buNone/>
            </a:pPr>
            <a:r>
              <a:rPr lang="el-GR" altLang="en-US" sz="1080" dirty="0">
                <a:solidFill>
                  <a:srgbClr val="3A4540"/>
                </a:solidFill>
                <a:latin typeface="Calibri" pitchFamily="34" charset="0"/>
                <a:ea typeface="Calibri" pitchFamily="34" charset="-122"/>
                <a:cs typeface="Calibri" pitchFamily="34" charset="-120"/>
              </a:rPr>
              <a:t>Εγγύς υπέρυθρο (NIR)</a:t>
            </a:r>
            <a:endParaRPr lang="el-GR" sz="1080" dirty="0"/>
          </a:p>
        </p:txBody>
      </p:sp>
      <p:sp>
        <p:nvSpPr>
          <p:cNvPr id="24" name="Shape 21"/>
          <p:cNvSpPr/>
          <p:nvPr/>
        </p:nvSpPr>
        <p:spPr>
          <a:xfrm>
            <a:off x="7269480" y="2231098"/>
            <a:ext cx="4373575" cy="981921"/>
          </a:xfrm>
          <a:prstGeom prst="roundRect">
            <a:avLst>
              <a:gd name="adj" fmla="val 9312"/>
            </a:avLst>
          </a:prstGeom>
          <a:solidFill>
            <a:srgbClr val="0E3D1E"/>
          </a:solidFill>
          <a:ln w="9525">
            <a:solidFill>
              <a:srgbClr val="0E3D1E"/>
            </a:solidFill>
            <a:prstDash val="solid"/>
          </a:ln>
        </p:spPr>
      </p:sp>
      <p:sp>
        <p:nvSpPr>
          <p:cNvPr id="25" name="Text 22"/>
          <p:cNvSpPr txBox="1"/>
          <p:nvPr/>
        </p:nvSpPr>
        <p:spPr>
          <a:xfrm>
            <a:off x="7498080" y="2367056"/>
            <a:ext cx="3916375" cy="415428"/>
          </a:xfrm>
          <a:prstGeom prst="rect">
            <a:avLst/>
          </a:prstGeom>
          <a:noFill/>
          <a:ln/>
        </p:spPr>
        <p:txBody>
          <a:bodyPr wrap="square" lIns="0" tIns="0" rIns="0" bIns="0" rtlCol="0" anchor="ctr">
            <a:normAutofit/>
          </a:bodyPr>
          <a:lstStyle/>
          <a:p>
            <a:pPr indent="0" marL="0">
              <a:buNone/>
            </a:pPr>
            <a:r>
              <a:rPr lang="el-GR" altLang="en-US" sz="1440" b="1" dirty="0">
                <a:solidFill>
                  <a:srgbClr val="FFFFFF"/>
                </a:solidFill>
                <a:latin typeface="Calibri" pitchFamily="34" charset="0"/>
                <a:ea typeface="Calibri" pitchFamily="34" charset="-122"/>
                <a:cs typeface="Calibri" pitchFamily="34" charset="-120"/>
              </a:rPr>
              <a:t>NDVI = (NIR − Κόκκινο) / (NIR + Κόκκινο)</a:t>
            </a:r>
            <a:endParaRPr lang="el-GR" sz="1440" dirty="0"/>
          </a:p>
        </p:txBody>
      </p:sp>
      <p:sp>
        <p:nvSpPr>
          <p:cNvPr id="26" name="Text 23"/>
          <p:cNvSpPr txBox="1"/>
          <p:nvPr/>
        </p:nvSpPr>
        <p:spPr>
          <a:xfrm>
            <a:off x="7498080" y="2805144"/>
            <a:ext cx="3916375" cy="271917"/>
          </a:xfrm>
          <a:prstGeom prst="rect">
            <a:avLst/>
          </a:prstGeom>
          <a:noFill/>
          <a:ln/>
        </p:spPr>
        <p:txBody>
          <a:bodyPr wrap="square" lIns="0" tIns="0" rIns="0" bIns="0" rtlCol="0" anchor="ctr"/>
          <a:lstStyle/>
          <a:p>
            <a:pPr indent="0" marL="0">
              <a:buNone/>
            </a:pPr>
            <a:r>
              <a:rPr lang="el-GR" altLang="en-US" sz="1170" dirty="0">
                <a:solidFill>
                  <a:srgbClr val="CFE6D6"/>
                </a:solidFill>
                <a:latin typeface="Calibri" pitchFamily="34" charset="0"/>
                <a:ea typeface="Calibri" pitchFamily="34" charset="-122"/>
                <a:cs typeface="Calibri" pitchFamily="34" charset="-120"/>
              </a:rPr>
              <a:t>Το αποτέλεσμα είναι αριθμός μεταξύ −1 και +1</a:t>
            </a:r>
            <a:endParaRPr lang="el-GR" sz="1170" dirty="0"/>
          </a:p>
        </p:txBody>
      </p:sp>
      <p:sp>
        <p:nvSpPr>
          <p:cNvPr id="27" name="Shape 24"/>
          <p:cNvSpPr/>
          <p:nvPr/>
        </p:nvSpPr>
        <p:spPr>
          <a:xfrm>
            <a:off x="7269480" y="3364083"/>
            <a:ext cx="1325880" cy="392768"/>
          </a:xfrm>
          <a:prstGeom prst="roundRect">
            <a:avLst>
              <a:gd name="adj" fmla="val 18625"/>
            </a:avLst>
          </a:prstGeom>
          <a:solidFill>
            <a:srgbClr val="1F7A3A"/>
          </a:solidFill>
          <a:ln w="12700">
            <a:solidFill>
              <a:srgbClr val="1F7A3A"/>
            </a:solidFill>
            <a:prstDash val="solid"/>
          </a:ln>
        </p:spPr>
      </p:sp>
      <p:sp>
        <p:nvSpPr>
          <p:cNvPr id="28" name="Text 25"/>
          <p:cNvSpPr txBox="1"/>
          <p:nvPr/>
        </p:nvSpPr>
        <p:spPr>
          <a:xfrm>
            <a:off x="7269480" y="3364083"/>
            <a:ext cx="1325880" cy="392768"/>
          </a:xfrm>
          <a:prstGeom prst="rect">
            <a:avLst/>
          </a:prstGeom>
          <a:noFill/>
          <a:ln/>
        </p:spPr>
        <p:txBody>
          <a:bodyPr wrap="square" lIns="0" tIns="0" rIns="0" bIns="0" rtlCol="0" anchor="ctr">
            <a:normAutofit/>
          </a:bodyPr>
          <a:lstStyle/>
          <a:p>
            <a:pPr algn="ctr" indent="0" marL="0">
              <a:buNone/>
            </a:pPr>
            <a:r>
              <a:rPr lang="el-GR" altLang="en-US" sz="1260" b="1" dirty="0">
                <a:solidFill>
                  <a:srgbClr val="FFFFFF"/>
                </a:solidFill>
                <a:latin typeface="Calibri" pitchFamily="34" charset="0"/>
                <a:ea typeface="Calibri" pitchFamily="34" charset="-122"/>
                <a:cs typeface="Calibri" pitchFamily="34" charset="-120"/>
              </a:rPr>
              <a:t>0,6-0,9</a:t>
            </a:r>
            <a:endParaRPr lang="el-GR" sz="1260" dirty="0"/>
          </a:p>
        </p:txBody>
      </p:sp>
      <p:sp>
        <p:nvSpPr>
          <p:cNvPr id="29" name="Text 26"/>
          <p:cNvSpPr txBox="1"/>
          <p:nvPr/>
        </p:nvSpPr>
        <p:spPr>
          <a:xfrm>
            <a:off x="8732520" y="3364083"/>
            <a:ext cx="2910535" cy="392768"/>
          </a:xfrm>
          <a:prstGeom prst="rect">
            <a:avLst/>
          </a:prstGeom>
          <a:noFill/>
          <a:ln/>
        </p:spPr>
        <p:txBody>
          <a:bodyPr wrap="square" lIns="0" tIns="0" rIns="0" bIns="0" rtlCol="0" anchor="ctr">
            <a:normAutofit/>
          </a:bodyPr>
          <a:lstStyle/>
          <a:p>
            <a:pPr indent="0" marL="0">
              <a:buNone/>
            </a:pPr>
            <a:r>
              <a:rPr lang="el-GR" altLang="en-US" sz="1220" dirty="0">
                <a:solidFill>
                  <a:srgbClr val="1B2420"/>
                </a:solidFill>
                <a:latin typeface="Calibri" pitchFamily="34" charset="0"/>
                <a:ea typeface="Calibri" pitchFamily="34" charset="-122"/>
                <a:cs typeface="Calibri" pitchFamily="34" charset="-120"/>
              </a:rPr>
              <a:t>Πυκνή, υγιής βλάστηση</a:t>
            </a:r>
            <a:endParaRPr lang="el-GR" sz="1220" dirty="0"/>
          </a:p>
        </p:txBody>
      </p:sp>
      <p:sp>
        <p:nvSpPr>
          <p:cNvPr id="30" name="Shape 27"/>
          <p:cNvSpPr/>
          <p:nvPr/>
        </p:nvSpPr>
        <p:spPr>
          <a:xfrm>
            <a:off x="7269480" y="3847491"/>
            <a:ext cx="1325880" cy="392768"/>
          </a:xfrm>
          <a:prstGeom prst="roundRect">
            <a:avLst>
              <a:gd name="adj" fmla="val 18625"/>
            </a:avLst>
          </a:prstGeom>
          <a:solidFill>
            <a:srgbClr val="A16207"/>
          </a:solidFill>
          <a:ln w="12700">
            <a:solidFill>
              <a:srgbClr val="A16207"/>
            </a:solidFill>
            <a:prstDash val="solid"/>
          </a:ln>
        </p:spPr>
      </p:sp>
      <p:sp>
        <p:nvSpPr>
          <p:cNvPr id="31" name="Text 28"/>
          <p:cNvSpPr txBox="1"/>
          <p:nvPr/>
        </p:nvSpPr>
        <p:spPr>
          <a:xfrm>
            <a:off x="7269480" y="3847491"/>
            <a:ext cx="1325880" cy="392768"/>
          </a:xfrm>
          <a:prstGeom prst="rect">
            <a:avLst/>
          </a:prstGeom>
          <a:noFill/>
          <a:ln/>
        </p:spPr>
        <p:txBody>
          <a:bodyPr wrap="square" lIns="0" tIns="0" rIns="0" bIns="0" rtlCol="0" anchor="ctr">
            <a:normAutofit/>
          </a:bodyPr>
          <a:lstStyle/>
          <a:p>
            <a:pPr algn="ctr" indent="0" marL="0">
              <a:buNone/>
            </a:pPr>
            <a:r>
              <a:rPr lang="el-GR" altLang="en-US" sz="1260" b="1" dirty="0">
                <a:solidFill>
                  <a:srgbClr val="FFFFFF"/>
                </a:solidFill>
                <a:latin typeface="Calibri" pitchFamily="34" charset="0"/>
                <a:ea typeface="Calibri" pitchFamily="34" charset="-122"/>
                <a:cs typeface="Calibri" pitchFamily="34" charset="-120"/>
              </a:rPr>
              <a:t>0,2-0,5</a:t>
            </a:r>
            <a:endParaRPr lang="el-GR" sz="1260" dirty="0"/>
          </a:p>
        </p:txBody>
      </p:sp>
      <p:sp>
        <p:nvSpPr>
          <p:cNvPr id="32" name="Text 29"/>
          <p:cNvSpPr txBox="1"/>
          <p:nvPr/>
        </p:nvSpPr>
        <p:spPr>
          <a:xfrm>
            <a:off x="8732520" y="3847491"/>
            <a:ext cx="2910535" cy="392768"/>
          </a:xfrm>
          <a:prstGeom prst="rect">
            <a:avLst/>
          </a:prstGeom>
          <a:noFill/>
          <a:ln/>
        </p:spPr>
        <p:txBody>
          <a:bodyPr wrap="square" lIns="0" tIns="0" rIns="0" bIns="0" rtlCol="0" anchor="ctr">
            <a:normAutofit/>
          </a:bodyPr>
          <a:lstStyle/>
          <a:p>
            <a:pPr indent="0" marL="0">
              <a:buNone/>
            </a:pPr>
            <a:r>
              <a:rPr lang="el-GR" altLang="en-US" sz="1220" dirty="0">
                <a:solidFill>
                  <a:srgbClr val="1B2420"/>
                </a:solidFill>
                <a:latin typeface="Calibri" pitchFamily="34" charset="0"/>
                <a:ea typeface="Calibri" pitchFamily="34" charset="-122"/>
                <a:cs typeface="Calibri" pitchFamily="34" charset="-120"/>
              </a:rPr>
              <a:t>Αραιή ή στρεσαρισμένη βλάστηση</a:t>
            </a:r>
            <a:endParaRPr lang="el-GR" sz="1220" dirty="0"/>
          </a:p>
        </p:txBody>
      </p:sp>
      <p:sp>
        <p:nvSpPr>
          <p:cNvPr id="33" name="Shape 30"/>
          <p:cNvSpPr/>
          <p:nvPr/>
        </p:nvSpPr>
        <p:spPr>
          <a:xfrm>
            <a:off x="7269480" y="4330898"/>
            <a:ext cx="1325880" cy="392768"/>
          </a:xfrm>
          <a:prstGeom prst="roundRect">
            <a:avLst>
              <a:gd name="adj" fmla="val 18625"/>
            </a:avLst>
          </a:prstGeom>
          <a:solidFill>
            <a:srgbClr val="8A7F72"/>
          </a:solidFill>
          <a:ln w="12700">
            <a:solidFill>
              <a:srgbClr val="8A7F72"/>
            </a:solidFill>
            <a:prstDash val="solid"/>
          </a:ln>
        </p:spPr>
      </p:sp>
      <p:sp>
        <p:nvSpPr>
          <p:cNvPr id="34" name="Text 31"/>
          <p:cNvSpPr txBox="1"/>
          <p:nvPr/>
        </p:nvSpPr>
        <p:spPr>
          <a:xfrm>
            <a:off x="7269480" y="4330898"/>
            <a:ext cx="1325880" cy="392768"/>
          </a:xfrm>
          <a:prstGeom prst="rect">
            <a:avLst/>
          </a:prstGeom>
          <a:noFill/>
          <a:ln/>
        </p:spPr>
        <p:txBody>
          <a:bodyPr wrap="square" lIns="0" tIns="0" rIns="0" bIns="0" rtlCol="0" anchor="ctr">
            <a:normAutofit/>
          </a:bodyPr>
          <a:lstStyle/>
          <a:p>
            <a:pPr algn="ctr" indent="0" marL="0">
              <a:buNone/>
            </a:pPr>
            <a:r>
              <a:rPr lang="el-GR" altLang="en-US" sz="1260" b="1" dirty="0">
                <a:solidFill>
                  <a:srgbClr val="FFFFFF"/>
                </a:solidFill>
                <a:latin typeface="Calibri" pitchFamily="34" charset="0"/>
                <a:ea typeface="Calibri" pitchFamily="34" charset="-122"/>
                <a:cs typeface="Calibri" pitchFamily="34" charset="-120"/>
              </a:rPr>
              <a:t>0,1 και κάτω</a:t>
            </a:r>
            <a:endParaRPr lang="el-GR" sz="1260" dirty="0"/>
          </a:p>
        </p:txBody>
      </p:sp>
      <p:sp>
        <p:nvSpPr>
          <p:cNvPr id="35" name="Text 32"/>
          <p:cNvSpPr txBox="1"/>
          <p:nvPr/>
        </p:nvSpPr>
        <p:spPr>
          <a:xfrm>
            <a:off x="8732520" y="4330898"/>
            <a:ext cx="2910535" cy="392768"/>
          </a:xfrm>
          <a:prstGeom prst="rect">
            <a:avLst/>
          </a:prstGeom>
          <a:noFill/>
          <a:ln/>
        </p:spPr>
        <p:txBody>
          <a:bodyPr wrap="square" lIns="0" tIns="0" rIns="0" bIns="0" rtlCol="0" anchor="ctr">
            <a:normAutofit/>
          </a:bodyPr>
          <a:lstStyle/>
          <a:p>
            <a:pPr indent="0" marL="0">
              <a:buNone/>
            </a:pPr>
            <a:r>
              <a:rPr lang="el-GR" altLang="en-US" sz="1220" dirty="0">
                <a:solidFill>
                  <a:srgbClr val="1B2420"/>
                </a:solidFill>
                <a:latin typeface="Calibri" pitchFamily="34" charset="0"/>
                <a:ea typeface="Calibri" pitchFamily="34" charset="-122"/>
                <a:cs typeface="Calibri" pitchFamily="34" charset="-120"/>
              </a:rPr>
              <a:t>Γυμνές επιφάνειες όπως βράχος, άμμος</a:t>
            </a:r>
            <a:endParaRPr lang="el-GR" sz="1220" dirty="0"/>
          </a:p>
        </p:txBody>
      </p:sp>
      <p:sp>
        <p:nvSpPr>
          <p:cNvPr id="36" name="Shape 33"/>
          <p:cNvSpPr/>
          <p:nvPr/>
        </p:nvSpPr>
        <p:spPr>
          <a:xfrm>
            <a:off x="7269480" y="4874731"/>
            <a:ext cx="4373575" cy="913942"/>
          </a:xfrm>
          <a:prstGeom prst="roundRect">
            <a:avLst>
              <a:gd name="adj" fmla="val 10005"/>
            </a:avLst>
          </a:prstGeom>
          <a:solidFill>
            <a:srgbClr val="FBF1DC"/>
          </a:solidFill>
          <a:ln w="9525">
            <a:solidFill>
              <a:srgbClr val="FBF1DC"/>
            </a:solidFill>
            <a:prstDash val="solid"/>
          </a:ln>
        </p:spPr>
      </p:sp>
      <p:sp>
        <p:nvSpPr>
          <p:cNvPr id="37" name="Text 34"/>
          <p:cNvSpPr txBox="1"/>
          <p:nvPr/>
        </p:nvSpPr>
        <p:spPr>
          <a:xfrm>
            <a:off x="7470648" y="4980476"/>
            <a:ext cx="3971239" cy="725111"/>
          </a:xfrm>
          <a:prstGeom prst="rect">
            <a:avLst/>
          </a:prstGeom>
          <a:noFill/>
          <a:ln/>
        </p:spPr>
        <p:txBody>
          <a:bodyPr wrap="square" lIns="0" tIns="0" rIns="0" bIns="0" rtlCol="0" anchor="ctr">
            <a:normAutofit/>
          </a:bodyPr>
          <a:lstStyle/>
          <a:p>
            <a:pPr indent="0" marL="0">
              <a:buNone/>
            </a:pPr>
            <a:r>
              <a:rPr lang="el-GR" altLang="en-US" sz="1170" dirty="0">
                <a:solidFill>
                  <a:srgbClr val="854D0E"/>
                </a:solidFill>
                <a:latin typeface="Calibri" pitchFamily="34" charset="0"/>
                <a:ea typeface="Calibri" pitchFamily="34" charset="-122"/>
                <a:cs typeface="Calibri" pitchFamily="34" charset="-120"/>
              </a:rPr>
              <a:t>Το NDVI είναι δείκτης, όχι διάγνωση: η χαμηλή τιμή μπορεί να οφείλεται σε έλλειψη νερού ή θρεπτικών, ασθένεια, εχθρό ή αραιή φύτευση. Την αιτία τη βρίσκετε στο χωράφι.</a:t>
            </a:r>
            <a:endParaRPr lang="el-GR" sz="117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4 · ΔΟΡΥΦΟΡΙΚΕΣ ΕΙΚΟΝΕΣ ΚΑΙ ΕΙΚΟΝΕΣ DRONE</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Δορυφόρος ή drone;</a:t>
            </a:r>
            <a:endParaRPr lang="el-GR" sz="2700" dirty="0"/>
          </a:p>
        </p:txBody>
      </p:sp>
      <p:sp>
        <p:nvSpPr>
          <p:cNvPr id="4" name="Shape 2"/>
          <p:cNvSpPr/>
          <p:nvPr/>
        </p:nvSpPr>
        <p:spPr>
          <a:xfrm>
            <a:off x="548640" y="2231098"/>
            <a:ext cx="5364328" cy="3323424"/>
          </a:xfrm>
          <a:prstGeom prst="roundRect">
            <a:avLst>
              <a:gd name="adj" fmla="val 3302"/>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el-GR" altLang="en-US" sz="1800" b="1" dirty="0">
                <a:solidFill>
                  <a:srgbClr val="854D0E"/>
                </a:solidFill>
                <a:latin typeface="Calibri" pitchFamily="34" charset="0"/>
                <a:ea typeface="Calibri" pitchFamily="34" charset="-122"/>
                <a:cs typeface="Calibri" pitchFamily="34" charset="-120"/>
              </a:rPr>
              <a:t>Δορυφόρος Sentinel-2</a:t>
            </a:r>
            <a:endParaRPr lang="el-GR" sz="1800" dirty="0"/>
          </a:p>
        </p:txBody>
      </p:sp>
      <p:sp>
        <p:nvSpPr>
          <p:cNvPr id="6" name="Text 4"/>
          <p:cNvSpPr txBox="1"/>
          <p:nvPr/>
        </p:nvSpPr>
        <p:spPr>
          <a:xfrm>
            <a:off x="868680"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13 φασματικές ζώνες· για το NDVI η κόκκινη (B4) και η εγγύς υπέρυθρη (B8) σε ανάλυση 10 m</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Λωρίδα 290 km· οι δύο δορυφόροι επανέρχονται στο ίδιο σημείο του ισημερινού κάθε 5 ημέρες</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Δωρεάν· η φετινή χρονιά συγκρίνεται με τις προηγούμενες</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Χωράφι 20 στρεμμάτων ≈ 200 pixel: τα μεμονωμένα δέντρα δεν φαίνονται</a:t>
            </a:r>
            <a:endParaRPr lang="el-GR" sz="1350" dirty="0"/>
          </a:p>
        </p:txBody>
      </p:sp>
      <p:sp>
        <p:nvSpPr>
          <p:cNvPr id="7" name="Shape 5"/>
          <p:cNvSpPr/>
          <p:nvPr/>
        </p:nvSpPr>
        <p:spPr>
          <a:xfrm>
            <a:off x="6278728" y="2231098"/>
            <a:ext cx="5364328" cy="3323424"/>
          </a:xfrm>
          <a:prstGeom prst="roundRect">
            <a:avLst>
              <a:gd name="adj" fmla="val 3302"/>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el-GR" altLang="en-US" sz="1800" b="1" dirty="0">
                <a:solidFill>
                  <a:srgbClr val="16602D"/>
                </a:solidFill>
                <a:latin typeface="Calibri" pitchFamily="34" charset="0"/>
                <a:ea typeface="Calibri" pitchFamily="34" charset="-122"/>
                <a:cs typeface="Calibri" pitchFamily="34" charset="-120"/>
              </a:rPr>
              <a:t>Πολυφασματικό drone</a:t>
            </a:r>
            <a:endParaRPr lang="el-GR" sz="1800" dirty="0"/>
          </a:p>
        </p:txBody>
      </p:sp>
      <p:sp>
        <p:nvSpPr>
          <p:cNvPr id="9" name="Text 7"/>
          <p:cNvSpPr txBox="1"/>
          <p:nvPr/>
        </p:nvSpPr>
        <p:spPr>
          <a:xfrm>
            <a:off x="6598768"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Την ημέρα που θέλετε, με λεπτομέρεια εκατοστού</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Mavic 3M: pixel = ύψος πτήσης / 21,7· στα 100 m περίπου 4,6 cm</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Σχέδιο πτήσης, άδεια, συρραφή και επεξεργασία εικόνων θέλουν χρόνο</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Ο αισθητήρας ηλιακού φωτός διορθώνει τον φωτισμό· αν καλυφθεί, δεν παράγεται NDVI</a:t>
            </a:r>
            <a:endParaRPr lang="el-GR" sz="135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ESA SentiWiki, Sentinel-2 Mission; Copernicus Data Space Ecosystem; DJI Agriculture</a:t>
            </a:r>
            <a:endParaRPr lang="el-G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14</a:t>
            </a:r>
            <a:endParaRPr lang="el-GR" sz="900" dirty="0"/>
          </a:p>
        </p:txBody>
      </p:sp>
      <p:sp>
        <p:nvSpPr>
          <p:cNvPr id="13" name="Shape 10"/>
          <p:cNvSpPr/>
          <p:nvPr/>
        </p:nvSpPr>
        <p:spPr>
          <a:xfrm>
            <a:off x="777240" y="4716113"/>
            <a:ext cx="4907128" cy="717557"/>
          </a:xfrm>
          <a:prstGeom prst="roundRect">
            <a:avLst>
              <a:gd name="adj" fmla="val 10195"/>
            </a:avLst>
          </a:prstGeom>
          <a:solidFill>
            <a:srgbClr val="FFFFFF"/>
          </a:solidFill>
          <a:ln w="9525">
            <a:solidFill>
              <a:srgbClr val="F0DDB5"/>
            </a:solidFill>
            <a:prstDash val="solid"/>
          </a:ln>
        </p:spPr>
      </p:sp>
      <p:sp>
        <p:nvSpPr>
          <p:cNvPr id="14" name="Text 11"/>
          <p:cNvSpPr txBox="1"/>
          <p:nvPr/>
        </p:nvSpPr>
        <p:spPr>
          <a:xfrm>
            <a:off x="960120" y="4776539"/>
            <a:ext cx="4541368" cy="596706"/>
          </a:xfrm>
          <a:prstGeom prst="rect">
            <a:avLst/>
          </a:prstGeom>
          <a:noFill/>
          <a:ln/>
        </p:spPr>
        <p:txBody>
          <a:bodyPr wrap="square" lIns="0" tIns="0" rIns="0" bIns="0" rtlCol="0" anchor="ctr">
            <a:normAutofit/>
          </a:bodyPr>
          <a:lstStyle/>
          <a:p>
            <a:pPr indent="0" marL="0">
              <a:buNone/>
            </a:pPr>
            <a:r>
              <a:rPr lang="el-GR" altLang="en-US" sz="1260" b="1" dirty="0">
                <a:solidFill>
                  <a:srgbClr val="854D0E"/>
                </a:solidFill>
                <a:latin typeface="Calibri" pitchFamily="34" charset="0"/>
                <a:ea typeface="Calibri" pitchFamily="34" charset="-122"/>
                <a:cs typeface="Calibri" pitchFamily="34" charset="-120"/>
              </a:rPr>
              <a:t>Πότε; </a:t>
            </a:r>
            <a:r>
              <a:rPr lang="el-GR" altLang="en-US" sz="1260" dirty="0">
                <a:solidFill>
                  <a:srgbClr val="1B2420"/>
                </a:solidFill>
                <a:latin typeface="Calibri" pitchFamily="34" charset="0"/>
                <a:ea typeface="Calibri" pitchFamily="34" charset="-122"/>
                <a:cs typeface="Calibri" pitchFamily="34" charset="-120"/>
              </a:rPr>
              <a:t>Τακτική παρακολούθηση μεγάλης έκτασης, σύγκριση με προηγούμενα χρόνια, περιορισμένος προϋπολογισμός</a:t>
            </a:r>
            <a:endParaRPr lang="el-GR" sz="1260" dirty="0"/>
          </a:p>
        </p:txBody>
      </p:sp>
      <p:sp>
        <p:nvSpPr>
          <p:cNvPr id="15" name="Shape 12"/>
          <p:cNvSpPr/>
          <p:nvPr/>
        </p:nvSpPr>
        <p:spPr>
          <a:xfrm>
            <a:off x="6507328" y="4716113"/>
            <a:ext cx="4907128" cy="717557"/>
          </a:xfrm>
          <a:prstGeom prst="roundRect">
            <a:avLst>
              <a:gd name="adj" fmla="val 10195"/>
            </a:avLst>
          </a:prstGeom>
          <a:solidFill>
            <a:srgbClr val="FFFFFF"/>
          </a:solidFill>
          <a:ln w="9525">
            <a:solidFill>
              <a:srgbClr val="CFE6D6"/>
            </a:solidFill>
            <a:prstDash val="solid"/>
          </a:ln>
        </p:spPr>
      </p:sp>
      <p:sp>
        <p:nvSpPr>
          <p:cNvPr id="16" name="Text 13"/>
          <p:cNvSpPr txBox="1"/>
          <p:nvPr/>
        </p:nvSpPr>
        <p:spPr>
          <a:xfrm>
            <a:off x="6690208" y="4776539"/>
            <a:ext cx="4541368" cy="596706"/>
          </a:xfrm>
          <a:prstGeom prst="rect">
            <a:avLst/>
          </a:prstGeom>
          <a:noFill/>
          <a:ln/>
        </p:spPr>
        <p:txBody>
          <a:bodyPr wrap="square" lIns="0" tIns="0" rIns="0" bIns="0" rtlCol="0" anchor="ctr">
            <a:normAutofit/>
          </a:bodyPr>
          <a:lstStyle/>
          <a:p>
            <a:pPr indent="0" marL="0">
              <a:buNone/>
            </a:pPr>
            <a:r>
              <a:rPr lang="el-GR" altLang="en-US" sz="1260" b="1" dirty="0">
                <a:solidFill>
                  <a:srgbClr val="16602D"/>
                </a:solidFill>
                <a:latin typeface="Calibri" pitchFamily="34" charset="0"/>
                <a:ea typeface="Calibri" pitchFamily="34" charset="-122"/>
                <a:cs typeface="Calibri" pitchFamily="34" charset="-120"/>
              </a:rPr>
              <a:t>Πότε; </a:t>
            </a:r>
            <a:r>
              <a:rPr lang="el-GR" altLang="en-US" sz="1260" dirty="0">
                <a:solidFill>
                  <a:srgbClr val="1B2420"/>
                </a:solidFill>
                <a:latin typeface="Calibri" pitchFamily="34" charset="0"/>
                <a:ea typeface="Calibri" pitchFamily="34" charset="-122"/>
                <a:cs typeface="Calibri" pitchFamily="34" charset="-120"/>
              </a:rPr>
              <a:t>Μεμονωμένα δέντρα ή σειρές, συγκεκριμένη ημέρα σε περίοδο νεφοκάλυψης, λεπτομερές πρόβλημα σε μικρή έκταση</a:t>
            </a:r>
            <a:endParaRPr lang="el-GR" sz="126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 4</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Εντοπίστε την περιοχή στρες στον χάρτη NDVI</a:t>
            </a:r>
            <a:endParaRPr lang="el-GR" sz="2700" dirty="0"/>
          </a:p>
        </p:txBody>
      </p:sp>
      <p:pic>
        <p:nvPicPr>
          <p:cNvPr id="5" name="Image 0" descr="/root/kozan-akilli-tarim/sunum/build/cache/m3-el-grid4-944aab0f-2000-0.jpg">    </p:cNvPr>
          <p:cNvPicPr>
            <a:picLocks noChangeAspect="1"/>
          </p:cNvPicPr>
          <p:nvPr/>
        </p:nvPicPr>
        <p:blipFill>
          <a:blip r:embed="rId1"/>
          <a:stretch>
            <a:fillRect/>
          </a:stretch>
        </p:blipFill>
        <p:spPr>
          <a:xfrm>
            <a:off x="1747999" y="2231098"/>
            <a:ext cx="4489457" cy="3164806"/>
          </a:xfrm>
          <a:prstGeom prst="rect">
            <a:avLst/>
          </a:prstGeom>
          <a:effectLst>
            <a:outerShdw sx="100000" sy="100000" kx="0" ky="0" algn="bl" rotWithShape="0" blurRad="101600" dist="38100" dir="5400000">
              <a:srgbClr val="1B2420">
                <a:alpha val="25000"/>
              </a:srgbClr>
            </a:outerShdw>
          </a:effectLst>
        </p:spPr>
      </p:pic>
      <p:sp>
        <p:nvSpPr>
          <p:cNvPr id="6" name="Text 3"/>
          <p:cNvSpPr txBox="1"/>
          <p:nvPr/>
        </p:nvSpPr>
        <p:spPr>
          <a:xfrm>
            <a:off x="1275244" y="5471436"/>
            <a:ext cx="5434967" cy="264363"/>
          </a:xfrm>
          <a:prstGeom prst="rect">
            <a:avLst/>
          </a:prstGeom>
          <a:noFill/>
          <a:ln/>
        </p:spPr>
        <p:txBody>
          <a:bodyPr wrap="square" lIns="0" tIns="0" rIns="0" bIns="0" rtlCol="0" anchor="t"/>
          <a:lstStyle/>
          <a:p>
            <a:pPr indent="0" marL="0">
              <a:buNone/>
            </a:pPr>
            <a:r>
              <a:rPr lang="el-GR" altLang="en-US" sz="1040" i="1" dirty="0">
                <a:solidFill>
                  <a:srgbClr val="5A6862"/>
                </a:solidFill>
                <a:latin typeface="Calibri" pitchFamily="34" charset="0"/>
                <a:ea typeface="Calibri" pitchFamily="34" charset="-122"/>
                <a:cs typeface="Calibri" pitchFamily="34" charset="-120"/>
              </a:rPr>
              <a:t>Δραστηριότητα μαθήματος 4: χάρτης NDVI Sentinel-2 (πλασματικά δεδομένα)</a:t>
            </a:r>
            <a:endParaRPr lang="el-GR" sz="1040" dirty="0"/>
          </a:p>
        </p:txBody>
      </p:sp>
      <p:sp>
        <p:nvSpPr>
          <p:cNvPr id="7" name="Text 4"/>
          <p:cNvSpPr txBox="1"/>
          <p:nvPr/>
        </p:nvSpPr>
        <p:spPr>
          <a:xfrm>
            <a:off x="7802575" y="2231098"/>
            <a:ext cx="3840480" cy="3429169"/>
          </a:xfrm>
          <a:prstGeom prst="rect">
            <a:avLst/>
          </a:prstGeom>
          <a:noFill/>
          <a:ln/>
        </p:spPr>
        <p:txBody>
          <a:bodyPr wrap="square" lIns="0" tIns="0" rIns="0" bIns="0" rtlCol="0" anchor="t">
            <a:normAutofit/>
          </a:bodyPr>
          <a:lstStyle/>
          <a:p>
            <a:pPr marL="203200" indent="-203200">
              <a:spcAft>
                <a:spcPts val="661"/>
              </a:spcAft>
              <a:buSzPct val="100000"/>
              <a:buChar char="•"/>
            </a:pPr>
            <a:r>
              <a:rPr lang="el-GR" altLang="en-US" sz="1310" b="1" dirty="0">
                <a:solidFill>
                  <a:srgbClr val="16602D"/>
                </a:solidFill>
                <a:latin typeface="Calibri" pitchFamily="34" charset="0"/>
                <a:ea typeface="Calibri" pitchFamily="34" charset="-122"/>
                <a:cs typeface="Calibri" pitchFamily="34" charset="-120"/>
              </a:rPr>
              <a:t>Αποστολή: </a:t>
            </a:r>
            <a:r>
              <a:rPr lang="el-GR" altLang="en-US" sz="1310" dirty="0">
                <a:solidFill>
                  <a:srgbClr val="3A4540"/>
                </a:solidFill>
                <a:latin typeface="Calibri" pitchFamily="34" charset="0"/>
                <a:ea typeface="Calibri" pitchFamily="34" charset="-122"/>
                <a:cs typeface="Calibri" pitchFamily="34" charset="-120"/>
              </a:rPr>
              <a:t>βαμβάκι κοντά στη Λάρισα, τέλη Ιουλίου· κάθε κελί 10 × 10 m. Χρωματίστε τα κελιά σε τρεις κατηγορίες.</a:t>
            </a:r>
            <a:endParaRPr lang="el-GR" sz="1310" dirty="0"/>
          </a:p>
          <a:p>
            <a:pPr marL="203200" indent="-203200">
              <a:spcAft>
                <a:spcPts val="661"/>
              </a:spcAft>
              <a:buSzPct val="100000"/>
              <a:buChar char="•"/>
            </a:pPr>
            <a:r>
              <a:rPr lang="el-GR" altLang="en-US" sz="1310" b="1" dirty="0">
                <a:solidFill>
                  <a:srgbClr val="16602D"/>
                </a:solidFill>
                <a:latin typeface="Calibri" pitchFamily="34" charset="0"/>
                <a:ea typeface="Calibri" pitchFamily="34" charset="-122"/>
                <a:cs typeface="Calibri" pitchFamily="34" charset="-120"/>
              </a:rPr>
              <a:t>Αφαιρέστε τα σύννεφα: </a:t>
            </a:r>
            <a:r>
              <a:rPr lang="el-GR" altLang="en-US" sz="1310" dirty="0">
                <a:solidFill>
                  <a:srgbClr val="3A4540"/>
                </a:solidFill>
                <a:latin typeface="Calibri" pitchFamily="34" charset="0"/>
                <a:ea typeface="Calibri" pitchFamily="34" charset="-122"/>
                <a:cs typeface="Calibri" pitchFamily="34" charset="-120"/>
              </a:rPr>
              <a:t>ο χάρτης ταξινόμησης σκηνής (SCL) του Level-2A κατατάσσει τα pixel σε 12 κατηγορίες.</a:t>
            </a:r>
            <a:endParaRPr lang="el-GR" sz="1310" dirty="0"/>
          </a:p>
          <a:p>
            <a:pPr marL="203200" indent="-203200">
              <a:spcAft>
                <a:spcPts val="661"/>
              </a:spcAft>
              <a:buSzPct val="100000"/>
              <a:buChar char="•"/>
            </a:pPr>
            <a:r>
              <a:rPr lang="el-GR" altLang="en-US" sz="1310" b="1" dirty="0">
                <a:solidFill>
                  <a:srgbClr val="16602D"/>
                </a:solidFill>
                <a:latin typeface="Calibri" pitchFamily="34" charset="0"/>
                <a:ea typeface="Calibri" pitchFamily="34" charset="-122"/>
                <a:cs typeface="Calibri" pitchFamily="34" charset="-120"/>
              </a:rPr>
              <a:t>Ίδιο στάδιο: </a:t>
            </a:r>
            <a:r>
              <a:rPr lang="el-GR" altLang="en-US" sz="1310" dirty="0">
                <a:solidFill>
                  <a:srgbClr val="3A4540"/>
                </a:solidFill>
                <a:latin typeface="Calibri" pitchFamily="34" charset="0"/>
                <a:ea typeface="Calibri" pitchFamily="34" charset="-122"/>
                <a:cs typeface="Calibri" pitchFamily="34" charset="-120"/>
              </a:rPr>
              <a:t>το βαμβάκι στα τέλη Ιουνίου δεν δίνει το ίδιο NDVI με τον Αύγουστο.</a:t>
            </a:r>
            <a:endParaRPr lang="el-GR" sz="1310" dirty="0"/>
          </a:p>
          <a:p>
            <a:pPr marL="203200" indent="-203200">
              <a:spcAft>
                <a:spcPts val="661"/>
              </a:spcAft>
              <a:buSzPct val="100000"/>
              <a:buChar char="•"/>
            </a:pPr>
            <a:r>
              <a:rPr lang="el-GR" altLang="en-US" sz="1310" b="1" dirty="0">
                <a:solidFill>
                  <a:srgbClr val="16602D"/>
                </a:solidFill>
                <a:latin typeface="Calibri" pitchFamily="34" charset="0"/>
                <a:ea typeface="Calibri" pitchFamily="34" charset="-122"/>
                <a:cs typeface="Calibri" pitchFamily="34" charset="-120"/>
              </a:rPr>
              <a:t>Μικτό pixel: </a:t>
            </a:r>
            <a:r>
              <a:rPr lang="el-GR" altLang="en-US" sz="1310" dirty="0">
                <a:solidFill>
                  <a:srgbClr val="3A4540"/>
                </a:solidFill>
                <a:latin typeface="Calibri" pitchFamily="34" charset="0"/>
                <a:ea typeface="Calibri" pitchFamily="34" charset="-122"/>
                <a:cs typeface="Calibri" pitchFamily="34" charset="-120"/>
              </a:rPr>
              <a:t>το χώμα ανάμεσα στις σειρές μειώνει το NDVI ενός οπωρώνα εσπεριδοειδών.</a:t>
            </a:r>
            <a:endParaRPr lang="el-GR" sz="1310" dirty="0"/>
          </a:p>
          <a:p>
            <a:pPr marL="203200" indent="-203200">
              <a:spcAft>
                <a:spcPts val="661"/>
              </a:spcAft>
              <a:buSzPct val="100000"/>
              <a:buChar char="•"/>
            </a:pPr>
            <a:r>
              <a:rPr lang="el-GR" altLang="en-US" sz="1310" b="1" dirty="0">
                <a:solidFill>
                  <a:srgbClr val="16602D"/>
                </a:solidFill>
                <a:latin typeface="Calibri" pitchFamily="34" charset="0"/>
                <a:ea typeface="Calibri" pitchFamily="34" charset="-122"/>
                <a:cs typeface="Calibri" pitchFamily="34" charset="-120"/>
              </a:rPr>
              <a:t>Επιβεβαιώστε επί τόπου: </a:t>
            </a:r>
            <a:r>
              <a:rPr lang="el-GR" altLang="en-US" sz="1310" dirty="0">
                <a:solidFill>
                  <a:srgbClr val="3A4540"/>
                </a:solidFill>
                <a:latin typeface="Calibri" pitchFamily="34" charset="0"/>
                <a:ea typeface="Calibri" pitchFamily="34" charset="-122"/>
                <a:cs typeface="Calibri" pitchFamily="34" charset="-120"/>
              </a:rPr>
              <a:t>ο χάρτης λέει πού να κοιτάξετε, το χωράφι λέει το γιατί.</a:t>
            </a:r>
            <a:endParaRPr lang="el-GR" sz="1310" dirty="0"/>
          </a:p>
        </p:txBody>
      </p:sp>
      <p:sp>
        <p:nvSpPr>
          <p:cNvPr id="8" name="Text 5"/>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ESA SentiWiki, Sentinel-2 Processing; USGS</a:t>
            </a:r>
            <a:endParaRPr lang="el-GR" sz="900" dirty="0"/>
          </a:p>
        </p:txBody>
      </p:sp>
      <p:sp>
        <p:nvSpPr>
          <p:cNvPr id="9" name="Text 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15</a:t>
            </a:r>
            <a:endParaRPr lang="el-GR"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ΠΑΡΑΔΕΙΓΜΑ ΑΠΟ ΤΗ ΛΑΡΙΣΑ · ΜΑΘΗΜΑ 4</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Κακοκαιρία Daniel: η πλημμύρα από τον δορυφόρο</a:t>
            </a:r>
            <a:endParaRPr lang="el-GR" sz="2700" dirty="0"/>
          </a:p>
        </p:txBody>
      </p:sp>
      <p:sp>
        <p:nvSpPr>
          <p:cNvPr id="5" name="Shape 3"/>
          <p:cNvSpPr/>
          <p:nvPr/>
        </p:nvSpPr>
        <p:spPr>
          <a:xfrm>
            <a:off x="548640" y="2268864"/>
            <a:ext cx="2567864"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1.150</a:t>
            </a:r>
            <a:r>
              <a:rPr lang="el-GR" altLang="en-US" sz="1800" b="1" dirty="0">
                <a:solidFill>
                  <a:srgbClr val="1F7A3A"/>
                </a:solidFill>
                <a:latin typeface="Calibri" pitchFamily="34" charset="0"/>
                <a:ea typeface="Calibri" pitchFamily="34" charset="-122"/>
                <a:cs typeface="Calibri" pitchFamily="34" charset="-120"/>
              </a:rPr>
              <a:t> km²</a:t>
            </a:r>
            <a:endParaRPr lang="el-GR" sz="1620" dirty="0"/>
          </a:p>
        </p:txBody>
      </p:sp>
      <p:sp>
        <p:nvSpPr>
          <p:cNvPr id="7" name="Text 5"/>
          <p:cNvSpPr txBox="1"/>
          <p:nvPr/>
        </p:nvSpPr>
        <p:spPr>
          <a:xfrm>
            <a:off x="822960"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έκταση κάτω από νερό στην πλημμύρα του Σεπτεμβρίου 2023 (δορυφορικό ραντάρ, SAR)</a:t>
            </a:r>
            <a:endParaRPr lang="el-GR" sz="1260" dirty="0"/>
          </a:p>
        </p:txBody>
      </p:sp>
      <p:sp>
        <p:nvSpPr>
          <p:cNvPr id="8" name="Shape 6"/>
          <p:cNvSpPr/>
          <p:nvPr/>
        </p:nvSpPr>
        <p:spPr>
          <a:xfrm>
            <a:off x="3390824" y="2268864"/>
            <a:ext cx="2567864"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3665144"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70%</a:t>
            </a:r>
            <a:endParaRPr lang="el-GR" sz="1620" dirty="0"/>
          </a:p>
        </p:txBody>
      </p:sp>
      <p:sp>
        <p:nvSpPr>
          <p:cNvPr id="10" name="Text 8"/>
          <p:cNvSpPr txBox="1"/>
          <p:nvPr/>
        </p:nvSpPr>
        <p:spPr>
          <a:xfrm>
            <a:off x="3665144"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το μερίδιο γεωργικής γης στην κατακλυσμένη έκταση: περίπου 820 km²</a:t>
            </a:r>
            <a:endParaRPr lang="el-GR" sz="1260" dirty="0"/>
          </a:p>
        </p:txBody>
      </p:sp>
      <p:sp>
        <p:nvSpPr>
          <p:cNvPr id="11" name="Shape 9"/>
          <p:cNvSpPr/>
          <p:nvPr/>
        </p:nvSpPr>
        <p:spPr>
          <a:xfrm>
            <a:off x="6233008" y="2268864"/>
            <a:ext cx="2567864"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6507328"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30,5%</a:t>
            </a:r>
            <a:endParaRPr lang="el-GR" sz="1620" dirty="0"/>
          </a:p>
        </p:txBody>
      </p:sp>
      <p:sp>
        <p:nvSpPr>
          <p:cNvPr id="13" name="Text 11"/>
          <p:cNvSpPr txBox="1"/>
          <p:nvPr/>
        </p:nvSpPr>
        <p:spPr>
          <a:xfrm>
            <a:off x="6507328"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της έκτασης βαμβακιού στον κάμπο της Θεσσαλίας πλημμύρισε (περίπου 282 km²)</a:t>
            </a:r>
            <a:endParaRPr lang="el-GR" sz="1260" dirty="0"/>
          </a:p>
        </p:txBody>
      </p:sp>
      <p:sp>
        <p:nvSpPr>
          <p:cNvPr id="14" name="Shape 12"/>
          <p:cNvSpPr/>
          <p:nvPr/>
        </p:nvSpPr>
        <p:spPr>
          <a:xfrm>
            <a:off x="9075191" y="2268864"/>
            <a:ext cx="2567864" cy="1926075"/>
          </a:xfrm>
          <a:prstGeom prst="roundRect">
            <a:avLst>
              <a:gd name="adj" fmla="val 5697"/>
            </a:avLst>
          </a:prstGeom>
          <a:solidFill>
            <a:srgbClr val="FFFFFF"/>
          </a:solidFill>
          <a:ln w="9525">
            <a:solidFill>
              <a:srgbClr val="DFE6DC"/>
            </a:solidFill>
            <a:prstDash val="solid"/>
          </a:ln>
        </p:spPr>
      </p:sp>
      <p:sp>
        <p:nvSpPr>
          <p:cNvPr id="15" name="Text 13"/>
          <p:cNvSpPr txBox="1"/>
          <p:nvPr/>
        </p:nvSpPr>
        <p:spPr>
          <a:xfrm>
            <a:off x="9349511"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12,2%</a:t>
            </a:r>
            <a:endParaRPr lang="el-GR" sz="1620" dirty="0"/>
          </a:p>
        </p:txBody>
      </p:sp>
      <p:sp>
        <p:nvSpPr>
          <p:cNvPr id="16" name="Text 14"/>
          <p:cNvSpPr txBox="1"/>
          <p:nvPr/>
        </p:nvSpPr>
        <p:spPr>
          <a:xfrm>
            <a:off x="9349511"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της ακαθάριστης προστιθέμενης αξίας της ελληνικής γεωργίας παράγεται στον κάμπο</a:t>
            </a:r>
            <a:endParaRPr lang="el-GR" sz="1260" dirty="0"/>
          </a:p>
        </p:txBody>
      </p:sp>
      <p:sp>
        <p:nvSpPr>
          <p:cNvPr id="17" name="Text 15"/>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Το ραντάρ βλέπει και κάτω από τα σύννεφα. Τα ίδια δορυφορικά δεδομένα βοηθούν να παρακολουθήσουμε πόσο γρήγορα ανακάμπτουν τα πλημμυροπαθή αγροτεμάχια: το NDVI μετά την πλημμύρα συγκρίνεται με την ίδια περίοδο προηγούμενων ετών.</a:t>
            </a:r>
            <a:endParaRPr lang="el-GR" sz="1440" dirty="0"/>
          </a:p>
        </p:txBody>
      </p:sp>
      <p:sp>
        <p:nvSpPr>
          <p:cNvPr id="18" name="Text 16"/>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He, K. κ.ά. (2024), Natural Hazards and Earth System Sciences 24, 2375</a:t>
            </a:r>
            <a:endParaRPr lang="el-GR" sz="900" dirty="0"/>
          </a:p>
        </p:txBody>
      </p:sp>
      <p:sp>
        <p:nvSpPr>
          <p:cNvPr id="19" name="Text 17"/>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16</a:t>
            </a:r>
            <a:endParaRPr lang="el-GR"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el-GR" altLang="en-US" sz="8750" b="1" dirty="0">
                <a:solidFill>
                  <a:srgbClr val="E8B54A"/>
                </a:solidFill>
                <a:latin typeface="Calibri" pitchFamily="34" charset="0"/>
                <a:ea typeface="Calibri" pitchFamily="34" charset="-122"/>
                <a:cs typeface="Calibri" pitchFamily="34" charset="-120"/>
              </a:rPr>
              <a:t>02</a:t>
            </a:r>
            <a:endParaRPr lang="el-G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el-GR" altLang="en-US" sz="1170" b="1" spc="300" kern="0" dirty="0">
                <a:solidFill>
                  <a:srgbClr val="A9D2B5"/>
                </a:solidFill>
                <a:latin typeface="Calibri" pitchFamily="34" charset="0"/>
                <a:ea typeface="Calibri" pitchFamily="34" charset="-122"/>
                <a:cs typeface="Calibri" pitchFamily="34" charset="-120"/>
              </a:rPr>
              <a:t>ΜΕΡΟΣ 2</a:t>
            </a:r>
            <a:endParaRPr lang="el-G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el-GR" altLang="en-US" sz="3420" b="1" dirty="0">
                <a:solidFill>
                  <a:srgbClr val="FFFFFF"/>
                </a:solidFill>
                <a:latin typeface="Calibri" pitchFamily="34" charset="0"/>
                <a:ea typeface="Calibri" pitchFamily="34" charset="-122"/>
                <a:cs typeface="Calibri" pitchFamily="34" charset="-120"/>
              </a:rPr>
              <a:t>Από τα Δεδομένα στην Απόφαση</a:t>
            </a:r>
            <a:endParaRPr lang="el-G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el-GR" altLang="en-US" sz="1530" dirty="0">
                <a:solidFill>
                  <a:srgbClr val="CFE6D6"/>
                </a:solidFill>
                <a:latin typeface="Calibri" pitchFamily="34" charset="0"/>
                <a:ea typeface="Calibri" pitchFamily="34" charset="-122"/>
                <a:cs typeface="Calibri" pitchFamily="34" charset="-120"/>
              </a:rPr>
              <a:t>Ανάλυση και ερμηνεία δεδομένων, χάρτες απόδοσης και ζώνες διαχείρισης, συστήματα υποστήριξης αποφάσεων και ψηφιακά εργαλεία</a:t>
            </a:r>
            <a:endParaRPr lang="el-GR" sz="1530" dirty="0"/>
          </a:p>
        </p:txBody>
      </p:sp>
      <p:sp>
        <p:nvSpPr>
          <p:cNvPr id="7" name="Shape 4"/>
          <p:cNvSpPr/>
          <p:nvPr/>
        </p:nvSpPr>
        <p:spPr>
          <a:xfrm>
            <a:off x="548640" y="5244839"/>
            <a:ext cx="1305032"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305032"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Μαθήματα 5-7</a:t>
            </a:r>
            <a:endParaRPr lang="el-GR" sz="1040" dirty="0"/>
          </a:p>
        </p:txBody>
      </p:sp>
      <p:sp>
        <p:nvSpPr>
          <p:cNvPr id="9" name="Shape 6"/>
          <p:cNvSpPr/>
          <p:nvPr/>
        </p:nvSpPr>
        <p:spPr>
          <a:xfrm>
            <a:off x="1963400"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963400" y="5244839"/>
            <a:ext cx="1010229"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56 λεπτά</a:t>
            </a:r>
            <a:endParaRPr lang="el-GR" sz="1040" dirty="0"/>
          </a:p>
        </p:txBody>
      </p:sp>
      <p:sp>
        <p:nvSpPr>
          <p:cNvPr id="11" name="Shape 8"/>
          <p:cNvSpPr/>
          <p:nvPr/>
        </p:nvSpPr>
        <p:spPr>
          <a:xfrm>
            <a:off x="3083357" y="5244839"/>
            <a:ext cx="15998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3083357" y="5244839"/>
            <a:ext cx="1599834"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6 δραστηριότητες</a:t>
            </a:r>
            <a:endParaRPr lang="el-GR" sz="1040" dirty="0"/>
          </a:p>
        </p:txBody>
      </p:sp>
      <p:pic>
        <p:nvPicPr>
          <p:cNvPr id="13" name="Image 1" descr="/root/kozan-akilli-tarim/sunum/build/cache/m3-el-hotspot-8bd8ac15-1400-0.03.png">    </p:cNvPr>
          <p:cNvPicPr>
            <a:picLocks noChangeAspect="1"/>
          </p:cNvPicPr>
          <p:nvPr/>
        </p:nvPicPr>
        <p:blipFill>
          <a:blip r:embed="rId2"/>
          <a:stretch>
            <a:fillRect/>
          </a:stretch>
        </p:blipFill>
        <p:spPr>
          <a:xfrm>
            <a:off x="8778327" y="2383735"/>
            <a:ext cx="2605867" cy="2172187"/>
          </a:xfrm>
          <a:prstGeom prst="rect">
            <a:avLst/>
          </a:prstGeom>
        </p:spPr>
      </p:pic>
      <p:sp>
        <p:nvSpPr>
          <p:cNvPr id="14" name="Text 10"/>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A9D2B5"/>
                </a:solidFill>
                <a:latin typeface="Calibri" pitchFamily="34" charset="0"/>
                <a:ea typeface="Calibri" pitchFamily="34" charset="-122"/>
                <a:cs typeface="Calibri" pitchFamily="34" charset="-120"/>
              </a:rPr>
              <a:t>17</a:t>
            </a:r>
            <a:endParaRPr lang="el-GR"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5 · ΑΝΑΛΥΣΗ ΔΕΔΟΜΕΝΩΝ</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Από τα ανεπεξέργαστα δεδομένα στην απόφαση</a:t>
            </a:r>
            <a:endParaRPr lang="el-GR" sz="2700" dirty="0"/>
          </a:p>
        </p:txBody>
      </p:sp>
      <p:sp>
        <p:nvSpPr>
          <p:cNvPr id="4" name="Shape 2"/>
          <p:cNvSpPr/>
          <p:nvPr/>
        </p:nvSpPr>
        <p:spPr>
          <a:xfrm>
            <a:off x="548640" y="2268864"/>
            <a:ext cx="2485568" cy="2265971"/>
          </a:xfrm>
          <a:prstGeom prst="roundRect">
            <a:avLst>
              <a:gd name="adj" fmla="val 4842"/>
            </a:avLst>
          </a:prstGeom>
          <a:solidFill>
            <a:srgbClr val="E6F3EA"/>
          </a:solidFill>
          <a:ln w="9525">
            <a:solidFill>
              <a:srgbClr val="CFE6D6"/>
            </a:solidFill>
            <a:prstDash val="solid"/>
          </a:ln>
        </p:spPr>
      </p:sp>
      <p:sp>
        <p:nvSpPr>
          <p:cNvPr id="5" name="Shape 3"/>
          <p:cNvSpPr/>
          <p:nvPr/>
        </p:nvSpPr>
        <p:spPr>
          <a:xfrm>
            <a:off x="794349" y="2435035"/>
            <a:ext cx="422981" cy="422981"/>
          </a:xfrm>
          <a:prstGeom prst="ellipse">
            <a:avLst/>
          </a:prstGeom>
          <a:solidFill>
            <a:srgbClr val="1F7A3A"/>
          </a:solidFill>
          <a:ln w="12700">
            <a:solidFill>
              <a:srgbClr val="1F7A3A"/>
            </a:solidFill>
            <a:prstDash val="solid"/>
          </a:ln>
        </p:spPr>
      </p:sp>
      <p:sp>
        <p:nvSpPr>
          <p:cNvPr id="6" name="Text 4"/>
          <p:cNvSpPr txBox="1"/>
          <p:nvPr/>
        </p:nvSpPr>
        <p:spPr>
          <a:xfrm>
            <a:off x="794349"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1</a:t>
            </a:r>
            <a:endParaRPr lang="el-GR" sz="1020" dirty="0"/>
          </a:p>
        </p:txBody>
      </p:sp>
      <p:sp>
        <p:nvSpPr>
          <p:cNvPr id="7" name="Text 5"/>
          <p:cNvSpPr txBox="1"/>
          <p:nvPr/>
        </p:nvSpPr>
        <p:spPr>
          <a:xfrm>
            <a:off x="749808" y="2986422"/>
            <a:ext cx="2083232" cy="604259"/>
          </a:xfrm>
          <a:prstGeom prst="rect">
            <a:avLst/>
          </a:prstGeom>
          <a:noFill/>
          <a:ln/>
        </p:spPr>
        <p:txBody>
          <a:bodyPr wrap="square" lIns="0" tIns="0" rIns="0" bIns="0" rtlCol="0" anchor="t">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Έλεγχος και καθαρισμός</a:t>
            </a:r>
            <a:endParaRPr lang="el-GR" sz="1490" dirty="0"/>
          </a:p>
        </p:txBody>
      </p:sp>
      <p:sp>
        <p:nvSpPr>
          <p:cNvPr id="8" name="Text 6"/>
          <p:cNvSpPr txBox="1"/>
          <p:nvPr/>
        </p:nvSpPr>
        <p:spPr>
          <a:xfrm>
            <a:off x="749808" y="3590681"/>
            <a:ext cx="2083232" cy="830856"/>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Εντοπίστε κενά, αισθητήρες με βλάβη και αδύνατες μετρήσεις· κρατήστε αντίγραφο των ανεπεξέργαστων δεδομένων.</a:t>
            </a:r>
            <a:endParaRPr lang="el-GR" sz="1220" dirty="0"/>
          </a:p>
        </p:txBody>
      </p:sp>
      <p:sp>
        <p:nvSpPr>
          <p:cNvPr id="9" name="Shape 7"/>
          <p:cNvSpPr/>
          <p:nvPr/>
        </p:nvSpPr>
        <p:spPr>
          <a:xfrm rot="5400000">
            <a:off x="3125648" y="3303658"/>
            <a:ext cx="201168" cy="196384"/>
          </a:xfrm>
          <a:prstGeom prst="triangle">
            <a:avLst/>
          </a:prstGeom>
          <a:solidFill>
            <a:srgbClr val="BFE0C8"/>
          </a:solidFill>
          <a:ln w="12700">
            <a:solidFill>
              <a:srgbClr val="BFE0C8"/>
            </a:solidFill>
            <a:prstDash val="solid"/>
          </a:ln>
        </p:spPr>
      </p:sp>
      <p:sp>
        <p:nvSpPr>
          <p:cNvPr id="10" name="Shape 8"/>
          <p:cNvSpPr/>
          <p:nvPr/>
        </p:nvSpPr>
        <p:spPr>
          <a:xfrm>
            <a:off x="3418256" y="2268864"/>
            <a:ext cx="2485568" cy="2265971"/>
          </a:xfrm>
          <a:prstGeom prst="roundRect">
            <a:avLst>
              <a:gd name="adj" fmla="val 4842"/>
            </a:avLst>
          </a:prstGeom>
          <a:solidFill>
            <a:srgbClr val="FFFFFF"/>
          </a:solidFill>
          <a:ln w="9525">
            <a:solidFill>
              <a:srgbClr val="DFE6DC"/>
            </a:solidFill>
            <a:prstDash val="solid"/>
          </a:ln>
        </p:spPr>
      </p:sp>
      <p:sp>
        <p:nvSpPr>
          <p:cNvPr id="11" name="Shape 9"/>
          <p:cNvSpPr/>
          <p:nvPr/>
        </p:nvSpPr>
        <p:spPr>
          <a:xfrm>
            <a:off x="3663965" y="2435035"/>
            <a:ext cx="422981" cy="422981"/>
          </a:xfrm>
          <a:prstGeom prst="ellipse">
            <a:avLst/>
          </a:prstGeom>
          <a:solidFill>
            <a:srgbClr val="1F7A3A"/>
          </a:solidFill>
          <a:ln w="12700">
            <a:solidFill>
              <a:srgbClr val="1F7A3A"/>
            </a:solidFill>
            <a:prstDash val="solid"/>
          </a:ln>
        </p:spPr>
      </p:sp>
      <p:sp>
        <p:nvSpPr>
          <p:cNvPr id="12" name="Text 10"/>
          <p:cNvSpPr txBox="1"/>
          <p:nvPr/>
        </p:nvSpPr>
        <p:spPr>
          <a:xfrm>
            <a:off x="3663965"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2</a:t>
            </a:r>
            <a:endParaRPr lang="el-GR" sz="1020" dirty="0"/>
          </a:p>
        </p:txBody>
      </p:sp>
      <p:sp>
        <p:nvSpPr>
          <p:cNvPr id="13" name="Text 11"/>
          <p:cNvSpPr txBox="1"/>
          <p:nvPr/>
        </p:nvSpPr>
        <p:spPr>
          <a:xfrm>
            <a:off x="3619424" y="2986422"/>
            <a:ext cx="2083232" cy="604259"/>
          </a:xfrm>
          <a:prstGeom prst="rect">
            <a:avLst/>
          </a:prstGeom>
          <a:noFill/>
          <a:ln/>
        </p:spPr>
        <p:txBody>
          <a:bodyPr wrap="square" lIns="0" tIns="0" rIns="0" bIns="0" rtlCol="0" anchor="t">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Συνδυασμός</a:t>
            </a:r>
            <a:endParaRPr lang="el-GR" sz="1490" dirty="0"/>
          </a:p>
        </p:txBody>
      </p:sp>
      <p:sp>
        <p:nvSpPr>
          <p:cNvPr id="14" name="Text 12"/>
          <p:cNvSpPr txBox="1"/>
          <p:nvPr/>
        </p:nvSpPr>
        <p:spPr>
          <a:xfrm>
            <a:off x="3619424" y="3590681"/>
            <a:ext cx="2083232" cy="830856"/>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Αντιστοιχίστε τις πηγές σε ίδιο χρόνο και τόπο, εναρμονίστε τις μονάδες· χρειάζεται κοινός κωδικός τεμαχίου.</a:t>
            </a:r>
            <a:endParaRPr lang="el-GR" sz="1220" dirty="0"/>
          </a:p>
        </p:txBody>
      </p:sp>
      <p:sp>
        <p:nvSpPr>
          <p:cNvPr id="15" name="Shape 13"/>
          <p:cNvSpPr/>
          <p:nvPr/>
        </p:nvSpPr>
        <p:spPr>
          <a:xfrm rot="5400000">
            <a:off x="5995264" y="3303658"/>
            <a:ext cx="201168" cy="196384"/>
          </a:xfrm>
          <a:prstGeom prst="triangle">
            <a:avLst/>
          </a:prstGeom>
          <a:solidFill>
            <a:srgbClr val="BFE0C8"/>
          </a:solidFill>
          <a:ln w="12700">
            <a:solidFill>
              <a:srgbClr val="BFE0C8"/>
            </a:solidFill>
            <a:prstDash val="solid"/>
          </a:ln>
        </p:spPr>
      </p:sp>
      <p:sp>
        <p:nvSpPr>
          <p:cNvPr id="16" name="Shape 14"/>
          <p:cNvSpPr/>
          <p:nvPr/>
        </p:nvSpPr>
        <p:spPr>
          <a:xfrm>
            <a:off x="6287872" y="2268864"/>
            <a:ext cx="2485568" cy="2265971"/>
          </a:xfrm>
          <a:prstGeom prst="roundRect">
            <a:avLst>
              <a:gd name="adj" fmla="val 4842"/>
            </a:avLst>
          </a:prstGeom>
          <a:solidFill>
            <a:srgbClr val="E6F3EA"/>
          </a:solidFill>
          <a:ln w="9525">
            <a:solidFill>
              <a:srgbClr val="CFE6D6"/>
            </a:solidFill>
            <a:prstDash val="solid"/>
          </a:ln>
        </p:spPr>
      </p:sp>
      <p:sp>
        <p:nvSpPr>
          <p:cNvPr id="17" name="Shape 15"/>
          <p:cNvSpPr/>
          <p:nvPr/>
        </p:nvSpPr>
        <p:spPr>
          <a:xfrm>
            <a:off x="6533581" y="2435035"/>
            <a:ext cx="422981" cy="422981"/>
          </a:xfrm>
          <a:prstGeom prst="ellipse">
            <a:avLst/>
          </a:prstGeom>
          <a:solidFill>
            <a:srgbClr val="1F7A3A"/>
          </a:solidFill>
          <a:ln w="12700">
            <a:solidFill>
              <a:srgbClr val="1F7A3A"/>
            </a:solidFill>
            <a:prstDash val="solid"/>
          </a:ln>
        </p:spPr>
      </p:sp>
      <p:sp>
        <p:nvSpPr>
          <p:cNvPr id="18" name="Text 16"/>
          <p:cNvSpPr txBox="1"/>
          <p:nvPr/>
        </p:nvSpPr>
        <p:spPr>
          <a:xfrm>
            <a:off x="6533581"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3</a:t>
            </a:r>
            <a:endParaRPr lang="el-GR" sz="1020" dirty="0"/>
          </a:p>
        </p:txBody>
      </p:sp>
      <p:sp>
        <p:nvSpPr>
          <p:cNvPr id="19" name="Text 17"/>
          <p:cNvSpPr txBox="1"/>
          <p:nvPr/>
        </p:nvSpPr>
        <p:spPr>
          <a:xfrm>
            <a:off x="6489040" y="2986422"/>
            <a:ext cx="2083232" cy="604259"/>
          </a:xfrm>
          <a:prstGeom prst="rect">
            <a:avLst/>
          </a:prstGeom>
          <a:noFill/>
          <a:ln/>
        </p:spPr>
        <p:txBody>
          <a:bodyPr wrap="square" lIns="0" tIns="0" rIns="0" bIns="0" rtlCol="0" anchor="t">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Σύνοψη και οπτικοποίηση</a:t>
            </a:r>
            <a:endParaRPr lang="el-GR" sz="1490" dirty="0"/>
          </a:p>
        </p:txBody>
      </p:sp>
      <p:sp>
        <p:nvSpPr>
          <p:cNvPr id="20" name="Text 18"/>
          <p:cNvSpPr txBox="1"/>
          <p:nvPr/>
        </p:nvSpPr>
        <p:spPr>
          <a:xfrm>
            <a:off x="6489040" y="3590681"/>
            <a:ext cx="2083232" cy="830856"/>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Τον χρόνο με γράφημα, τον χώρο με χάρτη· συνήθως αρκούν μέσος όρος, μέγιστο και ελάχιστο της ημέρας.</a:t>
            </a:r>
            <a:endParaRPr lang="el-GR" sz="1220" dirty="0"/>
          </a:p>
        </p:txBody>
      </p:sp>
      <p:sp>
        <p:nvSpPr>
          <p:cNvPr id="21" name="Shape 19"/>
          <p:cNvSpPr/>
          <p:nvPr/>
        </p:nvSpPr>
        <p:spPr>
          <a:xfrm rot="5400000">
            <a:off x="8864879" y="3303658"/>
            <a:ext cx="201168" cy="196384"/>
          </a:xfrm>
          <a:prstGeom prst="triangle">
            <a:avLst/>
          </a:prstGeom>
          <a:solidFill>
            <a:srgbClr val="BFE0C8"/>
          </a:solidFill>
          <a:ln w="12700">
            <a:solidFill>
              <a:srgbClr val="BFE0C8"/>
            </a:solidFill>
            <a:prstDash val="solid"/>
          </a:ln>
        </p:spPr>
      </p:sp>
      <p:sp>
        <p:nvSpPr>
          <p:cNvPr id="22" name="Shape 20"/>
          <p:cNvSpPr/>
          <p:nvPr/>
        </p:nvSpPr>
        <p:spPr>
          <a:xfrm>
            <a:off x="9157487" y="2268864"/>
            <a:ext cx="2485568" cy="2265971"/>
          </a:xfrm>
          <a:prstGeom prst="roundRect">
            <a:avLst>
              <a:gd name="adj" fmla="val 4842"/>
            </a:avLst>
          </a:prstGeom>
          <a:solidFill>
            <a:srgbClr val="FFFFFF"/>
          </a:solidFill>
          <a:ln w="9525">
            <a:solidFill>
              <a:srgbClr val="DFE6DC"/>
            </a:solidFill>
            <a:prstDash val="solid"/>
          </a:ln>
        </p:spPr>
      </p:sp>
      <p:sp>
        <p:nvSpPr>
          <p:cNvPr id="23" name="Shape 21"/>
          <p:cNvSpPr/>
          <p:nvPr/>
        </p:nvSpPr>
        <p:spPr>
          <a:xfrm>
            <a:off x="9403197" y="2435035"/>
            <a:ext cx="422981" cy="422981"/>
          </a:xfrm>
          <a:prstGeom prst="ellipse">
            <a:avLst/>
          </a:prstGeom>
          <a:solidFill>
            <a:srgbClr val="1F7A3A"/>
          </a:solidFill>
          <a:ln w="12700">
            <a:solidFill>
              <a:srgbClr val="1F7A3A"/>
            </a:solidFill>
            <a:prstDash val="solid"/>
          </a:ln>
        </p:spPr>
      </p:sp>
      <p:sp>
        <p:nvSpPr>
          <p:cNvPr id="24" name="Text 22"/>
          <p:cNvSpPr txBox="1"/>
          <p:nvPr/>
        </p:nvSpPr>
        <p:spPr>
          <a:xfrm>
            <a:off x="9403197" y="2435035"/>
            <a:ext cx="422981" cy="422981"/>
          </a:xfrm>
          <a:prstGeom prst="rect">
            <a:avLst/>
          </a:prstGeom>
          <a:noFill/>
          <a:ln/>
        </p:spPr>
        <p:txBody>
          <a:bodyPr wrap="square" lIns="0" tIns="0" rIns="0" bIns="0" rtlCol="0" anchor="ctr"/>
          <a:lstStyle/>
          <a:p>
            <a:pPr algn="ctr" indent="0" marL="0">
              <a:buNone/>
            </a:pPr>
            <a:r>
              <a:rPr lang="el-GR" altLang="en-US" sz="1020" b="1" dirty="0">
                <a:solidFill>
                  <a:srgbClr val="FFFFFF"/>
                </a:solidFill>
                <a:latin typeface="Calibri" pitchFamily="34" charset="0"/>
                <a:ea typeface="Calibri" pitchFamily="34" charset="-122"/>
                <a:cs typeface="Calibri" pitchFamily="34" charset="-120"/>
              </a:rPr>
              <a:t>4</a:t>
            </a:r>
            <a:endParaRPr lang="el-GR" sz="1020" dirty="0"/>
          </a:p>
        </p:txBody>
      </p:sp>
      <p:sp>
        <p:nvSpPr>
          <p:cNvPr id="25" name="Text 23"/>
          <p:cNvSpPr txBox="1"/>
          <p:nvPr/>
        </p:nvSpPr>
        <p:spPr>
          <a:xfrm>
            <a:off x="9358655" y="2986422"/>
            <a:ext cx="2083232" cy="604259"/>
          </a:xfrm>
          <a:prstGeom prst="rect">
            <a:avLst/>
          </a:prstGeom>
          <a:noFill/>
          <a:ln/>
        </p:spPr>
        <p:txBody>
          <a:bodyPr wrap="square" lIns="0" tIns="0" rIns="0" bIns="0" rtlCol="0" anchor="t">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Ερμηνεία και απόφαση</a:t>
            </a:r>
            <a:endParaRPr lang="el-GR" sz="1490" dirty="0"/>
          </a:p>
        </p:txBody>
      </p:sp>
      <p:sp>
        <p:nvSpPr>
          <p:cNvPr id="26" name="Text 24"/>
          <p:cNvSpPr txBox="1"/>
          <p:nvPr/>
        </p:nvSpPr>
        <p:spPr>
          <a:xfrm>
            <a:off x="9358655" y="3590681"/>
            <a:ext cx="2083232" cy="830856"/>
          </a:xfrm>
          <a:prstGeom prst="rect">
            <a:avLst/>
          </a:prstGeom>
          <a:noFill/>
          <a:ln/>
        </p:spPr>
        <p:txBody>
          <a:bodyPr wrap="square" lIns="0" tIns="0" rIns="0" bIns="0" rtlCol="0" anchor="t">
            <a:normAutofit/>
          </a:bodyPr>
          <a:lstStyle/>
          <a:p>
            <a:pPr indent="0" marL="0">
              <a:buNone/>
            </a:pPr>
            <a:r>
              <a:rPr lang="el-GR" altLang="en-US" sz="1220" dirty="0">
                <a:solidFill>
                  <a:srgbClr val="3A4540"/>
                </a:solidFill>
                <a:latin typeface="Calibri" pitchFamily="34" charset="0"/>
                <a:ea typeface="Calibri" pitchFamily="34" charset="-122"/>
                <a:cs typeface="Calibri" pitchFamily="34" charset="-120"/>
              </a:rPr>
              <a:t>Σύγκριση με όριο, προηγούμενα έτη ή γειτονικό τεμάχιο· ερμηνεία με την παρατήρηση στο χωράφι, καταγραφή της απόφασης.</a:t>
            </a:r>
            <a:endParaRPr lang="el-GR" sz="1220" dirty="0"/>
          </a:p>
        </p:txBody>
      </p:sp>
      <p:sp>
        <p:nvSpPr>
          <p:cNvPr id="27" name="Text 25"/>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Luck, J. D., University of Nebraska-Lincoln (2013), Yield Data Cleaning</a:t>
            </a:r>
            <a:endParaRPr lang="el-GR" sz="900" dirty="0"/>
          </a:p>
        </p:txBody>
      </p:sp>
      <p:sp>
        <p:nvSpPr>
          <p:cNvPr id="28" name="Text 2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18</a:t>
            </a:r>
            <a:endParaRPr lang="el-GR" sz="900" dirty="0"/>
          </a:p>
        </p:txBody>
      </p:sp>
      <p:sp>
        <p:nvSpPr>
          <p:cNvPr id="30" name="Shape 27"/>
          <p:cNvSpPr/>
          <p:nvPr/>
        </p:nvSpPr>
        <p:spPr>
          <a:xfrm>
            <a:off x="548640" y="4761432"/>
            <a:ext cx="11094415" cy="989474"/>
          </a:xfrm>
          <a:prstGeom prst="roundRect">
            <a:avLst>
              <a:gd name="adj" fmla="val 9241"/>
            </a:avLst>
          </a:prstGeom>
          <a:solidFill>
            <a:srgbClr val="FBF1DC"/>
          </a:solidFill>
          <a:ln w="9525">
            <a:solidFill>
              <a:srgbClr val="FBF1DC"/>
            </a:solidFill>
            <a:prstDash val="solid"/>
          </a:ln>
        </p:spPr>
      </p:sp>
      <p:sp>
        <p:nvSpPr>
          <p:cNvPr id="31" name="Text 28"/>
          <p:cNvSpPr txBox="1"/>
          <p:nvPr/>
        </p:nvSpPr>
        <p:spPr>
          <a:xfrm>
            <a:off x="822960" y="4836965"/>
            <a:ext cx="10545775" cy="838409"/>
          </a:xfrm>
          <a:prstGeom prst="rect">
            <a:avLst/>
          </a:prstGeom>
          <a:noFill/>
          <a:ln/>
        </p:spPr>
        <p:txBody>
          <a:bodyPr wrap="square" lIns="0" tIns="0" rIns="0" bIns="0" rtlCol="0" anchor="ctr">
            <a:normAutofit/>
          </a:bodyPr>
          <a:lstStyle/>
          <a:p>
            <a:pPr indent="0" marL="0">
              <a:buNone/>
            </a:pPr>
            <a:r>
              <a:rPr lang="el-GR" altLang="en-US" sz="1260" b="1" dirty="0">
                <a:solidFill>
                  <a:srgbClr val="854D0E"/>
                </a:solidFill>
                <a:latin typeface="Calibri" pitchFamily="34" charset="0"/>
                <a:ea typeface="Calibri" pitchFamily="34" charset="-122"/>
                <a:cs typeface="Calibri" pitchFamily="34" charset="-120"/>
              </a:rPr>
              <a:t>Μη διαγράφετε αμέσως ό,τι φαίνεται λάθος. </a:t>
            </a:r>
            <a:r>
              <a:rPr lang="el-GR" altLang="en-US" sz="1260" dirty="0">
                <a:solidFill>
                  <a:srgbClr val="854D0E"/>
                </a:solidFill>
                <a:latin typeface="Calibri" pitchFamily="34" charset="0"/>
                <a:ea typeface="Calibri" pitchFamily="34" charset="-122"/>
                <a:cs typeface="Calibri" pitchFamily="34" charset="-120"/>
              </a:rPr>
              <a:t>Το Πανεπιστήμιο της Νεμπράσκα δεν συστήνει διαγραφή με σταθερά όρια ή μόνο με στατιστικά φίλτρα, γιατί χάνονται και πραγματικά δεδομένα. Επισημάνετε την αμφισβητούμενη τιμή, σημειώστε την αιτία, επιβεβαιώστε στο χωράφι.</a:t>
            </a:r>
            <a:endParaRPr lang="el-GR" sz="126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5 · ΑΝΑΛΥΣΗ ΔΕΔΟΜΕΝΩΝ</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Λάθος είναι τα δεδομένα ή ο αγρός;</a:t>
            </a:r>
            <a:endParaRPr lang="el-GR" sz="27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2240280"/>
                <a:gridCol w="4754880"/>
                <a:gridCol w="4099255"/>
              </a:tblGrid>
              <a:tr h="0">
                <a:tc>
                  <a:txBody>
                    <a:bodyPr/>
                    <a:lstStyle/>
                    <a:p>
                      <a:pPr indent="0" marL="0">
                        <a:buNone/>
                      </a:pPr>
                      <a:r>
                        <a:rPr lang="el-GR" sz="1220" b="1" dirty="0">
                          <a:solidFill>
                            <a:srgbClr val="FFFFFF"/>
                          </a:solidFill>
                          <a:latin typeface="Calibri" pitchFamily="34" charset="0"/>
                          <a:ea typeface="Calibri" pitchFamily="34" charset="-122"/>
                          <a:cs typeface="Calibri" pitchFamily="34" charset="-120"/>
                        </a:rPr>
                        <a:t>Τύπος σφάλματος</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220" b="1" dirty="0">
                          <a:solidFill>
                            <a:srgbClr val="FFFFFF"/>
                          </a:solidFill>
                          <a:latin typeface="Calibri" pitchFamily="34" charset="0"/>
                          <a:ea typeface="Calibri" pitchFamily="34" charset="-122"/>
                          <a:cs typeface="Calibri" pitchFamily="34" charset="-120"/>
                        </a:rPr>
                        <a:t>Πώς εμφανίζεται στο γράφημα</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220" b="1" dirty="0">
                          <a:solidFill>
                            <a:srgbClr val="FFFFFF"/>
                          </a:solidFill>
                          <a:latin typeface="Calibri" pitchFamily="34" charset="0"/>
                          <a:ea typeface="Calibri" pitchFamily="34" charset="-122"/>
                          <a:cs typeface="Calibri" pitchFamily="34" charset="-120"/>
                        </a:rPr>
                        <a:t>Πιθανή αιτία</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0">
                <a:tc>
                  <a:txBody>
                    <a:bodyPr/>
                    <a:lstStyle/>
                    <a:p>
                      <a:pPr indent="0" marL="0">
                        <a:buNone/>
                      </a:pPr>
                      <a:r>
                        <a:rPr lang="el-GR" sz="1220" b="1" dirty="0">
                          <a:solidFill>
                            <a:srgbClr val="1B2420"/>
                          </a:solidFill>
                          <a:latin typeface="Calibri" pitchFamily="34" charset="0"/>
                          <a:ea typeface="Calibri" pitchFamily="34" charset="-122"/>
                          <a:cs typeface="Calibri" pitchFamily="34" charset="-120"/>
                        </a:rPr>
                        <a:t>Ευθεία γραμμή</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Η τιμή δεν αλλάζει για μέρες, ακόμη και με άρδευση</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Παγωμένος καταγραφέας, κομμένο καλώδιο, άδεια μπαταρία</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220" b="1" dirty="0">
                          <a:solidFill>
                            <a:srgbClr val="1B2420"/>
                          </a:solidFill>
                          <a:latin typeface="Calibri" pitchFamily="34" charset="0"/>
                          <a:ea typeface="Calibri" pitchFamily="34" charset="-122"/>
                          <a:cs typeface="Calibri" pitchFamily="34" charset="-120"/>
                        </a:rPr>
                        <a:t>Μεμονωμένη αιχμή</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Μία μέτρηση πολύ διαφορετική από τις γειτονικές, μετά όλα κανονικά</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Ηλεκτρική παρεμβολή, σφάλμα μετάδοσης, πρόβλημα στην ασπίδα ακτινοβολίας</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el-GR" sz="1220" b="1" dirty="0">
                          <a:solidFill>
                            <a:srgbClr val="1B2420"/>
                          </a:solidFill>
                          <a:latin typeface="Calibri" pitchFamily="34" charset="0"/>
                          <a:ea typeface="Calibri" pitchFamily="34" charset="-122"/>
                          <a:cs typeface="Calibri" pitchFamily="34" charset="-120"/>
                        </a:rPr>
                        <a:t>Αδύνατη τιμή</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Αρνητική υγρασία, υγρασία πολύ πάνω από την υδατοϊκανότητα, θερμοκρασία που δεν έχει παρατηρηθεί ποτέ</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Βλάβη ή λάθος μονάδα</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220" b="1" dirty="0">
                          <a:solidFill>
                            <a:srgbClr val="1B2420"/>
                          </a:solidFill>
                          <a:latin typeface="Calibri" pitchFamily="34" charset="0"/>
                          <a:ea typeface="Calibri" pitchFamily="34" charset="-122"/>
                          <a:cs typeface="Calibri" pitchFamily="34" charset="-120"/>
                        </a:rPr>
                        <a:t>Ολίσθηση (drift)</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Οι τιμές απομακρύνονται σιγά σιγά προς μία κατεύθυνση μέσα σε εβδομάδες</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Απορρύθμιση βαθμονόμησης, καθίζηση εδάφους γύρω από τον αισθητήρα</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el-GR" sz="1220" b="1" dirty="0">
                          <a:solidFill>
                            <a:srgbClr val="1B2420"/>
                          </a:solidFill>
                          <a:latin typeface="Calibri" pitchFamily="34" charset="0"/>
                          <a:ea typeface="Calibri" pitchFamily="34" charset="-122"/>
                          <a:cs typeface="Calibri" pitchFamily="34" charset="-120"/>
                        </a:rPr>
                        <a:t>Κενό</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Δεν υπάρχουν δεδομένα σε ορισμένες ώρες ή ημέρες</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220" dirty="0">
                          <a:solidFill>
                            <a:srgbClr val="1B2420"/>
                          </a:solidFill>
                          <a:latin typeface="Calibri" pitchFamily="34" charset="0"/>
                          <a:ea typeface="Calibri" pitchFamily="34" charset="-122"/>
                          <a:cs typeface="Calibri" pitchFamily="34" charset="-120"/>
                        </a:rPr>
                        <a:t>Διακοπή σύνδεσης, μπαταρία</a:t>
                      </a:r>
                      <a:endParaRPr lang="el-G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548640" y="5395904"/>
            <a:ext cx="11094415" cy="415428"/>
          </a:xfrm>
          <a:prstGeom prst="rect">
            <a:avLst/>
          </a:prstGeom>
          <a:noFill/>
          <a:ln/>
        </p:spPr>
        <p:txBody>
          <a:bodyPr wrap="square" lIns="0" tIns="0" rIns="0" bIns="0" rtlCol="0" anchor="t"/>
          <a:lstStyle/>
          <a:p>
            <a:pPr indent="0" marL="0">
              <a:buNone/>
            </a:pPr>
            <a:r>
              <a:rPr lang="el-GR" altLang="en-US" sz="1170" b="1" dirty="0">
                <a:solidFill>
                  <a:srgbClr val="16602D"/>
                </a:solidFill>
                <a:latin typeface="Calibri" pitchFamily="34" charset="0"/>
                <a:ea typeface="Calibri" pitchFamily="34" charset="-122"/>
                <a:cs typeface="Calibri" pitchFamily="34" charset="-120"/>
              </a:rPr>
              <a:t>Από πού προκύπτει το όριο; </a:t>
            </a:r>
            <a:r>
              <a:rPr lang="el-GR" altLang="en-US" sz="1170" dirty="0">
                <a:solidFill>
                  <a:srgbClr val="3A4540"/>
                </a:solidFill>
                <a:latin typeface="Calibri" pitchFamily="34" charset="0"/>
                <a:ea typeface="Calibri" pitchFamily="34" charset="-122"/>
                <a:cs typeface="Calibri" pitchFamily="34" charset="-120"/>
              </a:rPr>
              <a:t>Γενικά ποτίζουμε όταν καταναλωθεί το 50% του διαθέσιμου νερού μεταξύ υδατοϊκανότητας και σημείου μόνιμης μάρανσης· σε αμμώδη εδάφη 40% ή λιγότερο, σε αργιλώδη πάνω από 60%.</a:t>
            </a:r>
            <a:endParaRPr lang="el-GR" sz="117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Evans, Cassel και Sneed, NC State Extension AG-452-01; Luck (2013)</a:t>
            </a:r>
            <a:endParaRPr lang="el-G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19</a:t>
            </a:r>
            <a:endParaRPr lang="el-GR"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 5</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Ανάγνωση πίνακα: ποιο δεδομένο είναι σωστό;</a:t>
            </a:r>
            <a:endParaRPr lang="el-GR" sz="2700" dirty="0"/>
          </a:p>
        </p:txBody>
      </p:sp>
      <p:sp>
        <p:nvSpPr>
          <p:cNvPr id="4" name="Text 2"/>
          <p:cNvSpPr txBox="1"/>
          <p:nvPr/>
        </p:nvSpPr>
        <p:spPr>
          <a:xfrm>
            <a:off x="548640" y="2231098"/>
            <a:ext cx="5760720" cy="3504702"/>
          </a:xfrm>
          <a:prstGeom prst="rect">
            <a:avLst/>
          </a:prstGeom>
          <a:noFill/>
          <a:ln/>
        </p:spPr>
        <p:txBody>
          <a:bodyPr wrap="square" lIns="0" tIns="0" rIns="0" bIns="0" rtlCol="0" anchor="t">
            <a:normAutofit/>
          </a:bodyPr>
          <a:lstStyle/>
          <a:p>
            <a:pPr marL="228600" indent="-228600">
              <a:lnSpc>
                <a:spcPct val="105000"/>
              </a:lnSpc>
              <a:spcAft>
                <a:spcPts val="661"/>
              </a:spcAft>
              <a:buSzPct val="100000"/>
              <a:buChar char="•"/>
            </a:pPr>
            <a:r>
              <a:rPr lang="el-GR" altLang="en-US" sz="1440" b="1" dirty="0">
                <a:solidFill>
                  <a:srgbClr val="1B2420"/>
                </a:solidFill>
                <a:latin typeface="Calibri" pitchFamily="34" charset="0"/>
                <a:ea typeface="Calibri" pitchFamily="34" charset="-122"/>
                <a:cs typeface="Calibri" pitchFamily="34" charset="-120"/>
              </a:rPr>
              <a:t>Τάση: </a:t>
            </a:r>
            <a:r>
              <a:rPr lang="el-GR" altLang="en-US" sz="1440" dirty="0">
                <a:solidFill>
                  <a:srgbClr val="3A4540"/>
                </a:solidFill>
                <a:latin typeface="Calibri" pitchFamily="34" charset="0"/>
                <a:ea typeface="Calibri" pitchFamily="34" charset="-122"/>
                <a:cs typeface="Calibri" pitchFamily="34" charset="-120"/>
              </a:rPr>
              <a:t>η γενική κατεύθυνση της τιμής μέσα στις ημέρες.</a:t>
            </a:r>
            <a:endParaRPr lang="el-GR" sz="1440" dirty="0"/>
          </a:p>
          <a:p>
            <a:pPr marL="228600" indent="-228600">
              <a:lnSpc>
                <a:spcPct val="105000"/>
              </a:lnSpc>
              <a:spcAft>
                <a:spcPts val="661"/>
              </a:spcAft>
              <a:buSzPct val="100000"/>
              <a:buChar char="•"/>
            </a:pPr>
            <a:r>
              <a:rPr lang="el-GR" altLang="en-US" sz="1440" b="1" dirty="0">
                <a:solidFill>
                  <a:srgbClr val="1B2420"/>
                </a:solidFill>
                <a:latin typeface="Calibri" pitchFamily="34" charset="0"/>
                <a:ea typeface="Calibri" pitchFamily="34" charset="-122"/>
                <a:cs typeface="Calibri" pitchFamily="34" charset="-120"/>
              </a:rPr>
              <a:t>Συμβάν: </a:t>
            </a:r>
            <a:r>
              <a:rPr lang="el-GR" altLang="en-US" sz="1440" dirty="0">
                <a:solidFill>
                  <a:srgbClr val="3A4540"/>
                </a:solidFill>
                <a:latin typeface="Calibri" pitchFamily="34" charset="0"/>
                <a:ea typeface="Calibri" pitchFamily="34" charset="-122"/>
                <a:cs typeface="Calibri" pitchFamily="34" charset="-120"/>
              </a:rPr>
              <a:t>απότομη άνοδος από άρδευση ή βροχή.</a:t>
            </a:r>
            <a:endParaRPr lang="el-GR" sz="1440" dirty="0"/>
          </a:p>
          <a:p>
            <a:pPr marL="228600" indent="-228600">
              <a:lnSpc>
                <a:spcPct val="105000"/>
              </a:lnSpc>
              <a:spcAft>
                <a:spcPts val="661"/>
              </a:spcAft>
              <a:buSzPct val="100000"/>
              <a:buChar char="•"/>
            </a:pPr>
            <a:r>
              <a:rPr lang="el-GR" altLang="en-US" sz="1440" b="1" dirty="0">
                <a:solidFill>
                  <a:srgbClr val="1B2420"/>
                </a:solidFill>
                <a:latin typeface="Calibri" pitchFamily="34" charset="0"/>
                <a:ea typeface="Calibri" pitchFamily="34" charset="-122"/>
                <a:cs typeface="Calibri" pitchFamily="34" charset="-120"/>
              </a:rPr>
              <a:t>Κύκλος: </a:t>
            </a:r>
            <a:r>
              <a:rPr lang="el-GR" altLang="en-US" sz="1440" dirty="0">
                <a:solidFill>
                  <a:srgbClr val="3A4540"/>
                </a:solidFill>
                <a:latin typeface="Calibri" pitchFamily="34" charset="0"/>
                <a:ea typeface="Calibri" pitchFamily="34" charset="-122"/>
                <a:cs typeface="Calibri" pitchFamily="34" charset="-120"/>
              </a:rPr>
              <a:t>επαναλαμβανόμενο μοτίβο· η υγρασία πέφτει πιο γρήγορα το απόγευμα.</a:t>
            </a:r>
            <a:endParaRPr lang="el-GR" sz="1440" dirty="0"/>
          </a:p>
          <a:p>
            <a:pPr marL="228600" indent="-228600">
              <a:lnSpc>
                <a:spcPct val="105000"/>
              </a:lnSpc>
              <a:spcAft>
                <a:spcPts val="661"/>
              </a:spcAft>
              <a:buSzPct val="100000"/>
              <a:buChar char="•"/>
            </a:pPr>
            <a:r>
              <a:rPr lang="el-GR" altLang="en-US" sz="1440" b="1" dirty="0">
                <a:solidFill>
                  <a:srgbClr val="1B2420"/>
                </a:solidFill>
                <a:latin typeface="Calibri" pitchFamily="34" charset="0"/>
                <a:ea typeface="Calibri" pitchFamily="34" charset="-122"/>
                <a:cs typeface="Calibri" pitchFamily="34" charset="-120"/>
              </a:rPr>
              <a:t>Όριο: </a:t>
            </a:r>
            <a:r>
              <a:rPr lang="el-GR" altLang="en-US" sz="1440" dirty="0">
                <a:solidFill>
                  <a:srgbClr val="3A4540"/>
                </a:solidFill>
                <a:latin typeface="Calibri" pitchFamily="34" charset="0"/>
                <a:ea typeface="Calibri" pitchFamily="34" charset="-122"/>
                <a:cs typeface="Calibri" pitchFamily="34" charset="-120"/>
              </a:rPr>
              <a:t>το 22% του συμβούλου· κάτω από αυτό, ώρα για άρδευση.</a:t>
            </a:r>
            <a:endParaRPr lang="el-GR" sz="1440" dirty="0"/>
          </a:p>
          <a:p>
            <a:pPr marL="228600" indent="-228600">
              <a:lnSpc>
                <a:spcPct val="105000"/>
              </a:lnSpc>
              <a:spcAft>
                <a:spcPts val="661"/>
              </a:spcAft>
              <a:buSzPct val="100000"/>
              <a:buChar char="•"/>
            </a:pPr>
            <a:r>
              <a:rPr lang="el-GR" altLang="en-US" sz="1440" b="1" dirty="0">
                <a:solidFill>
                  <a:srgbClr val="1B2420"/>
                </a:solidFill>
                <a:latin typeface="Calibri" pitchFamily="34" charset="0"/>
                <a:ea typeface="Calibri" pitchFamily="34" charset="-122"/>
                <a:cs typeface="Calibri" pitchFamily="34" charset="-120"/>
              </a:rPr>
              <a:t>Αποστολή: </a:t>
            </a:r>
            <a:r>
              <a:rPr lang="el-GR" altLang="en-US" sz="1440" dirty="0">
                <a:solidFill>
                  <a:srgbClr val="3A4540"/>
                </a:solidFill>
                <a:latin typeface="Calibri" pitchFamily="34" charset="0"/>
                <a:ea typeface="Calibri" pitchFamily="34" charset="-122"/>
                <a:cs typeface="Calibri" pitchFamily="34" charset="-120"/>
              </a:rPr>
              <a:t>βαμβάκι με στάγδην άρδευση κοντά στη Λάρισα, 1-14 Αυγούστου. Ένα μέρος των δεδομένων είναι λάθος: βρείτε το.</a:t>
            </a:r>
            <a:endParaRPr lang="el-GR" sz="1440" dirty="0"/>
          </a:p>
          <a:p>
            <a:pPr marL="228600" indent="-228600">
              <a:lnSpc>
                <a:spcPct val="105000"/>
              </a:lnSpc>
              <a:spcAft>
                <a:spcPts val="661"/>
              </a:spcAft>
              <a:buSzPct val="100000"/>
              <a:buChar char="•"/>
            </a:pPr>
            <a:r>
              <a:rPr lang="el-GR" altLang="en-US" sz="1440" b="1" dirty="0">
                <a:solidFill>
                  <a:srgbClr val="1B2420"/>
                </a:solidFill>
                <a:latin typeface="Calibri" pitchFamily="34" charset="0"/>
                <a:ea typeface="Calibri" pitchFamily="34" charset="-122"/>
                <a:cs typeface="Calibri" pitchFamily="34" charset="-120"/>
              </a:rPr>
              <a:t>Πλαίσιο: </a:t>
            </a:r>
            <a:r>
              <a:rPr lang="el-GR" altLang="en-US" sz="1440" dirty="0">
                <a:solidFill>
                  <a:srgbClr val="3A4540"/>
                </a:solidFill>
                <a:latin typeface="Calibri" pitchFamily="34" charset="0"/>
                <a:ea typeface="Calibri" pitchFamily="34" charset="-122"/>
                <a:cs typeface="Calibri" pitchFamily="34" charset="-120"/>
              </a:rPr>
              <a:t>στη λεκάνη του Πηνειού το 90-95% του νερού πάει στην άρδευση.</a:t>
            </a:r>
            <a:endParaRPr lang="el-GR" sz="1440" dirty="0"/>
          </a:p>
        </p:txBody>
      </p:sp>
      <p:pic>
        <p:nvPicPr>
          <p:cNvPr id="5" name="Image 0" descr="/root/kozan-akilli-tarim/sunum/build/cache/m3-el-dash5-400fa470-1800-0.jpg">    </p:cNvPr>
          <p:cNvPicPr>
            <a:picLocks noChangeAspect="1"/>
          </p:cNvPicPr>
          <p:nvPr/>
        </p:nvPicPr>
        <p:blipFill>
          <a:blip r:embed="rId1"/>
          <a:stretch>
            <a:fillRect/>
          </a:stretch>
        </p:blipFill>
        <p:spPr>
          <a:xfrm>
            <a:off x="7662382" y="2231098"/>
            <a:ext cx="3039131" cy="3202572"/>
          </a:xfrm>
          <a:prstGeom prst="rect">
            <a:avLst/>
          </a:prstGeom>
          <a:effectLst>
            <a:outerShdw sx="100000" sy="100000" kx="0" ky="0" algn="bl" rotWithShape="0" blurRad="76200" dist="25400" dir="5400000">
              <a:srgbClr val="1B2420">
                <a:alpha val="22000"/>
              </a:srgbClr>
            </a:outerShdw>
          </a:effectLst>
        </p:spPr>
      </p:pic>
      <p:sp>
        <p:nvSpPr>
          <p:cNvPr id="6" name="Text 3"/>
          <p:cNvSpPr txBox="1"/>
          <p:nvPr/>
        </p:nvSpPr>
        <p:spPr>
          <a:xfrm>
            <a:off x="6720840" y="5509203"/>
            <a:ext cx="4922215" cy="302129"/>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Δραστηριότητα μαθήματος 5: αισθητήρας, σταθμός και καταγραφές άρδευσης σε έναν πίνακα</a:t>
            </a:r>
            <a:endParaRPr lang="el-GR" sz="990" dirty="0"/>
          </a:p>
        </p:txBody>
      </p:sp>
      <p:sp>
        <p:nvSpPr>
          <p:cNvPr id="7" name="Text 4"/>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JRC, Fact Sheet: Pinios River Basin; NC State Extension</a:t>
            </a:r>
            <a:endParaRPr lang="el-GR" sz="90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20</a:t>
            </a:r>
            <a:endParaRPr lang="el-GR"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5 · ΕΡΜΗΝΕΙΑ</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Δύο παγίδες στην ερμηνεία</a:t>
            </a:r>
            <a:endParaRPr lang="el-GR" sz="2700" dirty="0"/>
          </a:p>
        </p:txBody>
      </p:sp>
      <p:sp>
        <p:nvSpPr>
          <p:cNvPr id="4" name="Shape 2"/>
          <p:cNvSpPr/>
          <p:nvPr/>
        </p:nvSpPr>
        <p:spPr>
          <a:xfrm>
            <a:off x="548640" y="2231098"/>
            <a:ext cx="5364328" cy="3323424"/>
          </a:xfrm>
          <a:prstGeom prst="roundRect">
            <a:avLst>
              <a:gd name="adj" fmla="val 3302"/>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el-GR" altLang="en-US" sz="1800" b="1" dirty="0">
                <a:solidFill>
                  <a:srgbClr val="854D0E"/>
                </a:solidFill>
                <a:latin typeface="Calibri" pitchFamily="34" charset="0"/>
                <a:ea typeface="Calibri" pitchFamily="34" charset="-122"/>
                <a:cs typeface="Calibri" pitchFamily="34" charset="-120"/>
              </a:rPr>
              <a:t>Ερμηνεία χωρίς σύγκριση</a:t>
            </a:r>
            <a:endParaRPr lang="el-GR" sz="1800" dirty="0"/>
          </a:p>
        </p:txBody>
      </p:sp>
      <p:sp>
        <p:nvSpPr>
          <p:cNvPr id="6" name="Text 4"/>
          <p:cNvSpPr txBox="1"/>
          <p:nvPr/>
        </p:nvSpPr>
        <p:spPr>
          <a:xfrm>
            <a:off x="868680"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440" dirty="0">
                <a:solidFill>
                  <a:srgbClr val="1B2420"/>
                </a:solidFill>
                <a:latin typeface="Calibri" pitchFamily="34" charset="0"/>
                <a:ea typeface="Calibri" pitchFamily="34" charset="-122"/>
                <a:cs typeface="Calibri" pitchFamily="34" charset="-120"/>
              </a:rPr>
              <a:t>Στα Άδανα η μέση μέγιστη θερμοκρασία Ιουλίου είναι 33,9 °C</a:t>
            </a:r>
            <a:endParaRPr lang="el-GR" sz="1440" dirty="0"/>
          </a:p>
          <a:p>
            <a:pPr marL="203200" indent="-203200">
              <a:spcAft>
                <a:spcPts val="496"/>
              </a:spcAft>
              <a:buSzPct val="100000"/>
              <a:buChar char="•"/>
            </a:pPr>
            <a:r>
              <a:rPr lang="el-GR" altLang="en-US" sz="1440" dirty="0">
                <a:solidFill>
                  <a:srgbClr val="1B2420"/>
                </a:solidFill>
                <a:latin typeface="Calibri" pitchFamily="34" charset="0"/>
                <a:ea typeface="Calibri" pitchFamily="34" charset="-122"/>
                <a:cs typeface="Calibri" pitchFamily="34" charset="-120"/>
              </a:rPr>
              <a:t>Στο περιβόλι 38 °C: περίπου 4 °C πάνω από το κανονικό, η κατανάλωση νερού αυξάνεται</a:t>
            </a:r>
            <a:endParaRPr lang="el-GR" sz="1440" dirty="0"/>
          </a:p>
          <a:p>
            <a:pPr marL="203200" indent="-203200">
              <a:spcAft>
                <a:spcPts val="496"/>
              </a:spcAft>
              <a:buSzPct val="100000"/>
              <a:buChar char="•"/>
            </a:pPr>
            <a:r>
              <a:rPr lang="el-GR" altLang="en-US" sz="1440" dirty="0">
                <a:solidFill>
                  <a:srgbClr val="1B2420"/>
                </a:solidFill>
                <a:latin typeface="Calibri" pitchFamily="34" charset="0"/>
                <a:ea typeface="Calibri" pitchFamily="34" charset="-122"/>
                <a:cs typeface="Calibri" pitchFamily="34" charset="-120"/>
              </a:rPr>
              <a:t>48 °C: πάνω και από το ρεκόρ Ιουλίου των 44,4 °C· ελέγξτε πρώτα τον σταθμό</a:t>
            </a:r>
            <a:endParaRPr lang="el-GR" sz="1440" dirty="0"/>
          </a:p>
        </p:txBody>
      </p:sp>
      <p:sp>
        <p:nvSpPr>
          <p:cNvPr id="7" name="Shape 5"/>
          <p:cNvSpPr/>
          <p:nvPr/>
        </p:nvSpPr>
        <p:spPr>
          <a:xfrm>
            <a:off x="6278728" y="2231098"/>
            <a:ext cx="5364328" cy="3323424"/>
          </a:xfrm>
          <a:prstGeom prst="roundRect">
            <a:avLst>
              <a:gd name="adj" fmla="val 3302"/>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el-GR" altLang="en-US" sz="1800" b="1" dirty="0">
                <a:solidFill>
                  <a:srgbClr val="16602D"/>
                </a:solidFill>
                <a:latin typeface="Calibri" pitchFamily="34" charset="0"/>
                <a:ea typeface="Calibri" pitchFamily="34" charset="-122"/>
                <a:cs typeface="Calibri" pitchFamily="34" charset="-120"/>
              </a:rPr>
              <a:t>Συσχέτιση αντί για αιτία</a:t>
            </a:r>
            <a:endParaRPr lang="el-GR" sz="1800" dirty="0"/>
          </a:p>
        </p:txBody>
      </p:sp>
      <p:sp>
        <p:nvSpPr>
          <p:cNvPr id="9" name="Text 7"/>
          <p:cNvSpPr txBox="1"/>
          <p:nvPr/>
        </p:nvSpPr>
        <p:spPr>
          <a:xfrm>
            <a:off x="6598768"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440" dirty="0">
                <a:solidFill>
                  <a:srgbClr val="1B2420"/>
                </a:solidFill>
                <a:latin typeface="Calibri" pitchFamily="34" charset="0"/>
                <a:ea typeface="Calibri" pitchFamily="34" charset="-122"/>
                <a:cs typeface="Calibri" pitchFamily="34" charset="-120"/>
              </a:rPr>
              <a:t>Το ίδιο λίπασμα στους πιο αποδοτικούς οπωρώνες: είναι συσχέτιση, όχι αιτία</a:t>
            </a:r>
            <a:endParaRPr lang="el-GR" sz="1440" dirty="0"/>
          </a:p>
          <a:p>
            <a:pPr marL="203200" indent="-203200">
              <a:spcAft>
                <a:spcPts val="496"/>
              </a:spcAft>
              <a:buSzPct val="100000"/>
              <a:buChar char="•"/>
            </a:pPr>
            <a:r>
              <a:rPr lang="el-GR" altLang="en-US" sz="1440" dirty="0">
                <a:solidFill>
                  <a:srgbClr val="1B2420"/>
                </a:solidFill>
                <a:latin typeface="Calibri" pitchFamily="34" charset="0"/>
                <a:ea typeface="Calibri" pitchFamily="34" charset="-122"/>
                <a:cs typeface="Calibri" pitchFamily="34" charset="-120"/>
              </a:rPr>
              <a:t>Μπορεί να υπάρχει τρίτος παράγοντας: καλύτερο έδαφος, νεότερα δέντρα, τακτική άρδευση</a:t>
            </a:r>
            <a:endParaRPr lang="el-GR" sz="1440" dirty="0"/>
          </a:p>
          <a:p>
            <a:pPr marL="203200" indent="-203200">
              <a:spcAft>
                <a:spcPts val="496"/>
              </a:spcAft>
              <a:buSzPct val="100000"/>
              <a:buChar char="•"/>
            </a:pPr>
            <a:r>
              <a:rPr lang="el-GR" altLang="en-US" sz="1440" dirty="0">
                <a:solidFill>
                  <a:srgbClr val="1B2420"/>
                </a:solidFill>
                <a:latin typeface="Calibri" pitchFamily="34" charset="0"/>
                <a:ea typeface="Calibri" pitchFamily="34" charset="-122"/>
                <a:cs typeface="Calibri" pitchFamily="34" charset="-120"/>
              </a:rPr>
              <a:t>Μην αποφασίζετε οριστικά από το αποτέλεσμα ενός έτους</a:t>
            </a:r>
            <a:endParaRPr lang="el-GR" sz="144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Τουρκική Μετεωρολογική Υπηρεσία (MGM), στατιστικά Άδανα (1929-2025)</a:t>
            </a:r>
            <a:endParaRPr lang="el-G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21</a:t>
            </a:r>
            <a:endParaRPr lang="el-GR" sz="900" dirty="0"/>
          </a:p>
        </p:txBody>
      </p:sp>
      <p:sp>
        <p:nvSpPr>
          <p:cNvPr id="13" name="Shape 10"/>
          <p:cNvSpPr/>
          <p:nvPr/>
        </p:nvSpPr>
        <p:spPr>
          <a:xfrm>
            <a:off x="777240" y="4716113"/>
            <a:ext cx="4907128" cy="717557"/>
          </a:xfrm>
          <a:prstGeom prst="roundRect">
            <a:avLst>
              <a:gd name="adj" fmla="val 10195"/>
            </a:avLst>
          </a:prstGeom>
          <a:solidFill>
            <a:srgbClr val="FFFFFF"/>
          </a:solidFill>
          <a:ln w="9525">
            <a:solidFill>
              <a:srgbClr val="F0DDB5"/>
            </a:solidFill>
            <a:prstDash val="solid"/>
          </a:ln>
        </p:spPr>
      </p:sp>
      <p:sp>
        <p:nvSpPr>
          <p:cNvPr id="14" name="Text 11"/>
          <p:cNvSpPr txBox="1"/>
          <p:nvPr/>
        </p:nvSpPr>
        <p:spPr>
          <a:xfrm>
            <a:off x="960120" y="4776539"/>
            <a:ext cx="4541368" cy="596706"/>
          </a:xfrm>
          <a:prstGeom prst="rect">
            <a:avLst/>
          </a:prstGeom>
          <a:noFill/>
          <a:ln/>
        </p:spPr>
        <p:txBody>
          <a:bodyPr wrap="square" lIns="0" tIns="0" rIns="0" bIns="0" rtlCol="0" anchor="ctr">
            <a:normAutofit/>
          </a:bodyPr>
          <a:lstStyle/>
          <a:p>
            <a:pPr indent="0" marL="0">
              <a:buNone/>
            </a:pPr>
            <a:r>
              <a:rPr lang="el-GR" altLang="en-US" sz="1260" b="1" dirty="0">
                <a:solidFill>
                  <a:srgbClr val="854D0E"/>
                </a:solidFill>
                <a:latin typeface="Calibri" pitchFamily="34" charset="0"/>
                <a:ea typeface="Calibri" pitchFamily="34" charset="-122"/>
                <a:cs typeface="Calibri" pitchFamily="34" charset="-120"/>
              </a:rPr>
              <a:t>Κανόνας: </a:t>
            </a:r>
            <a:r>
              <a:rPr lang="el-GR" altLang="en-US" sz="1260" dirty="0">
                <a:solidFill>
                  <a:srgbClr val="1B2420"/>
                </a:solidFill>
                <a:latin typeface="Calibri" pitchFamily="34" charset="0"/>
                <a:ea typeface="Calibri" pitchFamily="34" charset="-122"/>
                <a:cs typeface="Calibri" pitchFamily="34" charset="-120"/>
              </a:rPr>
              <a:t>Συγκρίνετε με προηγούμενα έτη, γειτονικό τεμάχιο και πολυετή μέσο όρο (κανονικό)</a:t>
            </a:r>
            <a:endParaRPr lang="el-GR" sz="1260" dirty="0"/>
          </a:p>
        </p:txBody>
      </p:sp>
      <p:sp>
        <p:nvSpPr>
          <p:cNvPr id="15" name="Shape 12"/>
          <p:cNvSpPr/>
          <p:nvPr/>
        </p:nvSpPr>
        <p:spPr>
          <a:xfrm>
            <a:off x="6507328" y="4716113"/>
            <a:ext cx="4907128" cy="717557"/>
          </a:xfrm>
          <a:prstGeom prst="roundRect">
            <a:avLst>
              <a:gd name="adj" fmla="val 10195"/>
            </a:avLst>
          </a:prstGeom>
          <a:solidFill>
            <a:srgbClr val="FFFFFF"/>
          </a:solidFill>
          <a:ln w="9525">
            <a:solidFill>
              <a:srgbClr val="CFE6D6"/>
            </a:solidFill>
            <a:prstDash val="solid"/>
          </a:ln>
        </p:spPr>
      </p:sp>
      <p:sp>
        <p:nvSpPr>
          <p:cNvPr id="16" name="Text 13"/>
          <p:cNvSpPr txBox="1"/>
          <p:nvPr/>
        </p:nvSpPr>
        <p:spPr>
          <a:xfrm>
            <a:off x="6690208" y="4776539"/>
            <a:ext cx="4541368" cy="596706"/>
          </a:xfrm>
          <a:prstGeom prst="rect">
            <a:avLst/>
          </a:prstGeom>
          <a:noFill/>
          <a:ln/>
        </p:spPr>
        <p:txBody>
          <a:bodyPr wrap="square" lIns="0" tIns="0" rIns="0" bIns="0" rtlCol="0" anchor="ctr">
            <a:normAutofit/>
          </a:bodyPr>
          <a:lstStyle/>
          <a:p>
            <a:pPr indent="0" marL="0">
              <a:buNone/>
            </a:pPr>
            <a:r>
              <a:rPr lang="el-GR" altLang="en-US" sz="1260" b="1" dirty="0">
                <a:solidFill>
                  <a:srgbClr val="16602D"/>
                </a:solidFill>
                <a:latin typeface="Calibri" pitchFamily="34" charset="0"/>
                <a:ea typeface="Calibri" pitchFamily="34" charset="-122"/>
                <a:cs typeface="Calibri" pitchFamily="34" charset="-120"/>
              </a:rPr>
              <a:t>Κανόνας: </a:t>
            </a:r>
            <a:r>
              <a:rPr lang="el-GR" altLang="en-US" sz="1260" dirty="0">
                <a:solidFill>
                  <a:srgbClr val="1B2420"/>
                </a:solidFill>
                <a:latin typeface="Calibri" pitchFamily="34" charset="0"/>
                <a:ea typeface="Calibri" pitchFamily="34" charset="-122"/>
                <a:cs typeface="Calibri" pitchFamily="34" charset="-120"/>
              </a:rPr>
              <a:t>Ελέγξτε με λωρίδες με και χωρίς εφαρμογή στον ίδιο οπωρώνα, με επαναλήψεις</a:t>
            </a:r>
            <a:endParaRPr lang="el-GR" sz="126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 6</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520" b="1" dirty="0">
                <a:solidFill>
                  <a:srgbClr val="1B2420"/>
                </a:solidFill>
                <a:latin typeface="Calibri" pitchFamily="34" charset="0"/>
                <a:ea typeface="Calibri" pitchFamily="34" charset="-122"/>
                <a:cs typeface="Calibri" pitchFamily="34" charset="-120"/>
              </a:rPr>
              <a:t>Χάρτης απόδοσης: πρώτα καθαρισμός, μετά ερμηνεία</a:t>
            </a:r>
            <a:endParaRPr lang="el-GR" sz="2520" dirty="0"/>
          </a:p>
        </p:txBody>
      </p:sp>
      <p:pic>
        <p:nvPicPr>
          <p:cNvPr id="5" name="Image 0" descr="/root/kozan-akilli-tarim/sunum/build/cache/m3-el-hotspot-8bd8ac15-2000-0.jpg">    </p:cNvPr>
          <p:cNvPicPr>
            <a:picLocks noChangeAspect="1"/>
          </p:cNvPicPr>
          <p:nvPr/>
        </p:nvPicPr>
        <p:blipFill>
          <a:blip r:embed="rId1"/>
          <a:stretch>
            <a:fillRect/>
          </a:stretch>
        </p:blipFill>
        <p:spPr>
          <a:xfrm>
            <a:off x="2094396" y="2231098"/>
            <a:ext cx="3796664" cy="3164806"/>
          </a:xfrm>
          <a:prstGeom prst="rect">
            <a:avLst/>
          </a:prstGeom>
          <a:effectLst>
            <a:outerShdw sx="100000" sy="100000" kx="0" ky="0" algn="bl" rotWithShape="0" blurRad="101600" dist="38100" dir="5400000">
              <a:srgbClr val="1B2420">
                <a:alpha val="25000"/>
              </a:srgbClr>
            </a:outerShdw>
          </a:effectLst>
        </p:spPr>
      </p:pic>
      <p:sp>
        <p:nvSpPr>
          <p:cNvPr id="6" name="Text 3"/>
          <p:cNvSpPr txBox="1"/>
          <p:nvPr/>
        </p:nvSpPr>
        <p:spPr>
          <a:xfrm>
            <a:off x="1694594" y="5471436"/>
            <a:ext cx="4596267" cy="264363"/>
          </a:xfrm>
          <a:prstGeom prst="rect">
            <a:avLst/>
          </a:prstGeom>
          <a:noFill/>
          <a:ln/>
        </p:spPr>
        <p:txBody>
          <a:bodyPr wrap="square" lIns="0" tIns="0" rIns="0" bIns="0" rtlCol="0" anchor="t"/>
          <a:lstStyle/>
          <a:p>
            <a:pPr indent="0" marL="0">
              <a:buNone/>
            </a:pPr>
            <a:r>
              <a:rPr lang="el-GR" altLang="en-US" sz="1040" i="1" dirty="0">
                <a:solidFill>
                  <a:srgbClr val="5A6862"/>
                </a:solidFill>
                <a:latin typeface="Calibri" pitchFamily="34" charset="0"/>
                <a:ea typeface="Calibri" pitchFamily="34" charset="-122"/>
                <a:cs typeface="Calibri" pitchFamily="34" charset="-120"/>
              </a:rPr>
              <a:t>Δραστηριότητα μαθήματος 6: ωμός χάρτης απόδοσης (πλασματικό χωράφι σιταριού)</a:t>
            </a:r>
            <a:endParaRPr lang="el-GR" sz="1040" dirty="0"/>
          </a:p>
        </p:txBody>
      </p:sp>
      <p:sp>
        <p:nvSpPr>
          <p:cNvPr id="7" name="Text 4"/>
          <p:cNvSpPr txBox="1"/>
          <p:nvPr/>
        </p:nvSpPr>
        <p:spPr>
          <a:xfrm>
            <a:off x="7802575" y="2231098"/>
            <a:ext cx="3840480" cy="3429169"/>
          </a:xfrm>
          <a:prstGeom prst="rect">
            <a:avLst/>
          </a:prstGeom>
          <a:noFill/>
          <a:ln/>
        </p:spPr>
        <p:txBody>
          <a:bodyPr wrap="square" lIns="0" tIns="0" rIns="0" bIns="0" rtlCol="0" anchor="t">
            <a:normAutofit/>
          </a:bodyPr>
          <a:lstStyle/>
          <a:p>
            <a:pPr marL="203200" indent="-203200">
              <a:spcAft>
                <a:spcPts val="661"/>
              </a:spcAft>
              <a:buSzPct val="100000"/>
              <a:buChar char="•"/>
            </a:pPr>
            <a:r>
              <a:rPr lang="el-GR" altLang="en-US" sz="1350" b="1" dirty="0">
                <a:solidFill>
                  <a:srgbClr val="16602D"/>
                </a:solidFill>
                <a:latin typeface="Calibri" pitchFamily="34" charset="0"/>
                <a:ea typeface="Calibri" pitchFamily="34" charset="-122"/>
                <a:cs typeface="Calibri" pitchFamily="34" charset="-120"/>
              </a:rPr>
              <a:t>Μόνιτορ απόδοσης: </a:t>
            </a:r>
            <a:r>
              <a:rPr lang="el-GR" altLang="en-US" sz="1350" dirty="0">
                <a:solidFill>
                  <a:srgbClr val="3A4540"/>
                </a:solidFill>
                <a:latin typeface="Calibri" pitchFamily="34" charset="0"/>
                <a:ea typeface="Calibri" pitchFamily="34" charset="-122"/>
                <a:cs typeface="Calibri" pitchFamily="34" charset="-120"/>
              </a:rPr>
              <a:t>συνδυάζει ροή, υγρασία, θέση, ταχύτητα και πλάτος κεφαλής.</a:t>
            </a:r>
            <a:endParaRPr lang="el-GR" sz="1350" dirty="0"/>
          </a:p>
          <a:p>
            <a:pPr marL="203200" indent="-203200">
              <a:spcAft>
                <a:spcPts val="661"/>
              </a:spcAft>
              <a:buSzPct val="100000"/>
              <a:buChar char="•"/>
            </a:pPr>
            <a:r>
              <a:rPr lang="el-GR" altLang="en-US" sz="1350" b="1" dirty="0">
                <a:solidFill>
                  <a:srgbClr val="16602D"/>
                </a:solidFill>
                <a:latin typeface="Calibri" pitchFamily="34" charset="0"/>
                <a:ea typeface="Calibri" pitchFamily="34" charset="-122"/>
                <a:cs typeface="Calibri" pitchFamily="34" charset="-120"/>
              </a:rPr>
              <a:t>1-3%: </a:t>
            </a:r>
            <a:r>
              <a:rPr lang="el-GR" altLang="en-US" sz="1350" dirty="0">
                <a:solidFill>
                  <a:srgbClr val="3A4540"/>
                </a:solidFill>
                <a:latin typeface="Calibri" pitchFamily="34" charset="0"/>
                <a:ea typeface="Calibri" pitchFamily="34" charset="-122"/>
                <a:cs typeface="Calibri" pitchFamily="34" charset="-120"/>
              </a:rPr>
              <a:t>το σφάλμα στη συνολική παραγωγή με καλή βαθμονόμηση.</a:t>
            </a:r>
            <a:endParaRPr lang="el-GR" sz="1350" dirty="0"/>
          </a:p>
          <a:p>
            <a:pPr marL="203200" indent="-203200">
              <a:spcAft>
                <a:spcPts val="661"/>
              </a:spcAft>
              <a:buSzPct val="100000"/>
              <a:buChar char="•"/>
            </a:pPr>
            <a:r>
              <a:rPr lang="el-GR" altLang="en-US" sz="1350" b="1" dirty="0">
                <a:solidFill>
                  <a:srgbClr val="16602D"/>
                </a:solidFill>
                <a:latin typeface="Calibri" pitchFamily="34" charset="0"/>
                <a:ea typeface="Calibri" pitchFamily="34" charset="-122"/>
                <a:cs typeface="Calibri" pitchFamily="34" charset="-120"/>
              </a:rPr>
              <a:t>13-20%: </a:t>
            </a:r>
            <a:r>
              <a:rPr lang="el-GR" altLang="en-US" sz="1350" dirty="0">
                <a:solidFill>
                  <a:srgbClr val="3A4540"/>
                </a:solidFill>
                <a:latin typeface="Calibri" pitchFamily="34" charset="0"/>
                <a:ea typeface="Calibri" pitchFamily="34" charset="-122"/>
                <a:cs typeface="Calibri" pitchFamily="34" charset="-120"/>
              </a:rPr>
              <a:t>τα ωμά δεδομένα που αφαιρέθηκαν στον καθαρισμό σε μια έρευνα.</a:t>
            </a:r>
            <a:endParaRPr lang="el-GR" sz="1350" dirty="0"/>
          </a:p>
          <a:p>
            <a:pPr marL="203200" indent="-203200">
              <a:spcAft>
                <a:spcPts val="661"/>
              </a:spcAft>
              <a:buSzPct val="100000"/>
              <a:buChar char="•"/>
            </a:pPr>
            <a:r>
              <a:rPr lang="el-GR" altLang="en-US" sz="1350" b="1" dirty="0">
                <a:solidFill>
                  <a:srgbClr val="16602D"/>
                </a:solidFill>
                <a:latin typeface="Calibri" pitchFamily="34" charset="0"/>
                <a:ea typeface="Calibri" pitchFamily="34" charset="-122"/>
                <a:cs typeface="Calibri" pitchFamily="34" charset="-120"/>
              </a:rPr>
              <a:t>10-15 δευτ.: </a:t>
            </a:r>
            <a:r>
              <a:rPr lang="el-GR" altLang="en-US" sz="1350" dirty="0">
                <a:solidFill>
                  <a:srgbClr val="3A4540"/>
                </a:solidFill>
                <a:latin typeface="Calibri" pitchFamily="34" charset="0"/>
                <a:ea typeface="Calibri" pitchFamily="34" charset="-122"/>
                <a:cs typeface="Calibri" pitchFamily="34" charset="-120"/>
              </a:rPr>
              <a:t>η καθυστέρηση μέχρι το προϊόν να φτάσει στον αισθητήρα ροής.</a:t>
            </a:r>
            <a:endParaRPr lang="el-GR" sz="1350" dirty="0"/>
          </a:p>
          <a:p>
            <a:pPr marL="203200" indent="-203200">
              <a:spcAft>
                <a:spcPts val="661"/>
              </a:spcAft>
              <a:buSzPct val="100000"/>
              <a:buChar char="•"/>
            </a:pPr>
            <a:r>
              <a:rPr lang="el-GR" altLang="en-US" sz="1350" b="1" dirty="0">
                <a:solidFill>
                  <a:srgbClr val="16602D"/>
                </a:solidFill>
                <a:latin typeface="Calibri" pitchFamily="34" charset="0"/>
                <a:ea typeface="Calibri" pitchFamily="34" charset="-122"/>
                <a:cs typeface="Calibri" pitchFamily="34" charset="-120"/>
              </a:rPr>
              <a:t>Αποστολή: </a:t>
            </a:r>
            <a:r>
              <a:rPr lang="el-GR" altLang="en-US" sz="1350" dirty="0">
                <a:solidFill>
                  <a:srgbClr val="3A4540"/>
                </a:solidFill>
                <a:latin typeface="Calibri" pitchFamily="34" charset="0"/>
                <a:ea typeface="Calibri" pitchFamily="34" charset="-122"/>
                <a:cs typeface="Calibri" pitchFamily="34" charset="-120"/>
              </a:rPr>
              <a:t>βρείτε τα πέντε σφάλματα· δεν είναι κάθε χαμηλή τιμή σφάλμα.</a:t>
            </a:r>
            <a:endParaRPr lang="el-GR" sz="1350" dirty="0"/>
          </a:p>
        </p:txBody>
      </p:sp>
      <p:sp>
        <p:nvSpPr>
          <p:cNvPr id="8" name="Text 5"/>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Luck, UNL CropWatch (2013); Simbahan, Dobermann και Ping (2004), Agronomy Journal 96</a:t>
            </a:r>
            <a:endParaRPr lang="el-GR" sz="900" dirty="0"/>
          </a:p>
        </p:txBody>
      </p:sp>
      <p:sp>
        <p:nvSpPr>
          <p:cNvPr id="9" name="Text 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22</a:t>
            </a:r>
            <a:endParaRPr lang="el-GR"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6 · ΖΩΝΕΣ ΔΙΑΧΕΙΡΙΣΗΣ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Από τον χάρτη απόδοσης στις ζώνες διαχείρισης</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Mirzakhani Nafchi, SDSU Extension (2021); TÜİK MEDAS 2024-2025</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23</a:t>
            </a:r>
            <a:endParaRPr lang="el-GR" sz="900" dirty="0"/>
          </a:p>
        </p:txBody>
      </p:sp>
      <p:sp>
        <p:nvSpPr>
          <p:cNvPr id="7" name="Shape 4"/>
          <p:cNvSpPr/>
          <p:nvPr/>
        </p:nvSpPr>
        <p:spPr>
          <a:xfrm>
            <a:off x="548640" y="2268864"/>
            <a:ext cx="448056" cy="302129"/>
          </a:xfrm>
          <a:prstGeom prst="rect">
            <a:avLst/>
          </a:prstGeom>
          <a:solidFill>
            <a:srgbClr val="AC7423"/>
          </a:solidFill>
          <a:ln w="12700">
            <a:solidFill>
              <a:srgbClr val="AC7423"/>
            </a:solidFill>
            <a:prstDash val="solid"/>
          </a:ln>
        </p:spPr>
      </p:sp>
      <p:sp>
        <p:nvSpPr>
          <p:cNvPr id="8" name="Text 5"/>
          <p:cNvSpPr txBox="1"/>
          <p:nvPr/>
        </p:nvSpPr>
        <p:spPr>
          <a:xfrm>
            <a:off x="548640" y="2268864"/>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0,79</a:t>
            </a:r>
            <a:endParaRPr lang="el-GR" sz="900" dirty="0"/>
          </a:p>
        </p:txBody>
      </p:sp>
      <p:sp>
        <p:nvSpPr>
          <p:cNvPr id="9" name="Shape 6"/>
          <p:cNvSpPr/>
          <p:nvPr/>
        </p:nvSpPr>
        <p:spPr>
          <a:xfrm>
            <a:off x="1024128" y="2268864"/>
            <a:ext cx="448056" cy="302129"/>
          </a:xfrm>
          <a:prstGeom prst="rect">
            <a:avLst/>
          </a:prstGeom>
          <a:solidFill>
            <a:srgbClr val="C1985A"/>
          </a:solidFill>
          <a:ln w="12700">
            <a:solidFill>
              <a:srgbClr val="C1985A"/>
            </a:solidFill>
            <a:prstDash val="solid"/>
          </a:ln>
        </p:spPr>
      </p:sp>
      <p:sp>
        <p:nvSpPr>
          <p:cNvPr id="10" name="Text 7"/>
          <p:cNvSpPr txBox="1"/>
          <p:nvPr/>
        </p:nvSpPr>
        <p:spPr>
          <a:xfrm>
            <a:off x="1024128" y="2268864"/>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0,85</a:t>
            </a:r>
            <a:endParaRPr lang="el-GR" sz="900" dirty="0"/>
          </a:p>
        </p:txBody>
      </p:sp>
      <p:sp>
        <p:nvSpPr>
          <p:cNvPr id="11" name="Shape 8"/>
          <p:cNvSpPr/>
          <p:nvPr/>
        </p:nvSpPr>
        <p:spPr>
          <a:xfrm>
            <a:off x="1499616" y="2268864"/>
            <a:ext cx="448056" cy="302129"/>
          </a:xfrm>
          <a:prstGeom prst="rect">
            <a:avLst/>
          </a:prstGeom>
          <a:solidFill>
            <a:srgbClr val="AF7A2C"/>
          </a:solidFill>
          <a:ln w="12700">
            <a:solidFill>
              <a:srgbClr val="AF7A2C"/>
            </a:solidFill>
            <a:prstDash val="solid"/>
          </a:ln>
        </p:spPr>
      </p:sp>
      <p:sp>
        <p:nvSpPr>
          <p:cNvPr id="12" name="Text 9"/>
          <p:cNvSpPr txBox="1"/>
          <p:nvPr/>
        </p:nvSpPr>
        <p:spPr>
          <a:xfrm>
            <a:off x="1499616" y="2268864"/>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0,80</a:t>
            </a:r>
            <a:endParaRPr lang="el-GR" sz="900" dirty="0"/>
          </a:p>
        </p:txBody>
      </p:sp>
      <p:sp>
        <p:nvSpPr>
          <p:cNvPr id="13" name="Shape 10"/>
          <p:cNvSpPr/>
          <p:nvPr/>
        </p:nvSpPr>
        <p:spPr>
          <a:xfrm>
            <a:off x="1975104" y="2268864"/>
            <a:ext cx="448056" cy="302129"/>
          </a:xfrm>
          <a:prstGeom prst="rect">
            <a:avLst/>
          </a:prstGeom>
          <a:solidFill>
            <a:srgbClr val="C1985A"/>
          </a:solidFill>
          <a:ln w="12700">
            <a:solidFill>
              <a:srgbClr val="C1985A"/>
            </a:solidFill>
            <a:prstDash val="solid"/>
          </a:ln>
        </p:spPr>
      </p:sp>
      <p:sp>
        <p:nvSpPr>
          <p:cNvPr id="14" name="Text 11"/>
          <p:cNvSpPr txBox="1"/>
          <p:nvPr/>
        </p:nvSpPr>
        <p:spPr>
          <a:xfrm>
            <a:off x="1975104" y="2268864"/>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0,85</a:t>
            </a:r>
            <a:endParaRPr lang="el-GR" sz="900" dirty="0"/>
          </a:p>
        </p:txBody>
      </p:sp>
      <p:sp>
        <p:nvSpPr>
          <p:cNvPr id="15" name="Shape 12"/>
          <p:cNvSpPr/>
          <p:nvPr/>
        </p:nvSpPr>
        <p:spPr>
          <a:xfrm>
            <a:off x="2450592" y="2268864"/>
            <a:ext cx="448056" cy="302129"/>
          </a:xfrm>
          <a:prstGeom prst="rect">
            <a:avLst/>
          </a:prstGeom>
          <a:solidFill>
            <a:srgbClr val="C49E63"/>
          </a:solidFill>
          <a:ln w="12700">
            <a:solidFill>
              <a:srgbClr val="C49E63"/>
            </a:solidFill>
            <a:prstDash val="solid"/>
          </a:ln>
        </p:spPr>
      </p:sp>
      <p:sp>
        <p:nvSpPr>
          <p:cNvPr id="16" name="Text 13"/>
          <p:cNvSpPr txBox="1"/>
          <p:nvPr/>
        </p:nvSpPr>
        <p:spPr>
          <a:xfrm>
            <a:off x="2450592" y="2268864"/>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0,86</a:t>
            </a:r>
            <a:endParaRPr lang="el-GR" sz="900" dirty="0"/>
          </a:p>
        </p:txBody>
      </p:sp>
      <p:sp>
        <p:nvSpPr>
          <p:cNvPr id="17" name="Shape 14"/>
          <p:cNvSpPr/>
          <p:nvPr/>
        </p:nvSpPr>
        <p:spPr>
          <a:xfrm>
            <a:off x="2926080" y="2268864"/>
            <a:ext cx="448056" cy="302129"/>
          </a:xfrm>
          <a:prstGeom prst="rect">
            <a:avLst/>
          </a:prstGeom>
          <a:solidFill>
            <a:srgbClr val="C9D8C1"/>
          </a:solidFill>
          <a:ln w="12700">
            <a:solidFill>
              <a:srgbClr val="C9D8C1"/>
            </a:solidFill>
            <a:prstDash val="solid"/>
          </a:ln>
        </p:spPr>
      </p:sp>
      <p:sp>
        <p:nvSpPr>
          <p:cNvPr id="18" name="Text 15"/>
          <p:cNvSpPr txBox="1"/>
          <p:nvPr/>
        </p:nvSpPr>
        <p:spPr>
          <a:xfrm>
            <a:off x="2926080" y="2268864"/>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1,05</a:t>
            </a:r>
            <a:endParaRPr lang="el-GR" sz="900" dirty="0"/>
          </a:p>
        </p:txBody>
      </p:sp>
      <p:sp>
        <p:nvSpPr>
          <p:cNvPr id="19" name="Shape 16"/>
          <p:cNvSpPr/>
          <p:nvPr/>
        </p:nvSpPr>
        <p:spPr>
          <a:xfrm>
            <a:off x="3401568" y="2268864"/>
            <a:ext cx="448056" cy="302129"/>
          </a:xfrm>
          <a:prstGeom prst="rect">
            <a:avLst/>
          </a:prstGeom>
          <a:solidFill>
            <a:srgbClr val="F6F1E4"/>
          </a:solidFill>
          <a:ln w="12700">
            <a:solidFill>
              <a:srgbClr val="F6F1E4"/>
            </a:solidFill>
            <a:prstDash val="solid"/>
          </a:ln>
        </p:spPr>
      </p:sp>
      <p:sp>
        <p:nvSpPr>
          <p:cNvPr id="20" name="Text 17"/>
          <p:cNvSpPr txBox="1"/>
          <p:nvPr/>
        </p:nvSpPr>
        <p:spPr>
          <a:xfrm>
            <a:off x="3401568" y="2268864"/>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1,00</a:t>
            </a:r>
            <a:endParaRPr lang="el-GR" sz="900" dirty="0"/>
          </a:p>
        </p:txBody>
      </p:sp>
      <p:sp>
        <p:nvSpPr>
          <p:cNvPr id="21" name="Shape 18"/>
          <p:cNvSpPr/>
          <p:nvPr/>
        </p:nvSpPr>
        <p:spPr>
          <a:xfrm>
            <a:off x="3877056" y="2268864"/>
            <a:ext cx="448056" cy="302129"/>
          </a:xfrm>
          <a:prstGeom prst="rect">
            <a:avLst/>
          </a:prstGeom>
          <a:solidFill>
            <a:srgbClr val="F6F1E4"/>
          </a:solidFill>
          <a:ln w="12700">
            <a:solidFill>
              <a:srgbClr val="F6F1E4"/>
            </a:solidFill>
            <a:prstDash val="solid"/>
          </a:ln>
        </p:spPr>
      </p:sp>
      <p:sp>
        <p:nvSpPr>
          <p:cNvPr id="22" name="Text 19"/>
          <p:cNvSpPr txBox="1"/>
          <p:nvPr/>
        </p:nvSpPr>
        <p:spPr>
          <a:xfrm>
            <a:off x="3877056" y="2268864"/>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1,00</a:t>
            </a:r>
            <a:endParaRPr lang="el-GR" sz="900" dirty="0"/>
          </a:p>
        </p:txBody>
      </p:sp>
      <p:sp>
        <p:nvSpPr>
          <p:cNvPr id="23" name="Shape 20"/>
          <p:cNvSpPr/>
          <p:nvPr/>
        </p:nvSpPr>
        <p:spPr>
          <a:xfrm>
            <a:off x="4352544" y="2268864"/>
            <a:ext cx="448056" cy="302129"/>
          </a:xfrm>
          <a:prstGeom prst="rect">
            <a:avLst/>
          </a:prstGeom>
          <a:solidFill>
            <a:srgbClr val="EDECDD"/>
          </a:solidFill>
          <a:ln w="12700">
            <a:solidFill>
              <a:srgbClr val="EDECDD"/>
            </a:solidFill>
            <a:prstDash val="solid"/>
          </a:ln>
        </p:spPr>
      </p:sp>
      <p:sp>
        <p:nvSpPr>
          <p:cNvPr id="24" name="Text 21"/>
          <p:cNvSpPr txBox="1"/>
          <p:nvPr/>
        </p:nvSpPr>
        <p:spPr>
          <a:xfrm>
            <a:off x="4352544" y="2268864"/>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1,01</a:t>
            </a:r>
            <a:endParaRPr lang="el-GR" sz="900" dirty="0"/>
          </a:p>
        </p:txBody>
      </p:sp>
      <p:sp>
        <p:nvSpPr>
          <p:cNvPr id="25" name="Shape 22"/>
          <p:cNvSpPr/>
          <p:nvPr/>
        </p:nvSpPr>
        <p:spPr>
          <a:xfrm>
            <a:off x="4828032" y="2268864"/>
            <a:ext cx="448056" cy="302129"/>
          </a:xfrm>
          <a:prstGeom prst="rect">
            <a:avLst/>
          </a:prstGeom>
          <a:solidFill>
            <a:srgbClr val="E4E7D6"/>
          </a:solidFill>
          <a:ln w="12700">
            <a:solidFill>
              <a:srgbClr val="E4E7D6"/>
            </a:solidFill>
            <a:prstDash val="solid"/>
          </a:ln>
        </p:spPr>
      </p:sp>
      <p:sp>
        <p:nvSpPr>
          <p:cNvPr id="26" name="Text 23"/>
          <p:cNvSpPr txBox="1"/>
          <p:nvPr/>
        </p:nvSpPr>
        <p:spPr>
          <a:xfrm>
            <a:off x="4828032" y="2268864"/>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1,02</a:t>
            </a:r>
            <a:endParaRPr lang="el-GR" sz="900" dirty="0"/>
          </a:p>
        </p:txBody>
      </p:sp>
      <p:sp>
        <p:nvSpPr>
          <p:cNvPr id="27" name="Shape 24"/>
          <p:cNvSpPr/>
          <p:nvPr/>
        </p:nvSpPr>
        <p:spPr>
          <a:xfrm>
            <a:off x="5303520" y="2268864"/>
            <a:ext cx="448056" cy="302129"/>
          </a:xfrm>
          <a:prstGeom prst="rect">
            <a:avLst/>
          </a:prstGeom>
          <a:solidFill>
            <a:srgbClr val="E8D9BF"/>
          </a:solidFill>
          <a:ln w="12700">
            <a:solidFill>
              <a:srgbClr val="E8D9BF"/>
            </a:solidFill>
            <a:prstDash val="solid"/>
          </a:ln>
        </p:spPr>
      </p:sp>
      <p:sp>
        <p:nvSpPr>
          <p:cNvPr id="28" name="Text 25"/>
          <p:cNvSpPr txBox="1"/>
          <p:nvPr/>
        </p:nvSpPr>
        <p:spPr>
          <a:xfrm>
            <a:off x="5303520" y="2268864"/>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0,96</a:t>
            </a:r>
            <a:endParaRPr lang="el-GR" sz="900" dirty="0"/>
          </a:p>
        </p:txBody>
      </p:sp>
      <p:sp>
        <p:nvSpPr>
          <p:cNvPr id="29" name="Shape 26"/>
          <p:cNvSpPr/>
          <p:nvPr/>
        </p:nvSpPr>
        <p:spPr>
          <a:xfrm>
            <a:off x="5779008" y="2268864"/>
            <a:ext cx="448056" cy="302129"/>
          </a:xfrm>
          <a:prstGeom prst="rect">
            <a:avLst/>
          </a:prstGeom>
          <a:solidFill>
            <a:srgbClr val="E4D3B6"/>
          </a:solidFill>
          <a:ln w="12700">
            <a:solidFill>
              <a:srgbClr val="E4D3B6"/>
            </a:solidFill>
            <a:prstDash val="solid"/>
          </a:ln>
        </p:spPr>
      </p:sp>
      <p:sp>
        <p:nvSpPr>
          <p:cNvPr id="30" name="Text 27"/>
          <p:cNvSpPr txBox="1"/>
          <p:nvPr/>
        </p:nvSpPr>
        <p:spPr>
          <a:xfrm>
            <a:off x="5779008" y="2268864"/>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0,95</a:t>
            </a:r>
            <a:endParaRPr lang="el-GR" sz="900" dirty="0"/>
          </a:p>
        </p:txBody>
      </p:sp>
      <p:sp>
        <p:nvSpPr>
          <p:cNvPr id="31" name="Shape 28"/>
          <p:cNvSpPr/>
          <p:nvPr/>
        </p:nvSpPr>
        <p:spPr>
          <a:xfrm>
            <a:off x="548640" y="2593653"/>
            <a:ext cx="448056" cy="302129"/>
          </a:xfrm>
          <a:prstGeom prst="rect">
            <a:avLst/>
          </a:prstGeom>
          <a:solidFill>
            <a:srgbClr val="BD9251"/>
          </a:solidFill>
          <a:ln w="12700">
            <a:solidFill>
              <a:srgbClr val="BD9251"/>
            </a:solidFill>
            <a:prstDash val="solid"/>
          </a:ln>
        </p:spPr>
      </p:sp>
      <p:sp>
        <p:nvSpPr>
          <p:cNvPr id="32" name="Text 29"/>
          <p:cNvSpPr txBox="1"/>
          <p:nvPr/>
        </p:nvSpPr>
        <p:spPr>
          <a:xfrm>
            <a:off x="548640" y="2593653"/>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0,84</a:t>
            </a:r>
            <a:endParaRPr lang="el-GR" sz="900" dirty="0"/>
          </a:p>
        </p:txBody>
      </p:sp>
      <p:sp>
        <p:nvSpPr>
          <p:cNvPr id="33" name="Shape 30"/>
          <p:cNvSpPr/>
          <p:nvPr/>
        </p:nvSpPr>
        <p:spPr>
          <a:xfrm>
            <a:off x="1024128" y="2593653"/>
            <a:ext cx="448056" cy="302129"/>
          </a:xfrm>
          <a:prstGeom prst="rect">
            <a:avLst/>
          </a:prstGeom>
          <a:solidFill>
            <a:srgbClr val="AF7A2C"/>
          </a:solidFill>
          <a:ln w="12700">
            <a:solidFill>
              <a:srgbClr val="AF7A2C"/>
            </a:solidFill>
            <a:prstDash val="solid"/>
          </a:ln>
        </p:spPr>
      </p:sp>
      <p:sp>
        <p:nvSpPr>
          <p:cNvPr id="34" name="Text 31"/>
          <p:cNvSpPr txBox="1"/>
          <p:nvPr/>
        </p:nvSpPr>
        <p:spPr>
          <a:xfrm>
            <a:off x="1024128" y="2593653"/>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0,80</a:t>
            </a:r>
            <a:endParaRPr lang="el-GR" sz="900" dirty="0"/>
          </a:p>
        </p:txBody>
      </p:sp>
      <p:sp>
        <p:nvSpPr>
          <p:cNvPr id="35" name="Shape 32"/>
          <p:cNvSpPr/>
          <p:nvPr/>
        </p:nvSpPr>
        <p:spPr>
          <a:xfrm>
            <a:off x="1499616" y="2593653"/>
            <a:ext cx="448056" cy="302129"/>
          </a:xfrm>
          <a:prstGeom prst="rect">
            <a:avLst/>
          </a:prstGeom>
          <a:solidFill>
            <a:srgbClr val="AC7423"/>
          </a:solidFill>
          <a:ln w="12700">
            <a:solidFill>
              <a:srgbClr val="AC7423"/>
            </a:solidFill>
            <a:prstDash val="solid"/>
          </a:ln>
        </p:spPr>
      </p:sp>
      <p:sp>
        <p:nvSpPr>
          <p:cNvPr id="36" name="Text 33"/>
          <p:cNvSpPr txBox="1"/>
          <p:nvPr/>
        </p:nvSpPr>
        <p:spPr>
          <a:xfrm>
            <a:off x="1499616" y="2593653"/>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0,79</a:t>
            </a:r>
            <a:endParaRPr lang="el-GR" sz="900" dirty="0"/>
          </a:p>
        </p:txBody>
      </p:sp>
      <p:sp>
        <p:nvSpPr>
          <p:cNvPr id="37" name="Shape 34"/>
          <p:cNvSpPr/>
          <p:nvPr/>
        </p:nvSpPr>
        <p:spPr>
          <a:xfrm>
            <a:off x="1975104" y="2593653"/>
            <a:ext cx="448056" cy="302129"/>
          </a:xfrm>
          <a:prstGeom prst="rect">
            <a:avLst/>
          </a:prstGeom>
          <a:solidFill>
            <a:srgbClr val="B6863E"/>
          </a:solidFill>
          <a:ln w="12700">
            <a:solidFill>
              <a:srgbClr val="B6863E"/>
            </a:solidFill>
            <a:prstDash val="solid"/>
          </a:ln>
        </p:spPr>
      </p:sp>
      <p:sp>
        <p:nvSpPr>
          <p:cNvPr id="38" name="Text 35"/>
          <p:cNvSpPr txBox="1"/>
          <p:nvPr/>
        </p:nvSpPr>
        <p:spPr>
          <a:xfrm>
            <a:off x="1975104" y="2593653"/>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0,82</a:t>
            </a:r>
            <a:endParaRPr lang="el-GR" sz="900" dirty="0"/>
          </a:p>
        </p:txBody>
      </p:sp>
      <p:sp>
        <p:nvSpPr>
          <p:cNvPr id="39" name="Shape 36"/>
          <p:cNvSpPr/>
          <p:nvPr/>
        </p:nvSpPr>
        <p:spPr>
          <a:xfrm>
            <a:off x="2450592" y="2593653"/>
            <a:ext cx="448056" cy="302129"/>
          </a:xfrm>
          <a:prstGeom prst="rect">
            <a:avLst/>
          </a:prstGeom>
          <a:solidFill>
            <a:srgbClr val="E4E7D6"/>
          </a:solidFill>
          <a:ln w="12700">
            <a:solidFill>
              <a:srgbClr val="E4E7D6"/>
            </a:solidFill>
            <a:prstDash val="solid"/>
          </a:ln>
        </p:spPr>
      </p:sp>
      <p:sp>
        <p:nvSpPr>
          <p:cNvPr id="40" name="Text 37"/>
          <p:cNvSpPr txBox="1"/>
          <p:nvPr/>
        </p:nvSpPr>
        <p:spPr>
          <a:xfrm>
            <a:off x="2450592" y="259365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1,02</a:t>
            </a:r>
            <a:endParaRPr lang="el-GR" sz="900" dirty="0"/>
          </a:p>
        </p:txBody>
      </p:sp>
      <p:sp>
        <p:nvSpPr>
          <p:cNvPr id="41" name="Shape 38"/>
          <p:cNvSpPr/>
          <p:nvPr/>
        </p:nvSpPr>
        <p:spPr>
          <a:xfrm>
            <a:off x="2926080" y="2593653"/>
            <a:ext cx="448056" cy="302129"/>
          </a:xfrm>
          <a:prstGeom prst="rect">
            <a:avLst/>
          </a:prstGeom>
          <a:solidFill>
            <a:srgbClr val="C9D8C1"/>
          </a:solidFill>
          <a:ln w="12700">
            <a:solidFill>
              <a:srgbClr val="C9D8C1"/>
            </a:solidFill>
            <a:prstDash val="solid"/>
          </a:ln>
        </p:spPr>
      </p:sp>
      <p:sp>
        <p:nvSpPr>
          <p:cNvPr id="42" name="Text 39"/>
          <p:cNvSpPr txBox="1"/>
          <p:nvPr/>
        </p:nvSpPr>
        <p:spPr>
          <a:xfrm>
            <a:off x="2926080" y="259365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1,05</a:t>
            </a:r>
            <a:endParaRPr lang="el-GR" sz="900" dirty="0"/>
          </a:p>
        </p:txBody>
      </p:sp>
      <p:sp>
        <p:nvSpPr>
          <p:cNvPr id="43" name="Shape 40"/>
          <p:cNvSpPr/>
          <p:nvPr/>
        </p:nvSpPr>
        <p:spPr>
          <a:xfrm>
            <a:off x="3401568" y="2593653"/>
            <a:ext cx="448056" cy="302129"/>
          </a:xfrm>
          <a:prstGeom prst="rect">
            <a:avLst/>
          </a:prstGeom>
          <a:solidFill>
            <a:srgbClr val="E4D3B6"/>
          </a:solidFill>
          <a:ln w="12700">
            <a:solidFill>
              <a:srgbClr val="E4D3B6"/>
            </a:solidFill>
            <a:prstDash val="solid"/>
          </a:ln>
        </p:spPr>
      </p:sp>
      <p:sp>
        <p:nvSpPr>
          <p:cNvPr id="44" name="Text 41"/>
          <p:cNvSpPr txBox="1"/>
          <p:nvPr/>
        </p:nvSpPr>
        <p:spPr>
          <a:xfrm>
            <a:off x="3401568" y="259365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0,95</a:t>
            </a:r>
            <a:endParaRPr lang="el-GR" sz="900" dirty="0"/>
          </a:p>
        </p:txBody>
      </p:sp>
      <p:sp>
        <p:nvSpPr>
          <p:cNvPr id="45" name="Shape 42"/>
          <p:cNvSpPr/>
          <p:nvPr/>
        </p:nvSpPr>
        <p:spPr>
          <a:xfrm>
            <a:off x="3877056" y="2593653"/>
            <a:ext cx="448056" cy="302129"/>
          </a:xfrm>
          <a:prstGeom prst="rect">
            <a:avLst/>
          </a:prstGeom>
          <a:solidFill>
            <a:srgbClr val="E1CDAD"/>
          </a:solidFill>
          <a:ln w="12700">
            <a:solidFill>
              <a:srgbClr val="E1CDAD"/>
            </a:solidFill>
            <a:prstDash val="solid"/>
          </a:ln>
        </p:spPr>
      </p:sp>
      <p:sp>
        <p:nvSpPr>
          <p:cNvPr id="46" name="Text 43"/>
          <p:cNvSpPr txBox="1"/>
          <p:nvPr/>
        </p:nvSpPr>
        <p:spPr>
          <a:xfrm>
            <a:off x="3877056" y="259365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0,94</a:t>
            </a:r>
            <a:endParaRPr lang="el-GR" sz="900" dirty="0"/>
          </a:p>
        </p:txBody>
      </p:sp>
      <p:sp>
        <p:nvSpPr>
          <p:cNvPr id="47" name="Shape 44"/>
          <p:cNvSpPr/>
          <p:nvPr/>
        </p:nvSpPr>
        <p:spPr>
          <a:xfrm>
            <a:off x="4352544" y="2593653"/>
            <a:ext cx="448056" cy="302129"/>
          </a:xfrm>
          <a:prstGeom prst="rect">
            <a:avLst/>
          </a:prstGeom>
          <a:solidFill>
            <a:srgbClr val="F6F1E4"/>
          </a:solidFill>
          <a:ln w="12700">
            <a:solidFill>
              <a:srgbClr val="F6F1E4"/>
            </a:solidFill>
            <a:prstDash val="solid"/>
          </a:ln>
        </p:spPr>
      </p:sp>
      <p:sp>
        <p:nvSpPr>
          <p:cNvPr id="48" name="Text 45"/>
          <p:cNvSpPr txBox="1"/>
          <p:nvPr/>
        </p:nvSpPr>
        <p:spPr>
          <a:xfrm>
            <a:off x="4352544" y="259365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1,00</a:t>
            </a:r>
            <a:endParaRPr lang="el-GR" sz="900" dirty="0"/>
          </a:p>
        </p:txBody>
      </p:sp>
      <p:sp>
        <p:nvSpPr>
          <p:cNvPr id="49" name="Shape 46"/>
          <p:cNvSpPr/>
          <p:nvPr/>
        </p:nvSpPr>
        <p:spPr>
          <a:xfrm>
            <a:off x="4828032" y="2593653"/>
            <a:ext cx="448056" cy="302129"/>
          </a:xfrm>
          <a:prstGeom prst="rect">
            <a:avLst/>
          </a:prstGeom>
          <a:solidFill>
            <a:srgbClr val="EBDFC8"/>
          </a:solidFill>
          <a:ln w="12700">
            <a:solidFill>
              <a:srgbClr val="EBDFC8"/>
            </a:solidFill>
            <a:prstDash val="solid"/>
          </a:ln>
        </p:spPr>
      </p:sp>
      <p:sp>
        <p:nvSpPr>
          <p:cNvPr id="50" name="Text 47"/>
          <p:cNvSpPr txBox="1"/>
          <p:nvPr/>
        </p:nvSpPr>
        <p:spPr>
          <a:xfrm>
            <a:off x="4828032" y="259365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0,97</a:t>
            </a:r>
            <a:endParaRPr lang="el-GR" sz="900" dirty="0"/>
          </a:p>
        </p:txBody>
      </p:sp>
      <p:sp>
        <p:nvSpPr>
          <p:cNvPr id="51" name="Shape 48"/>
          <p:cNvSpPr/>
          <p:nvPr/>
        </p:nvSpPr>
        <p:spPr>
          <a:xfrm>
            <a:off x="5303520" y="2593653"/>
            <a:ext cx="448056" cy="302129"/>
          </a:xfrm>
          <a:prstGeom prst="rect">
            <a:avLst/>
          </a:prstGeom>
          <a:solidFill>
            <a:srgbClr val="E4D3B6"/>
          </a:solidFill>
          <a:ln w="12700">
            <a:solidFill>
              <a:srgbClr val="E4D3B6"/>
            </a:solidFill>
            <a:prstDash val="solid"/>
          </a:ln>
        </p:spPr>
      </p:sp>
      <p:sp>
        <p:nvSpPr>
          <p:cNvPr id="52" name="Text 49"/>
          <p:cNvSpPr txBox="1"/>
          <p:nvPr/>
        </p:nvSpPr>
        <p:spPr>
          <a:xfrm>
            <a:off x="5303520" y="259365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0,95</a:t>
            </a:r>
            <a:endParaRPr lang="el-GR" sz="900" dirty="0"/>
          </a:p>
        </p:txBody>
      </p:sp>
      <p:sp>
        <p:nvSpPr>
          <p:cNvPr id="53" name="Shape 50"/>
          <p:cNvSpPr/>
          <p:nvPr/>
        </p:nvSpPr>
        <p:spPr>
          <a:xfrm>
            <a:off x="5779008" y="2593653"/>
            <a:ext cx="448056" cy="302129"/>
          </a:xfrm>
          <a:prstGeom prst="rect">
            <a:avLst/>
          </a:prstGeom>
          <a:solidFill>
            <a:srgbClr val="E1CDAD"/>
          </a:solidFill>
          <a:ln w="12700">
            <a:solidFill>
              <a:srgbClr val="E1CDAD"/>
            </a:solidFill>
            <a:prstDash val="solid"/>
          </a:ln>
        </p:spPr>
      </p:sp>
      <p:sp>
        <p:nvSpPr>
          <p:cNvPr id="54" name="Text 51"/>
          <p:cNvSpPr txBox="1"/>
          <p:nvPr/>
        </p:nvSpPr>
        <p:spPr>
          <a:xfrm>
            <a:off x="5779008" y="259365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0,94</a:t>
            </a:r>
            <a:endParaRPr lang="el-GR" sz="900" dirty="0"/>
          </a:p>
        </p:txBody>
      </p:sp>
      <p:sp>
        <p:nvSpPr>
          <p:cNvPr id="55" name="Shape 52"/>
          <p:cNvSpPr/>
          <p:nvPr/>
        </p:nvSpPr>
        <p:spPr>
          <a:xfrm>
            <a:off x="548640" y="2918443"/>
            <a:ext cx="448056" cy="302129"/>
          </a:xfrm>
          <a:prstGeom prst="rect">
            <a:avLst/>
          </a:prstGeom>
          <a:solidFill>
            <a:srgbClr val="AF7A2C"/>
          </a:solidFill>
          <a:ln w="12700">
            <a:solidFill>
              <a:srgbClr val="AF7A2C"/>
            </a:solidFill>
            <a:prstDash val="solid"/>
          </a:ln>
        </p:spPr>
      </p:sp>
      <p:sp>
        <p:nvSpPr>
          <p:cNvPr id="56" name="Text 53"/>
          <p:cNvSpPr txBox="1"/>
          <p:nvPr/>
        </p:nvSpPr>
        <p:spPr>
          <a:xfrm>
            <a:off x="548640" y="2918443"/>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0,80</a:t>
            </a:r>
            <a:endParaRPr lang="el-GR" sz="900" dirty="0"/>
          </a:p>
        </p:txBody>
      </p:sp>
      <p:sp>
        <p:nvSpPr>
          <p:cNvPr id="57" name="Shape 54"/>
          <p:cNvSpPr/>
          <p:nvPr/>
        </p:nvSpPr>
        <p:spPr>
          <a:xfrm>
            <a:off x="1024128" y="2918443"/>
            <a:ext cx="448056" cy="302129"/>
          </a:xfrm>
          <a:prstGeom prst="rect">
            <a:avLst/>
          </a:prstGeom>
          <a:solidFill>
            <a:srgbClr val="BD9251"/>
          </a:solidFill>
          <a:ln w="12700">
            <a:solidFill>
              <a:srgbClr val="BD9251"/>
            </a:solidFill>
            <a:prstDash val="solid"/>
          </a:ln>
        </p:spPr>
      </p:sp>
      <p:sp>
        <p:nvSpPr>
          <p:cNvPr id="58" name="Text 55"/>
          <p:cNvSpPr txBox="1"/>
          <p:nvPr/>
        </p:nvSpPr>
        <p:spPr>
          <a:xfrm>
            <a:off x="1024128" y="2918443"/>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0,84</a:t>
            </a:r>
            <a:endParaRPr lang="el-GR" sz="900" dirty="0"/>
          </a:p>
        </p:txBody>
      </p:sp>
      <p:sp>
        <p:nvSpPr>
          <p:cNvPr id="59" name="Shape 56"/>
          <p:cNvSpPr/>
          <p:nvPr/>
        </p:nvSpPr>
        <p:spPr>
          <a:xfrm>
            <a:off x="1499616" y="2918443"/>
            <a:ext cx="448056" cy="302129"/>
          </a:xfrm>
          <a:prstGeom prst="rect">
            <a:avLst/>
          </a:prstGeom>
          <a:solidFill>
            <a:srgbClr val="C49E63"/>
          </a:solidFill>
          <a:ln w="12700">
            <a:solidFill>
              <a:srgbClr val="C49E63"/>
            </a:solidFill>
            <a:prstDash val="solid"/>
          </a:ln>
        </p:spPr>
      </p:sp>
      <p:sp>
        <p:nvSpPr>
          <p:cNvPr id="60" name="Text 57"/>
          <p:cNvSpPr txBox="1"/>
          <p:nvPr/>
        </p:nvSpPr>
        <p:spPr>
          <a:xfrm>
            <a:off x="1499616" y="291844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0,86</a:t>
            </a:r>
            <a:endParaRPr lang="el-GR" sz="900" dirty="0"/>
          </a:p>
        </p:txBody>
      </p:sp>
      <p:sp>
        <p:nvSpPr>
          <p:cNvPr id="61" name="Shape 58"/>
          <p:cNvSpPr/>
          <p:nvPr/>
        </p:nvSpPr>
        <p:spPr>
          <a:xfrm>
            <a:off x="1975104" y="2918443"/>
            <a:ext cx="448056" cy="302129"/>
          </a:xfrm>
          <a:prstGeom prst="rect">
            <a:avLst/>
          </a:prstGeom>
          <a:solidFill>
            <a:srgbClr val="D2DDC8"/>
          </a:solidFill>
          <a:ln w="12700">
            <a:solidFill>
              <a:srgbClr val="D2DDC8"/>
            </a:solidFill>
            <a:prstDash val="solid"/>
          </a:ln>
        </p:spPr>
      </p:sp>
      <p:sp>
        <p:nvSpPr>
          <p:cNvPr id="62" name="Text 59"/>
          <p:cNvSpPr txBox="1"/>
          <p:nvPr/>
        </p:nvSpPr>
        <p:spPr>
          <a:xfrm>
            <a:off x="1975104" y="291844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1,04</a:t>
            </a:r>
            <a:endParaRPr lang="el-GR" sz="900" dirty="0"/>
          </a:p>
        </p:txBody>
      </p:sp>
      <p:sp>
        <p:nvSpPr>
          <p:cNvPr id="63" name="Shape 60"/>
          <p:cNvSpPr/>
          <p:nvPr/>
        </p:nvSpPr>
        <p:spPr>
          <a:xfrm>
            <a:off x="2450592" y="2918443"/>
            <a:ext cx="448056" cy="302129"/>
          </a:xfrm>
          <a:prstGeom prst="rect">
            <a:avLst/>
          </a:prstGeom>
          <a:solidFill>
            <a:srgbClr val="DBE2CF"/>
          </a:solidFill>
          <a:ln w="12700">
            <a:solidFill>
              <a:srgbClr val="DBE2CF"/>
            </a:solidFill>
            <a:prstDash val="solid"/>
          </a:ln>
        </p:spPr>
      </p:sp>
      <p:sp>
        <p:nvSpPr>
          <p:cNvPr id="64" name="Text 61"/>
          <p:cNvSpPr txBox="1"/>
          <p:nvPr/>
        </p:nvSpPr>
        <p:spPr>
          <a:xfrm>
            <a:off x="2450592" y="291844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1,03</a:t>
            </a:r>
            <a:endParaRPr lang="el-GR" sz="900" dirty="0"/>
          </a:p>
        </p:txBody>
      </p:sp>
      <p:sp>
        <p:nvSpPr>
          <p:cNvPr id="65" name="Shape 62"/>
          <p:cNvSpPr/>
          <p:nvPr/>
        </p:nvSpPr>
        <p:spPr>
          <a:xfrm>
            <a:off x="2926080" y="2918443"/>
            <a:ext cx="448056" cy="302129"/>
          </a:xfrm>
          <a:prstGeom prst="rect">
            <a:avLst/>
          </a:prstGeom>
          <a:solidFill>
            <a:srgbClr val="DDC7A4"/>
          </a:solidFill>
          <a:ln w="12700">
            <a:solidFill>
              <a:srgbClr val="DDC7A4"/>
            </a:solidFill>
            <a:prstDash val="solid"/>
          </a:ln>
        </p:spPr>
      </p:sp>
      <p:sp>
        <p:nvSpPr>
          <p:cNvPr id="66" name="Text 63"/>
          <p:cNvSpPr txBox="1"/>
          <p:nvPr/>
        </p:nvSpPr>
        <p:spPr>
          <a:xfrm>
            <a:off x="2926080" y="291844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0,93</a:t>
            </a:r>
            <a:endParaRPr lang="el-GR" sz="900" dirty="0"/>
          </a:p>
        </p:txBody>
      </p:sp>
      <p:sp>
        <p:nvSpPr>
          <p:cNvPr id="67" name="Shape 64"/>
          <p:cNvSpPr/>
          <p:nvPr/>
        </p:nvSpPr>
        <p:spPr>
          <a:xfrm>
            <a:off x="3401568" y="2918443"/>
            <a:ext cx="448056" cy="302129"/>
          </a:xfrm>
          <a:prstGeom prst="rect">
            <a:avLst/>
          </a:prstGeom>
          <a:solidFill>
            <a:srgbClr val="E4E7D6"/>
          </a:solidFill>
          <a:ln w="12700">
            <a:solidFill>
              <a:srgbClr val="E4E7D6"/>
            </a:solidFill>
            <a:prstDash val="solid"/>
          </a:ln>
        </p:spPr>
      </p:sp>
      <p:sp>
        <p:nvSpPr>
          <p:cNvPr id="68" name="Text 65"/>
          <p:cNvSpPr txBox="1"/>
          <p:nvPr/>
        </p:nvSpPr>
        <p:spPr>
          <a:xfrm>
            <a:off x="3401568" y="291844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1,02</a:t>
            </a:r>
            <a:endParaRPr lang="el-GR" sz="900" dirty="0"/>
          </a:p>
        </p:txBody>
      </p:sp>
      <p:sp>
        <p:nvSpPr>
          <p:cNvPr id="69" name="Shape 66"/>
          <p:cNvSpPr/>
          <p:nvPr/>
        </p:nvSpPr>
        <p:spPr>
          <a:xfrm>
            <a:off x="3877056" y="2918443"/>
            <a:ext cx="448056" cy="302129"/>
          </a:xfrm>
          <a:prstGeom prst="rect">
            <a:avLst/>
          </a:prstGeom>
          <a:solidFill>
            <a:srgbClr val="F2EBDB"/>
          </a:solidFill>
          <a:ln w="12700">
            <a:solidFill>
              <a:srgbClr val="F2EBDB"/>
            </a:solidFill>
            <a:prstDash val="solid"/>
          </a:ln>
        </p:spPr>
      </p:sp>
      <p:sp>
        <p:nvSpPr>
          <p:cNvPr id="70" name="Text 67"/>
          <p:cNvSpPr txBox="1"/>
          <p:nvPr/>
        </p:nvSpPr>
        <p:spPr>
          <a:xfrm>
            <a:off x="3877056" y="291844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0,99</a:t>
            </a:r>
            <a:endParaRPr lang="el-GR" sz="900" dirty="0"/>
          </a:p>
        </p:txBody>
      </p:sp>
      <p:sp>
        <p:nvSpPr>
          <p:cNvPr id="71" name="Shape 68"/>
          <p:cNvSpPr/>
          <p:nvPr/>
        </p:nvSpPr>
        <p:spPr>
          <a:xfrm>
            <a:off x="4352544" y="2918443"/>
            <a:ext cx="448056" cy="302129"/>
          </a:xfrm>
          <a:prstGeom prst="rect">
            <a:avLst/>
          </a:prstGeom>
          <a:solidFill>
            <a:srgbClr val="F6F1E4"/>
          </a:solidFill>
          <a:ln w="12700">
            <a:solidFill>
              <a:srgbClr val="F6F1E4"/>
            </a:solidFill>
            <a:prstDash val="solid"/>
          </a:ln>
        </p:spPr>
      </p:sp>
      <p:sp>
        <p:nvSpPr>
          <p:cNvPr id="72" name="Text 69"/>
          <p:cNvSpPr txBox="1"/>
          <p:nvPr/>
        </p:nvSpPr>
        <p:spPr>
          <a:xfrm>
            <a:off x="4352544" y="291844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1,00</a:t>
            </a:r>
            <a:endParaRPr lang="el-GR" sz="900" dirty="0"/>
          </a:p>
        </p:txBody>
      </p:sp>
      <p:sp>
        <p:nvSpPr>
          <p:cNvPr id="73" name="Shape 70"/>
          <p:cNvSpPr/>
          <p:nvPr/>
        </p:nvSpPr>
        <p:spPr>
          <a:xfrm>
            <a:off x="4828032" y="2918443"/>
            <a:ext cx="448056" cy="302129"/>
          </a:xfrm>
          <a:prstGeom prst="rect">
            <a:avLst/>
          </a:prstGeom>
          <a:solidFill>
            <a:srgbClr val="DBE2CF"/>
          </a:solidFill>
          <a:ln w="12700">
            <a:solidFill>
              <a:srgbClr val="DBE2CF"/>
            </a:solidFill>
            <a:prstDash val="solid"/>
          </a:ln>
        </p:spPr>
      </p:sp>
      <p:sp>
        <p:nvSpPr>
          <p:cNvPr id="74" name="Text 71"/>
          <p:cNvSpPr txBox="1"/>
          <p:nvPr/>
        </p:nvSpPr>
        <p:spPr>
          <a:xfrm>
            <a:off x="4828032" y="291844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1,03</a:t>
            </a:r>
            <a:endParaRPr lang="el-GR" sz="900" dirty="0"/>
          </a:p>
        </p:txBody>
      </p:sp>
      <p:sp>
        <p:nvSpPr>
          <p:cNvPr id="75" name="Shape 72"/>
          <p:cNvSpPr/>
          <p:nvPr/>
        </p:nvSpPr>
        <p:spPr>
          <a:xfrm>
            <a:off x="5303520" y="2918443"/>
            <a:ext cx="448056" cy="302129"/>
          </a:xfrm>
          <a:prstGeom prst="rect">
            <a:avLst/>
          </a:prstGeom>
          <a:solidFill>
            <a:srgbClr val="D2DDC8"/>
          </a:solidFill>
          <a:ln w="12700">
            <a:solidFill>
              <a:srgbClr val="D2DDC8"/>
            </a:solidFill>
            <a:prstDash val="solid"/>
          </a:ln>
        </p:spPr>
      </p:sp>
      <p:sp>
        <p:nvSpPr>
          <p:cNvPr id="76" name="Text 73"/>
          <p:cNvSpPr txBox="1"/>
          <p:nvPr/>
        </p:nvSpPr>
        <p:spPr>
          <a:xfrm>
            <a:off x="5303520" y="291844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1,04</a:t>
            </a:r>
            <a:endParaRPr lang="el-GR" sz="900" dirty="0"/>
          </a:p>
        </p:txBody>
      </p:sp>
      <p:sp>
        <p:nvSpPr>
          <p:cNvPr id="77" name="Shape 74"/>
          <p:cNvSpPr/>
          <p:nvPr/>
        </p:nvSpPr>
        <p:spPr>
          <a:xfrm>
            <a:off x="5779008" y="2918443"/>
            <a:ext cx="448056" cy="302129"/>
          </a:xfrm>
          <a:prstGeom prst="rect">
            <a:avLst/>
          </a:prstGeom>
          <a:solidFill>
            <a:srgbClr val="E4E7D6"/>
          </a:solidFill>
          <a:ln w="12700">
            <a:solidFill>
              <a:srgbClr val="E4E7D6"/>
            </a:solidFill>
            <a:prstDash val="solid"/>
          </a:ln>
        </p:spPr>
      </p:sp>
      <p:sp>
        <p:nvSpPr>
          <p:cNvPr id="78" name="Text 75"/>
          <p:cNvSpPr txBox="1"/>
          <p:nvPr/>
        </p:nvSpPr>
        <p:spPr>
          <a:xfrm>
            <a:off x="5779008" y="2918443"/>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1,02</a:t>
            </a:r>
            <a:endParaRPr lang="el-GR" sz="900" dirty="0"/>
          </a:p>
        </p:txBody>
      </p:sp>
      <p:sp>
        <p:nvSpPr>
          <p:cNvPr id="79" name="Shape 76"/>
          <p:cNvSpPr/>
          <p:nvPr/>
        </p:nvSpPr>
        <p:spPr>
          <a:xfrm>
            <a:off x="548640" y="3243232"/>
            <a:ext cx="448056" cy="302129"/>
          </a:xfrm>
          <a:prstGeom prst="rect">
            <a:avLst/>
          </a:prstGeom>
          <a:solidFill>
            <a:srgbClr val="B6863E"/>
          </a:solidFill>
          <a:ln w="12700">
            <a:solidFill>
              <a:srgbClr val="B6863E"/>
            </a:solidFill>
            <a:prstDash val="solid"/>
          </a:ln>
        </p:spPr>
      </p:sp>
      <p:sp>
        <p:nvSpPr>
          <p:cNvPr id="80" name="Text 77"/>
          <p:cNvSpPr txBox="1"/>
          <p:nvPr/>
        </p:nvSpPr>
        <p:spPr>
          <a:xfrm>
            <a:off x="548640" y="3243232"/>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0,82</a:t>
            </a:r>
            <a:endParaRPr lang="el-GR" sz="900" dirty="0"/>
          </a:p>
        </p:txBody>
      </p:sp>
      <p:sp>
        <p:nvSpPr>
          <p:cNvPr id="81" name="Shape 78"/>
          <p:cNvSpPr/>
          <p:nvPr/>
        </p:nvSpPr>
        <p:spPr>
          <a:xfrm>
            <a:off x="1024128" y="3243232"/>
            <a:ext cx="448056" cy="302129"/>
          </a:xfrm>
          <a:prstGeom prst="rect">
            <a:avLst/>
          </a:prstGeom>
          <a:solidFill>
            <a:srgbClr val="A16207"/>
          </a:solidFill>
          <a:ln w="12700">
            <a:solidFill>
              <a:srgbClr val="A16207"/>
            </a:solidFill>
            <a:prstDash val="solid"/>
          </a:ln>
        </p:spPr>
      </p:sp>
      <p:sp>
        <p:nvSpPr>
          <p:cNvPr id="82" name="Text 79"/>
          <p:cNvSpPr txBox="1"/>
          <p:nvPr/>
        </p:nvSpPr>
        <p:spPr>
          <a:xfrm>
            <a:off x="1024128" y="3243232"/>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0,74</a:t>
            </a:r>
            <a:endParaRPr lang="el-GR" sz="900" dirty="0"/>
          </a:p>
        </p:txBody>
      </p:sp>
      <p:sp>
        <p:nvSpPr>
          <p:cNvPr id="83" name="Shape 80"/>
          <p:cNvSpPr/>
          <p:nvPr/>
        </p:nvSpPr>
        <p:spPr>
          <a:xfrm>
            <a:off x="1499616" y="3243232"/>
            <a:ext cx="448056" cy="302129"/>
          </a:xfrm>
          <a:prstGeom prst="rect">
            <a:avLst/>
          </a:prstGeom>
          <a:solidFill>
            <a:srgbClr val="B38035"/>
          </a:solidFill>
          <a:ln w="12700">
            <a:solidFill>
              <a:srgbClr val="B38035"/>
            </a:solidFill>
            <a:prstDash val="solid"/>
          </a:ln>
        </p:spPr>
      </p:sp>
      <p:sp>
        <p:nvSpPr>
          <p:cNvPr id="84" name="Text 81"/>
          <p:cNvSpPr txBox="1"/>
          <p:nvPr/>
        </p:nvSpPr>
        <p:spPr>
          <a:xfrm>
            <a:off x="1499616" y="3243232"/>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0,81</a:t>
            </a:r>
            <a:endParaRPr lang="el-GR" sz="900" dirty="0"/>
          </a:p>
        </p:txBody>
      </p:sp>
      <p:sp>
        <p:nvSpPr>
          <p:cNvPr id="85" name="Shape 82"/>
          <p:cNvSpPr/>
          <p:nvPr/>
        </p:nvSpPr>
        <p:spPr>
          <a:xfrm>
            <a:off x="1975104" y="3243232"/>
            <a:ext cx="448056" cy="302129"/>
          </a:xfrm>
          <a:prstGeom prst="rect">
            <a:avLst/>
          </a:prstGeom>
          <a:solidFill>
            <a:srgbClr val="DDC7A4"/>
          </a:solidFill>
          <a:ln w="12700">
            <a:solidFill>
              <a:srgbClr val="DDC7A4"/>
            </a:solidFill>
            <a:prstDash val="solid"/>
          </a:ln>
        </p:spPr>
      </p:sp>
      <p:sp>
        <p:nvSpPr>
          <p:cNvPr id="86" name="Text 83"/>
          <p:cNvSpPr txBox="1"/>
          <p:nvPr/>
        </p:nvSpPr>
        <p:spPr>
          <a:xfrm>
            <a:off x="1975104" y="3243232"/>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0,93</a:t>
            </a:r>
            <a:endParaRPr lang="el-GR" sz="900" dirty="0"/>
          </a:p>
        </p:txBody>
      </p:sp>
      <p:sp>
        <p:nvSpPr>
          <p:cNvPr id="87" name="Shape 84"/>
          <p:cNvSpPr/>
          <p:nvPr/>
        </p:nvSpPr>
        <p:spPr>
          <a:xfrm>
            <a:off x="2450592" y="3243232"/>
            <a:ext cx="448056" cy="302129"/>
          </a:xfrm>
          <a:prstGeom prst="rect">
            <a:avLst/>
          </a:prstGeom>
          <a:solidFill>
            <a:srgbClr val="EDECDD"/>
          </a:solidFill>
          <a:ln w="12700">
            <a:solidFill>
              <a:srgbClr val="EDECDD"/>
            </a:solidFill>
            <a:prstDash val="solid"/>
          </a:ln>
        </p:spPr>
      </p:sp>
      <p:sp>
        <p:nvSpPr>
          <p:cNvPr id="88" name="Text 85"/>
          <p:cNvSpPr txBox="1"/>
          <p:nvPr/>
        </p:nvSpPr>
        <p:spPr>
          <a:xfrm>
            <a:off x="2450592" y="3243232"/>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1,01</a:t>
            </a:r>
            <a:endParaRPr lang="el-GR" sz="900" dirty="0"/>
          </a:p>
        </p:txBody>
      </p:sp>
      <p:sp>
        <p:nvSpPr>
          <p:cNvPr id="89" name="Shape 86"/>
          <p:cNvSpPr/>
          <p:nvPr/>
        </p:nvSpPr>
        <p:spPr>
          <a:xfrm>
            <a:off x="2926080" y="3243232"/>
            <a:ext cx="448056" cy="302129"/>
          </a:xfrm>
          <a:prstGeom prst="rect">
            <a:avLst/>
          </a:prstGeom>
          <a:solidFill>
            <a:srgbClr val="E1CDAD"/>
          </a:solidFill>
          <a:ln w="12700">
            <a:solidFill>
              <a:srgbClr val="E1CDAD"/>
            </a:solidFill>
            <a:prstDash val="solid"/>
          </a:ln>
        </p:spPr>
      </p:sp>
      <p:sp>
        <p:nvSpPr>
          <p:cNvPr id="90" name="Text 87"/>
          <p:cNvSpPr txBox="1"/>
          <p:nvPr/>
        </p:nvSpPr>
        <p:spPr>
          <a:xfrm>
            <a:off x="2926080" y="3243232"/>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0,94</a:t>
            </a:r>
            <a:endParaRPr lang="el-GR" sz="900" dirty="0"/>
          </a:p>
        </p:txBody>
      </p:sp>
      <p:sp>
        <p:nvSpPr>
          <p:cNvPr id="91" name="Shape 88"/>
          <p:cNvSpPr/>
          <p:nvPr/>
        </p:nvSpPr>
        <p:spPr>
          <a:xfrm>
            <a:off x="3401568" y="3243232"/>
            <a:ext cx="448056" cy="302129"/>
          </a:xfrm>
          <a:prstGeom prst="rect">
            <a:avLst/>
          </a:prstGeom>
          <a:solidFill>
            <a:srgbClr val="DDC7A4"/>
          </a:solidFill>
          <a:ln w="12700">
            <a:solidFill>
              <a:srgbClr val="DDC7A4"/>
            </a:solidFill>
            <a:prstDash val="solid"/>
          </a:ln>
        </p:spPr>
      </p:sp>
      <p:sp>
        <p:nvSpPr>
          <p:cNvPr id="92" name="Text 89"/>
          <p:cNvSpPr txBox="1"/>
          <p:nvPr/>
        </p:nvSpPr>
        <p:spPr>
          <a:xfrm>
            <a:off x="3401568" y="3243232"/>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0,93</a:t>
            </a:r>
            <a:endParaRPr lang="el-GR" sz="900" dirty="0"/>
          </a:p>
        </p:txBody>
      </p:sp>
      <p:sp>
        <p:nvSpPr>
          <p:cNvPr id="93" name="Shape 90"/>
          <p:cNvSpPr/>
          <p:nvPr/>
        </p:nvSpPr>
        <p:spPr>
          <a:xfrm>
            <a:off x="3877056" y="3243232"/>
            <a:ext cx="448056" cy="302129"/>
          </a:xfrm>
          <a:prstGeom prst="rect">
            <a:avLst/>
          </a:prstGeom>
          <a:solidFill>
            <a:srgbClr val="DDC7A4"/>
          </a:solidFill>
          <a:ln w="12700">
            <a:solidFill>
              <a:srgbClr val="DDC7A4"/>
            </a:solidFill>
            <a:prstDash val="solid"/>
          </a:ln>
        </p:spPr>
      </p:sp>
      <p:sp>
        <p:nvSpPr>
          <p:cNvPr id="94" name="Text 91"/>
          <p:cNvSpPr txBox="1"/>
          <p:nvPr/>
        </p:nvSpPr>
        <p:spPr>
          <a:xfrm>
            <a:off x="3877056" y="3243232"/>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0,93</a:t>
            </a:r>
            <a:endParaRPr lang="el-GR" sz="900" dirty="0"/>
          </a:p>
        </p:txBody>
      </p:sp>
      <p:sp>
        <p:nvSpPr>
          <p:cNvPr id="95" name="Shape 92"/>
          <p:cNvSpPr/>
          <p:nvPr/>
        </p:nvSpPr>
        <p:spPr>
          <a:xfrm>
            <a:off x="4352544" y="3243232"/>
            <a:ext cx="448056" cy="302129"/>
          </a:xfrm>
          <a:prstGeom prst="rect">
            <a:avLst/>
          </a:prstGeom>
          <a:solidFill>
            <a:srgbClr val="E8D9BF"/>
          </a:solidFill>
          <a:ln w="12700">
            <a:solidFill>
              <a:srgbClr val="E8D9BF"/>
            </a:solidFill>
            <a:prstDash val="solid"/>
          </a:ln>
        </p:spPr>
      </p:sp>
      <p:sp>
        <p:nvSpPr>
          <p:cNvPr id="96" name="Text 93"/>
          <p:cNvSpPr txBox="1"/>
          <p:nvPr/>
        </p:nvSpPr>
        <p:spPr>
          <a:xfrm>
            <a:off x="4352544" y="3243232"/>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0,96</a:t>
            </a:r>
            <a:endParaRPr lang="el-GR" sz="900" dirty="0"/>
          </a:p>
        </p:txBody>
      </p:sp>
      <p:sp>
        <p:nvSpPr>
          <p:cNvPr id="97" name="Shape 94"/>
          <p:cNvSpPr/>
          <p:nvPr/>
        </p:nvSpPr>
        <p:spPr>
          <a:xfrm>
            <a:off x="4828032" y="3243232"/>
            <a:ext cx="448056" cy="302129"/>
          </a:xfrm>
          <a:prstGeom prst="rect">
            <a:avLst/>
          </a:prstGeom>
          <a:solidFill>
            <a:srgbClr val="79AC81"/>
          </a:solidFill>
          <a:ln w="12700">
            <a:solidFill>
              <a:srgbClr val="79AC81"/>
            </a:solidFill>
            <a:prstDash val="solid"/>
          </a:ln>
        </p:spPr>
      </p:sp>
      <p:sp>
        <p:nvSpPr>
          <p:cNvPr id="98" name="Text 95"/>
          <p:cNvSpPr txBox="1"/>
          <p:nvPr/>
        </p:nvSpPr>
        <p:spPr>
          <a:xfrm>
            <a:off x="4828032" y="3243232"/>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1,14</a:t>
            </a:r>
            <a:endParaRPr lang="el-GR" sz="900" dirty="0"/>
          </a:p>
        </p:txBody>
      </p:sp>
      <p:sp>
        <p:nvSpPr>
          <p:cNvPr id="99" name="Shape 96"/>
          <p:cNvSpPr/>
          <p:nvPr/>
        </p:nvSpPr>
        <p:spPr>
          <a:xfrm>
            <a:off x="5303520" y="3243232"/>
            <a:ext cx="448056" cy="302129"/>
          </a:xfrm>
          <a:prstGeom prst="rect">
            <a:avLst/>
          </a:prstGeom>
          <a:solidFill>
            <a:srgbClr val="438E56"/>
          </a:solidFill>
          <a:ln w="12700">
            <a:solidFill>
              <a:srgbClr val="438E56"/>
            </a:solidFill>
            <a:prstDash val="solid"/>
          </a:ln>
        </p:spPr>
      </p:sp>
      <p:sp>
        <p:nvSpPr>
          <p:cNvPr id="100" name="Text 97"/>
          <p:cNvSpPr txBox="1"/>
          <p:nvPr/>
        </p:nvSpPr>
        <p:spPr>
          <a:xfrm>
            <a:off x="5303520" y="3243232"/>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1,20</a:t>
            </a:r>
            <a:endParaRPr lang="el-GR" sz="900" dirty="0"/>
          </a:p>
        </p:txBody>
      </p:sp>
      <p:sp>
        <p:nvSpPr>
          <p:cNvPr id="101" name="Shape 98"/>
          <p:cNvSpPr/>
          <p:nvPr/>
        </p:nvSpPr>
        <p:spPr>
          <a:xfrm>
            <a:off x="5779008" y="3243232"/>
            <a:ext cx="448056" cy="302129"/>
          </a:xfrm>
          <a:prstGeom prst="rect">
            <a:avLst/>
          </a:prstGeom>
          <a:solidFill>
            <a:srgbClr val="93BA96"/>
          </a:solidFill>
          <a:ln w="12700">
            <a:solidFill>
              <a:srgbClr val="93BA96"/>
            </a:solidFill>
            <a:prstDash val="solid"/>
          </a:ln>
        </p:spPr>
      </p:sp>
      <p:sp>
        <p:nvSpPr>
          <p:cNvPr id="102" name="Text 99"/>
          <p:cNvSpPr txBox="1"/>
          <p:nvPr/>
        </p:nvSpPr>
        <p:spPr>
          <a:xfrm>
            <a:off x="5779008" y="3243232"/>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1,11</a:t>
            </a:r>
            <a:endParaRPr lang="el-GR" sz="900" dirty="0"/>
          </a:p>
        </p:txBody>
      </p:sp>
      <p:sp>
        <p:nvSpPr>
          <p:cNvPr id="103" name="Shape 100"/>
          <p:cNvSpPr/>
          <p:nvPr/>
        </p:nvSpPr>
        <p:spPr>
          <a:xfrm>
            <a:off x="548640" y="3568021"/>
            <a:ext cx="448056" cy="302129"/>
          </a:xfrm>
          <a:prstGeom prst="rect">
            <a:avLst/>
          </a:prstGeom>
          <a:solidFill>
            <a:srgbClr val="BD9251"/>
          </a:solidFill>
          <a:ln w="12700">
            <a:solidFill>
              <a:srgbClr val="BD9251"/>
            </a:solidFill>
            <a:prstDash val="solid"/>
          </a:ln>
        </p:spPr>
      </p:sp>
      <p:sp>
        <p:nvSpPr>
          <p:cNvPr id="104" name="Text 101"/>
          <p:cNvSpPr txBox="1"/>
          <p:nvPr/>
        </p:nvSpPr>
        <p:spPr>
          <a:xfrm>
            <a:off x="548640" y="3568021"/>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0,84</a:t>
            </a:r>
            <a:endParaRPr lang="el-GR" sz="900" dirty="0"/>
          </a:p>
        </p:txBody>
      </p:sp>
      <p:sp>
        <p:nvSpPr>
          <p:cNvPr id="105" name="Shape 102"/>
          <p:cNvSpPr/>
          <p:nvPr/>
        </p:nvSpPr>
        <p:spPr>
          <a:xfrm>
            <a:off x="1024128" y="3568021"/>
            <a:ext cx="448056" cy="302129"/>
          </a:xfrm>
          <a:prstGeom prst="rect">
            <a:avLst/>
          </a:prstGeom>
          <a:solidFill>
            <a:srgbClr val="AC7423"/>
          </a:solidFill>
          <a:ln w="12700">
            <a:solidFill>
              <a:srgbClr val="AC7423"/>
            </a:solidFill>
            <a:prstDash val="solid"/>
          </a:ln>
        </p:spPr>
      </p:sp>
      <p:sp>
        <p:nvSpPr>
          <p:cNvPr id="106" name="Text 103"/>
          <p:cNvSpPr txBox="1"/>
          <p:nvPr/>
        </p:nvSpPr>
        <p:spPr>
          <a:xfrm>
            <a:off x="1024128" y="3568021"/>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0,79</a:t>
            </a:r>
            <a:endParaRPr lang="el-GR" sz="900" dirty="0"/>
          </a:p>
        </p:txBody>
      </p:sp>
      <p:sp>
        <p:nvSpPr>
          <p:cNvPr id="107" name="Shape 104"/>
          <p:cNvSpPr/>
          <p:nvPr/>
        </p:nvSpPr>
        <p:spPr>
          <a:xfrm>
            <a:off x="1499616" y="3568021"/>
            <a:ext cx="448056" cy="302129"/>
          </a:xfrm>
          <a:prstGeom prst="rect">
            <a:avLst/>
          </a:prstGeom>
          <a:solidFill>
            <a:srgbClr val="A56810"/>
          </a:solidFill>
          <a:ln w="12700">
            <a:solidFill>
              <a:srgbClr val="A56810"/>
            </a:solidFill>
            <a:prstDash val="solid"/>
          </a:ln>
        </p:spPr>
      </p:sp>
      <p:sp>
        <p:nvSpPr>
          <p:cNvPr id="108" name="Text 105"/>
          <p:cNvSpPr txBox="1"/>
          <p:nvPr/>
        </p:nvSpPr>
        <p:spPr>
          <a:xfrm>
            <a:off x="1499616" y="3568021"/>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0,77</a:t>
            </a:r>
            <a:endParaRPr lang="el-GR" sz="900" dirty="0"/>
          </a:p>
        </p:txBody>
      </p:sp>
      <p:sp>
        <p:nvSpPr>
          <p:cNvPr id="109" name="Shape 106"/>
          <p:cNvSpPr/>
          <p:nvPr/>
        </p:nvSpPr>
        <p:spPr>
          <a:xfrm>
            <a:off x="1975104" y="3568021"/>
            <a:ext cx="448056" cy="302129"/>
          </a:xfrm>
          <a:prstGeom prst="rect">
            <a:avLst/>
          </a:prstGeom>
          <a:solidFill>
            <a:srgbClr val="F6F1E4"/>
          </a:solidFill>
          <a:ln w="12700">
            <a:solidFill>
              <a:srgbClr val="F6F1E4"/>
            </a:solidFill>
            <a:prstDash val="solid"/>
          </a:ln>
        </p:spPr>
      </p:sp>
      <p:sp>
        <p:nvSpPr>
          <p:cNvPr id="110" name="Text 107"/>
          <p:cNvSpPr txBox="1"/>
          <p:nvPr/>
        </p:nvSpPr>
        <p:spPr>
          <a:xfrm>
            <a:off x="1975104" y="3568021"/>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1,00</a:t>
            </a:r>
            <a:endParaRPr lang="el-GR" sz="900" dirty="0"/>
          </a:p>
        </p:txBody>
      </p:sp>
      <p:sp>
        <p:nvSpPr>
          <p:cNvPr id="111" name="Shape 108"/>
          <p:cNvSpPr/>
          <p:nvPr/>
        </p:nvSpPr>
        <p:spPr>
          <a:xfrm>
            <a:off x="2450592" y="3568021"/>
            <a:ext cx="448056" cy="302129"/>
          </a:xfrm>
          <a:prstGeom prst="rect">
            <a:avLst/>
          </a:prstGeom>
          <a:solidFill>
            <a:srgbClr val="E4E7D6"/>
          </a:solidFill>
          <a:ln w="12700">
            <a:solidFill>
              <a:srgbClr val="E4E7D6"/>
            </a:solidFill>
            <a:prstDash val="solid"/>
          </a:ln>
        </p:spPr>
      </p:sp>
      <p:sp>
        <p:nvSpPr>
          <p:cNvPr id="112" name="Text 109"/>
          <p:cNvSpPr txBox="1"/>
          <p:nvPr/>
        </p:nvSpPr>
        <p:spPr>
          <a:xfrm>
            <a:off x="2450592" y="3568021"/>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1,02</a:t>
            </a:r>
            <a:endParaRPr lang="el-GR" sz="900" dirty="0"/>
          </a:p>
        </p:txBody>
      </p:sp>
      <p:sp>
        <p:nvSpPr>
          <p:cNvPr id="113" name="Shape 110"/>
          <p:cNvSpPr/>
          <p:nvPr/>
        </p:nvSpPr>
        <p:spPr>
          <a:xfrm>
            <a:off x="2926080" y="3568021"/>
            <a:ext cx="448056" cy="302129"/>
          </a:xfrm>
          <a:prstGeom prst="rect">
            <a:avLst/>
          </a:prstGeom>
          <a:solidFill>
            <a:srgbClr val="E8D9BF"/>
          </a:solidFill>
          <a:ln w="12700">
            <a:solidFill>
              <a:srgbClr val="E8D9BF"/>
            </a:solidFill>
            <a:prstDash val="solid"/>
          </a:ln>
        </p:spPr>
      </p:sp>
      <p:sp>
        <p:nvSpPr>
          <p:cNvPr id="114" name="Text 111"/>
          <p:cNvSpPr txBox="1"/>
          <p:nvPr/>
        </p:nvSpPr>
        <p:spPr>
          <a:xfrm>
            <a:off x="2926080" y="3568021"/>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0,96</a:t>
            </a:r>
            <a:endParaRPr lang="el-GR" sz="900" dirty="0"/>
          </a:p>
        </p:txBody>
      </p:sp>
      <p:sp>
        <p:nvSpPr>
          <p:cNvPr id="115" name="Shape 112"/>
          <p:cNvSpPr/>
          <p:nvPr/>
        </p:nvSpPr>
        <p:spPr>
          <a:xfrm>
            <a:off x="3401568" y="3568021"/>
            <a:ext cx="448056" cy="302129"/>
          </a:xfrm>
          <a:prstGeom prst="rect">
            <a:avLst/>
          </a:prstGeom>
          <a:solidFill>
            <a:srgbClr val="EDECDD"/>
          </a:solidFill>
          <a:ln w="12700">
            <a:solidFill>
              <a:srgbClr val="EDECDD"/>
            </a:solidFill>
            <a:prstDash val="solid"/>
          </a:ln>
        </p:spPr>
      </p:sp>
      <p:sp>
        <p:nvSpPr>
          <p:cNvPr id="116" name="Text 113"/>
          <p:cNvSpPr txBox="1"/>
          <p:nvPr/>
        </p:nvSpPr>
        <p:spPr>
          <a:xfrm>
            <a:off x="3401568" y="3568021"/>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1,01</a:t>
            </a:r>
            <a:endParaRPr lang="el-GR" sz="900" dirty="0"/>
          </a:p>
        </p:txBody>
      </p:sp>
      <p:sp>
        <p:nvSpPr>
          <p:cNvPr id="117" name="Shape 114"/>
          <p:cNvSpPr/>
          <p:nvPr/>
        </p:nvSpPr>
        <p:spPr>
          <a:xfrm>
            <a:off x="3877056" y="3568021"/>
            <a:ext cx="448056" cy="302129"/>
          </a:xfrm>
          <a:prstGeom prst="rect">
            <a:avLst/>
          </a:prstGeom>
          <a:solidFill>
            <a:srgbClr val="E8D9BF"/>
          </a:solidFill>
          <a:ln w="12700">
            <a:solidFill>
              <a:srgbClr val="E8D9BF"/>
            </a:solidFill>
            <a:prstDash val="solid"/>
          </a:ln>
        </p:spPr>
      </p:sp>
      <p:sp>
        <p:nvSpPr>
          <p:cNvPr id="118" name="Text 115"/>
          <p:cNvSpPr txBox="1"/>
          <p:nvPr/>
        </p:nvSpPr>
        <p:spPr>
          <a:xfrm>
            <a:off x="3877056" y="3568021"/>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0,96</a:t>
            </a:r>
            <a:endParaRPr lang="el-GR" sz="900" dirty="0"/>
          </a:p>
        </p:txBody>
      </p:sp>
      <p:sp>
        <p:nvSpPr>
          <p:cNvPr id="119" name="Shape 116"/>
          <p:cNvSpPr/>
          <p:nvPr/>
        </p:nvSpPr>
        <p:spPr>
          <a:xfrm>
            <a:off x="4352544" y="3568021"/>
            <a:ext cx="448056" cy="302129"/>
          </a:xfrm>
          <a:prstGeom prst="rect">
            <a:avLst/>
          </a:prstGeom>
          <a:solidFill>
            <a:srgbClr val="3A894F"/>
          </a:solidFill>
          <a:ln w="12700">
            <a:solidFill>
              <a:srgbClr val="3A894F"/>
            </a:solidFill>
            <a:prstDash val="solid"/>
          </a:ln>
        </p:spPr>
      </p:sp>
      <p:sp>
        <p:nvSpPr>
          <p:cNvPr id="120" name="Text 117"/>
          <p:cNvSpPr txBox="1"/>
          <p:nvPr/>
        </p:nvSpPr>
        <p:spPr>
          <a:xfrm>
            <a:off x="4352544" y="3568021"/>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1,21</a:t>
            </a:r>
            <a:endParaRPr lang="el-GR" sz="900" dirty="0"/>
          </a:p>
        </p:txBody>
      </p:sp>
      <p:sp>
        <p:nvSpPr>
          <p:cNvPr id="121" name="Shape 118"/>
          <p:cNvSpPr/>
          <p:nvPr/>
        </p:nvSpPr>
        <p:spPr>
          <a:xfrm>
            <a:off x="4828032" y="3568021"/>
            <a:ext cx="448056" cy="302129"/>
          </a:xfrm>
          <a:prstGeom prst="rect">
            <a:avLst/>
          </a:prstGeom>
          <a:solidFill>
            <a:srgbClr val="70A77A"/>
          </a:solidFill>
          <a:ln w="12700">
            <a:solidFill>
              <a:srgbClr val="70A77A"/>
            </a:solidFill>
            <a:prstDash val="solid"/>
          </a:ln>
        </p:spPr>
      </p:sp>
      <p:sp>
        <p:nvSpPr>
          <p:cNvPr id="122" name="Text 119"/>
          <p:cNvSpPr txBox="1"/>
          <p:nvPr/>
        </p:nvSpPr>
        <p:spPr>
          <a:xfrm>
            <a:off x="4828032" y="3568021"/>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1,15</a:t>
            </a:r>
            <a:endParaRPr lang="el-GR" sz="900" dirty="0"/>
          </a:p>
        </p:txBody>
      </p:sp>
      <p:sp>
        <p:nvSpPr>
          <p:cNvPr id="123" name="Shape 120"/>
          <p:cNvSpPr/>
          <p:nvPr/>
        </p:nvSpPr>
        <p:spPr>
          <a:xfrm>
            <a:off x="5303520" y="3568021"/>
            <a:ext cx="448056" cy="302129"/>
          </a:xfrm>
          <a:prstGeom prst="rect">
            <a:avLst/>
          </a:prstGeom>
          <a:solidFill>
            <a:srgbClr val="559865"/>
          </a:solidFill>
          <a:ln w="12700">
            <a:solidFill>
              <a:srgbClr val="559865"/>
            </a:solidFill>
            <a:prstDash val="solid"/>
          </a:ln>
        </p:spPr>
      </p:sp>
      <p:sp>
        <p:nvSpPr>
          <p:cNvPr id="124" name="Text 121"/>
          <p:cNvSpPr txBox="1"/>
          <p:nvPr/>
        </p:nvSpPr>
        <p:spPr>
          <a:xfrm>
            <a:off x="5303520" y="3568021"/>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1,18</a:t>
            </a:r>
            <a:endParaRPr lang="el-GR" sz="900" dirty="0"/>
          </a:p>
        </p:txBody>
      </p:sp>
      <p:sp>
        <p:nvSpPr>
          <p:cNvPr id="125" name="Shape 122"/>
          <p:cNvSpPr/>
          <p:nvPr/>
        </p:nvSpPr>
        <p:spPr>
          <a:xfrm>
            <a:off x="5779008" y="3568021"/>
            <a:ext cx="448056" cy="302129"/>
          </a:xfrm>
          <a:prstGeom prst="rect">
            <a:avLst/>
          </a:prstGeom>
          <a:solidFill>
            <a:srgbClr val="93BA96"/>
          </a:solidFill>
          <a:ln w="12700">
            <a:solidFill>
              <a:srgbClr val="93BA96"/>
            </a:solidFill>
            <a:prstDash val="solid"/>
          </a:ln>
        </p:spPr>
      </p:sp>
      <p:sp>
        <p:nvSpPr>
          <p:cNvPr id="126" name="Text 123"/>
          <p:cNvSpPr txBox="1"/>
          <p:nvPr/>
        </p:nvSpPr>
        <p:spPr>
          <a:xfrm>
            <a:off x="5779008" y="3568021"/>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1,11</a:t>
            </a:r>
            <a:endParaRPr lang="el-GR" sz="900" dirty="0"/>
          </a:p>
        </p:txBody>
      </p:sp>
      <p:sp>
        <p:nvSpPr>
          <p:cNvPr id="127" name="Shape 124"/>
          <p:cNvSpPr/>
          <p:nvPr/>
        </p:nvSpPr>
        <p:spPr>
          <a:xfrm>
            <a:off x="548640" y="3892810"/>
            <a:ext cx="448056" cy="302129"/>
          </a:xfrm>
          <a:prstGeom prst="rect">
            <a:avLst/>
          </a:prstGeom>
          <a:solidFill>
            <a:srgbClr val="DBE2CF"/>
          </a:solidFill>
          <a:ln w="12700">
            <a:solidFill>
              <a:srgbClr val="DBE2CF"/>
            </a:solidFill>
            <a:prstDash val="solid"/>
          </a:ln>
        </p:spPr>
      </p:sp>
      <p:sp>
        <p:nvSpPr>
          <p:cNvPr id="128" name="Text 125"/>
          <p:cNvSpPr txBox="1"/>
          <p:nvPr/>
        </p:nvSpPr>
        <p:spPr>
          <a:xfrm>
            <a:off x="548640" y="3892810"/>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1,03</a:t>
            </a:r>
            <a:endParaRPr lang="el-GR" sz="900" dirty="0"/>
          </a:p>
        </p:txBody>
      </p:sp>
      <p:sp>
        <p:nvSpPr>
          <p:cNvPr id="129" name="Shape 126"/>
          <p:cNvSpPr/>
          <p:nvPr/>
        </p:nvSpPr>
        <p:spPr>
          <a:xfrm>
            <a:off x="1024128" y="3892810"/>
            <a:ext cx="448056" cy="302129"/>
          </a:xfrm>
          <a:prstGeom prst="rect">
            <a:avLst/>
          </a:prstGeom>
          <a:solidFill>
            <a:srgbClr val="E1CDAD"/>
          </a:solidFill>
          <a:ln w="12700">
            <a:solidFill>
              <a:srgbClr val="E1CDAD"/>
            </a:solidFill>
            <a:prstDash val="solid"/>
          </a:ln>
        </p:spPr>
      </p:sp>
      <p:sp>
        <p:nvSpPr>
          <p:cNvPr id="130" name="Text 127"/>
          <p:cNvSpPr txBox="1"/>
          <p:nvPr/>
        </p:nvSpPr>
        <p:spPr>
          <a:xfrm>
            <a:off x="1024128" y="3892810"/>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0,94</a:t>
            </a:r>
            <a:endParaRPr lang="el-GR" sz="900" dirty="0"/>
          </a:p>
        </p:txBody>
      </p:sp>
      <p:sp>
        <p:nvSpPr>
          <p:cNvPr id="131" name="Shape 128"/>
          <p:cNvSpPr/>
          <p:nvPr/>
        </p:nvSpPr>
        <p:spPr>
          <a:xfrm>
            <a:off x="1499616" y="3892810"/>
            <a:ext cx="448056" cy="302129"/>
          </a:xfrm>
          <a:prstGeom prst="rect">
            <a:avLst/>
          </a:prstGeom>
          <a:solidFill>
            <a:srgbClr val="F6F1E4"/>
          </a:solidFill>
          <a:ln w="12700">
            <a:solidFill>
              <a:srgbClr val="F6F1E4"/>
            </a:solidFill>
            <a:prstDash val="solid"/>
          </a:ln>
        </p:spPr>
      </p:sp>
      <p:sp>
        <p:nvSpPr>
          <p:cNvPr id="132" name="Text 129"/>
          <p:cNvSpPr txBox="1"/>
          <p:nvPr/>
        </p:nvSpPr>
        <p:spPr>
          <a:xfrm>
            <a:off x="1499616" y="3892810"/>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1,00</a:t>
            </a:r>
            <a:endParaRPr lang="el-GR" sz="900" dirty="0"/>
          </a:p>
        </p:txBody>
      </p:sp>
      <p:sp>
        <p:nvSpPr>
          <p:cNvPr id="133" name="Shape 130"/>
          <p:cNvSpPr/>
          <p:nvPr/>
        </p:nvSpPr>
        <p:spPr>
          <a:xfrm>
            <a:off x="1975104" y="3892810"/>
            <a:ext cx="448056" cy="302129"/>
          </a:xfrm>
          <a:prstGeom prst="rect">
            <a:avLst/>
          </a:prstGeom>
          <a:solidFill>
            <a:srgbClr val="DBE2CF"/>
          </a:solidFill>
          <a:ln w="12700">
            <a:solidFill>
              <a:srgbClr val="DBE2CF"/>
            </a:solidFill>
            <a:prstDash val="solid"/>
          </a:ln>
        </p:spPr>
      </p:sp>
      <p:sp>
        <p:nvSpPr>
          <p:cNvPr id="134" name="Text 131"/>
          <p:cNvSpPr txBox="1"/>
          <p:nvPr/>
        </p:nvSpPr>
        <p:spPr>
          <a:xfrm>
            <a:off x="1975104" y="3892810"/>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1,03</a:t>
            </a:r>
            <a:endParaRPr lang="el-GR" sz="900" dirty="0"/>
          </a:p>
        </p:txBody>
      </p:sp>
      <p:sp>
        <p:nvSpPr>
          <p:cNvPr id="135" name="Shape 132"/>
          <p:cNvSpPr/>
          <p:nvPr/>
        </p:nvSpPr>
        <p:spPr>
          <a:xfrm>
            <a:off x="2450592" y="3892810"/>
            <a:ext cx="448056" cy="302129"/>
          </a:xfrm>
          <a:prstGeom prst="rect">
            <a:avLst/>
          </a:prstGeom>
          <a:solidFill>
            <a:srgbClr val="EBDFC8"/>
          </a:solidFill>
          <a:ln w="12700">
            <a:solidFill>
              <a:srgbClr val="EBDFC8"/>
            </a:solidFill>
            <a:prstDash val="solid"/>
          </a:ln>
        </p:spPr>
      </p:sp>
      <p:sp>
        <p:nvSpPr>
          <p:cNvPr id="136" name="Text 133"/>
          <p:cNvSpPr txBox="1"/>
          <p:nvPr/>
        </p:nvSpPr>
        <p:spPr>
          <a:xfrm>
            <a:off x="2450592" y="3892810"/>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0,97</a:t>
            </a:r>
            <a:endParaRPr lang="el-GR" sz="900" dirty="0"/>
          </a:p>
        </p:txBody>
      </p:sp>
      <p:sp>
        <p:nvSpPr>
          <p:cNvPr id="137" name="Shape 134"/>
          <p:cNvSpPr/>
          <p:nvPr/>
        </p:nvSpPr>
        <p:spPr>
          <a:xfrm>
            <a:off x="2926080" y="3892810"/>
            <a:ext cx="448056" cy="302129"/>
          </a:xfrm>
          <a:prstGeom prst="rect">
            <a:avLst/>
          </a:prstGeom>
          <a:solidFill>
            <a:srgbClr val="F2EBDB"/>
          </a:solidFill>
          <a:ln w="12700">
            <a:solidFill>
              <a:srgbClr val="F2EBDB"/>
            </a:solidFill>
            <a:prstDash val="solid"/>
          </a:ln>
        </p:spPr>
      </p:sp>
      <p:sp>
        <p:nvSpPr>
          <p:cNvPr id="138" name="Text 135"/>
          <p:cNvSpPr txBox="1"/>
          <p:nvPr/>
        </p:nvSpPr>
        <p:spPr>
          <a:xfrm>
            <a:off x="2926080" y="3892810"/>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0,99</a:t>
            </a:r>
            <a:endParaRPr lang="el-GR" sz="900" dirty="0"/>
          </a:p>
        </p:txBody>
      </p:sp>
      <p:sp>
        <p:nvSpPr>
          <p:cNvPr id="139" name="Shape 136"/>
          <p:cNvSpPr/>
          <p:nvPr/>
        </p:nvSpPr>
        <p:spPr>
          <a:xfrm>
            <a:off x="3401568" y="3892810"/>
            <a:ext cx="448056" cy="302129"/>
          </a:xfrm>
          <a:prstGeom prst="rect">
            <a:avLst/>
          </a:prstGeom>
          <a:solidFill>
            <a:srgbClr val="EDECDD"/>
          </a:solidFill>
          <a:ln w="12700">
            <a:solidFill>
              <a:srgbClr val="EDECDD"/>
            </a:solidFill>
            <a:prstDash val="solid"/>
          </a:ln>
        </p:spPr>
      </p:sp>
      <p:sp>
        <p:nvSpPr>
          <p:cNvPr id="140" name="Text 137"/>
          <p:cNvSpPr txBox="1"/>
          <p:nvPr/>
        </p:nvSpPr>
        <p:spPr>
          <a:xfrm>
            <a:off x="3401568" y="3892810"/>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1,01</a:t>
            </a:r>
            <a:endParaRPr lang="el-GR" sz="900" dirty="0"/>
          </a:p>
        </p:txBody>
      </p:sp>
      <p:sp>
        <p:nvSpPr>
          <p:cNvPr id="141" name="Shape 138"/>
          <p:cNvSpPr/>
          <p:nvPr/>
        </p:nvSpPr>
        <p:spPr>
          <a:xfrm>
            <a:off x="3877056" y="3892810"/>
            <a:ext cx="448056" cy="302129"/>
          </a:xfrm>
          <a:prstGeom prst="rect">
            <a:avLst/>
          </a:prstGeom>
          <a:solidFill>
            <a:srgbClr val="1F7A3A"/>
          </a:solidFill>
          <a:ln w="12700">
            <a:solidFill>
              <a:srgbClr val="1F7A3A"/>
            </a:solidFill>
            <a:prstDash val="solid"/>
          </a:ln>
        </p:spPr>
      </p:sp>
      <p:sp>
        <p:nvSpPr>
          <p:cNvPr id="142" name="Text 139"/>
          <p:cNvSpPr txBox="1"/>
          <p:nvPr/>
        </p:nvSpPr>
        <p:spPr>
          <a:xfrm>
            <a:off x="3877056" y="3892810"/>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1,24</a:t>
            </a:r>
            <a:endParaRPr lang="el-GR" sz="900" dirty="0"/>
          </a:p>
        </p:txBody>
      </p:sp>
      <p:sp>
        <p:nvSpPr>
          <p:cNvPr id="143" name="Shape 140"/>
          <p:cNvSpPr/>
          <p:nvPr/>
        </p:nvSpPr>
        <p:spPr>
          <a:xfrm>
            <a:off x="4352544" y="3892810"/>
            <a:ext cx="448056" cy="302129"/>
          </a:xfrm>
          <a:prstGeom prst="rect">
            <a:avLst/>
          </a:prstGeom>
          <a:solidFill>
            <a:srgbClr val="8AB58F"/>
          </a:solidFill>
          <a:ln w="12700">
            <a:solidFill>
              <a:srgbClr val="8AB58F"/>
            </a:solidFill>
            <a:prstDash val="solid"/>
          </a:ln>
        </p:spPr>
      </p:sp>
      <p:sp>
        <p:nvSpPr>
          <p:cNvPr id="144" name="Text 141"/>
          <p:cNvSpPr txBox="1"/>
          <p:nvPr/>
        </p:nvSpPr>
        <p:spPr>
          <a:xfrm>
            <a:off x="4352544" y="3892810"/>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1,12</a:t>
            </a:r>
            <a:endParaRPr lang="el-GR" sz="900" dirty="0"/>
          </a:p>
        </p:txBody>
      </p:sp>
      <p:sp>
        <p:nvSpPr>
          <p:cNvPr id="145" name="Shape 142"/>
          <p:cNvSpPr/>
          <p:nvPr/>
        </p:nvSpPr>
        <p:spPr>
          <a:xfrm>
            <a:off x="4828032" y="3892810"/>
            <a:ext cx="448056" cy="302129"/>
          </a:xfrm>
          <a:prstGeom prst="rect">
            <a:avLst/>
          </a:prstGeom>
          <a:solidFill>
            <a:srgbClr val="318448"/>
          </a:solidFill>
          <a:ln w="12700">
            <a:solidFill>
              <a:srgbClr val="318448"/>
            </a:solidFill>
            <a:prstDash val="solid"/>
          </a:ln>
        </p:spPr>
      </p:sp>
      <p:sp>
        <p:nvSpPr>
          <p:cNvPr id="146" name="Text 143"/>
          <p:cNvSpPr txBox="1"/>
          <p:nvPr/>
        </p:nvSpPr>
        <p:spPr>
          <a:xfrm>
            <a:off x="4828032" y="3892810"/>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1,22</a:t>
            </a:r>
            <a:endParaRPr lang="el-GR" sz="900" dirty="0"/>
          </a:p>
        </p:txBody>
      </p:sp>
      <p:sp>
        <p:nvSpPr>
          <p:cNvPr id="147" name="Shape 144"/>
          <p:cNvSpPr/>
          <p:nvPr/>
        </p:nvSpPr>
        <p:spPr>
          <a:xfrm>
            <a:off x="5303520" y="3892810"/>
            <a:ext cx="448056" cy="302129"/>
          </a:xfrm>
          <a:prstGeom prst="rect">
            <a:avLst/>
          </a:prstGeom>
          <a:solidFill>
            <a:srgbClr val="70A77A"/>
          </a:solidFill>
          <a:ln w="12700">
            <a:solidFill>
              <a:srgbClr val="70A77A"/>
            </a:solidFill>
            <a:prstDash val="solid"/>
          </a:ln>
        </p:spPr>
      </p:sp>
      <p:sp>
        <p:nvSpPr>
          <p:cNvPr id="148" name="Text 145"/>
          <p:cNvSpPr txBox="1"/>
          <p:nvPr/>
        </p:nvSpPr>
        <p:spPr>
          <a:xfrm>
            <a:off x="5303520" y="3892810"/>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1,15</a:t>
            </a:r>
            <a:endParaRPr lang="el-GR" sz="900" dirty="0"/>
          </a:p>
        </p:txBody>
      </p:sp>
      <p:sp>
        <p:nvSpPr>
          <p:cNvPr id="149" name="Shape 146"/>
          <p:cNvSpPr/>
          <p:nvPr/>
        </p:nvSpPr>
        <p:spPr>
          <a:xfrm>
            <a:off x="5779008" y="3892810"/>
            <a:ext cx="448056" cy="302129"/>
          </a:xfrm>
          <a:prstGeom prst="rect">
            <a:avLst/>
          </a:prstGeom>
          <a:solidFill>
            <a:srgbClr val="67A273"/>
          </a:solidFill>
          <a:ln w="12700">
            <a:solidFill>
              <a:srgbClr val="67A273"/>
            </a:solidFill>
            <a:prstDash val="solid"/>
          </a:ln>
        </p:spPr>
      </p:sp>
      <p:sp>
        <p:nvSpPr>
          <p:cNvPr id="150" name="Text 147"/>
          <p:cNvSpPr txBox="1"/>
          <p:nvPr/>
        </p:nvSpPr>
        <p:spPr>
          <a:xfrm>
            <a:off x="5779008" y="3892810"/>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1,16</a:t>
            </a:r>
            <a:endParaRPr lang="el-GR" sz="900" dirty="0"/>
          </a:p>
        </p:txBody>
      </p:sp>
      <p:sp>
        <p:nvSpPr>
          <p:cNvPr id="151" name="Shape 148"/>
          <p:cNvSpPr/>
          <p:nvPr/>
        </p:nvSpPr>
        <p:spPr>
          <a:xfrm>
            <a:off x="548640" y="4217599"/>
            <a:ext cx="448056" cy="302129"/>
          </a:xfrm>
          <a:prstGeom prst="rect">
            <a:avLst/>
          </a:prstGeom>
          <a:solidFill>
            <a:srgbClr val="C9D8C1"/>
          </a:solidFill>
          <a:ln w="12700">
            <a:solidFill>
              <a:srgbClr val="C9D8C1"/>
            </a:solidFill>
            <a:prstDash val="solid"/>
          </a:ln>
        </p:spPr>
      </p:sp>
      <p:sp>
        <p:nvSpPr>
          <p:cNvPr id="152" name="Text 149"/>
          <p:cNvSpPr txBox="1"/>
          <p:nvPr/>
        </p:nvSpPr>
        <p:spPr>
          <a:xfrm>
            <a:off x="548640" y="4217599"/>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1,05</a:t>
            </a:r>
            <a:endParaRPr lang="el-GR" sz="900" dirty="0"/>
          </a:p>
        </p:txBody>
      </p:sp>
      <p:sp>
        <p:nvSpPr>
          <p:cNvPr id="153" name="Shape 150"/>
          <p:cNvSpPr/>
          <p:nvPr/>
        </p:nvSpPr>
        <p:spPr>
          <a:xfrm>
            <a:off x="1024128" y="4217599"/>
            <a:ext cx="448056" cy="302129"/>
          </a:xfrm>
          <a:prstGeom prst="rect">
            <a:avLst/>
          </a:prstGeom>
          <a:solidFill>
            <a:srgbClr val="E8D9BF"/>
          </a:solidFill>
          <a:ln w="12700">
            <a:solidFill>
              <a:srgbClr val="E8D9BF"/>
            </a:solidFill>
            <a:prstDash val="solid"/>
          </a:ln>
        </p:spPr>
      </p:sp>
      <p:sp>
        <p:nvSpPr>
          <p:cNvPr id="154" name="Text 151"/>
          <p:cNvSpPr txBox="1"/>
          <p:nvPr/>
        </p:nvSpPr>
        <p:spPr>
          <a:xfrm>
            <a:off x="1024128" y="4217599"/>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0,96</a:t>
            </a:r>
            <a:endParaRPr lang="el-GR" sz="900" dirty="0"/>
          </a:p>
        </p:txBody>
      </p:sp>
      <p:sp>
        <p:nvSpPr>
          <p:cNvPr id="155" name="Shape 152"/>
          <p:cNvSpPr/>
          <p:nvPr/>
        </p:nvSpPr>
        <p:spPr>
          <a:xfrm>
            <a:off x="1499616" y="4217599"/>
            <a:ext cx="448056" cy="302129"/>
          </a:xfrm>
          <a:prstGeom prst="rect">
            <a:avLst/>
          </a:prstGeom>
          <a:solidFill>
            <a:srgbClr val="EDECDD"/>
          </a:solidFill>
          <a:ln w="12700">
            <a:solidFill>
              <a:srgbClr val="EDECDD"/>
            </a:solidFill>
            <a:prstDash val="solid"/>
          </a:ln>
        </p:spPr>
      </p:sp>
      <p:sp>
        <p:nvSpPr>
          <p:cNvPr id="156" name="Text 153"/>
          <p:cNvSpPr txBox="1"/>
          <p:nvPr/>
        </p:nvSpPr>
        <p:spPr>
          <a:xfrm>
            <a:off x="1499616" y="4217599"/>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1,01</a:t>
            </a:r>
            <a:endParaRPr lang="el-GR" sz="900" dirty="0"/>
          </a:p>
        </p:txBody>
      </p:sp>
      <p:sp>
        <p:nvSpPr>
          <p:cNvPr id="157" name="Shape 154"/>
          <p:cNvSpPr/>
          <p:nvPr/>
        </p:nvSpPr>
        <p:spPr>
          <a:xfrm>
            <a:off x="1975104" y="4217599"/>
            <a:ext cx="448056" cy="302129"/>
          </a:xfrm>
          <a:prstGeom prst="rect">
            <a:avLst/>
          </a:prstGeom>
          <a:solidFill>
            <a:srgbClr val="EBDFC8"/>
          </a:solidFill>
          <a:ln w="12700">
            <a:solidFill>
              <a:srgbClr val="EBDFC8"/>
            </a:solidFill>
            <a:prstDash val="solid"/>
          </a:ln>
        </p:spPr>
      </p:sp>
      <p:sp>
        <p:nvSpPr>
          <p:cNvPr id="158" name="Text 155"/>
          <p:cNvSpPr txBox="1"/>
          <p:nvPr/>
        </p:nvSpPr>
        <p:spPr>
          <a:xfrm>
            <a:off x="1975104" y="4217599"/>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0,97</a:t>
            </a:r>
            <a:endParaRPr lang="el-GR" sz="900" dirty="0"/>
          </a:p>
        </p:txBody>
      </p:sp>
      <p:sp>
        <p:nvSpPr>
          <p:cNvPr id="159" name="Shape 156"/>
          <p:cNvSpPr/>
          <p:nvPr/>
        </p:nvSpPr>
        <p:spPr>
          <a:xfrm>
            <a:off x="2450592" y="4217599"/>
            <a:ext cx="448056" cy="302129"/>
          </a:xfrm>
          <a:prstGeom prst="rect">
            <a:avLst/>
          </a:prstGeom>
          <a:solidFill>
            <a:srgbClr val="DDC7A4"/>
          </a:solidFill>
          <a:ln w="12700">
            <a:solidFill>
              <a:srgbClr val="DDC7A4"/>
            </a:solidFill>
            <a:prstDash val="solid"/>
          </a:ln>
        </p:spPr>
      </p:sp>
      <p:sp>
        <p:nvSpPr>
          <p:cNvPr id="160" name="Text 157"/>
          <p:cNvSpPr txBox="1"/>
          <p:nvPr/>
        </p:nvSpPr>
        <p:spPr>
          <a:xfrm>
            <a:off x="2450592" y="4217599"/>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0,93</a:t>
            </a:r>
            <a:endParaRPr lang="el-GR" sz="900" dirty="0"/>
          </a:p>
        </p:txBody>
      </p:sp>
      <p:sp>
        <p:nvSpPr>
          <p:cNvPr id="161" name="Shape 158"/>
          <p:cNvSpPr/>
          <p:nvPr/>
        </p:nvSpPr>
        <p:spPr>
          <a:xfrm>
            <a:off x="2926080" y="4217599"/>
            <a:ext cx="448056" cy="302129"/>
          </a:xfrm>
          <a:prstGeom prst="rect">
            <a:avLst/>
          </a:prstGeom>
          <a:solidFill>
            <a:srgbClr val="E1CDAD"/>
          </a:solidFill>
          <a:ln w="12700">
            <a:solidFill>
              <a:srgbClr val="E1CDAD"/>
            </a:solidFill>
            <a:prstDash val="solid"/>
          </a:ln>
        </p:spPr>
      </p:sp>
      <p:sp>
        <p:nvSpPr>
          <p:cNvPr id="162" name="Text 159"/>
          <p:cNvSpPr txBox="1"/>
          <p:nvPr/>
        </p:nvSpPr>
        <p:spPr>
          <a:xfrm>
            <a:off x="2926080" y="4217599"/>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0,94</a:t>
            </a:r>
            <a:endParaRPr lang="el-GR" sz="900" dirty="0"/>
          </a:p>
        </p:txBody>
      </p:sp>
      <p:sp>
        <p:nvSpPr>
          <p:cNvPr id="163" name="Shape 160"/>
          <p:cNvSpPr/>
          <p:nvPr/>
        </p:nvSpPr>
        <p:spPr>
          <a:xfrm>
            <a:off x="3401568" y="4217599"/>
            <a:ext cx="448056" cy="302129"/>
          </a:xfrm>
          <a:prstGeom prst="rect">
            <a:avLst/>
          </a:prstGeom>
          <a:solidFill>
            <a:srgbClr val="E4E7D6"/>
          </a:solidFill>
          <a:ln w="12700">
            <a:solidFill>
              <a:srgbClr val="E4E7D6"/>
            </a:solidFill>
            <a:prstDash val="solid"/>
          </a:ln>
        </p:spPr>
      </p:sp>
      <p:sp>
        <p:nvSpPr>
          <p:cNvPr id="164" name="Text 161"/>
          <p:cNvSpPr txBox="1"/>
          <p:nvPr/>
        </p:nvSpPr>
        <p:spPr>
          <a:xfrm>
            <a:off x="3401568" y="4217599"/>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1,02</a:t>
            </a:r>
            <a:endParaRPr lang="el-GR" sz="900" dirty="0"/>
          </a:p>
        </p:txBody>
      </p:sp>
      <p:sp>
        <p:nvSpPr>
          <p:cNvPr id="165" name="Shape 162"/>
          <p:cNvSpPr/>
          <p:nvPr/>
        </p:nvSpPr>
        <p:spPr>
          <a:xfrm>
            <a:off x="3877056" y="4217599"/>
            <a:ext cx="448056" cy="302129"/>
          </a:xfrm>
          <a:prstGeom prst="rect">
            <a:avLst/>
          </a:prstGeom>
          <a:solidFill>
            <a:srgbClr val="287F41"/>
          </a:solidFill>
          <a:ln w="12700">
            <a:solidFill>
              <a:srgbClr val="287F41"/>
            </a:solidFill>
            <a:prstDash val="solid"/>
          </a:ln>
        </p:spPr>
      </p:sp>
      <p:sp>
        <p:nvSpPr>
          <p:cNvPr id="166" name="Text 163"/>
          <p:cNvSpPr txBox="1"/>
          <p:nvPr/>
        </p:nvSpPr>
        <p:spPr>
          <a:xfrm>
            <a:off x="3877056" y="4217599"/>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1,23</a:t>
            </a:r>
            <a:endParaRPr lang="el-GR" sz="900" dirty="0"/>
          </a:p>
        </p:txBody>
      </p:sp>
      <p:sp>
        <p:nvSpPr>
          <p:cNvPr id="167" name="Shape 164"/>
          <p:cNvSpPr/>
          <p:nvPr/>
        </p:nvSpPr>
        <p:spPr>
          <a:xfrm>
            <a:off x="4352544" y="4217599"/>
            <a:ext cx="448056" cy="302129"/>
          </a:xfrm>
          <a:prstGeom prst="rect">
            <a:avLst/>
          </a:prstGeom>
          <a:solidFill>
            <a:srgbClr val="8AB58F"/>
          </a:solidFill>
          <a:ln w="12700">
            <a:solidFill>
              <a:srgbClr val="8AB58F"/>
            </a:solidFill>
            <a:prstDash val="solid"/>
          </a:ln>
        </p:spPr>
      </p:sp>
      <p:sp>
        <p:nvSpPr>
          <p:cNvPr id="168" name="Text 165"/>
          <p:cNvSpPr txBox="1"/>
          <p:nvPr/>
        </p:nvSpPr>
        <p:spPr>
          <a:xfrm>
            <a:off x="4352544" y="4217599"/>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1,12</a:t>
            </a:r>
            <a:endParaRPr lang="el-GR" sz="900" dirty="0"/>
          </a:p>
        </p:txBody>
      </p:sp>
      <p:sp>
        <p:nvSpPr>
          <p:cNvPr id="169" name="Shape 166"/>
          <p:cNvSpPr/>
          <p:nvPr/>
        </p:nvSpPr>
        <p:spPr>
          <a:xfrm>
            <a:off x="4828032" y="4217599"/>
            <a:ext cx="448056" cy="302129"/>
          </a:xfrm>
          <a:prstGeom prst="rect">
            <a:avLst/>
          </a:prstGeom>
          <a:solidFill>
            <a:srgbClr val="5E9D6C"/>
          </a:solidFill>
          <a:ln w="12700">
            <a:solidFill>
              <a:srgbClr val="5E9D6C"/>
            </a:solidFill>
            <a:prstDash val="solid"/>
          </a:ln>
        </p:spPr>
      </p:sp>
      <p:sp>
        <p:nvSpPr>
          <p:cNvPr id="170" name="Text 167"/>
          <p:cNvSpPr txBox="1"/>
          <p:nvPr/>
        </p:nvSpPr>
        <p:spPr>
          <a:xfrm>
            <a:off x="4828032" y="4217599"/>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1,17</a:t>
            </a:r>
            <a:endParaRPr lang="el-GR" sz="900" dirty="0"/>
          </a:p>
        </p:txBody>
      </p:sp>
      <p:sp>
        <p:nvSpPr>
          <p:cNvPr id="171" name="Shape 168"/>
          <p:cNvSpPr/>
          <p:nvPr/>
        </p:nvSpPr>
        <p:spPr>
          <a:xfrm>
            <a:off x="5303520" y="4217599"/>
            <a:ext cx="448056" cy="302129"/>
          </a:xfrm>
          <a:prstGeom prst="rect">
            <a:avLst/>
          </a:prstGeom>
          <a:solidFill>
            <a:srgbClr val="8AB58F"/>
          </a:solidFill>
          <a:ln w="12700">
            <a:solidFill>
              <a:srgbClr val="8AB58F"/>
            </a:solidFill>
            <a:prstDash val="solid"/>
          </a:ln>
        </p:spPr>
      </p:sp>
      <p:sp>
        <p:nvSpPr>
          <p:cNvPr id="172" name="Text 169"/>
          <p:cNvSpPr txBox="1"/>
          <p:nvPr/>
        </p:nvSpPr>
        <p:spPr>
          <a:xfrm>
            <a:off x="5303520" y="4217599"/>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1,12</a:t>
            </a:r>
            <a:endParaRPr lang="el-GR" sz="900" dirty="0"/>
          </a:p>
        </p:txBody>
      </p:sp>
      <p:sp>
        <p:nvSpPr>
          <p:cNvPr id="173" name="Shape 170"/>
          <p:cNvSpPr/>
          <p:nvPr/>
        </p:nvSpPr>
        <p:spPr>
          <a:xfrm>
            <a:off x="5779008" y="4217599"/>
            <a:ext cx="448056" cy="302129"/>
          </a:xfrm>
          <a:prstGeom prst="rect">
            <a:avLst/>
          </a:prstGeom>
          <a:solidFill>
            <a:srgbClr val="1F7A3A"/>
          </a:solidFill>
          <a:ln w="12700">
            <a:solidFill>
              <a:srgbClr val="1F7A3A"/>
            </a:solidFill>
            <a:prstDash val="solid"/>
          </a:ln>
        </p:spPr>
      </p:sp>
      <p:sp>
        <p:nvSpPr>
          <p:cNvPr id="174" name="Text 171"/>
          <p:cNvSpPr txBox="1"/>
          <p:nvPr/>
        </p:nvSpPr>
        <p:spPr>
          <a:xfrm>
            <a:off x="5779008" y="4217599"/>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1,24</a:t>
            </a:r>
            <a:endParaRPr lang="el-GR" sz="900" dirty="0"/>
          </a:p>
        </p:txBody>
      </p:sp>
      <p:sp>
        <p:nvSpPr>
          <p:cNvPr id="175" name="Shape 172"/>
          <p:cNvSpPr/>
          <p:nvPr/>
        </p:nvSpPr>
        <p:spPr>
          <a:xfrm>
            <a:off x="548640" y="4542388"/>
            <a:ext cx="448056" cy="302129"/>
          </a:xfrm>
          <a:prstGeom prst="rect">
            <a:avLst/>
          </a:prstGeom>
          <a:solidFill>
            <a:srgbClr val="EBDFC8"/>
          </a:solidFill>
          <a:ln w="12700">
            <a:solidFill>
              <a:srgbClr val="EBDFC8"/>
            </a:solidFill>
            <a:prstDash val="solid"/>
          </a:ln>
        </p:spPr>
      </p:sp>
      <p:sp>
        <p:nvSpPr>
          <p:cNvPr id="176" name="Text 173"/>
          <p:cNvSpPr txBox="1"/>
          <p:nvPr/>
        </p:nvSpPr>
        <p:spPr>
          <a:xfrm>
            <a:off x="548640" y="4542388"/>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0,97</a:t>
            </a:r>
            <a:endParaRPr lang="el-GR" sz="900" dirty="0"/>
          </a:p>
        </p:txBody>
      </p:sp>
      <p:sp>
        <p:nvSpPr>
          <p:cNvPr id="177" name="Shape 174"/>
          <p:cNvSpPr/>
          <p:nvPr/>
        </p:nvSpPr>
        <p:spPr>
          <a:xfrm>
            <a:off x="1024128" y="4542388"/>
            <a:ext cx="448056" cy="302129"/>
          </a:xfrm>
          <a:prstGeom prst="rect">
            <a:avLst/>
          </a:prstGeom>
          <a:solidFill>
            <a:srgbClr val="F2EBDB"/>
          </a:solidFill>
          <a:ln w="12700">
            <a:solidFill>
              <a:srgbClr val="F2EBDB"/>
            </a:solidFill>
            <a:prstDash val="solid"/>
          </a:ln>
        </p:spPr>
      </p:sp>
      <p:sp>
        <p:nvSpPr>
          <p:cNvPr id="178" name="Text 175"/>
          <p:cNvSpPr txBox="1"/>
          <p:nvPr/>
        </p:nvSpPr>
        <p:spPr>
          <a:xfrm>
            <a:off x="1024128" y="4542388"/>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0,99</a:t>
            </a:r>
            <a:endParaRPr lang="el-GR" sz="900" dirty="0"/>
          </a:p>
        </p:txBody>
      </p:sp>
      <p:sp>
        <p:nvSpPr>
          <p:cNvPr id="179" name="Shape 176"/>
          <p:cNvSpPr/>
          <p:nvPr/>
        </p:nvSpPr>
        <p:spPr>
          <a:xfrm>
            <a:off x="1499616" y="4542388"/>
            <a:ext cx="448056" cy="302129"/>
          </a:xfrm>
          <a:prstGeom prst="rect">
            <a:avLst/>
          </a:prstGeom>
          <a:solidFill>
            <a:srgbClr val="E1CDAD"/>
          </a:solidFill>
          <a:ln w="12700">
            <a:solidFill>
              <a:srgbClr val="E1CDAD"/>
            </a:solidFill>
            <a:prstDash val="solid"/>
          </a:ln>
        </p:spPr>
      </p:sp>
      <p:sp>
        <p:nvSpPr>
          <p:cNvPr id="180" name="Text 177"/>
          <p:cNvSpPr txBox="1"/>
          <p:nvPr/>
        </p:nvSpPr>
        <p:spPr>
          <a:xfrm>
            <a:off x="1499616" y="4542388"/>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0,94</a:t>
            </a:r>
            <a:endParaRPr lang="el-GR" sz="900" dirty="0"/>
          </a:p>
        </p:txBody>
      </p:sp>
      <p:sp>
        <p:nvSpPr>
          <p:cNvPr id="181" name="Shape 178"/>
          <p:cNvSpPr/>
          <p:nvPr/>
        </p:nvSpPr>
        <p:spPr>
          <a:xfrm>
            <a:off x="1975104" y="4542388"/>
            <a:ext cx="448056" cy="302129"/>
          </a:xfrm>
          <a:prstGeom prst="rect">
            <a:avLst/>
          </a:prstGeom>
          <a:solidFill>
            <a:srgbClr val="DDC7A4"/>
          </a:solidFill>
          <a:ln w="12700">
            <a:solidFill>
              <a:srgbClr val="DDC7A4"/>
            </a:solidFill>
            <a:prstDash val="solid"/>
          </a:ln>
        </p:spPr>
      </p:sp>
      <p:sp>
        <p:nvSpPr>
          <p:cNvPr id="182" name="Text 179"/>
          <p:cNvSpPr txBox="1"/>
          <p:nvPr/>
        </p:nvSpPr>
        <p:spPr>
          <a:xfrm>
            <a:off x="1975104" y="4542388"/>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0,93</a:t>
            </a:r>
            <a:endParaRPr lang="el-GR" sz="900" dirty="0"/>
          </a:p>
        </p:txBody>
      </p:sp>
      <p:sp>
        <p:nvSpPr>
          <p:cNvPr id="183" name="Shape 180"/>
          <p:cNvSpPr/>
          <p:nvPr/>
        </p:nvSpPr>
        <p:spPr>
          <a:xfrm>
            <a:off x="2450592" y="4542388"/>
            <a:ext cx="448056" cy="302129"/>
          </a:xfrm>
          <a:prstGeom prst="rect">
            <a:avLst/>
          </a:prstGeom>
          <a:solidFill>
            <a:srgbClr val="DBE2CF"/>
          </a:solidFill>
          <a:ln w="12700">
            <a:solidFill>
              <a:srgbClr val="DBE2CF"/>
            </a:solidFill>
            <a:prstDash val="solid"/>
          </a:ln>
        </p:spPr>
      </p:sp>
      <p:sp>
        <p:nvSpPr>
          <p:cNvPr id="184" name="Text 181"/>
          <p:cNvSpPr txBox="1"/>
          <p:nvPr/>
        </p:nvSpPr>
        <p:spPr>
          <a:xfrm>
            <a:off x="2450592" y="4542388"/>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1,03</a:t>
            </a:r>
            <a:endParaRPr lang="el-GR" sz="900" dirty="0"/>
          </a:p>
        </p:txBody>
      </p:sp>
      <p:sp>
        <p:nvSpPr>
          <p:cNvPr id="185" name="Shape 182"/>
          <p:cNvSpPr/>
          <p:nvPr/>
        </p:nvSpPr>
        <p:spPr>
          <a:xfrm>
            <a:off x="2926080" y="4542388"/>
            <a:ext cx="448056" cy="302129"/>
          </a:xfrm>
          <a:prstGeom prst="rect">
            <a:avLst/>
          </a:prstGeom>
          <a:solidFill>
            <a:srgbClr val="DDC7A4"/>
          </a:solidFill>
          <a:ln w="12700">
            <a:solidFill>
              <a:srgbClr val="DDC7A4"/>
            </a:solidFill>
            <a:prstDash val="solid"/>
          </a:ln>
        </p:spPr>
      </p:sp>
      <p:sp>
        <p:nvSpPr>
          <p:cNvPr id="186" name="Text 183"/>
          <p:cNvSpPr txBox="1"/>
          <p:nvPr/>
        </p:nvSpPr>
        <p:spPr>
          <a:xfrm>
            <a:off x="2926080" y="4542388"/>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0,93</a:t>
            </a:r>
            <a:endParaRPr lang="el-GR" sz="900" dirty="0"/>
          </a:p>
        </p:txBody>
      </p:sp>
      <p:sp>
        <p:nvSpPr>
          <p:cNvPr id="187" name="Shape 184"/>
          <p:cNvSpPr/>
          <p:nvPr/>
        </p:nvSpPr>
        <p:spPr>
          <a:xfrm>
            <a:off x="3401568" y="4542388"/>
            <a:ext cx="448056" cy="302129"/>
          </a:xfrm>
          <a:prstGeom prst="rect">
            <a:avLst/>
          </a:prstGeom>
          <a:solidFill>
            <a:srgbClr val="E8D9BF"/>
          </a:solidFill>
          <a:ln w="12700">
            <a:solidFill>
              <a:srgbClr val="E8D9BF"/>
            </a:solidFill>
            <a:prstDash val="solid"/>
          </a:ln>
        </p:spPr>
      </p:sp>
      <p:sp>
        <p:nvSpPr>
          <p:cNvPr id="188" name="Text 185"/>
          <p:cNvSpPr txBox="1"/>
          <p:nvPr/>
        </p:nvSpPr>
        <p:spPr>
          <a:xfrm>
            <a:off x="3401568" y="4542388"/>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0,96</a:t>
            </a:r>
            <a:endParaRPr lang="el-GR" sz="900" dirty="0"/>
          </a:p>
        </p:txBody>
      </p:sp>
      <p:sp>
        <p:nvSpPr>
          <p:cNvPr id="189" name="Shape 186"/>
          <p:cNvSpPr/>
          <p:nvPr/>
        </p:nvSpPr>
        <p:spPr>
          <a:xfrm>
            <a:off x="3877056" y="4542388"/>
            <a:ext cx="448056" cy="302129"/>
          </a:xfrm>
          <a:prstGeom prst="rect">
            <a:avLst/>
          </a:prstGeom>
          <a:solidFill>
            <a:srgbClr val="79AC81"/>
          </a:solidFill>
          <a:ln w="12700">
            <a:solidFill>
              <a:srgbClr val="79AC81"/>
            </a:solidFill>
            <a:prstDash val="solid"/>
          </a:ln>
        </p:spPr>
      </p:sp>
      <p:sp>
        <p:nvSpPr>
          <p:cNvPr id="190" name="Text 187"/>
          <p:cNvSpPr txBox="1"/>
          <p:nvPr/>
        </p:nvSpPr>
        <p:spPr>
          <a:xfrm>
            <a:off x="3877056" y="4542388"/>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1,14</a:t>
            </a:r>
            <a:endParaRPr lang="el-GR" sz="900" dirty="0"/>
          </a:p>
        </p:txBody>
      </p:sp>
      <p:sp>
        <p:nvSpPr>
          <p:cNvPr id="191" name="Shape 188"/>
          <p:cNvSpPr/>
          <p:nvPr/>
        </p:nvSpPr>
        <p:spPr>
          <a:xfrm>
            <a:off x="4352544" y="4542388"/>
            <a:ext cx="448056" cy="302129"/>
          </a:xfrm>
          <a:prstGeom prst="rect">
            <a:avLst/>
          </a:prstGeom>
          <a:solidFill>
            <a:srgbClr val="93BA96"/>
          </a:solidFill>
          <a:ln w="12700">
            <a:solidFill>
              <a:srgbClr val="93BA96"/>
            </a:solidFill>
            <a:prstDash val="solid"/>
          </a:ln>
        </p:spPr>
      </p:sp>
      <p:sp>
        <p:nvSpPr>
          <p:cNvPr id="192" name="Text 189"/>
          <p:cNvSpPr txBox="1"/>
          <p:nvPr/>
        </p:nvSpPr>
        <p:spPr>
          <a:xfrm>
            <a:off x="4352544" y="4542388"/>
            <a:ext cx="448056" cy="302129"/>
          </a:xfrm>
          <a:prstGeom prst="rect">
            <a:avLst/>
          </a:prstGeom>
          <a:noFill/>
          <a:ln/>
        </p:spPr>
        <p:txBody>
          <a:bodyPr wrap="square" lIns="0" tIns="0" rIns="0" bIns="0" rtlCol="0" anchor="ctr"/>
          <a:lstStyle/>
          <a:p>
            <a:pPr algn="ctr" indent="0" marL="0">
              <a:buNone/>
            </a:pPr>
            <a:r>
              <a:rPr lang="el-GR" altLang="en-US" sz="900" b="1" dirty="0">
                <a:solidFill>
                  <a:srgbClr val="1B2420"/>
                </a:solidFill>
                <a:latin typeface="Calibri" pitchFamily="34" charset="0"/>
                <a:ea typeface="Calibri" pitchFamily="34" charset="-122"/>
                <a:cs typeface="Calibri" pitchFamily="34" charset="-120"/>
              </a:rPr>
              <a:t>1,11</a:t>
            </a:r>
            <a:endParaRPr lang="el-GR" sz="900" dirty="0"/>
          </a:p>
        </p:txBody>
      </p:sp>
      <p:sp>
        <p:nvSpPr>
          <p:cNvPr id="193" name="Shape 190"/>
          <p:cNvSpPr/>
          <p:nvPr/>
        </p:nvSpPr>
        <p:spPr>
          <a:xfrm>
            <a:off x="4828032" y="4542388"/>
            <a:ext cx="448056" cy="302129"/>
          </a:xfrm>
          <a:prstGeom prst="rect">
            <a:avLst/>
          </a:prstGeom>
          <a:solidFill>
            <a:srgbClr val="559865"/>
          </a:solidFill>
          <a:ln w="12700">
            <a:solidFill>
              <a:srgbClr val="559865"/>
            </a:solidFill>
            <a:prstDash val="solid"/>
          </a:ln>
        </p:spPr>
      </p:sp>
      <p:sp>
        <p:nvSpPr>
          <p:cNvPr id="194" name="Text 191"/>
          <p:cNvSpPr txBox="1"/>
          <p:nvPr/>
        </p:nvSpPr>
        <p:spPr>
          <a:xfrm>
            <a:off x="4828032" y="4542388"/>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1,18</a:t>
            </a:r>
            <a:endParaRPr lang="el-GR" sz="900" dirty="0"/>
          </a:p>
        </p:txBody>
      </p:sp>
      <p:sp>
        <p:nvSpPr>
          <p:cNvPr id="195" name="Shape 192"/>
          <p:cNvSpPr/>
          <p:nvPr/>
        </p:nvSpPr>
        <p:spPr>
          <a:xfrm>
            <a:off x="5303520" y="4542388"/>
            <a:ext cx="448056" cy="302129"/>
          </a:xfrm>
          <a:prstGeom prst="rect">
            <a:avLst/>
          </a:prstGeom>
          <a:solidFill>
            <a:srgbClr val="5E9D6C"/>
          </a:solidFill>
          <a:ln w="12700">
            <a:solidFill>
              <a:srgbClr val="5E9D6C"/>
            </a:solidFill>
            <a:prstDash val="solid"/>
          </a:ln>
        </p:spPr>
      </p:sp>
      <p:sp>
        <p:nvSpPr>
          <p:cNvPr id="196" name="Text 193"/>
          <p:cNvSpPr txBox="1"/>
          <p:nvPr/>
        </p:nvSpPr>
        <p:spPr>
          <a:xfrm>
            <a:off x="5303520" y="4542388"/>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1,17</a:t>
            </a:r>
            <a:endParaRPr lang="el-GR" sz="900" dirty="0"/>
          </a:p>
        </p:txBody>
      </p:sp>
      <p:sp>
        <p:nvSpPr>
          <p:cNvPr id="197" name="Shape 194"/>
          <p:cNvSpPr/>
          <p:nvPr/>
        </p:nvSpPr>
        <p:spPr>
          <a:xfrm>
            <a:off x="5779008" y="4542388"/>
            <a:ext cx="448056" cy="302129"/>
          </a:xfrm>
          <a:prstGeom prst="rect">
            <a:avLst/>
          </a:prstGeom>
          <a:solidFill>
            <a:srgbClr val="318448"/>
          </a:solidFill>
          <a:ln w="12700">
            <a:solidFill>
              <a:srgbClr val="318448"/>
            </a:solidFill>
            <a:prstDash val="solid"/>
          </a:ln>
        </p:spPr>
      </p:sp>
      <p:sp>
        <p:nvSpPr>
          <p:cNvPr id="198" name="Text 195"/>
          <p:cNvSpPr txBox="1"/>
          <p:nvPr/>
        </p:nvSpPr>
        <p:spPr>
          <a:xfrm>
            <a:off x="5779008" y="4542388"/>
            <a:ext cx="448056" cy="302129"/>
          </a:xfrm>
          <a:prstGeom prst="rect">
            <a:avLst/>
          </a:prstGeom>
          <a:noFill/>
          <a:ln/>
        </p:spPr>
        <p:txBody>
          <a:bodyPr wrap="square" lIns="0" tIns="0" rIns="0" bIns="0" rtlCol="0" anchor="ctr"/>
          <a:lstStyle/>
          <a:p>
            <a:pPr algn="ctr" indent="0" marL="0">
              <a:buNone/>
            </a:pPr>
            <a:r>
              <a:rPr lang="el-GR" altLang="en-US" sz="900" b="1" dirty="0">
                <a:solidFill>
                  <a:srgbClr val="FFFFFF"/>
                </a:solidFill>
                <a:latin typeface="Calibri" pitchFamily="34" charset="0"/>
                <a:ea typeface="Calibri" pitchFamily="34" charset="-122"/>
                <a:cs typeface="Calibri" pitchFamily="34" charset="-120"/>
              </a:rPr>
              <a:t>1,22</a:t>
            </a:r>
            <a:endParaRPr lang="el-GR" sz="900" dirty="0"/>
          </a:p>
        </p:txBody>
      </p:sp>
      <p:sp>
        <p:nvSpPr>
          <p:cNvPr id="199" name="Shape 196"/>
          <p:cNvSpPr/>
          <p:nvPr/>
        </p:nvSpPr>
        <p:spPr>
          <a:xfrm>
            <a:off x="548640" y="5003136"/>
            <a:ext cx="237744" cy="120852"/>
          </a:xfrm>
          <a:prstGeom prst="rect">
            <a:avLst/>
          </a:prstGeom>
          <a:solidFill>
            <a:srgbClr val="A16207"/>
          </a:solidFill>
          <a:ln w="12700">
            <a:solidFill>
              <a:srgbClr val="A16207"/>
            </a:solidFill>
            <a:prstDash val="solid"/>
          </a:ln>
        </p:spPr>
      </p:sp>
      <p:sp>
        <p:nvSpPr>
          <p:cNvPr id="200" name="Shape 197"/>
          <p:cNvSpPr/>
          <p:nvPr/>
        </p:nvSpPr>
        <p:spPr>
          <a:xfrm>
            <a:off x="786384" y="5003136"/>
            <a:ext cx="237744" cy="120852"/>
          </a:xfrm>
          <a:prstGeom prst="rect">
            <a:avLst/>
          </a:prstGeom>
          <a:solidFill>
            <a:srgbClr val="A86E19"/>
          </a:solidFill>
          <a:ln w="12700">
            <a:solidFill>
              <a:srgbClr val="A86E19"/>
            </a:solidFill>
            <a:prstDash val="solid"/>
          </a:ln>
        </p:spPr>
      </p:sp>
      <p:sp>
        <p:nvSpPr>
          <p:cNvPr id="201" name="Shape 198"/>
          <p:cNvSpPr/>
          <p:nvPr/>
        </p:nvSpPr>
        <p:spPr>
          <a:xfrm>
            <a:off x="1024128" y="5003136"/>
            <a:ext cx="237744" cy="120852"/>
          </a:xfrm>
          <a:prstGeom prst="rect">
            <a:avLst/>
          </a:prstGeom>
          <a:solidFill>
            <a:srgbClr val="AF7A2C"/>
          </a:solidFill>
          <a:ln w="12700">
            <a:solidFill>
              <a:srgbClr val="AF7A2C"/>
            </a:solidFill>
            <a:prstDash val="solid"/>
          </a:ln>
        </p:spPr>
      </p:sp>
      <p:sp>
        <p:nvSpPr>
          <p:cNvPr id="202" name="Shape 199"/>
          <p:cNvSpPr/>
          <p:nvPr/>
        </p:nvSpPr>
        <p:spPr>
          <a:xfrm>
            <a:off x="1261872" y="5003136"/>
            <a:ext cx="237744" cy="120852"/>
          </a:xfrm>
          <a:prstGeom prst="rect">
            <a:avLst/>
          </a:prstGeom>
          <a:solidFill>
            <a:srgbClr val="B6863E"/>
          </a:solidFill>
          <a:ln w="12700">
            <a:solidFill>
              <a:srgbClr val="B6863E"/>
            </a:solidFill>
            <a:prstDash val="solid"/>
          </a:ln>
        </p:spPr>
      </p:sp>
      <p:sp>
        <p:nvSpPr>
          <p:cNvPr id="203" name="Shape 200"/>
          <p:cNvSpPr/>
          <p:nvPr/>
        </p:nvSpPr>
        <p:spPr>
          <a:xfrm>
            <a:off x="1499616" y="5003136"/>
            <a:ext cx="237744" cy="120852"/>
          </a:xfrm>
          <a:prstGeom prst="rect">
            <a:avLst/>
          </a:prstGeom>
          <a:solidFill>
            <a:srgbClr val="BD9251"/>
          </a:solidFill>
          <a:ln w="12700">
            <a:solidFill>
              <a:srgbClr val="BD9251"/>
            </a:solidFill>
            <a:prstDash val="solid"/>
          </a:ln>
        </p:spPr>
      </p:sp>
      <p:sp>
        <p:nvSpPr>
          <p:cNvPr id="204" name="Shape 201"/>
          <p:cNvSpPr/>
          <p:nvPr/>
        </p:nvSpPr>
        <p:spPr>
          <a:xfrm>
            <a:off x="1737360" y="5003136"/>
            <a:ext cx="237744" cy="120852"/>
          </a:xfrm>
          <a:prstGeom prst="rect">
            <a:avLst/>
          </a:prstGeom>
          <a:solidFill>
            <a:srgbClr val="C49E63"/>
          </a:solidFill>
          <a:ln w="12700">
            <a:solidFill>
              <a:srgbClr val="C49E63"/>
            </a:solidFill>
            <a:prstDash val="solid"/>
          </a:ln>
        </p:spPr>
      </p:sp>
      <p:sp>
        <p:nvSpPr>
          <p:cNvPr id="205" name="Shape 202"/>
          <p:cNvSpPr/>
          <p:nvPr/>
        </p:nvSpPr>
        <p:spPr>
          <a:xfrm>
            <a:off x="1975104" y="5003136"/>
            <a:ext cx="237744" cy="120852"/>
          </a:xfrm>
          <a:prstGeom prst="rect">
            <a:avLst/>
          </a:prstGeom>
          <a:solidFill>
            <a:srgbClr val="CCAA76"/>
          </a:solidFill>
          <a:ln w="12700">
            <a:solidFill>
              <a:srgbClr val="CCAA76"/>
            </a:solidFill>
            <a:prstDash val="solid"/>
          </a:ln>
        </p:spPr>
      </p:sp>
      <p:sp>
        <p:nvSpPr>
          <p:cNvPr id="206" name="Shape 203"/>
          <p:cNvSpPr/>
          <p:nvPr/>
        </p:nvSpPr>
        <p:spPr>
          <a:xfrm>
            <a:off x="2212848" y="5003136"/>
            <a:ext cx="237744" cy="120852"/>
          </a:xfrm>
          <a:prstGeom prst="rect">
            <a:avLst/>
          </a:prstGeom>
          <a:solidFill>
            <a:srgbClr val="D3B588"/>
          </a:solidFill>
          <a:ln w="12700">
            <a:solidFill>
              <a:srgbClr val="D3B588"/>
            </a:solidFill>
            <a:prstDash val="solid"/>
          </a:ln>
        </p:spPr>
      </p:sp>
      <p:sp>
        <p:nvSpPr>
          <p:cNvPr id="207" name="Shape 204"/>
          <p:cNvSpPr/>
          <p:nvPr/>
        </p:nvSpPr>
        <p:spPr>
          <a:xfrm>
            <a:off x="2450592" y="5003136"/>
            <a:ext cx="237744" cy="120852"/>
          </a:xfrm>
          <a:prstGeom prst="rect">
            <a:avLst/>
          </a:prstGeom>
          <a:solidFill>
            <a:srgbClr val="DAC19A"/>
          </a:solidFill>
          <a:ln w="12700">
            <a:solidFill>
              <a:srgbClr val="DAC19A"/>
            </a:solidFill>
            <a:prstDash val="solid"/>
          </a:ln>
        </p:spPr>
      </p:sp>
      <p:sp>
        <p:nvSpPr>
          <p:cNvPr id="208" name="Shape 205"/>
          <p:cNvSpPr/>
          <p:nvPr/>
        </p:nvSpPr>
        <p:spPr>
          <a:xfrm>
            <a:off x="2688336" y="5003136"/>
            <a:ext cx="237744" cy="120852"/>
          </a:xfrm>
          <a:prstGeom prst="rect">
            <a:avLst/>
          </a:prstGeom>
          <a:solidFill>
            <a:srgbClr val="E1CDAD"/>
          </a:solidFill>
          <a:ln w="12700">
            <a:solidFill>
              <a:srgbClr val="E1CDAD"/>
            </a:solidFill>
            <a:prstDash val="solid"/>
          </a:ln>
        </p:spPr>
      </p:sp>
      <p:sp>
        <p:nvSpPr>
          <p:cNvPr id="209" name="Shape 206"/>
          <p:cNvSpPr/>
          <p:nvPr/>
        </p:nvSpPr>
        <p:spPr>
          <a:xfrm>
            <a:off x="2926080" y="5003136"/>
            <a:ext cx="237744" cy="120852"/>
          </a:xfrm>
          <a:prstGeom prst="rect">
            <a:avLst/>
          </a:prstGeom>
          <a:solidFill>
            <a:srgbClr val="E8D9BF"/>
          </a:solidFill>
          <a:ln w="12700">
            <a:solidFill>
              <a:srgbClr val="E8D9BF"/>
            </a:solidFill>
            <a:prstDash val="solid"/>
          </a:ln>
        </p:spPr>
      </p:sp>
      <p:sp>
        <p:nvSpPr>
          <p:cNvPr id="210" name="Shape 207"/>
          <p:cNvSpPr/>
          <p:nvPr/>
        </p:nvSpPr>
        <p:spPr>
          <a:xfrm>
            <a:off x="3163824" y="5003136"/>
            <a:ext cx="237744" cy="120852"/>
          </a:xfrm>
          <a:prstGeom prst="rect">
            <a:avLst/>
          </a:prstGeom>
          <a:solidFill>
            <a:srgbClr val="EFE5D2"/>
          </a:solidFill>
          <a:ln w="12700">
            <a:solidFill>
              <a:srgbClr val="EFE5D2"/>
            </a:solidFill>
            <a:prstDash val="solid"/>
          </a:ln>
        </p:spPr>
      </p:sp>
      <p:sp>
        <p:nvSpPr>
          <p:cNvPr id="211" name="Shape 208"/>
          <p:cNvSpPr/>
          <p:nvPr/>
        </p:nvSpPr>
        <p:spPr>
          <a:xfrm>
            <a:off x="3401568" y="5003136"/>
            <a:ext cx="237744" cy="120852"/>
          </a:xfrm>
          <a:prstGeom prst="rect">
            <a:avLst/>
          </a:prstGeom>
          <a:solidFill>
            <a:srgbClr val="F6F1E4"/>
          </a:solidFill>
          <a:ln w="12700">
            <a:solidFill>
              <a:srgbClr val="F6F1E4"/>
            </a:solidFill>
            <a:prstDash val="solid"/>
          </a:ln>
        </p:spPr>
      </p:sp>
      <p:sp>
        <p:nvSpPr>
          <p:cNvPr id="212" name="Shape 209"/>
          <p:cNvSpPr/>
          <p:nvPr/>
        </p:nvSpPr>
        <p:spPr>
          <a:xfrm>
            <a:off x="3639312" y="5003136"/>
            <a:ext cx="237744" cy="120852"/>
          </a:xfrm>
          <a:prstGeom prst="rect">
            <a:avLst/>
          </a:prstGeom>
          <a:solidFill>
            <a:srgbClr val="E4E7D6"/>
          </a:solidFill>
          <a:ln w="12700">
            <a:solidFill>
              <a:srgbClr val="E4E7D6"/>
            </a:solidFill>
            <a:prstDash val="solid"/>
          </a:ln>
        </p:spPr>
      </p:sp>
      <p:sp>
        <p:nvSpPr>
          <p:cNvPr id="213" name="Shape 210"/>
          <p:cNvSpPr/>
          <p:nvPr/>
        </p:nvSpPr>
        <p:spPr>
          <a:xfrm>
            <a:off x="3877056" y="5003136"/>
            <a:ext cx="237744" cy="120852"/>
          </a:xfrm>
          <a:prstGeom prst="rect">
            <a:avLst/>
          </a:prstGeom>
          <a:solidFill>
            <a:srgbClr val="D2DDC8"/>
          </a:solidFill>
          <a:ln w="12700">
            <a:solidFill>
              <a:srgbClr val="D2DDC8"/>
            </a:solidFill>
            <a:prstDash val="solid"/>
          </a:ln>
        </p:spPr>
      </p:sp>
      <p:sp>
        <p:nvSpPr>
          <p:cNvPr id="214" name="Shape 211"/>
          <p:cNvSpPr/>
          <p:nvPr/>
        </p:nvSpPr>
        <p:spPr>
          <a:xfrm>
            <a:off x="4114800" y="5003136"/>
            <a:ext cx="237744" cy="120852"/>
          </a:xfrm>
          <a:prstGeom prst="rect">
            <a:avLst/>
          </a:prstGeom>
          <a:solidFill>
            <a:srgbClr val="C0D3B9"/>
          </a:solidFill>
          <a:ln w="12700">
            <a:solidFill>
              <a:srgbClr val="C0D3B9"/>
            </a:solidFill>
            <a:prstDash val="solid"/>
          </a:ln>
        </p:spPr>
      </p:sp>
      <p:sp>
        <p:nvSpPr>
          <p:cNvPr id="215" name="Shape 212"/>
          <p:cNvSpPr/>
          <p:nvPr/>
        </p:nvSpPr>
        <p:spPr>
          <a:xfrm>
            <a:off x="4352544" y="5003136"/>
            <a:ext cx="237744" cy="120852"/>
          </a:xfrm>
          <a:prstGeom prst="rect">
            <a:avLst/>
          </a:prstGeom>
          <a:solidFill>
            <a:srgbClr val="AEC9AB"/>
          </a:solidFill>
          <a:ln w="12700">
            <a:solidFill>
              <a:srgbClr val="AEC9AB"/>
            </a:solidFill>
            <a:prstDash val="solid"/>
          </a:ln>
        </p:spPr>
      </p:sp>
      <p:sp>
        <p:nvSpPr>
          <p:cNvPr id="216" name="Shape 213"/>
          <p:cNvSpPr/>
          <p:nvPr/>
        </p:nvSpPr>
        <p:spPr>
          <a:xfrm>
            <a:off x="4590288" y="5003136"/>
            <a:ext cx="237744" cy="120852"/>
          </a:xfrm>
          <a:prstGeom prst="rect">
            <a:avLst/>
          </a:prstGeom>
          <a:solidFill>
            <a:srgbClr val="9CBF9D"/>
          </a:solidFill>
          <a:ln w="12700">
            <a:solidFill>
              <a:srgbClr val="9CBF9D"/>
            </a:solidFill>
            <a:prstDash val="solid"/>
          </a:ln>
        </p:spPr>
      </p:sp>
      <p:sp>
        <p:nvSpPr>
          <p:cNvPr id="217" name="Shape 214"/>
          <p:cNvSpPr/>
          <p:nvPr/>
        </p:nvSpPr>
        <p:spPr>
          <a:xfrm>
            <a:off x="4828032" y="5003136"/>
            <a:ext cx="237744" cy="120852"/>
          </a:xfrm>
          <a:prstGeom prst="rect">
            <a:avLst/>
          </a:prstGeom>
          <a:solidFill>
            <a:srgbClr val="8AB58F"/>
          </a:solidFill>
          <a:ln w="12700">
            <a:solidFill>
              <a:srgbClr val="8AB58F"/>
            </a:solidFill>
            <a:prstDash val="solid"/>
          </a:ln>
        </p:spPr>
      </p:sp>
      <p:sp>
        <p:nvSpPr>
          <p:cNvPr id="218" name="Shape 215"/>
          <p:cNvSpPr/>
          <p:nvPr/>
        </p:nvSpPr>
        <p:spPr>
          <a:xfrm>
            <a:off x="5065776" y="5003136"/>
            <a:ext cx="237744" cy="120852"/>
          </a:xfrm>
          <a:prstGeom prst="rect">
            <a:avLst/>
          </a:prstGeom>
          <a:solidFill>
            <a:srgbClr val="79AC81"/>
          </a:solidFill>
          <a:ln w="12700">
            <a:solidFill>
              <a:srgbClr val="79AC81"/>
            </a:solidFill>
            <a:prstDash val="solid"/>
          </a:ln>
        </p:spPr>
      </p:sp>
      <p:sp>
        <p:nvSpPr>
          <p:cNvPr id="219" name="Shape 216"/>
          <p:cNvSpPr/>
          <p:nvPr/>
        </p:nvSpPr>
        <p:spPr>
          <a:xfrm>
            <a:off x="5303520" y="5003136"/>
            <a:ext cx="237744" cy="120852"/>
          </a:xfrm>
          <a:prstGeom prst="rect">
            <a:avLst/>
          </a:prstGeom>
          <a:solidFill>
            <a:srgbClr val="67A273"/>
          </a:solidFill>
          <a:ln w="12700">
            <a:solidFill>
              <a:srgbClr val="67A273"/>
            </a:solidFill>
            <a:prstDash val="solid"/>
          </a:ln>
        </p:spPr>
      </p:sp>
      <p:sp>
        <p:nvSpPr>
          <p:cNvPr id="220" name="Shape 217"/>
          <p:cNvSpPr/>
          <p:nvPr/>
        </p:nvSpPr>
        <p:spPr>
          <a:xfrm>
            <a:off x="5541264" y="5003136"/>
            <a:ext cx="237744" cy="120852"/>
          </a:xfrm>
          <a:prstGeom prst="rect">
            <a:avLst/>
          </a:prstGeom>
          <a:solidFill>
            <a:srgbClr val="559865"/>
          </a:solidFill>
          <a:ln w="12700">
            <a:solidFill>
              <a:srgbClr val="559865"/>
            </a:solidFill>
            <a:prstDash val="solid"/>
          </a:ln>
        </p:spPr>
      </p:sp>
      <p:sp>
        <p:nvSpPr>
          <p:cNvPr id="221" name="Shape 218"/>
          <p:cNvSpPr/>
          <p:nvPr/>
        </p:nvSpPr>
        <p:spPr>
          <a:xfrm>
            <a:off x="5779008" y="5003136"/>
            <a:ext cx="237744" cy="120852"/>
          </a:xfrm>
          <a:prstGeom prst="rect">
            <a:avLst/>
          </a:prstGeom>
          <a:solidFill>
            <a:srgbClr val="438E56"/>
          </a:solidFill>
          <a:ln w="12700">
            <a:solidFill>
              <a:srgbClr val="438E56"/>
            </a:solidFill>
            <a:prstDash val="solid"/>
          </a:ln>
        </p:spPr>
      </p:sp>
      <p:sp>
        <p:nvSpPr>
          <p:cNvPr id="222" name="Shape 219"/>
          <p:cNvSpPr/>
          <p:nvPr/>
        </p:nvSpPr>
        <p:spPr>
          <a:xfrm>
            <a:off x="6016752" y="5003136"/>
            <a:ext cx="237744" cy="120852"/>
          </a:xfrm>
          <a:prstGeom prst="rect">
            <a:avLst/>
          </a:prstGeom>
          <a:solidFill>
            <a:srgbClr val="318448"/>
          </a:solidFill>
          <a:ln w="12700">
            <a:solidFill>
              <a:srgbClr val="318448"/>
            </a:solidFill>
            <a:prstDash val="solid"/>
          </a:ln>
        </p:spPr>
      </p:sp>
      <p:sp>
        <p:nvSpPr>
          <p:cNvPr id="223" name="Text 220"/>
          <p:cNvSpPr txBox="1"/>
          <p:nvPr/>
        </p:nvSpPr>
        <p:spPr>
          <a:xfrm>
            <a:off x="548640" y="5154201"/>
            <a:ext cx="2011680" cy="196384"/>
          </a:xfrm>
          <a:prstGeom prst="rect">
            <a:avLst/>
          </a:prstGeom>
          <a:noFill/>
          <a:ln/>
        </p:spPr>
        <p:txBody>
          <a:bodyPr wrap="square" lIns="0" tIns="0" rIns="0" bIns="0" rtlCol="0" anchor="t"/>
          <a:lstStyle/>
          <a:p>
            <a:pPr indent="0" marL="0">
              <a:buNone/>
            </a:pPr>
            <a:r>
              <a:rPr lang="el-GR" altLang="en-US" sz="990" b="1" dirty="0">
                <a:solidFill>
                  <a:srgbClr val="854D0E"/>
                </a:solidFill>
                <a:latin typeface="Calibri" pitchFamily="34" charset="0"/>
                <a:ea typeface="Calibri" pitchFamily="34" charset="-122"/>
                <a:cs typeface="Calibri" pitchFamily="34" charset="-120"/>
              </a:rPr>
              <a:t>0,76 και κάτω: χαμηλή</a:t>
            </a:r>
            <a:endParaRPr lang="el-GR" sz="990" dirty="0"/>
          </a:p>
        </p:txBody>
      </p:sp>
      <p:sp>
        <p:nvSpPr>
          <p:cNvPr id="224" name="Text 221"/>
          <p:cNvSpPr txBox="1"/>
          <p:nvPr/>
        </p:nvSpPr>
        <p:spPr>
          <a:xfrm>
            <a:off x="2286000" y="5154201"/>
            <a:ext cx="2286000" cy="196384"/>
          </a:xfrm>
          <a:prstGeom prst="rect">
            <a:avLst/>
          </a:prstGeom>
          <a:noFill/>
          <a:ln/>
        </p:spPr>
        <p:txBody>
          <a:bodyPr wrap="square" lIns="0" tIns="0" rIns="0" bIns="0" rtlCol="0" anchor="t"/>
          <a:lstStyle/>
          <a:p>
            <a:pPr algn="ctr" indent="0" marL="0">
              <a:buNone/>
            </a:pPr>
            <a:r>
              <a:rPr lang="el-GR" altLang="en-US" sz="990" b="1" dirty="0">
                <a:solidFill>
                  <a:srgbClr val="3A4540"/>
                </a:solidFill>
                <a:latin typeface="Calibri" pitchFamily="34" charset="0"/>
                <a:ea typeface="Calibri" pitchFamily="34" charset="-122"/>
                <a:cs typeface="Calibri" pitchFamily="34" charset="-120"/>
              </a:rPr>
              <a:t>1,00 = μέσος όρος χωραφιού</a:t>
            </a:r>
            <a:endParaRPr lang="el-GR" sz="990" dirty="0"/>
          </a:p>
        </p:txBody>
      </p:sp>
      <p:sp>
        <p:nvSpPr>
          <p:cNvPr id="225" name="Text 222"/>
          <p:cNvSpPr txBox="1"/>
          <p:nvPr/>
        </p:nvSpPr>
        <p:spPr>
          <a:xfrm>
            <a:off x="4242816" y="5154201"/>
            <a:ext cx="2011680" cy="196384"/>
          </a:xfrm>
          <a:prstGeom prst="rect">
            <a:avLst/>
          </a:prstGeom>
          <a:noFill/>
          <a:ln/>
        </p:spPr>
        <p:txBody>
          <a:bodyPr wrap="square" lIns="0" tIns="0" rIns="0" bIns="0" rtlCol="0" anchor="t"/>
          <a:lstStyle/>
          <a:p>
            <a:pPr algn="r" indent="0" marL="0">
              <a:buNone/>
            </a:pPr>
            <a:r>
              <a:rPr lang="el-GR" altLang="en-US" sz="990" b="1" dirty="0">
                <a:solidFill>
                  <a:srgbClr val="16602D"/>
                </a:solidFill>
                <a:latin typeface="Calibri" pitchFamily="34" charset="0"/>
                <a:ea typeface="Calibri" pitchFamily="34" charset="-122"/>
                <a:cs typeface="Calibri" pitchFamily="34" charset="-120"/>
              </a:rPr>
              <a:t>υψηλή: 1,24</a:t>
            </a:r>
            <a:endParaRPr lang="el-GR" sz="990" dirty="0"/>
          </a:p>
        </p:txBody>
      </p:sp>
      <p:sp>
        <p:nvSpPr>
          <p:cNvPr id="226" name="Text 223"/>
          <p:cNvSpPr txBox="1"/>
          <p:nvPr/>
        </p:nvSpPr>
        <p:spPr>
          <a:xfrm>
            <a:off x="548640" y="5380798"/>
            <a:ext cx="5705856" cy="377662"/>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Πλασματικό χωράφι σιταριού στο Κοζάν: τριετής μέση σχετική απόδοση (δεδομένα της δραστηριότητας του μαθήματος 6)</a:t>
            </a:r>
            <a:endParaRPr lang="el-GR" sz="990" dirty="0"/>
          </a:p>
        </p:txBody>
      </p:sp>
      <p:sp>
        <p:nvSpPr>
          <p:cNvPr id="227" name="Shape 224"/>
          <p:cNvSpPr/>
          <p:nvPr/>
        </p:nvSpPr>
        <p:spPr>
          <a:xfrm>
            <a:off x="6699382" y="2261311"/>
            <a:ext cx="317236" cy="317236"/>
          </a:xfrm>
          <a:prstGeom prst="ellipse">
            <a:avLst/>
          </a:prstGeom>
          <a:solidFill>
            <a:srgbClr val="1F7A3A"/>
          </a:solidFill>
          <a:ln w="12700">
            <a:solidFill>
              <a:srgbClr val="1F7A3A"/>
            </a:solidFill>
            <a:prstDash val="solid"/>
          </a:ln>
        </p:spPr>
      </p:sp>
      <p:sp>
        <p:nvSpPr>
          <p:cNvPr id="228" name="Text 225"/>
          <p:cNvSpPr txBox="1"/>
          <p:nvPr/>
        </p:nvSpPr>
        <p:spPr>
          <a:xfrm>
            <a:off x="6699382" y="2261311"/>
            <a:ext cx="317236" cy="317236"/>
          </a:xfrm>
          <a:prstGeom prst="rect">
            <a:avLst/>
          </a:prstGeom>
          <a:noFill/>
          <a:ln/>
        </p:spPr>
        <p:txBody>
          <a:bodyPr wrap="square" lIns="0" tIns="0" rIns="0" bIns="0" rtlCol="0" anchor="ctr"/>
          <a:lstStyle/>
          <a:p>
            <a:pPr algn="ctr" indent="0" marL="0">
              <a:buNone/>
            </a:pPr>
            <a:r>
              <a:rPr lang="el-GR" altLang="en-US" sz="1070" b="1" dirty="0">
                <a:solidFill>
                  <a:srgbClr val="FFFFFF"/>
                </a:solidFill>
                <a:latin typeface="Calibri" pitchFamily="34" charset="0"/>
                <a:ea typeface="Calibri" pitchFamily="34" charset="-122"/>
                <a:cs typeface="Calibri" pitchFamily="34" charset="-120"/>
              </a:rPr>
              <a:t>1</a:t>
            </a:r>
            <a:endParaRPr lang="el-GR" sz="1070" dirty="0"/>
          </a:p>
        </p:txBody>
      </p:sp>
      <p:sp>
        <p:nvSpPr>
          <p:cNvPr id="229" name="Text 226"/>
          <p:cNvSpPr txBox="1"/>
          <p:nvPr/>
        </p:nvSpPr>
        <p:spPr>
          <a:xfrm>
            <a:off x="7168896" y="2231098"/>
            <a:ext cx="4474159" cy="513620"/>
          </a:xfrm>
          <a:prstGeom prst="rect">
            <a:avLst/>
          </a:prstGeom>
          <a:noFill/>
          <a:ln/>
        </p:spPr>
        <p:txBody>
          <a:bodyPr wrap="square" lIns="0" tIns="0" rIns="0" bIns="0" rtlCol="0" anchor="t">
            <a:normAutofit/>
          </a:bodyPr>
          <a:lstStyle/>
          <a:p>
            <a:pPr indent="0" marL="0">
              <a:buNone/>
            </a:pPr>
            <a:r>
              <a:rPr lang="el-GR" altLang="en-US" sz="1220" b="1" dirty="0">
                <a:solidFill>
                  <a:srgbClr val="1B2420"/>
                </a:solidFill>
                <a:latin typeface="Calibri" pitchFamily="34" charset="0"/>
                <a:ea typeface="Calibri" pitchFamily="34" charset="-122"/>
                <a:cs typeface="Calibri" pitchFamily="34" charset="-120"/>
              </a:rPr>
              <a:t>Συγκεντρώστε τα επίπεδα</a:t>
            </a:r>
            <a:endParaRPr lang="el-GR" sz="1220" dirty="0"/>
          </a:p>
          <a:p>
            <a:pPr indent="0" marL="0">
              <a:buNone/>
            </a:pPr>
            <a:r>
              <a:rPr lang="el-GR" altLang="en-US" sz="1080" dirty="0">
                <a:solidFill>
                  <a:srgbClr val="3A4540"/>
                </a:solidFill>
                <a:latin typeface="Calibri" pitchFamily="34" charset="0"/>
                <a:ea typeface="Calibri" pitchFamily="34" charset="-122"/>
                <a:cs typeface="Calibri" pitchFamily="34" charset="-120"/>
              </a:rPr>
              <a:t>Καθαροί χάρτες απόδοσης αρκετών ετών· αν υπάρχουν, χάρτης EC εδάφους, δορυφορικές εικόνες, αναλύσεις εδάφους</a:t>
            </a:r>
            <a:endParaRPr lang="el-GR" sz="1220" dirty="0"/>
          </a:p>
        </p:txBody>
      </p:sp>
      <p:sp>
        <p:nvSpPr>
          <p:cNvPr id="230" name="Shape 227"/>
          <p:cNvSpPr/>
          <p:nvPr/>
        </p:nvSpPr>
        <p:spPr>
          <a:xfrm>
            <a:off x="6699382" y="2820250"/>
            <a:ext cx="317236" cy="317236"/>
          </a:xfrm>
          <a:prstGeom prst="ellipse">
            <a:avLst/>
          </a:prstGeom>
          <a:solidFill>
            <a:srgbClr val="1F7A3A"/>
          </a:solidFill>
          <a:ln w="12700">
            <a:solidFill>
              <a:srgbClr val="1F7A3A"/>
            </a:solidFill>
            <a:prstDash val="solid"/>
          </a:ln>
        </p:spPr>
      </p:sp>
      <p:sp>
        <p:nvSpPr>
          <p:cNvPr id="231" name="Text 228"/>
          <p:cNvSpPr txBox="1"/>
          <p:nvPr/>
        </p:nvSpPr>
        <p:spPr>
          <a:xfrm>
            <a:off x="6699382" y="2820250"/>
            <a:ext cx="317236" cy="317236"/>
          </a:xfrm>
          <a:prstGeom prst="rect">
            <a:avLst/>
          </a:prstGeom>
          <a:noFill/>
          <a:ln/>
        </p:spPr>
        <p:txBody>
          <a:bodyPr wrap="square" lIns="0" tIns="0" rIns="0" bIns="0" rtlCol="0" anchor="ctr"/>
          <a:lstStyle/>
          <a:p>
            <a:pPr algn="ctr" indent="0" marL="0">
              <a:buNone/>
            </a:pPr>
            <a:r>
              <a:rPr lang="el-GR" altLang="en-US" sz="1070" b="1" dirty="0">
                <a:solidFill>
                  <a:srgbClr val="FFFFFF"/>
                </a:solidFill>
                <a:latin typeface="Calibri" pitchFamily="34" charset="0"/>
                <a:ea typeface="Calibri" pitchFamily="34" charset="-122"/>
                <a:cs typeface="Calibri" pitchFamily="34" charset="-120"/>
              </a:rPr>
              <a:t>2</a:t>
            </a:r>
            <a:endParaRPr lang="el-GR" sz="1070" dirty="0"/>
          </a:p>
        </p:txBody>
      </p:sp>
      <p:sp>
        <p:nvSpPr>
          <p:cNvPr id="232" name="Text 229"/>
          <p:cNvSpPr txBox="1"/>
          <p:nvPr/>
        </p:nvSpPr>
        <p:spPr>
          <a:xfrm>
            <a:off x="7168896" y="2790038"/>
            <a:ext cx="4474159" cy="513620"/>
          </a:xfrm>
          <a:prstGeom prst="rect">
            <a:avLst/>
          </a:prstGeom>
          <a:noFill/>
          <a:ln/>
        </p:spPr>
        <p:txBody>
          <a:bodyPr wrap="square" lIns="0" tIns="0" rIns="0" bIns="0" rtlCol="0" anchor="t">
            <a:normAutofit/>
          </a:bodyPr>
          <a:lstStyle/>
          <a:p>
            <a:pPr indent="0" marL="0">
              <a:buNone/>
            </a:pPr>
            <a:r>
              <a:rPr lang="el-GR" altLang="en-US" sz="1220" b="1" dirty="0">
                <a:solidFill>
                  <a:srgbClr val="1B2420"/>
                </a:solidFill>
                <a:latin typeface="Calibri" pitchFamily="34" charset="0"/>
                <a:ea typeface="Calibri" pitchFamily="34" charset="-122"/>
                <a:cs typeface="Calibri" pitchFamily="34" charset="-120"/>
              </a:rPr>
              <a:t>Μετατρέψτε σε σχετικές τιμές</a:t>
            </a:r>
            <a:endParaRPr lang="el-GR" sz="1220" dirty="0"/>
          </a:p>
          <a:p>
            <a:pPr indent="0" marL="0">
              <a:buNone/>
            </a:pPr>
            <a:r>
              <a:rPr lang="el-GR" altLang="en-US" sz="1080" dirty="0">
                <a:solidFill>
                  <a:srgbClr val="3A4540"/>
                </a:solidFill>
                <a:latin typeface="Calibri" pitchFamily="34" charset="0"/>
                <a:ea typeface="Calibri" pitchFamily="34" charset="-122"/>
                <a:cs typeface="Calibri" pitchFamily="34" charset="-120"/>
              </a:rPr>
              <a:t>Κάθε έτος διά τον δικό του μέσο όρο· το ασυνήθιστο έτος χωριστά</a:t>
            </a:r>
            <a:endParaRPr lang="el-GR" sz="1220" dirty="0"/>
          </a:p>
        </p:txBody>
      </p:sp>
      <p:sp>
        <p:nvSpPr>
          <p:cNvPr id="233" name="Shape 230"/>
          <p:cNvSpPr/>
          <p:nvPr/>
        </p:nvSpPr>
        <p:spPr>
          <a:xfrm>
            <a:off x="6699382" y="3379190"/>
            <a:ext cx="317236" cy="317236"/>
          </a:xfrm>
          <a:prstGeom prst="ellipse">
            <a:avLst/>
          </a:prstGeom>
          <a:solidFill>
            <a:srgbClr val="1F7A3A"/>
          </a:solidFill>
          <a:ln w="12700">
            <a:solidFill>
              <a:srgbClr val="1F7A3A"/>
            </a:solidFill>
            <a:prstDash val="solid"/>
          </a:ln>
        </p:spPr>
      </p:sp>
      <p:sp>
        <p:nvSpPr>
          <p:cNvPr id="234" name="Text 231"/>
          <p:cNvSpPr txBox="1"/>
          <p:nvPr/>
        </p:nvSpPr>
        <p:spPr>
          <a:xfrm>
            <a:off x="6699382" y="3379190"/>
            <a:ext cx="317236" cy="317236"/>
          </a:xfrm>
          <a:prstGeom prst="rect">
            <a:avLst/>
          </a:prstGeom>
          <a:noFill/>
          <a:ln/>
        </p:spPr>
        <p:txBody>
          <a:bodyPr wrap="square" lIns="0" tIns="0" rIns="0" bIns="0" rtlCol="0" anchor="ctr"/>
          <a:lstStyle/>
          <a:p>
            <a:pPr algn="ctr" indent="0" marL="0">
              <a:buNone/>
            </a:pPr>
            <a:r>
              <a:rPr lang="el-GR" altLang="en-US" sz="1070" b="1" dirty="0">
                <a:solidFill>
                  <a:srgbClr val="FFFFFF"/>
                </a:solidFill>
                <a:latin typeface="Calibri" pitchFamily="34" charset="0"/>
                <a:ea typeface="Calibri" pitchFamily="34" charset="-122"/>
                <a:cs typeface="Calibri" pitchFamily="34" charset="-120"/>
              </a:rPr>
              <a:t>3</a:t>
            </a:r>
            <a:endParaRPr lang="el-GR" sz="1070" dirty="0"/>
          </a:p>
        </p:txBody>
      </p:sp>
      <p:sp>
        <p:nvSpPr>
          <p:cNvPr id="235" name="Text 232"/>
          <p:cNvSpPr txBox="1"/>
          <p:nvPr/>
        </p:nvSpPr>
        <p:spPr>
          <a:xfrm>
            <a:off x="7168896" y="3348977"/>
            <a:ext cx="4474159" cy="513620"/>
          </a:xfrm>
          <a:prstGeom prst="rect">
            <a:avLst/>
          </a:prstGeom>
          <a:noFill/>
          <a:ln/>
        </p:spPr>
        <p:txBody>
          <a:bodyPr wrap="square" lIns="0" tIns="0" rIns="0" bIns="0" rtlCol="0" anchor="t">
            <a:normAutofit/>
          </a:bodyPr>
          <a:lstStyle/>
          <a:p>
            <a:pPr indent="0" marL="0">
              <a:buNone/>
            </a:pPr>
            <a:r>
              <a:rPr lang="el-GR" altLang="en-US" sz="1220" b="1" dirty="0">
                <a:solidFill>
                  <a:srgbClr val="1B2420"/>
                </a:solidFill>
                <a:latin typeface="Calibri" pitchFamily="34" charset="0"/>
                <a:ea typeface="Calibri" pitchFamily="34" charset="-122"/>
                <a:cs typeface="Calibri" pitchFamily="34" charset="-120"/>
              </a:rPr>
              <a:t>Χωρίστε σε ζώνες</a:t>
            </a:r>
            <a:endParaRPr lang="el-GR" sz="1220" dirty="0"/>
          </a:p>
          <a:p>
            <a:pPr indent="0" marL="0">
              <a:buNone/>
            </a:pPr>
            <a:r>
              <a:rPr lang="el-GR" altLang="en-US" sz="1080" dirty="0">
                <a:solidFill>
                  <a:srgbClr val="3A4540"/>
                </a:solidFill>
                <a:latin typeface="Calibri" pitchFamily="34" charset="0"/>
                <a:ea typeface="Calibri" pitchFamily="34" charset="-122"/>
                <a:cs typeface="Calibri" pitchFamily="34" charset="-120"/>
              </a:rPr>
              <a:t>Ομαδοποιήστε όμοιες περιοχές· συνήθως αρκούν 3-5 ζώνες</a:t>
            </a:r>
            <a:endParaRPr lang="el-GR" sz="1220" dirty="0"/>
          </a:p>
        </p:txBody>
      </p:sp>
      <p:sp>
        <p:nvSpPr>
          <p:cNvPr id="236" name="Shape 233"/>
          <p:cNvSpPr/>
          <p:nvPr/>
        </p:nvSpPr>
        <p:spPr>
          <a:xfrm>
            <a:off x="6699382" y="3938129"/>
            <a:ext cx="317236" cy="317236"/>
          </a:xfrm>
          <a:prstGeom prst="ellipse">
            <a:avLst/>
          </a:prstGeom>
          <a:solidFill>
            <a:srgbClr val="1F7A3A"/>
          </a:solidFill>
          <a:ln w="12700">
            <a:solidFill>
              <a:srgbClr val="1F7A3A"/>
            </a:solidFill>
            <a:prstDash val="solid"/>
          </a:ln>
        </p:spPr>
      </p:sp>
      <p:sp>
        <p:nvSpPr>
          <p:cNvPr id="237" name="Text 234"/>
          <p:cNvSpPr txBox="1"/>
          <p:nvPr/>
        </p:nvSpPr>
        <p:spPr>
          <a:xfrm>
            <a:off x="6699382" y="3938129"/>
            <a:ext cx="317236" cy="317236"/>
          </a:xfrm>
          <a:prstGeom prst="rect">
            <a:avLst/>
          </a:prstGeom>
          <a:noFill/>
          <a:ln/>
        </p:spPr>
        <p:txBody>
          <a:bodyPr wrap="square" lIns="0" tIns="0" rIns="0" bIns="0" rtlCol="0" anchor="ctr"/>
          <a:lstStyle/>
          <a:p>
            <a:pPr algn="ctr" indent="0" marL="0">
              <a:buNone/>
            </a:pPr>
            <a:r>
              <a:rPr lang="el-GR" altLang="en-US" sz="1070" b="1" dirty="0">
                <a:solidFill>
                  <a:srgbClr val="FFFFFF"/>
                </a:solidFill>
                <a:latin typeface="Calibri" pitchFamily="34" charset="0"/>
                <a:ea typeface="Calibri" pitchFamily="34" charset="-122"/>
                <a:cs typeface="Calibri" pitchFamily="34" charset="-120"/>
              </a:rPr>
              <a:t>4</a:t>
            </a:r>
            <a:endParaRPr lang="el-GR" sz="1070" dirty="0"/>
          </a:p>
        </p:txBody>
      </p:sp>
      <p:sp>
        <p:nvSpPr>
          <p:cNvPr id="238" name="Text 235"/>
          <p:cNvSpPr txBox="1"/>
          <p:nvPr/>
        </p:nvSpPr>
        <p:spPr>
          <a:xfrm>
            <a:off x="7168896" y="3907917"/>
            <a:ext cx="4474159" cy="513620"/>
          </a:xfrm>
          <a:prstGeom prst="rect">
            <a:avLst/>
          </a:prstGeom>
          <a:noFill/>
          <a:ln/>
        </p:spPr>
        <p:txBody>
          <a:bodyPr wrap="square" lIns="0" tIns="0" rIns="0" bIns="0" rtlCol="0" anchor="t">
            <a:normAutofit/>
          </a:bodyPr>
          <a:lstStyle/>
          <a:p>
            <a:pPr indent="0" marL="0">
              <a:buNone/>
            </a:pPr>
            <a:r>
              <a:rPr lang="el-GR" altLang="en-US" sz="1220" b="1" dirty="0">
                <a:solidFill>
                  <a:srgbClr val="1B2420"/>
                </a:solidFill>
                <a:latin typeface="Calibri" pitchFamily="34" charset="0"/>
                <a:ea typeface="Calibri" pitchFamily="34" charset="-122"/>
                <a:cs typeface="Calibri" pitchFamily="34" charset="-120"/>
              </a:rPr>
              <a:t>Επαληθεύστε στο χωράφι</a:t>
            </a:r>
            <a:endParaRPr lang="el-GR" sz="1220" dirty="0"/>
          </a:p>
          <a:p>
            <a:pPr indent="0" marL="0">
              <a:buNone/>
            </a:pPr>
            <a:r>
              <a:rPr lang="el-GR" altLang="en-US" sz="1080" dirty="0">
                <a:solidFill>
                  <a:srgbClr val="3A4540"/>
                </a:solidFill>
                <a:latin typeface="Calibri" pitchFamily="34" charset="0"/>
                <a:ea typeface="Calibri" pitchFamily="34" charset="-122"/>
                <a:cs typeface="Calibri" pitchFamily="34" charset="-120"/>
              </a:rPr>
              <a:t>Δείγμα εδάφους από κάθε ζώνη: υφή, αλατότητα ή αποστράγγιση;</a:t>
            </a:r>
            <a:endParaRPr lang="el-GR" sz="1220" dirty="0"/>
          </a:p>
        </p:txBody>
      </p:sp>
      <p:sp>
        <p:nvSpPr>
          <p:cNvPr id="239" name="Shape 236"/>
          <p:cNvSpPr/>
          <p:nvPr/>
        </p:nvSpPr>
        <p:spPr>
          <a:xfrm>
            <a:off x="6699382" y="4497069"/>
            <a:ext cx="317236" cy="317236"/>
          </a:xfrm>
          <a:prstGeom prst="ellipse">
            <a:avLst/>
          </a:prstGeom>
          <a:solidFill>
            <a:srgbClr val="1F7A3A"/>
          </a:solidFill>
          <a:ln w="12700">
            <a:solidFill>
              <a:srgbClr val="1F7A3A"/>
            </a:solidFill>
            <a:prstDash val="solid"/>
          </a:ln>
        </p:spPr>
      </p:sp>
      <p:sp>
        <p:nvSpPr>
          <p:cNvPr id="240" name="Text 237"/>
          <p:cNvSpPr txBox="1"/>
          <p:nvPr/>
        </p:nvSpPr>
        <p:spPr>
          <a:xfrm>
            <a:off x="6699382" y="4497069"/>
            <a:ext cx="317236" cy="317236"/>
          </a:xfrm>
          <a:prstGeom prst="rect">
            <a:avLst/>
          </a:prstGeom>
          <a:noFill/>
          <a:ln/>
        </p:spPr>
        <p:txBody>
          <a:bodyPr wrap="square" lIns="0" tIns="0" rIns="0" bIns="0" rtlCol="0" anchor="ctr"/>
          <a:lstStyle/>
          <a:p>
            <a:pPr algn="ctr" indent="0" marL="0">
              <a:buNone/>
            </a:pPr>
            <a:r>
              <a:rPr lang="el-GR" altLang="en-US" sz="1070" b="1" dirty="0">
                <a:solidFill>
                  <a:srgbClr val="FFFFFF"/>
                </a:solidFill>
                <a:latin typeface="Calibri" pitchFamily="34" charset="0"/>
                <a:ea typeface="Calibri" pitchFamily="34" charset="-122"/>
                <a:cs typeface="Calibri" pitchFamily="34" charset="-120"/>
              </a:rPr>
              <a:t>5</a:t>
            </a:r>
            <a:endParaRPr lang="el-GR" sz="1070" dirty="0"/>
          </a:p>
        </p:txBody>
      </p:sp>
      <p:sp>
        <p:nvSpPr>
          <p:cNvPr id="241" name="Text 238"/>
          <p:cNvSpPr txBox="1"/>
          <p:nvPr/>
        </p:nvSpPr>
        <p:spPr>
          <a:xfrm>
            <a:off x="7168896" y="4466856"/>
            <a:ext cx="4474159" cy="513620"/>
          </a:xfrm>
          <a:prstGeom prst="rect">
            <a:avLst/>
          </a:prstGeom>
          <a:noFill/>
          <a:ln/>
        </p:spPr>
        <p:txBody>
          <a:bodyPr wrap="square" lIns="0" tIns="0" rIns="0" bIns="0" rtlCol="0" anchor="t">
            <a:normAutofit/>
          </a:bodyPr>
          <a:lstStyle/>
          <a:p>
            <a:pPr indent="0" marL="0">
              <a:buNone/>
            </a:pPr>
            <a:r>
              <a:rPr lang="el-GR" altLang="en-US" sz="1220" b="1" dirty="0">
                <a:solidFill>
                  <a:srgbClr val="1B2420"/>
                </a:solidFill>
                <a:latin typeface="Calibri" pitchFamily="34" charset="0"/>
                <a:ea typeface="Calibri" pitchFamily="34" charset="-122"/>
                <a:cs typeface="Calibri" pitchFamily="34" charset="-120"/>
              </a:rPr>
              <a:t>Διαχειριστείτε ανά ζώνη</a:t>
            </a:r>
            <a:endParaRPr lang="el-GR" sz="1220" dirty="0"/>
          </a:p>
          <a:p>
            <a:pPr indent="0" marL="0">
              <a:buNone/>
            </a:pPr>
            <a:r>
              <a:rPr lang="el-GR" altLang="en-US" sz="1080" dirty="0">
                <a:solidFill>
                  <a:srgbClr val="3A4540"/>
                </a:solidFill>
                <a:latin typeface="Calibri" pitchFamily="34" charset="0"/>
                <a:ea typeface="Calibri" pitchFamily="34" charset="-122"/>
                <a:cs typeface="Calibri" pitchFamily="34" charset="-120"/>
              </a:rPr>
              <a:t>Ρυθμίστε σπόρο, λίπασμα και νερό· ελέγξτε με τον χάρτη της επόμενης χρονιάς</a:t>
            </a:r>
            <a:endParaRPr lang="el-GR" sz="1220" dirty="0"/>
          </a:p>
        </p:txBody>
      </p:sp>
      <p:sp>
        <p:nvSpPr>
          <p:cNvPr id="242" name="Shape 239"/>
          <p:cNvSpPr/>
          <p:nvPr/>
        </p:nvSpPr>
        <p:spPr>
          <a:xfrm>
            <a:off x="6665976" y="5086221"/>
            <a:ext cx="4977079" cy="664685"/>
          </a:xfrm>
          <a:prstGeom prst="roundRect">
            <a:avLst>
              <a:gd name="adj" fmla="val 13757"/>
            </a:avLst>
          </a:prstGeom>
          <a:solidFill>
            <a:srgbClr val="FBF1DC"/>
          </a:solidFill>
          <a:ln w="9525">
            <a:solidFill>
              <a:srgbClr val="FBF1DC"/>
            </a:solidFill>
            <a:prstDash val="solid"/>
          </a:ln>
        </p:spPr>
      </p:sp>
      <p:sp>
        <p:nvSpPr>
          <p:cNvPr id="243" name="Text 240"/>
          <p:cNvSpPr txBox="1"/>
          <p:nvPr/>
        </p:nvSpPr>
        <p:spPr>
          <a:xfrm>
            <a:off x="6848856" y="5146647"/>
            <a:ext cx="4611319" cy="543833"/>
          </a:xfrm>
          <a:prstGeom prst="rect">
            <a:avLst/>
          </a:prstGeom>
          <a:noFill/>
          <a:ln/>
        </p:spPr>
        <p:txBody>
          <a:bodyPr wrap="square" lIns="0" tIns="0" rIns="0" bIns="0" rtlCol="0" anchor="ctr">
            <a:normAutofit/>
          </a:bodyPr>
          <a:lstStyle/>
          <a:p>
            <a:pPr indent="0" marL="0">
              <a:buNone/>
            </a:pPr>
            <a:r>
              <a:rPr lang="el-GR" altLang="en-US" sz="1130" dirty="0">
                <a:solidFill>
                  <a:srgbClr val="854D0E"/>
                </a:solidFill>
                <a:latin typeface="Calibri" pitchFamily="34" charset="0"/>
                <a:ea typeface="Calibri" pitchFamily="34" charset="-122"/>
                <a:cs typeface="Calibri" pitchFamily="34" charset="-120"/>
              </a:rPr>
              <a:t>Στο Κοζάν η απόδοση του σιταριού ήταν 281 kg/στρ. το 2024 και 162 kg/στρ. το ξηρό 2025. Ο χάρτης ενός έτους δείχνει τις συνθήκες εκείνου του έτους.</a:t>
            </a:r>
            <a:endParaRPr lang="el-GR" sz="113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7 · ΣΥΣΤΗΜΑΤΑ ΥΠΟΣΤΗΡΙΞΗΣ ΑΠΟΦΑΣΕΩΝ</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ΣΥΑ: δεδομένα, μοντέλο, πρόταση, χρήστης</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Allen, Pereira, Raes και Smith, FAO-56 (1998), κεφάλαια 6 και 8</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24</a:t>
            </a:r>
            <a:endParaRPr lang="el-GR" sz="900" dirty="0"/>
          </a:p>
        </p:txBody>
      </p:sp>
      <p:sp>
        <p:nvSpPr>
          <p:cNvPr id="7" name="Shape 4"/>
          <p:cNvSpPr/>
          <p:nvPr/>
        </p:nvSpPr>
        <p:spPr>
          <a:xfrm>
            <a:off x="548640" y="2231098"/>
            <a:ext cx="2526716" cy="981921"/>
          </a:xfrm>
          <a:prstGeom prst="roundRect">
            <a:avLst>
              <a:gd name="adj" fmla="val 9312"/>
            </a:avLst>
          </a:prstGeom>
          <a:solidFill>
            <a:srgbClr val="E6F3EA"/>
          </a:solidFill>
          <a:ln w="9525">
            <a:solidFill>
              <a:srgbClr val="E6F3EA"/>
            </a:solidFill>
            <a:prstDash val="solid"/>
          </a:ln>
        </p:spPr>
      </p:sp>
      <p:sp>
        <p:nvSpPr>
          <p:cNvPr id="8" name="Text 5"/>
          <p:cNvSpPr txBox="1"/>
          <p:nvPr/>
        </p:nvSpPr>
        <p:spPr>
          <a:xfrm>
            <a:off x="731520" y="2321737"/>
            <a:ext cx="2160956" cy="271917"/>
          </a:xfrm>
          <a:prstGeom prst="rect">
            <a:avLst/>
          </a:prstGeom>
          <a:noFill/>
          <a:ln/>
        </p:spPr>
        <p:txBody>
          <a:bodyPr wrap="square" lIns="0" tIns="0" rIns="0" bIns="0" rtlCol="0" anchor="t"/>
          <a:lstStyle/>
          <a:p>
            <a:pPr indent="0" marL="0">
              <a:buNone/>
            </a:pPr>
            <a:r>
              <a:rPr lang="el-GR" altLang="en-US" sz="1350" b="1" dirty="0">
                <a:solidFill>
                  <a:srgbClr val="16602D"/>
                </a:solidFill>
                <a:latin typeface="Calibri" pitchFamily="34" charset="0"/>
                <a:ea typeface="Calibri" pitchFamily="34" charset="-122"/>
                <a:cs typeface="Calibri" pitchFamily="34" charset="-120"/>
              </a:rPr>
              <a:t>Δεδομένα εισόδου</a:t>
            </a:r>
            <a:endParaRPr lang="el-GR" sz="1350" dirty="0"/>
          </a:p>
        </p:txBody>
      </p:sp>
      <p:sp>
        <p:nvSpPr>
          <p:cNvPr id="9" name="Text 6"/>
          <p:cNvSpPr txBox="1"/>
          <p:nvPr/>
        </p:nvSpPr>
        <p:spPr>
          <a:xfrm>
            <a:off x="731520" y="2608760"/>
            <a:ext cx="2160956" cy="642112"/>
          </a:xfrm>
          <a:prstGeom prst="rect">
            <a:avLst/>
          </a:prstGeom>
          <a:noFill/>
          <a:ln/>
        </p:spPr>
        <p:txBody>
          <a:bodyPr wrap="square" lIns="0" tIns="0" rIns="0" bIns="0" rtlCol="0" anchor="t">
            <a:normAutofit/>
          </a:bodyPr>
          <a:lstStyle/>
          <a:p>
            <a:pPr indent="0" marL="0">
              <a:buNone/>
            </a:pPr>
            <a:r>
              <a:rPr lang="el-GR" altLang="en-US" sz="1020" dirty="0">
                <a:solidFill>
                  <a:srgbClr val="3A4540"/>
                </a:solidFill>
                <a:latin typeface="Calibri" pitchFamily="34" charset="0"/>
                <a:ea typeface="Calibri" pitchFamily="34" charset="-122"/>
                <a:cs typeface="Calibri" pitchFamily="34" charset="-120"/>
              </a:rPr>
              <a:t>Μετεωρολογικός σταθμός, αισθητήρας υγρασίας, δορυφορική εικόνα, εδαφική ανάλυση, αρχεία εκμετάλλευσης</a:t>
            </a:r>
            <a:endParaRPr lang="el-GR" sz="1020" dirty="0"/>
          </a:p>
        </p:txBody>
      </p:sp>
      <p:sp>
        <p:nvSpPr>
          <p:cNvPr id="10" name="Shape 7"/>
          <p:cNvSpPr/>
          <p:nvPr/>
        </p:nvSpPr>
        <p:spPr>
          <a:xfrm rot="5400000">
            <a:off x="3148508" y="2631420"/>
            <a:ext cx="182880" cy="181278"/>
          </a:xfrm>
          <a:prstGeom prst="triangle">
            <a:avLst/>
          </a:prstGeom>
          <a:solidFill>
            <a:srgbClr val="BFE0C8"/>
          </a:solidFill>
          <a:ln w="12700">
            <a:solidFill>
              <a:srgbClr val="BFE0C8"/>
            </a:solidFill>
            <a:prstDash val="solid"/>
          </a:ln>
        </p:spPr>
      </p:sp>
      <p:sp>
        <p:nvSpPr>
          <p:cNvPr id="11" name="Shape 8"/>
          <p:cNvSpPr/>
          <p:nvPr/>
        </p:nvSpPr>
        <p:spPr>
          <a:xfrm>
            <a:off x="3404540" y="2231098"/>
            <a:ext cx="2526716" cy="981921"/>
          </a:xfrm>
          <a:prstGeom prst="roundRect">
            <a:avLst>
              <a:gd name="adj" fmla="val 9312"/>
            </a:avLst>
          </a:prstGeom>
          <a:solidFill>
            <a:srgbClr val="E6F3EA"/>
          </a:solidFill>
          <a:ln w="9525">
            <a:solidFill>
              <a:srgbClr val="E6F3EA"/>
            </a:solidFill>
            <a:prstDash val="solid"/>
          </a:ln>
        </p:spPr>
      </p:sp>
      <p:sp>
        <p:nvSpPr>
          <p:cNvPr id="12" name="Text 9"/>
          <p:cNvSpPr txBox="1"/>
          <p:nvPr/>
        </p:nvSpPr>
        <p:spPr>
          <a:xfrm>
            <a:off x="3587420" y="2321737"/>
            <a:ext cx="2160956" cy="271917"/>
          </a:xfrm>
          <a:prstGeom prst="rect">
            <a:avLst/>
          </a:prstGeom>
          <a:noFill/>
          <a:ln/>
        </p:spPr>
        <p:txBody>
          <a:bodyPr wrap="square" lIns="0" tIns="0" rIns="0" bIns="0" rtlCol="0" anchor="t"/>
          <a:lstStyle/>
          <a:p>
            <a:pPr indent="0" marL="0">
              <a:buNone/>
            </a:pPr>
            <a:r>
              <a:rPr lang="el-GR" altLang="en-US" sz="1350" b="1" dirty="0">
                <a:solidFill>
                  <a:srgbClr val="16602D"/>
                </a:solidFill>
                <a:latin typeface="Calibri" pitchFamily="34" charset="0"/>
                <a:ea typeface="Calibri" pitchFamily="34" charset="-122"/>
                <a:cs typeface="Calibri" pitchFamily="34" charset="-120"/>
              </a:rPr>
              <a:t>Μοντέλο</a:t>
            </a:r>
            <a:endParaRPr lang="el-GR" sz="1350" dirty="0"/>
          </a:p>
        </p:txBody>
      </p:sp>
      <p:sp>
        <p:nvSpPr>
          <p:cNvPr id="13" name="Text 10"/>
          <p:cNvSpPr txBox="1"/>
          <p:nvPr/>
        </p:nvSpPr>
        <p:spPr>
          <a:xfrm>
            <a:off x="3587420" y="2608760"/>
            <a:ext cx="2160956" cy="528727"/>
          </a:xfrm>
          <a:prstGeom prst="rect">
            <a:avLst/>
          </a:prstGeom>
          <a:noFill/>
          <a:ln/>
        </p:spPr>
        <p:txBody>
          <a:bodyPr wrap="square" lIns="0" tIns="0" rIns="0" bIns="0" rtlCol="0" anchor="t">
            <a:normAutofit/>
          </a:bodyPr>
          <a:lstStyle/>
          <a:p>
            <a:pPr indent="0" marL="0">
              <a:buNone/>
            </a:pPr>
            <a:r>
              <a:rPr lang="el-GR" altLang="en-US" sz="1080" dirty="0">
                <a:solidFill>
                  <a:srgbClr val="3A4540"/>
                </a:solidFill>
                <a:latin typeface="Calibri" pitchFamily="34" charset="0"/>
                <a:ea typeface="Calibri" pitchFamily="34" charset="-122"/>
                <a:cs typeface="Calibri" pitchFamily="34" charset="-120"/>
              </a:rPr>
              <a:t>Ισοζύγιο νερού, πίνακας κινδύνου ασθενειών, ισοζύγιο θρεπτικών</a:t>
            </a:r>
            <a:endParaRPr lang="el-GR" sz="1080" dirty="0"/>
          </a:p>
        </p:txBody>
      </p:sp>
      <p:sp>
        <p:nvSpPr>
          <p:cNvPr id="14" name="Shape 11"/>
          <p:cNvSpPr/>
          <p:nvPr/>
        </p:nvSpPr>
        <p:spPr>
          <a:xfrm rot="5400000">
            <a:off x="6004408" y="2631420"/>
            <a:ext cx="182880" cy="181278"/>
          </a:xfrm>
          <a:prstGeom prst="triangle">
            <a:avLst/>
          </a:prstGeom>
          <a:solidFill>
            <a:srgbClr val="BFE0C8"/>
          </a:solidFill>
          <a:ln w="12700">
            <a:solidFill>
              <a:srgbClr val="BFE0C8"/>
            </a:solidFill>
            <a:prstDash val="solid"/>
          </a:ln>
        </p:spPr>
      </p:sp>
      <p:sp>
        <p:nvSpPr>
          <p:cNvPr id="15" name="Shape 12"/>
          <p:cNvSpPr/>
          <p:nvPr/>
        </p:nvSpPr>
        <p:spPr>
          <a:xfrm>
            <a:off x="6260440" y="2231098"/>
            <a:ext cx="2526716" cy="981921"/>
          </a:xfrm>
          <a:prstGeom prst="roundRect">
            <a:avLst>
              <a:gd name="adj" fmla="val 9312"/>
            </a:avLst>
          </a:prstGeom>
          <a:solidFill>
            <a:srgbClr val="E6F3EA"/>
          </a:solidFill>
          <a:ln w="9525">
            <a:solidFill>
              <a:srgbClr val="E6F3EA"/>
            </a:solidFill>
            <a:prstDash val="solid"/>
          </a:ln>
        </p:spPr>
      </p:sp>
      <p:sp>
        <p:nvSpPr>
          <p:cNvPr id="16" name="Text 13"/>
          <p:cNvSpPr txBox="1"/>
          <p:nvPr/>
        </p:nvSpPr>
        <p:spPr>
          <a:xfrm>
            <a:off x="6443320" y="2321737"/>
            <a:ext cx="2160956" cy="271917"/>
          </a:xfrm>
          <a:prstGeom prst="rect">
            <a:avLst/>
          </a:prstGeom>
          <a:noFill/>
          <a:ln/>
        </p:spPr>
        <p:txBody>
          <a:bodyPr wrap="square" lIns="0" tIns="0" rIns="0" bIns="0" rtlCol="0" anchor="t"/>
          <a:lstStyle/>
          <a:p>
            <a:pPr indent="0" marL="0">
              <a:buNone/>
            </a:pPr>
            <a:r>
              <a:rPr lang="el-GR" altLang="en-US" sz="1350" b="1" dirty="0">
                <a:solidFill>
                  <a:srgbClr val="16602D"/>
                </a:solidFill>
                <a:latin typeface="Calibri" pitchFamily="34" charset="0"/>
                <a:ea typeface="Calibri" pitchFamily="34" charset="-122"/>
                <a:cs typeface="Calibri" pitchFamily="34" charset="-120"/>
              </a:rPr>
              <a:t>Πρόταση</a:t>
            </a:r>
            <a:endParaRPr lang="el-GR" sz="1350" dirty="0"/>
          </a:p>
        </p:txBody>
      </p:sp>
      <p:sp>
        <p:nvSpPr>
          <p:cNvPr id="17" name="Text 14"/>
          <p:cNvSpPr txBox="1"/>
          <p:nvPr/>
        </p:nvSpPr>
        <p:spPr>
          <a:xfrm>
            <a:off x="6443320" y="2608760"/>
            <a:ext cx="2160956" cy="528727"/>
          </a:xfrm>
          <a:prstGeom prst="rect">
            <a:avLst/>
          </a:prstGeom>
          <a:noFill/>
          <a:ln/>
        </p:spPr>
        <p:txBody>
          <a:bodyPr wrap="square" lIns="0" tIns="0" rIns="0" bIns="0" rtlCol="0" anchor="t">
            <a:normAutofit/>
          </a:bodyPr>
          <a:lstStyle/>
          <a:p>
            <a:pPr indent="0" marL="0">
              <a:buNone/>
            </a:pPr>
            <a:r>
              <a:rPr lang="el-GR" altLang="en-US" sz="1080" dirty="0">
                <a:solidFill>
                  <a:srgbClr val="3A4540"/>
                </a:solidFill>
                <a:latin typeface="Calibri" pitchFamily="34" charset="0"/>
                <a:ea typeface="Calibri" pitchFamily="34" charset="-122"/>
                <a:cs typeface="Calibri" pitchFamily="34" charset="-120"/>
              </a:rPr>
              <a:t>«Ποτίστε αύριο 4 ώρες», «υψηλός κίνδυνος ασθένειας τις επόμενες 48 ώρες»</a:t>
            </a:r>
            <a:endParaRPr lang="el-GR" sz="1080" dirty="0"/>
          </a:p>
        </p:txBody>
      </p:sp>
      <p:sp>
        <p:nvSpPr>
          <p:cNvPr id="18" name="Shape 15"/>
          <p:cNvSpPr/>
          <p:nvPr/>
        </p:nvSpPr>
        <p:spPr>
          <a:xfrm rot="5400000">
            <a:off x="8860307" y="2631420"/>
            <a:ext cx="182880" cy="181278"/>
          </a:xfrm>
          <a:prstGeom prst="triangle">
            <a:avLst/>
          </a:prstGeom>
          <a:solidFill>
            <a:srgbClr val="BFE0C8"/>
          </a:solidFill>
          <a:ln w="12700">
            <a:solidFill>
              <a:srgbClr val="BFE0C8"/>
            </a:solidFill>
            <a:prstDash val="solid"/>
          </a:ln>
        </p:spPr>
      </p:sp>
      <p:sp>
        <p:nvSpPr>
          <p:cNvPr id="19" name="Shape 16"/>
          <p:cNvSpPr/>
          <p:nvPr/>
        </p:nvSpPr>
        <p:spPr>
          <a:xfrm>
            <a:off x="9116339" y="2231098"/>
            <a:ext cx="2526716" cy="981921"/>
          </a:xfrm>
          <a:prstGeom prst="roundRect">
            <a:avLst>
              <a:gd name="adj" fmla="val 9312"/>
            </a:avLst>
          </a:prstGeom>
          <a:solidFill>
            <a:srgbClr val="FBF1DC"/>
          </a:solidFill>
          <a:ln w="9525">
            <a:solidFill>
              <a:srgbClr val="FBF1DC"/>
            </a:solidFill>
            <a:prstDash val="solid"/>
          </a:ln>
        </p:spPr>
      </p:sp>
      <p:sp>
        <p:nvSpPr>
          <p:cNvPr id="20" name="Text 17"/>
          <p:cNvSpPr txBox="1"/>
          <p:nvPr/>
        </p:nvSpPr>
        <p:spPr>
          <a:xfrm>
            <a:off x="9299219" y="2321737"/>
            <a:ext cx="2160956" cy="271917"/>
          </a:xfrm>
          <a:prstGeom prst="rect">
            <a:avLst/>
          </a:prstGeom>
          <a:noFill/>
          <a:ln/>
        </p:spPr>
        <p:txBody>
          <a:bodyPr wrap="square" lIns="0" tIns="0" rIns="0" bIns="0" rtlCol="0" anchor="t"/>
          <a:lstStyle/>
          <a:p>
            <a:pPr indent="0" marL="0">
              <a:buNone/>
            </a:pPr>
            <a:r>
              <a:rPr lang="el-GR" altLang="en-US" sz="1350" b="1" dirty="0">
                <a:solidFill>
                  <a:srgbClr val="854D0E"/>
                </a:solidFill>
                <a:latin typeface="Calibri" pitchFamily="34" charset="0"/>
                <a:ea typeface="Calibri" pitchFamily="34" charset="-122"/>
                <a:cs typeface="Calibri" pitchFamily="34" charset="-120"/>
              </a:rPr>
              <a:t>Χρήστης</a:t>
            </a:r>
            <a:endParaRPr lang="el-GR" sz="1350" dirty="0"/>
          </a:p>
        </p:txBody>
      </p:sp>
      <p:sp>
        <p:nvSpPr>
          <p:cNvPr id="21" name="Text 18"/>
          <p:cNvSpPr txBox="1"/>
          <p:nvPr/>
        </p:nvSpPr>
        <p:spPr>
          <a:xfrm>
            <a:off x="9299219" y="2608760"/>
            <a:ext cx="2160956" cy="528727"/>
          </a:xfrm>
          <a:prstGeom prst="rect">
            <a:avLst/>
          </a:prstGeom>
          <a:noFill/>
          <a:ln/>
        </p:spPr>
        <p:txBody>
          <a:bodyPr wrap="square" lIns="0" tIns="0" rIns="0" bIns="0" rtlCol="0" anchor="t">
            <a:normAutofit/>
          </a:bodyPr>
          <a:lstStyle/>
          <a:p>
            <a:pPr indent="0" marL="0">
              <a:buNone/>
            </a:pPr>
            <a:r>
              <a:rPr lang="el-GR" altLang="en-US" sz="1080" dirty="0">
                <a:solidFill>
                  <a:srgbClr val="3A4540"/>
                </a:solidFill>
                <a:latin typeface="Calibri" pitchFamily="34" charset="0"/>
                <a:ea typeface="Calibri" pitchFamily="34" charset="-122"/>
                <a:cs typeface="Calibri" pitchFamily="34" charset="-120"/>
              </a:rPr>
              <a:t>Σταθμίζει την πρόταση, ελέγχει το χωράφι, αποφασίζει και παρακολουθεί το αποτέλεσμα</a:t>
            </a:r>
            <a:endParaRPr lang="el-GR" sz="1080" dirty="0"/>
          </a:p>
        </p:txBody>
      </p:sp>
      <p:sp>
        <p:nvSpPr>
          <p:cNvPr id="22" name="Shape 19"/>
          <p:cNvSpPr/>
          <p:nvPr/>
        </p:nvSpPr>
        <p:spPr>
          <a:xfrm>
            <a:off x="548640" y="3439616"/>
            <a:ext cx="5120640" cy="2333950"/>
          </a:xfrm>
          <a:prstGeom prst="roundRect">
            <a:avLst>
              <a:gd name="adj" fmla="val 3918"/>
            </a:avLst>
          </a:prstGeom>
          <a:solidFill>
            <a:srgbClr val="0E3D1E"/>
          </a:solidFill>
          <a:ln w="9525">
            <a:solidFill>
              <a:srgbClr val="0E3D1E"/>
            </a:solidFill>
            <a:prstDash val="solid"/>
          </a:ln>
        </p:spPr>
      </p:sp>
      <p:sp>
        <p:nvSpPr>
          <p:cNvPr id="23" name="Text 20"/>
          <p:cNvSpPr txBox="1"/>
          <p:nvPr/>
        </p:nvSpPr>
        <p:spPr>
          <a:xfrm>
            <a:off x="822960" y="3590681"/>
            <a:ext cx="4572000" cy="566493"/>
          </a:xfrm>
          <a:prstGeom prst="rect">
            <a:avLst/>
          </a:prstGeom>
          <a:noFill/>
          <a:ln/>
        </p:spPr>
        <p:txBody>
          <a:bodyPr wrap="square" lIns="0" tIns="0" rIns="0" bIns="0" rtlCol="0" anchor="ctr"/>
          <a:lstStyle/>
          <a:p>
            <a:pPr indent="0" marL="0">
              <a:buNone/>
            </a:pPr>
            <a:r>
              <a:rPr lang="el-GR" altLang="en-US" sz="2880" b="1" dirty="0">
                <a:solidFill>
                  <a:srgbClr val="FFFFFF"/>
                </a:solidFill>
                <a:latin typeface="Calibri" pitchFamily="34" charset="0"/>
                <a:ea typeface="Calibri" pitchFamily="34" charset="-122"/>
                <a:cs typeface="Calibri" pitchFamily="34" charset="-120"/>
              </a:rPr>
              <a:t>ETc = Kc × ET0</a:t>
            </a:r>
            <a:endParaRPr lang="el-GR" sz="2880" dirty="0"/>
          </a:p>
        </p:txBody>
      </p:sp>
      <p:sp>
        <p:nvSpPr>
          <p:cNvPr id="24" name="Text 21"/>
          <p:cNvSpPr txBox="1"/>
          <p:nvPr/>
        </p:nvSpPr>
        <p:spPr>
          <a:xfrm>
            <a:off x="822960" y="4232706"/>
            <a:ext cx="4572000" cy="1427562"/>
          </a:xfrm>
          <a:prstGeom prst="rect">
            <a:avLst/>
          </a:prstGeom>
          <a:noFill/>
          <a:ln/>
        </p:spPr>
        <p:txBody>
          <a:bodyPr wrap="square" lIns="0" tIns="0" rIns="0" bIns="0" rtlCol="0" anchor="t">
            <a:normAutofit/>
          </a:bodyPr>
          <a:lstStyle/>
          <a:p>
            <a:pPr indent="0" marL="0">
              <a:buNone/>
            </a:pPr>
            <a:r>
              <a:rPr lang="el-GR" altLang="en-US" sz="1260" b="1" dirty="0">
                <a:solidFill>
                  <a:srgbClr val="E8B54A"/>
                </a:solidFill>
                <a:latin typeface="Calibri" pitchFamily="34" charset="0"/>
                <a:ea typeface="Calibri" pitchFamily="34" charset="-122"/>
                <a:cs typeface="Calibri" pitchFamily="34" charset="-120"/>
              </a:rPr>
              <a:t>ET0: </a:t>
            </a:r>
            <a:r>
              <a:rPr lang="el-GR" altLang="en-US" sz="1260" dirty="0">
                <a:solidFill>
                  <a:srgbClr val="CFE6D6"/>
                </a:solidFill>
                <a:latin typeface="Calibri" pitchFamily="34" charset="0"/>
                <a:ea typeface="Calibri" pitchFamily="34" charset="-122"/>
                <a:cs typeface="Calibri" pitchFamily="34" charset="-120"/>
              </a:rPr>
              <a:t>εξατμισοδιαπνοή αναφοράς: η «δίψα» του αέρα, mm/ημέρα</a:t>
            </a:r>
            <a:endParaRPr lang="el-GR" sz="1260" dirty="0"/>
          </a:p>
          <a:p>
            <a:pPr indent="0" marL="0">
              <a:buNone/>
            </a:pPr>
            <a:r>
              <a:rPr lang="el-GR" altLang="en-US" sz="1260" b="1" dirty="0">
                <a:solidFill>
                  <a:srgbClr val="E8B54A"/>
                </a:solidFill>
                <a:latin typeface="Calibri" pitchFamily="34" charset="0"/>
                <a:ea typeface="Calibri" pitchFamily="34" charset="-122"/>
                <a:cs typeface="Calibri" pitchFamily="34" charset="-120"/>
              </a:rPr>
              <a:t>Kc: </a:t>
            </a:r>
            <a:r>
              <a:rPr lang="el-GR" altLang="en-US" sz="1260" dirty="0">
                <a:solidFill>
                  <a:srgbClr val="CFE6D6"/>
                </a:solidFill>
                <a:latin typeface="Calibri" pitchFamily="34" charset="0"/>
                <a:ea typeface="Calibri" pitchFamily="34" charset="-122"/>
                <a:cs typeface="Calibri" pitchFamily="34" charset="-120"/>
              </a:rPr>
              <a:t>φυτικός συντελεστής: αλλάζει με την καλλιέργεια και το στάδιο</a:t>
            </a:r>
            <a:endParaRPr lang="el-GR" sz="1260" dirty="0"/>
          </a:p>
          <a:p>
            <a:pPr indent="0" marL="0">
              <a:buNone/>
            </a:pPr>
            <a:r>
              <a:rPr lang="el-GR" altLang="en-US" sz="1260" b="1" dirty="0">
                <a:solidFill>
                  <a:srgbClr val="E8B54A"/>
                </a:solidFill>
                <a:latin typeface="Calibri" pitchFamily="34" charset="0"/>
                <a:ea typeface="Calibri" pitchFamily="34" charset="-122"/>
                <a:cs typeface="Calibri" pitchFamily="34" charset="-120"/>
              </a:rPr>
              <a:t>ETc: </a:t>
            </a:r>
            <a:r>
              <a:rPr lang="el-GR" altLang="en-US" sz="1260" dirty="0">
                <a:solidFill>
                  <a:srgbClr val="CFE6D6"/>
                </a:solidFill>
                <a:latin typeface="Calibri" pitchFamily="34" charset="0"/>
                <a:ea typeface="Calibri" pitchFamily="34" charset="-122"/>
                <a:cs typeface="Calibri" pitchFamily="34" charset="-120"/>
              </a:rPr>
              <a:t>η πραγματική ημερήσια ανάγκη νερού του φυτού, mm/ημέρα</a:t>
            </a:r>
            <a:endParaRPr lang="el-GR" sz="1260" dirty="0"/>
          </a:p>
        </p:txBody>
      </p:sp>
      <p:sp>
        <p:nvSpPr>
          <p:cNvPr id="25" name="Shape 22"/>
          <p:cNvSpPr/>
          <p:nvPr/>
        </p:nvSpPr>
        <p:spPr>
          <a:xfrm>
            <a:off x="5989320" y="3439616"/>
            <a:ext cx="5653735" cy="2333950"/>
          </a:xfrm>
          <a:prstGeom prst="roundRect">
            <a:avLst>
              <a:gd name="adj" fmla="val 3918"/>
            </a:avLst>
          </a:prstGeom>
          <a:solidFill>
            <a:srgbClr val="FFFFFF"/>
          </a:solidFill>
          <a:ln w="9525">
            <a:solidFill>
              <a:srgbClr val="DFE6DC"/>
            </a:solidFill>
            <a:prstDash val="solid"/>
          </a:ln>
        </p:spPr>
      </p:sp>
      <p:sp>
        <p:nvSpPr>
          <p:cNvPr id="26" name="Text 23"/>
          <p:cNvSpPr txBox="1"/>
          <p:nvPr/>
        </p:nvSpPr>
        <p:spPr>
          <a:xfrm>
            <a:off x="6217920" y="3552914"/>
            <a:ext cx="5196535" cy="287023"/>
          </a:xfrm>
          <a:prstGeom prst="rect">
            <a:avLst/>
          </a:prstGeom>
          <a:noFill/>
          <a:ln/>
        </p:spPr>
        <p:txBody>
          <a:bodyPr wrap="square" lIns="0" tIns="0" rIns="0" bIns="0" rtlCol="0" anchor="t"/>
          <a:lstStyle/>
          <a:p>
            <a:pPr indent="0" marL="0">
              <a:buNone/>
            </a:pPr>
            <a:r>
              <a:rPr lang="el-GR" altLang="en-US" sz="1400" b="1" dirty="0">
                <a:solidFill>
                  <a:srgbClr val="16602D"/>
                </a:solidFill>
                <a:latin typeface="Calibri" pitchFamily="34" charset="0"/>
                <a:ea typeface="Calibri" pitchFamily="34" charset="-122"/>
                <a:cs typeface="Calibri" pitchFamily="34" charset="-120"/>
              </a:rPr>
              <a:t>Η ριζόσφαιρα είναι τραπεζικός λογαριασμός</a:t>
            </a:r>
            <a:endParaRPr lang="el-GR" sz="1400" dirty="0"/>
          </a:p>
        </p:txBody>
      </p:sp>
      <p:sp>
        <p:nvSpPr>
          <p:cNvPr id="27" name="Text 24"/>
          <p:cNvSpPr txBox="1"/>
          <p:nvPr/>
        </p:nvSpPr>
        <p:spPr>
          <a:xfrm>
            <a:off x="6217920" y="3892810"/>
            <a:ext cx="5196535" cy="1790117"/>
          </a:xfrm>
          <a:prstGeom prst="rect">
            <a:avLst/>
          </a:prstGeom>
          <a:noFill/>
          <a:ln/>
        </p:spPr>
        <p:txBody>
          <a:bodyPr wrap="square" lIns="0" tIns="0" rIns="0" bIns="0" rtlCol="0" anchor="t">
            <a:normAutofit/>
          </a:bodyPr>
          <a:lstStyle/>
          <a:p>
            <a:pPr marL="177800" indent="-177800">
              <a:spcAft>
                <a:spcPts val="496"/>
              </a:spcAft>
              <a:buSzPct val="100000"/>
              <a:buChar char="•"/>
            </a:pPr>
            <a:r>
              <a:rPr lang="el-GR" altLang="en-US" sz="1170" dirty="0">
                <a:solidFill>
                  <a:srgbClr val="3A4540"/>
                </a:solidFill>
                <a:latin typeface="Calibri" pitchFamily="34" charset="0"/>
                <a:ea typeface="Calibri" pitchFamily="34" charset="-122"/>
                <a:cs typeface="Calibri" pitchFamily="34" charset="-120"/>
              </a:rPr>
              <a:t>TAW: το νερό μεταξύ υδατοϊκανότητας και σημείου μόνιμης μάρανσης</a:t>
            </a:r>
            <a:endParaRPr lang="el-GR" sz="1170" dirty="0"/>
          </a:p>
          <a:p>
            <a:pPr marL="177800" indent="-177800">
              <a:spcAft>
                <a:spcPts val="496"/>
              </a:spcAft>
              <a:buSzPct val="100000"/>
              <a:buChar char="•"/>
            </a:pPr>
            <a:r>
              <a:rPr lang="el-GR" altLang="en-US" sz="1170" dirty="0">
                <a:solidFill>
                  <a:srgbClr val="3A4540"/>
                </a:solidFill>
                <a:latin typeface="Calibri" pitchFamily="34" charset="0"/>
                <a:ea typeface="Calibri" pitchFamily="34" charset="-122"/>
                <a:cs typeface="Calibri" pitchFamily="34" charset="-120"/>
              </a:rPr>
              <a:t>RAW = p × TAW· στο FAO-56 p = 0,50 στα εσπεριδοειδή, 0,65 στο βαμβάκι</a:t>
            </a:r>
            <a:endParaRPr lang="el-GR" sz="1170" dirty="0"/>
          </a:p>
          <a:p>
            <a:pPr marL="177800" indent="-177800">
              <a:spcAft>
                <a:spcPts val="496"/>
              </a:spcAft>
              <a:buSzPct val="100000"/>
              <a:buChar char="•"/>
            </a:pPr>
            <a:r>
              <a:rPr lang="el-GR" altLang="en-US" sz="1170" dirty="0">
                <a:solidFill>
                  <a:srgbClr val="3A4540"/>
                </a:solidFill>
                <a:latin typeface="Calibri" pitchFamily="34" charset="0"/>
                <a:ea typeface="Calibri" pitchFamily="34" charset="-122"/>
                <a:cs typeface="Calibri" pitchFamily="34" charset="-120"/>
              </a:rPr>
              <a:t>Κάθε μέρα αφαιρείται το ETc, προστίθενται βροχή και άρδευση· άρδευση όταν η κατανάλωση φτάσει το RAW</a:t>
            </a:r>
            <a:endParaRPr lang="el-GR" sz="1170" dirty="0"/>
          </a:p>
          <a:p>
            <a:pPr marL="177800" indent="-177800">
              <a:spcAft>
                <a:spcPts val="496"/>
              </a:spcAft>
              <a:buSzPct val="100000"/>
              <a:buChar char="•"/>
            </a:pPr>
            <a:r>
              <a:rPr lang="el-GR" altLang="en-US" sz="1170" dirty="0">
                <a:solidFill>
                  <a:srgbClr val="3A4540"/>
                </a:solidFill>
                <a:latin typeface="Calibri" pitchFamily="34" charset="0"/>
                <a:ea typeface="Calibri" pitchFamily="34" charset="-122"/>
                <a:cs typeface="Calibri" pitchFamily="34" charset="-120"/>
              </a:rPr>
              <a:t>Kc μέσης περιόδου: εσπεριδοειδή (70% κάλυψη) 0,65· βαμβάκι 1,15-1,20</a:t>
            </a:r>
            <a:endParaRPr lang="el-GR" sz="1170" dirty="0"/>
          </a:p>
          <a:p>
            <a:pPr marL="177800" indent="-177800">
              <a:spcAft>
                <a:spcPts val="496"/>
              </a:spcAft>
              <a:buSzPct val="100000"/>
              <a:buChar char="•"/>
            </a:pPr>
            <a:r>
              <a:rPr lang="el-GR" altLang="en-US" sz="1170" dirty="0">
                <a:solidFill>
                  <a:srgbClr val="3A4540"/>
                </a:solidFill>
                <a:latin typeface="Calibri" pitchFamily="34" charset="0"/>
                <a:ea typeface="Calibri" pitchFamily="34" charset="-122"/>
                <a:cs typeface="Calibri" pitchFamily="34" charset="-120"/>
              </a:rPr>
              <a:t>1 mm νερού = 1 m³/στρ.: 20 στρέμματα με ETc 4 mm/ημέρα ≈ 80 m³ την ημέρα</a:t>
            </a:r>
            <a:endParaRPr lang="el-GR" sz="117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7 · ΜΟΝΤΕΛΑ ΠΡΟΓΝΩΣΗΣ ΑΣΘΕΝΕΙΩΝ</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520" b="1" dirty="0">
                <a:solidFill>
                  <a:srgbClr val="1B2420"/>
                </a:solidFill>
                <a:latin typeface="Calibri" pitchFamily="34" charset="0"/>
                <a:ea typeface="Calibri" pitchFamily="34" charset="-122"/>
                <a:cs typeface="Calibri" pitchFamily="34" charset="-120"/>
              </a:rPr>
              <a:t>Ένα μοντέλο είναι αξιόπιστο μόνο όπου επικυρώθηκε</a:t>
            </a:r>
            <a:endParaRPr lang="el-GR" sz="2520" dirty="0"/>
          </a:p>
        </p:txBody>
      </p:sp>
      <p:graphicFrame>
        <p:nvGraphicFramePr>
          <p:cNvPr id="4" name="Chart 0" descr=""/>
          <p:cNvGraphicFramePr/>
          <p:nvPr/>
        </p:nvGraphicFramePr>
        <p:xfrm>
          <a:off x="548640" y="2231098"/>
          <a:ext cx="6979615" cy="3391403"/>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7894015" y="2344397"/>
            <a:ext cx="3749040" cy="3240338"/>
          </a:xfrm>
          <a:prstGeom prst="rect">
            <a:avLst/>
          </a:prstGeom>
          <a:noFill/>
          <a:ln/>
        </p:spPr>
        <p:txBody>
          <a:bodyPr wrap="square" lIns="0" tIns="0" rIns="0" bIns="0" rtlCol="0" anchor="t">
            <a:normAutofit/>
          </a:bodyPr>
          <a:lstStyle/>
          <a:p>
            <a:pPr indent="0" marL="0">
              <a:buNone/>
            </a:pPr>
            <a:r>
              <a:rPr lang="el-GR" altLang="en-US" sz="1350" b="1" dirty="0">
                <a:solidFill>
                  <a:srgbClr val="1B2420"/>
                </a:solidFill>
                <a:latin typeface="Calibri" pitchFamily="34" charset="0"/>
                <a:ea typeface="Calibri" pitchFamily="34" charset="-122"/>
                <a:cs typeface="Calibri" pitchFamily="34" charset="-120"/>
              </a:rPr>
              <a:t>Φουζικλάδιο μηλιάς, πίνακας Mills: </a:t>
            </a:r>
            <a:r>
              <a:rPr lang="el-GR" altLang="en-US" sz="1350" dirty="0">
                <a:solidFill>
                  <a:srgbClr val="3A4540"/>
                </a:solidFill>
                <a:latin typeface="Calibri" pitchFamily="34" charset="0"/>
                <a:ea typeface="Calibri" pitchFamily="34" charset="-122"/>
                <a:cs typeface="Calibri" pitchFamily="34" charset="-120"/>
              </a:rPr>
              <a:t>η συνεχής υγρασία που χρειάζεται για μόλυνση από ασκοσπόρια μεγαλώνει όσο πέφτει η θερμοκρασία. Σύμφωνα με το UC IPM, το μοντέλο έχει επικυρωθεί μόνο για τη Βόρεια Καλιφόρνια.</a:t>
            </a:r>
            <a:endParaRPr lang="el-GR" sz="1350" dirty="0"/>
          </a:p>
          <a:p>
            <a:pPr indent="0" marL="0">
              <a:buNone/>
            </a:pPr>
            <a:r>
              <a:rPr lang="el-GR" altLang="en-US" sz="600" dirty="0">
                <a:solidFill>
                  <a:srgbClr val="3A4540"/>
                </a:solidFill>
                <a:latin typeface="Calibri" pitchFamily="34" charset="0"/>
                <a:ea typeface="Calibri" pitchFamily="34" charset="-122"/>
                <a:cs typeface="Calibri" pitchFamily="34" charset="-120"/>
              </a:rPr>
              <a:t> </a:t>
            </a:r>
            <a:endParaRPr lang="el-GR" sz="1350" dirty="0"/>
          </a:p>
          <a:p>
            <a:pPr indent="0" marL="0">
              <a:buNone/>
            </a:pPr>
            <a:r>
              <a:rPr lang="el-GR" altLang="en-US" sz="1350" b="1" dirty="0">
                <a:solidFill>
                  <a:srgbClr val="16602D"/>
                </a:solidFill>
                <a:latin typeface="Calibri" pitchFamily="34" charset="0"/>
                <a:ea typeface="Calibri" pitchFamily="34" charset="-122"/>
                <a:cs typeface="Calibri" pitchFamily="34" charset="-120"/>
              </a:rPr>
              <a:t>Πριν την εφαρμογή ρωτήστε: </a:t>
            </a:r>
            <a:r>
              <a:rPr lang="el-GR" altLang="en-US" sz="1350" dirty="0">
                <a:solidFill>
                  <a:srgbClr val="3A4540"/>
                </a:solidFill>
                <a:latin typeface="Calibri" pitchFamily="34" charset="0"/>
                <a:ea typeface="Calibri" pitchFamily="34" charset="-122"/>
                <a:cs typeface="Calibri" pitchFamily="34" charset="-120"/>
              </a:rPr>
              <a:t>Σε ποια δεδομένα βασίζεται; Πού επικυρώθηκε; Είναι κατανοητή η λογική του; Συμφωνεί με το χωράφι; Παρακολουθείτε το αποτέλεσμα;</a:t>
            </a:r>
            <a:endParaRPr lang="el-GR" sz="135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UC IPM, University of California, Apple Scab: Pest Management Guidelines</a:t>
            </a:r>
            <a:endParaRPr lang="el-G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25</a:t>
            </a:r>
            <a:endParaRPr lang="el-GR"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ΜΕΡΟΣ 2 · ΣΥΝΘΕΣΗ</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520" b="1" dirty="0">
                <a:solidFill>
                  <a:srgbClr val="1B2420"/>
                </a:solidFill>
                <a:latin typeface="Calibri" pitchFamily="34" charset="0"/>
                <a:ea typeface="Calibri" pitchFamily="34" charset="-122"/>
                <a:cs typeface="Calibri" pitchFamily="34" charset="-120"/>
              </a:rPr>
              <a:t>Ψηφιακά εργαλεία στη διαχείριση της εκμετάλλευσης</a:t>
            </a:r>
            <a:endParaRPr lang="el-GR" sz="252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Climate-ADAPT (2019), IRRINET; gaiasense; MGM; Copernicus Data Space Ecosystem</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26</a:t>
            </a:r>
            <a:endParaRPr lang="el-GR" sz="900" dirty="0"/>
          </a:p>
        </p:txBody>
      </p:sp>
      <p:sp>
        <p:nvSpPr>
          <p:cNvPr id="7" name="Shape 4"/>
          <p:cNvSpPr/>
          <p:nvPr/>
        </p:nvSpPr>
        <p:spPr>
          <a:xfrm>
            <a:off x="548640"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8" name="Shape 5"/>
          <p:cNvSpPr/>
          <p:nvPr/>
        </p:nvSpPr>
        <p:spPr>
          <a:xfrm>
            <a:off x="791168" y="2382163"/>
            <a:ext cx="392768" cy="392768"/>
          </a:xfrm>
          <a:prstGeom prst="ellipse">
            <a:avLst/>
          </a:prstGeom>
          <a:solidFill>
            <a:srgbClr val="E6F3EA"/>
          </a:solidFill>
          <a:ln w="12700">
            <a:solidFill>
              <a:srgbClr val="E6F3EA"/>
            </a:solidFill>
            <a:prstDash val="solid"/>
          </a:ln>
        </p:spPr>
      </p:sp>
      <p:sp>
        <p:nvSpPr>
          <p:cNvPr id="9" name="Text 6"/>
          <p:cNvSpPr txBox="1"/>
          <p:nvPr/>
        </p:nvSpPr>
        <p:spPr>
          <a:xfrm>
            <a:off x="791168" y="2382163"/>
            <a:ext cx="392768" cy="392768"/>
          </a:xfrm>
          <a:prstGeom prst="rect">
            <a:avLst/>
          </a:prstGeom>
          <a:noFill/>
          <a:ln/>
        </p:spPr>
        <p:txBody>
          <a:bodyPr wrap="square" lIns="0" tIns="0" rIns="0" bIns="0" rtlCol="0" anchor="ctr"/>
          <a:lstStyle/>
          <a:p>
            <a:pPr algn="ctr" indent="0" marL="0">
              <a:buNone/>
            </a:pPr>
            <a:r>
              <a:rPr lang="el-GR" altLang="en-US" sz="1240" b="1" dirty="0">
                <a:solidFill>
                  <a:srgbClr val="16602D"/>
                </a:solidFill>
                <a:latin typeface="Calibri" pitchFamily="34" charset="0"/>
                <a:ea typeface="Calibri" pitchFamily="34" charset="-122"/>
                <a:cs typeface="Calibri" pitchFamily="34" charset="-120"/>
              </a:rPr>
              <a:t>1</a:t>
            </a:r>
            <a:endParaRPr lang="el-GR" sz="1240" dirty="0"/>
          </a:p>
        </p:txBody>
      </p:sp>
      <p:sp>
        <p:nvSpPr>
          <p:cNvPr id="10" name="Text 7"/>
          <p:cNvSpPr txBox="1"/>
          <p:nvPr/>
        </p:nvSpPr>
        <p:spPr>
          <a:xfrm>
            <a:off x="1353312" y="2351950"/>
            <a:ext cx="2539898" cy="453194"/>
          </a:xfrm>
          <a:prstGeom prst="rect">
            <a:avLst/>
          </a:prstGeom>
          <a:noFill/>
          <a:ln/>
        </p:spPr>
        <p:txBody>
          <a:bodyPr wrap="square" lIns="0" tIns="0" rIns="0" bIns="0" rtlCol="0" anchor="ctr">
            <a:normAutofit/>
          </a:bodyPr>
          <a:lstStyle/>
          <a:p>
            <a:pPr indent="0" marL="0">
              <a:buNone/>
            </a:pPr>
            <a:r>
              <a:rPr lang="el-GR" altLang="en-US" sz="1400" b="1" dirty="0">
                <a:solidFill>
                  <a:srgbClr val="1B2420"/>
                </a:solidFill>
                <a:latin typeface="Calibri" pitchFamily="34" charset="0"/>
                <a:ea typeface="Calibri" pitchFamily="34" charset="-122"/>
                <a:cs typeface="Calibri" pitchFamily="34" charset="-120"/>
              </a:rPr>
              <a:t>Ψηφιακό βιβλίο καταγραφών</a:t>
            </a:r>
            <a:endParaRPr lang="el-GR" sz="1400" dirty="0"/>
          </a:p>
        </p:txBody>
      </p:sp>
      <p:sp>
        <p:nvSpPr>
          <p:cNvPr id="11" name="Text 8"/>
          <p:cNvSpPr txBox="1"/>
          <p:nvPr/>
        </p:nvSpPr>
        <p:spPr>
          <a:xfrm>
            <a:off x="768096" y="2895783"/>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170" dirty="0">
                <a:solidFill>
                  <a:srgbClr val="3A4540"/>
                </a:solidFill>
                <a:latin typeface="Calibri" pitchFamily="34" charset="0"/>
                <a:ea typeface="Calibri" pitchFamily="34" charset="-122"/>
                <a:cs typeface="Calibri" pitchFamily="34" charset="-120"/>
              </a:rPr>
              <a:t>Εφαρμογή κινητού ή ηλεκτρονικό βιβλίο (B-Reçete)· στην ΕΕ ηλεκτρονική καταγραφή φυτοπροστασίας. Καταχώριση μία φορά, χρήση σε έλεγχο και ανάλυση.</a:t>
            </a:r>
            <a:endParaRPr lang="el-GR" sz="1170" dirty="0"/>
          </a:p>
        </p:txBody>
      </p:sp>
      <p:sp>
        <p:nvSpPr>
          <p:cNvPr id="12" name="Shape 9"/>
          <p:cNvSpPr/>
          <p:nvPr/>
        </p:nvSpPr>
        <p:spPr>
          <a:xfrm>
            <a:off x="4332122"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3" name="Shape 10"/>
          <p:cNvSpPr/>
          <p:nvPr/>
        </p:nvSpPr>
        <p:spPr>
          <a:xfrm>
            <a:off x="4574650" y="2382163"/>
            <a:ext cx="392768" cy="392768"/>
          </a:xfrm>
          <a:prstGeom prst="ellipse">
            <a:avLst/>
          </a:prstGeom>
          <a:solidFill>
            <a:srgbClr val="FBF1DC"/>
          </a:solidFill>
          <a:ln w="12700">
            <a:solidFill>
              <a:srgbClr val="FBF1DC"/>
            </a:solidFill>
            <a:prstDash val="solid"/>
          </a:ln>
        </p:spPr>
      </p:sp>
      <p:sp>
        <p:nvSpPr>
          <p:cNvPr id="14" name="Text 11"/>
          <p:cNvSpPr txBox="1"/>
          <p:nvPr/>
        </p:nvSpPr>
        <p:spPr>
          <a:xfrm>
            <a:off x="4574650" y="2382163"/>
            <a:ext cx="392768" cy="392768"/>
          </a:xfrm>
          <a:prstGeom prst="rect">
            <a:avLst/>
          </a:prstGeom>
          <a:noFill/>
          <a:ln/>
        </p:spPr>
        <p:txBody>
          <a:bodyPr wrap="square" lIns="0" tIns="0" rIns="0" bIns="0" rtlCol="0" anchor="ctr"/>
          <a:lstStyle/>
          <a:p>
            <a:pPr algn="ctr" indent="0" marL="0">
              <a:buNone/>
            </a:pPr>
            <a:r>
              <a:rPr lang="el-GR" altLang="en-US" sz="1240" b="1" dirty="0">
                <a:solidFill>
                  <a:srgbClr val="854D0E"/>
                </a:solidFill>
                <a:latin typeface="Calibri" pitchFamily="34" charset="0"/>
                <a:ea typeface="Calibri" pitchFamily="34" charset="-122"/>
                <a:cs typeface="Calibri" pitchFamily="34" charset="-120"/>
              </a:rPr>
              <a:t>2</a:t>
            </a:r>
            <a:endParaRPr lang="el-GR" sz="1240" dirty="0"/>
          </a:p>
        </p:txBody>
      </p:sp>
      <p:sp>
        <p:nvSpPr>
          <p:cNvPr id="15" name="Text 12"/>
          <p:cNvSpPr txBox="1"/>
          <p:nvPr/>
        </p:nvSpPr>
        <p:spPr>
          <a:xfrm>
            <a:off x="5136794" y="2351950"/>
            <a:ext cx="2539898" cy="453194"/>
          </a:xfrm>
          <a:prstGeom prst="rect">
            <a:avLst/>
          </a:prstGeom>
          <a:noFill/>
          <a:ln/>
        </p:spPr>
        <p:txBody>
          <a:bodyPr wrap="square" lIns="0" tIns="0" rIns="0" bIns="0" rtlCol="0" anchor="ctr">
            <a:normAutofit/>
          </a:bodyPr>
          <a:lstStyle/>
          <a:p>
            <a:pPr indent="0" marL="0">
              <a:buNone/>
            </a:pPr>
            <a:r>
              <a:rPr lang="el-GR" altLang="en-US" sz="1400" b="1" dirty="0">
                <a:solidFill>
                  <a:srgbClr val="1B2420"/>
                </a:solidFill>
                <a:latin typeface="Calibri" pitchFamily="34" charset="0"/>
                <a:ea typeface="Calibri" pitchFamily="34" charset="-122"/>
                <a:cs typeface="Calibri" pitchFamily="34" charset="-120"/>
              </a:rPr>
              <a:t>Πίνακας αισθητήρων IoT</a:t>
            </a:r>
            <a:endParaRPr lang="el-GR" sz="1400" dirty="0"/>
          </a:p>
        </p:txBody>
      </p:sp>
      <p:sp>
        <p:nvSpPr>
          <p:cNvPr id="16" name="Text 13"/>
          <p:cNvSpPr txBox="1"/>
          <p:nvPr/>
        </p:nvSpPr>
        <p:spPr>
          <a:xfrm>
            <a:off x="4551578" y="2895783"/>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170" dirty="0">
                <a:solidFill>
                  <a:srgbClr val="3A4540"/>
                </a:solidFill>
                <a:latin typeface="Calibri" pitchFamily="34" charset="0"/>
                <a:ea typeface="Calibri" pitchFamily="34" charset="-122"/>
                <a:cs typeface="Calibri" pitchFamily="34" charset="-120"/>
              </a:rPr>
              <a:t>Υγρασία εδάφους και καιρός στο κινητό μέσω LoRaWAN ή NB-IoT· να φαίνεται πότε ήρθαν τελευταία τα δεδομένα.</a:t>
            </a:r>
            <a:endParaRPr lang="el-GR" sz="1170" dirty="0"/>
          </a:p>
        </p:txBody>
      </p:sp>
      <p:sp>
        <p:nvSpPr>
          <p:cNvPr id="17" name="Shape 14"/>
          <p:cNvSpPr/>
          <p:nvPr/>
        </p:nvSpPr>
        <p:spPr>
          <a:xfrm>
            <a:off x="8115605"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8" name="Shape 15"/>
          <p:cNvSpPr/>
          <p:nvPr/>
        </p:nvSpPr>
        <p:spPr>
          <a:xfrm>
            <a:off x="8358133" y="2382163"/>
            <a:ext cx="392768" cy="392768"/>
          </a:xfrm>
          <a:prstGeom prst="ellipse">
            <a:avLst/>
          </a:prstGeom>
          <a:solidFill>
            <a:srgbClr val="E2F2F6"/>
          </a:solidFill>
          <a:ln w="12700">
            <a:solidFill>
              <a:srgbClr val="E2F2F6"/>
            </a:solidFill>
            <a:prstDash val="solid"/>
          </a:ln>
        </p:spPr>
      </p:sp>
      <p:sp>
        <p:nvSpPr>
          <p:cNvPr id="19" name="Text 16"/>
          <p:cNvSpPr txBox="1"/>
          <p:nvPr/>
        </p:nvSpPr>
        <p:spPr>
          <a:xfrm>
            <a:off x="8358133" y="2382163"/>
            <a:ext cx="392768" cy="392768"/>
          </a:xfrm>
          <a:prstGeom prst="rect">
            <a:avLst/>
          </a:prstGeom>
          <a:noFill/>
          <a:ln/>
        </p:spPr>
        <p:txBody>
          <a:bodyPr wrap="square" lIns="0" tIns="0" rIns="0" bIns="0" rtlCol="0" anchor="ctr"/>
          <a:lstStyle/>
          <a:p>
            <a:pPr algn="ctr" indent="0" marL="0">
              <a:buNone/>
            </a:pPr>
            <a:r>
              <a:rPr lang="el-GR" altLang="en-US" sz="1240" b="1" dirty="0">
                <a:solidFill>
                  <a:srgbClr val="0E7490"/>
                </a:solidFill>
                <a:latin typeface="Calibri" pitchFamily="34" charset="0"/>
                <a:ea typeface="Calibri" pitchFamily="34" charset="-122"/>
                <a:cs typeface="Calibri" pitchFamily="34" charset="-120"/>
              </a:rPr>
              <a:t>3</a:t>
            </a:r>
            <a:endParaRPr lang="el-GR" sz="1240" dirty="0"/>
          </a:p>
        </p:txBody>
      </p:sp>
      <p:sp>
        <p:nvSpPr>
          <p:cNvPr id="20" name="Text 17"/>
          <p:cNvSpPr txBox="1"/>
          <p:nvPr/>
        </p:nvSpPr>
        <p:spPr>
          <a:xfrm>
            <a:off x="8920277" y="2351950"/>
            <a:ext cx="2539898" cy="453194"/>
          </a:xfrm>
          <a:prstGeom prst="rect">
            <a:avLst/>
          </a:prstGeom>
          <a:noFill/>
          <a:ln/>
        </p:spPr>
        <p:txBody>
          <a:bodyPr wrap="square" lIns="0" tIns="0" rIns="0" bIns="0" rtlCol="0" anchor="ctr">
            <a:normAutofit/>
          </a:bodyPr>
          <a:lstStyle/>
          <a:p>
            <a:pPr indent="0" marL="0">
              <a:buNone/>
            </a:pPr>
            <a:r>
              <a:rPr lang="el-GR" altLang="en-US" sz="1400" b="1" dirty="0">
                <a:solidFill>
                  <a:srgbClr val="1B2420"/>
                </a:solidFill>
                <a:latin typeface="Calibri" pitchFamily="34" charset="0"/>
                <a:ea typeface="Calibri" pitchFamily="34" charset="-122"/>
                <a:cs typeface="Calibri" pitchFamily="34" charset="-120"/>
              </a:rPr>
              <a:t>Περιηγητής δορυφορικών εικόνων</a:t>
            </a:r>
            <a:endParaRPr lang="el-GR" sz="1400" dirty="0"/>
          </a:p>
        </p:txBody>
      </p:sp>
      <p:sp>
        <p:nvSpPr>
          <p:cNvPr id="21" name="Text 18"/>
          <p:cNvSpPr txBox="1"/>
          <p:nvPr/>
        </p:nvSpPr>
        <p:spPr>
          <a:xfrm>
            <a:off x="8335061" y="2895783"/>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170" dirty="0">
                <a:solidFill>
                  <a:srgbClr val="3A4540"/>
                </a:solidFill>
                <a:latin typeface="Calibri" pitchFamily="34" charset="0"/>
                <a:ea typeface="Calibri" pitchFamily="34" charset="-122"/>
                <a:cs typeface="Calibri" pitchFamily="34" charset="-120"/>
              </a:rPr>
              <a:t>Copernicus Data Space Ecosystem: δωρεάν εικόνες Sentinel-2, NDVI και σύγκριση με προηγούμενα έτη.</a:t>
            </a:r>
            <a:endParaRPr lang="el-GR" sz="1170" dirty="0"/>
          </a:p>
        </p:txBody>
      </p:sp>
      <p:sp>
        <p:nvSpPr>
          <p:cNvPr id="22" name="Shape 19"/>
          <p:cNvSpPr/>
          <p:nvPr/>
        </p:nvSpPr>
        <p:spPr>
          <a:xfrm>
            <a:off x="548640"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3" name="Shape 20"/>
          <p:cNvSpPr/>
          <p:nvPr/>
        </p:nvSpPr>
        <p:spPr>
          <a:xfrm>
            <a:off x="791168" y="4240259"/>
            <a:ext cx="392768" cy="392768"/>
          </a:xfrm>
          <a:prstGeom prst="ellipse">
            <a:avLst/>
          </a:prstGeom>
          <a:solidFill>
            <a:srgbClr val="E6F3EA"/>
          </a:solidFill>
          <a:ln w="12700">
            <a:solidFill>
              <a:srgbClr val="E6F3EA"/>
            </a:solidFill>
            <a:prstDash val="solid"/>
          </a:ln>
        </p:spPr>
      </p:sp>
      <p:sp>
        <p:nvSpPr>
          <p:cNvPr id="24" name="Text 21"/>
          <p:cNvSpPr txBox="1"/>
          <p:nvPr/>
        </p:nvSpPr>
        <p:spPr>
          <a:xfrm>
            <a:off x="791168" y="4240259"/>
            <a:ext cx="392768" cy="392768"/>
          </a:xfrm>
          <a:prstGeom prst="rect">
            <a:avLst/>
          </a:prstGeom>
          <a:noFill/>
          <a:ln/>
        </p:spPr>
        <p:txBody>
          <a:bodyPr wrap="square" lIns="0" tIns="0" rIns="0" bIns="0" rtlCol="0" anchor="ctr"/>
          <a:lstStyle/>
          <a:p>
            <a:pPr algn="ctr" indent="0" marL="0">
              <a:buNone/>
            </a:pPr>
            <a:r>
              <a:rPr lang="el-GR" altLang="en-US" sz="1240" b="1" dirty="0">
                <a:solidFill>
                  <a:srgbClr val="16602D"/>
                </a:solidFill>
                <a:latin typeface="Calibri" pitchFamily="34" charset="0"/>
                <a:ea typeface="Calibri" pitchFamily="34" charset="-122"/>
                <a:cs typeface="Calibri" pitchFamily="34" charset="-120"/>
              </a:rPr>
              <a:t>4</a:t>
            </a:r>
            <a:endParaRPr lang="el-GR" sz="1240" dirty="0"/>
          </a:p>
        </p:txBody>
      </p:sp>
      <p:sp>
        <p:nvSpPr>
          <p:cNvPr id="25" name="Text 22"/>
          <p:cNvSpPr txBox="1"/>
          <p:nvPr/>
        </p:nvSpPr>
        <p:spPr>
          <a:xfrm>
            <a:off x="1353312" y="4210046"/>
            <a:ext cx="2539898" cy="453194"/>
          </a:xfrm>
          <a:prstGeom prst="rect">
            <a:avLst/>
          </a:prstGeom>
          <a:noFill/>
          <a:ln/>
        </p:spPr>
        <p:txBody>
          <a:bodyPr wrap="square" lIns="0" tIns="0" rIns="0" bIns="0" rtlCol="0" anchor="ctr">
            <a:normAutofit/>
          </a:bodyPr>
          <a:lstStyle/>
          <a:p>
            <a:pPr indent="0" marL="0">
              <a:buNone/>
            </a:pPr>
            <a:r>
              <a:rPr lang="el-GR" altLang="en-US" sz="1400" b="1" dirty="0">
                <a:solidFill>
                  <a:srgbClr val="1B2420"/>
                </a:solidFill>
                <a:latin typeface="Calibri" pitchFamily="34" charset="0"/>
                <a:ea typeface="Calibri" pitchFamily="34" charset="-122"/>
                <a:cs typeface="Calibri" pitchFamily="34" charset="-120"/>
              </a:rPr>
              <a:t>Συμβουλευτική άρδευσης</a:t>
            </a:r>
            <a:endParaRPr lang="el-GR" sz="1400" dirty="0"/>
          </a:p>
        </p:txBody>
      </p:sp>
      <p:sp>
        <p:nvSpPr>
          <p:cNvPr id="26" name="Text 23"/>
          <p:cNvSpPr txBox="1"/>
          <p:nvPr/>
        </p:nvSpPr>
        <p:spPr>
          <a:xfrm>
            <a:off x="768096" y="4753879"/>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170" dirty="0">
                <a:solidFill>
                  <a:srgbClr val="3A4540"/>
                </a:solidFill>
                <a:latin typeface="Calibri" pitchFamily="34" charset="0"/>
                <a:ea typeface="Calibri" pitchFamily="34" charset="-122"/>
                <a:cs typeface="Calibri" pitchFamily="34" charset="-120"/>
              </a:rPr>
              <a:t>IRRINET (Emilia-Romagna): πάνω από 12.000 εκμεταλλεύσεις, περίπου 22% της αρδευόμενης έκτασης· το 2017 περίπου 90 εκατ. m³ εξοικονόμηση.</a:t>
            </a:r>
            <a:endParaRPr lang="el-GR" sz="1170" dirty="0"/>
          </a:p>
        </p:txBody>
      </p:sp>
      <p:sp>
        <p:nvSpPr>
          <p:cNvPr id="27" name="Shape 24"/>
          <p:cNvSpPr/>
          <p:nvPr/>
        </p:nvSpPr>
        <p:spPr>
          <a:xfrm>
            <a:off x="4332122"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8" name="Shape 25"/>
          <p:cNvSpPr/>
          <p:nvPr/>
        </p:nvSpPr>
        <p:spPr>
          <a:xfrm>
            <a:off x="4574650" y="4240259"/>
            <a:ext cx="392768" cy="392768"/>
          </a:xfrm>
          <a:prstGeom prst="ellipse">
            <a:avLst/>
          </a:prstGeom>
          <a:solidFill>
            <a:srgbClr val="FBF1DC"/>
          </a:solidFill>
          <a:ln w="12700">
            <a:solidFill>
              <a:srgbClr val="FBF1DC"/>
            </a:solidFill>
            <a:prstDash val="solid"/>
          </a:ln>
        </p:spPr>
      </p:sp>
      <p:sp>
        <p:nvSpPr>
          <p:cNvPr id="29" name="Text 26"/>
          <p:cNvSpPr txBox="1"/>
          <p:nvPr/>
        </p:nvSpPr>
        <p:spPr>
          <a:xfrm>
            <a:off x="4574650" y="4240259"/>
            <a:ext cx="392768" cy="392768"/>
          </a:xfrm>
          <a:prstGeom prst="rect">
            <a:avLst/>
          </a:prstGeom>
          <a:noFill/>
          <a:ln/>
        </p:spPr>
        <p:txBody>
          <a:bodyPr wrap="square" lIns="0" tIns="0" rIns="0" bIns="0" rtlCol="0" anchor="ctr"/>
          <a:lstStyle/>
          <a:p>
            <a:pPr algn="ctr" indent="0" marL="0">
              <a:buNone/>
            </a:pPr>
            <a:r>
              <a:rPr lang="el-GR" altLang="en-US" sz="1240" b="1" dirty="0">
                <a:solidFill>
                  <a:srgbClr val="854D0E"/>
                </a:solidFill>
                <a:latin typeface="Calibri" pitchFamily="34" charset="0"/>
                <a:ea typeface="Calibri" pitchFamily="34" charset="-122"/>
                <a:cs typeface="Calibri" pitchFamily="34" charset="-120"/>
              </a:rPr>
              <a:t>5</a:t>
            </a:r>
            <a:endParaRPr lang="el-GR" sz="1240" dirty="0"/>
          </a:p>
        </p:txBody>
      </p:sp>
      <p:sp>
        <p:nvSpPr>
          <p:cNvPr id="30" name="Text 27"/>
          <p:cNvSpPr txBox="1"/>
          <p:nvPr/>
        </p:nvSpPr>
        <p:spPr>
          <a:xfrm>
            <a:off x="5136794" y="4210046"/>
            <a:ext cx="2539898" cy="453194"/>
          </a:xfrm>
          <a:prstGeom prst="rect">
            <a:avLst/>
          </a:prstGeom>
          <a:noFill/>
          <a:ln/>
        </p:spPr>
        <p:txBody>
          <a:bodyPr wrap="square" lIns="0" tIns="0" rIns="0" bIns="0" rtlCol="0" anchor="ctr">
            <a:normAutofit/>
          </a:bodyPr>
          <a:lstStyle/>
          <a:p>
            <a:pPr indent="0" marL="0">
              <a:buNone/>
            </a:pPr>
            <a:r>
              <a:rPr lang="el-GR" altLang="en-US" sz="1400" b="1" dirty="0">
                <a:solidFill>
                  <a:srgbClr val="1B2420"/>
                </a:solidFill>
                <a:latin typeface="Calibri" pitchFamily="34" charset="0"/>
                <a:ea typeface="Calibri" pitchFamily="34" charset="-122"/>
                <a:cs typeface="Calibri" pitchFamily="34" charset="-120"/>
              </a:rPr>
              <a:t>Γεωργική μετεωρολογία</a:t>
            </a:r>
            <a:endParaRPr lang="el-GR" sz="1400" dirty="0"/>
          </a:p>
        </p:txBody>
      </p:sp>
      <p:sp>
        <p:nvSpPr>
          <p:cNvPr id="31" name="Text 28"/>
          <p:cNvSpPr txBox="1"/>
          <p:nvPr/>
        </p:nvSpPr>
        <p:spPr>
          <a:xfrm>
            <a:off x="4551578" y="4753879"/>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170" dirty="0">
                <a:solidFill>
                  <a:srgbClr val="3A4540"/>
                </a:solidFill>
                <a:latin typeface="Calibri" pitchFamily="34" charset="0"/>
                <a:ea typeface="Calibri" pitchFamily="34" charset="-122"/>
                <a:cs typeface="Calibri" pitchFamily="34" charset="-120"/>
              </a:rPr>
              <a:t>Σελίδα γεωργίας της MGM στην Τουρκία: εξατμισοδιαπνοή αναφοράς (ETo), παγετός, γεωργική πρόγνωση και χρόνος συγκομιδής.</a:t>
            </a:r>
            <a:endParaRPr lang="el-GR" sz="1170" dirty="0"/>
          </a:p>
        </p:txBody>
      </p:sp>
      <p:sp>
        <p:nvSpPr>
          <p:cNvPr id="32" name="Shape 29"/>
          <p:cNvSpPr/>
          <p:nvPr/>
        </p:nvSpPr>
        <p:spPr>
          <a:xfrm>
            <a:off x="8115605"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33" name="Shape 30"/>
          <p:cNvSpPr/>
          <p:nvPr/>
        </p:nvSpPr>
        <p:spPr>
          <a:xfrm>
            <a:off x="8358133" y="4240259"/>
            <a:ext cx="392768" cy="392768"/>
          </a:xfrm>
          <a:prstGeom prst="ellipse">
            <a:avLst/>
          </a:prstGeom>
          <a:solidFill>
            <a:srgbClr val="E2F2F6"/>
          </a:solidFill>
          <a:ln w="12700">
            <a:solidFill>
              <a:srgbClr val="E2F2F6"/>
            </a:solidFill>
            <a:prstDash val="solid"/>
          </a:ln>
        </p:spPr>
      </p:sp>
      <p:sp>
        <p:nvSpPr>
          <p:cNvPr id="34" name="Text 31"/>
          <p:cNvSpPr txBox="1"/>
          <p:nvPr/>
        </p:nvSpPr>
        <p:spPr>
          <a:xfrm>
            <a:off x="8358133" y="4240259"/>
            <a:ext cx="392768" cy="392768"/>
          </a:xfrm>
          <a:prstGeom prst="rect">
            <a:avLst/>
          </a:prstGeom>
          <a:noFill/>
          <a:ln/>
        </p:spPr>
        <p:txBody>
          <a:bodyPr wrap="square" lIns="0" tIns="0" rIns="0" bIns="0" rtlCol="0" anchor="ctr"/>
          <a:lstStyle/>
          <a:p>
            <a:pPr algn="ctr" indent="0" marL="0">
              <a:buNone/>
            </a:pPr>
            <a:r>
              <a:rPr lang="el-GR" altLang="en-US" sz="1240" b="1" dirty="0">
                <a:solidFill>
                  <a:srgbClr val="0E7490"/>
                </a:solidFill>
                <a:latin typeface="Calibri" pitchFamily="34" charset="0"/>
                <a:ea typeface="Calibri" pitchFamily="34" charset="-122"/>
                <a:cs typeface="Calibri" pitchFamily="34" charset="-120"/>
              </a:rPr>
              <a:t>6</a:t>
            </a:r>
            <a:endParaRPr lang="el-GR" sz="1240" dirty="0"/>
          </a:p>
        </p:txBody>
      </p:sp>
      <p:sp>
        <p:nvSpPr>
          <p:cNvPr id="35" name="Text 32"/>
          <p:cNvSpPr txBox="1"/>
          <p:nvPr/>
        </p:nvSpPr>
        <p:spPr>
          <a:xfrm>
            <a:off x="8920277" y="4210046"/>
            <a:ext cx="2539898" cy="453194"/>
          </a:xfrm>
          <a:prstGeom prst="rect">
            <a:avLst/>
          </a:prstGeom>
          <a:noFill/>
          <a:ln/>
        </p:spPr>
        <p:txBody>
          <a:bodyPr wrap="square" lIns="0" tIns="0" rIns="0" bIns="0" rtlCol="0" anchor="ctr">
            <a:normAutofit/>
          </a:bodyPr>
          <a:lstStyle/>
          <a:p>
            <a:pPr indent="0" marL="0">
              <a:buNone/>
            </a:pPr>
            <a:r>
              <a:rPr lang="el-GR" altLang="en-US" sz="1400" b="1" dirty="0">
                <a:solidFill>
                  <a:srgbClr val="1B2420"/>
                </a:solidFill>
                <a:latin typeface="Calibri" pitchFamily="34" charset="0"/>
                <a:ea typeface="Calibri" pitchFamily="34" charset="-122"/>
                <a:cs typeface="Calibri" pitchFamily="34" charset="-120"/>
              </a:rPr>
              <a:t>Εμπορική πλατφόρμα έξυπνης γεωργίας</a:t>
            </a:r>
            <a:endParaRPr lang="el-GR" sz="1400" dirty="0"/>
          </a:p>
        </p:txBody>
      </p:sp>
      <p:sp>
        <p:nvSpPr>
          <p:cNvPr id="36" name="Text 33"/>
          <p:cNvSpPr txBox="1"/>
          <p:nvPr/>
        </p:nvSpPr>
        <p:spPr>
          <a:xfrm>
            <a:off x="8335061" y="4753879"/>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170" dirty="0">
                <a:solidFill>
                  <a:srgbClr val="3A4540"/>
                </a:solidFill>
                <a:latin typeface="Calibri" pitchFamily="34" charset="0"/>
                <a:ea typeface="Calibri" pitchFamily="34" charset="-122"/>
                <a:cs typeface="Calibri" pitchFamily="34" charset="-120"/>
              </a:rPr>
              <a:t>gaiasense (Ελλάδα): πάνω από 400 σταθμοί, 80.000 χρήστες· τα στοιχεία είναι δηλώσεις της εταιρείας, ελέγξτε τις προτάσεις στο χωράφι σας.</a:t>
            </a:r>
            <a:endParaRPr lang="el-GR" sz="117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el-GR" altLang="en-US" sz="8750" b="1" dirty="0">
                <a:solidFill>
                  <a:srgbClr val="E8B54A"/>
                </a:solidFill>
                <a:latin typeface="Calibri" pitchFamily="34" charset="0"/>
                <a:ea typeface="Calibri" pitchFamily="34" charset="-122"/>
                <a:cs typeface="Calibri" pitchFamily="34" charset="-120"/>
              </a:rPr>
              <a:t>03</a:t>
            </a:r>
            <a:endParaRPr lang="el-G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el-GR" altLang="en-US" sz="1170" b="1" spc="300" kern="0" dirty="0">
                <a:solidFill>
                  <a:srgbClr val="A9D2B5"/>
                </a:solidFill>
                <a:latin typeface="Calibri" pitchFamily="34" charset="0"/>
                <a:ea typeface="Calibri" pitchFamily="34" charset="-122"/>
                <a:cs typeface="Calibri" pitchFamily="34" charset="-120"/>
              </a:rPr>
              <a:t>ΜΕΡΟΣ 3</a:t>
            </a:r>
            <a:endParaRPr lang="el-G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el-GR" altLang="en-US" sz="3420" b="1" dirty="0">
                <a:solidFill>
                  <a:srgbClr val="FFFFFF"/>
                </a:solidFill>
                <a:latin typeface="Calibri" pitchFamily="34" charset="0"/>
                <a:ea typeface="Calibri" pitchFamily="34" charset="-122"/>
                <a:cs typeface="Calibri" pitchFamily="34" charset="-120"/>
              </a:rPr>
              <a:t>Διακυβέρνηση Δεδομένων</a:t>
            </a:r>
            <a:endParaRPr lang="el-G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el-GR" altLang="en-US" sz="1530" dirty="0">
                <a:solidFill>
                  <a:srgbClr val="CFE6D6"/>
                </a:solidFill>
                <a:latin typeface="Calibri" pitchFamily="34" charset="0"/>
                <a:ea typeface="Calibri" pitchFamily="34" charset="-122"/>
                <a:cs typeface="Calibri" pitchFamily="34" charset="-120"/>
              </a:rPr>
              <a:t>Ποιότητα και ταξινόμηση δεδομένων, πρότυπα, αποθήκευση και ασφάλεια, δικαιώματα και διαμοιρασμός δεδομένων</a:t>
            </a:r>
            <a:endParaRPr lang="el-GR" sz="1530" dirty="0"/>
          </a:p>
        </p:txBody>
      </p:sp>
      <p:sp>
        <p:nvSpPr>
          <p:cNvPr id="7" name="Shape 4"/>
          <p:cNvSpPr/>
          <p:nvPr/>
        </p:nvSpPr>
        <p:spPr>
          <a:xfrm>
            <a:off x="548640" y="5244839"/>
            <a:ext cx="1305032"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305032"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Μαθήματα 8-9</a:t>
            </a:r>
            <a:endParaRPr lang="el-GR" sz="1040" dirty="0"/>
          </a:p>
        </p:txBody>
      </p:sp>
      <p:sp>
        <p:nvSpPr>
          <p:cNvPr id="9" name="Shape 6"/>
          <p:cNvSpPr/>
          <p:nvPr/>
        </p:nvSpPr>
        <p:spPr>
          <a:xfrm>
            <a:off x="1963400"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963400" y="5244839"/>
            <a:ext cx="1010229"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35 λεπτά</a:t>
            </a:r>
            <a:endParaRPr lang="el-GR" sz="1040" dirty="0"/>
          </a:p>
        </p:txBody>
      </p:sp>
      <p:sp>
        <p:nvSpPr>
          <p:cNvPr id="11" name="Shape 8"/>
          <p:cNvSpPr/>
          <p:nvPr/>
        </p:nvSpPr>
        <p:spPr>
          <a:xfrm>
            <a:off x="3083357" y="5244839"/>
            <a:ext cx="1599834"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3083357" y="5244839"/>
            <a:ext cx="1599834" cy="287023"/>
          </a:xfrm>
          <a:prstGeom prst="rect">
            <a:avLst/>
          </a:prstGeom>
          <a:noFill/>
          <a:ln/>
        </p:spPr>
        <p:txBody>
          <a:bodyPr wrap="square" lIns="0" tIns="0" rIns="0" bIns="0" rtlCol="0" anchor="ctr"/>
          <a:lstStyle/>
          <a:p>
            <a:pPr algn="ctr" indent="0" marL="0">
              <a:buNone/>
            </a:pPr>
            <a:r>
              <a:rPr lang="el-GR" altLang="en-US" sz="1040" b="1" dirty="0">
                <a:solidFill>
                  <a:srgbClr val="CFE6D6"/>
                </a:solidFill>
                <a:latin typeface="Calibri" pitchFamily="34" charset="0"/>
                <a:ea typeface="Calibri" pitchFamily="34" charset="-122"/>
                <a:cs typeface="Calibri" pitchFamily="34" charset="-120"/>
              </a:rPr>
              <a:t>4 δραστηριότητες</a:t>
            </a:r>
            <a:endParaRPr lang="el-GR" sz="1040" dirty="0"/>
          </a:p>
        </p:txBody>
      </p:sp>
      <p:pic>
        <p:nvPicPr>
          <p:cNvPr id="13" name="Image 1" descr="/root/kozan-akilli-tarim/sunum/build/cache/m3-el-categorize-cf1dc8e7-1400-0.03.png">    </p:cNvPr>
          <p:cNvPicPr>
            <a:picLocks noChangeAspect="1"/>
          </p:cNvPicPr>
          <p:nvPr/>
        </p:nvPicPr>
        <p:blipFill>
          <a:blip r:embed="rId2"/>
          <a:stretch>
            <a:fillRect/>
          </a:stretch>
        </p:blipFill>
        <p:spPr>
          <a:xfrm>
            <a:off x="8778327" y="1912180"/>
            <a:ext cx="2605867" cy="3115298"/>
          </a:xfrm>
          <a:prstGeom prst="rect">
            <a:avLst/>
          </a:prstGeom>
        </p:spPr>
      </p:pic>
      <p:sp>
        <p:nvSpPr>
          <p:cNvPr id="14" name="Text 10"/>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A9D2B5"/>
                </a:solidFill>
                <a:latin typeface="Calibri" pitchFamily="34" charset="0"/>
                <a:ea typeface="Calibri" pitchFamily="34" charset="-122"/>
                <a:cs typeface="Calibri" pitchFamily="34" charset="-120"/>
              </a:rPr>
              <a:t>27</a:t>
            </a:r>
            <a:endParaRPr lang="el-GR"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8 · ΜΕΤΑΔΕΔΟΜΕΝΑ ΚΑΙ ΜΟΝΑΔΕΣ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Κάθε μέτρηση χρειάζεται ταυτότητα</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Copa-Cogeca κ.ά. (2020); ISOBUS Data Dictionary, DDI 90</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28</a:t>
            </a:r>
            <a:endParaRPr lang="el-GR" sz="900" dirty="0"/>
          </a:p>
        </p:txBody>
      </p:sp>
      <p:sp>
        <p:nvSpPr>
          <p:cNvPr id="7" name="Shape 4"/>
          <p:cNvSpPr/>
          <p:nvPr/>
        </p:nvSpPr>
        <p:spPr>
          <a:xfrm>
            <a:off x="548640" y="2231098"/>
            <a:ext cx="4754880" cy="1170752"/>
          </a:xfrm>
          <a:prstGeom prst="roundRect">
            <a:avLst>
              <a:gd name="adj" fmla="val 7810"/>
            </a:avLst>
          </a:prstGeom>
          <a:solidFill>
            <a:srgbClr val="F5F6F1"/>
          </a:solidFill>
          <a:ln w="9525">
            <a:solidFill>
              <a:srgbClr val="DFE6DC"/>
            </a:solidFill>
            <a:prstDash val="solid"/>
          </a:ln>
        </p:spPr>
      </p:sp>
      <p:sp>
        <p:nvSpPr>
          <p:cNvPr id="8" name="Text 5"/>
          <p:cNvSpPr txBox="1"/>
          <p:nvPr/>
        </p:nvSpPr>
        <p:spPr>
          <a:xfrm>
            <a:off x="777240" y="2336843"/>
            <a:ext cx="2194560" cy="226597"/>
          </a:xfrm>
          <a:prstGeom prst="rect">
            <a:avLst/>
          </a:prstGeom>
          <a:noFill/>
          <a:ln/>
        </p:spPr>
        <p:txBody>
          <a:bodyPr wrap="square" lIns="0" tIns="0" rIns="0" bIns="0" rtlCol="0" anchor="t"/>
          <a:lstStyle/>
          <a:p>
            <a:pPr indent="0" marL="0">
              <a:buNone/>
            </a:pPr>
            <a:r>
              <a:rPr lang="el-GR" altLang="en-US" sz="1080" b="1" dirty="0">
                <a:solidFill>
                  <a:srgbClr val="5A6862"/>
                </a:solidFill>
                <a:latin typeface="Calibri" pitchFamily="34" charset="0"/>
                <a:ea typeface="Calibri" pitchFamily="34" charset="-122"/>
                <a:cs typeface="Calibri" pitchFamily="34" charset="-120"/>
              </a:rPr>
              <a:t>ΜΟΝΟ ΤΟΥ</a:t>
            </a:r>
            <a:endParaRPr lang="el-GR" sz="1080" dirty="0"/>
          </a:p>
        </p:txBody>
      </p:sp>
      <p:sp>
        <p:nvSpPr>
          <p:cNvPr id="9" name="Text 6"/>
          <p:cNvSpPr txBox="1"/>
          <p:nvPr/>
        </p:nvSpPr>
        <p:spPr>
          <a:xfrm>
            <a:off x="777240" y="2548334"/>
            <a:ext cx="1920240" cy="755324"/>
          </a:xfrm>
          <a:prstGeom prst="rect">
            <a:avLst/>
          </a:prstGeom>
          <a:noFill/>
          <a:ln/>
        </p:spPr>
        <p:txBody>
          <a:bodyPr wrap="square" lIns="0" tIns="0" rIns="0" bIns="0" rtlCol="0" anchor="ctr"/>
          <a:lstStyle/>
          <a:p>
            <a:pPr indent="0" marL="0">
              <a:buNone/>
            </a:pPr>
            <a:r>
              <a:rPr lang="el-GR" altLang="en-US" sz="4860" b="1" dirty="0">
                <a:solidFill>
                  <a:srgbClr val="9AA59F"/>
                </a:solidFill>
                <a:latin typeface="Calibri" pitchFamily="34" charset="0"/>
                <a:ea typeface="Calibri" pitchFamily="34" charset="-122"/>
                <a:cs typeface="Calibri" pitchFamily="34" charset="-120"/>
              </a:rPr>
              <a:t>24%</a:t>
            </a:r>
            <a:endParaRPr lang="el-GR" sz="4860" dirty="0"/>
          </a:p>
        </p:txBody>
      </p:sp>
      <p:sp>
        <p:nvSpPr>
          <p:cNvPr id="10" name="Text 7"/>
          <p:cNvSpPr txBox="1"/>
          <p:nvPr/>
        </p:nvSpPr>
        <p:spPr>
          <a:xfrm>
            <a:off x="2788920" y="2548334"/>
            <a:ext cx="2286000" cy="755324"/>
          </a:xfrm>
          <a:prstGeom prst="rect">
            <a:avLst/>
          </a:prstGeom>
          <a:noFill/>
          <a:ln/>
        </p:spPr>
        <p:txBody>
          <a:bodyPr wrap="square" lIns="0" tIns="0" rIns="0" bIns="0" rtlCol="0" anchor="ctr"/>
          <a:lstStyle/>
          <a:p>
            <a:pPr indent="0" marL="0">
              <a:buNone/>
            </a:pPr>
            <a:r>
              <a:rPr lang="el-GR" altLang="en-US" sz="1440" i="1" dirty="0">
                <a:solidFill>
                  <a:srgbClr val="5A6862"/>
                </a:solidFill>
                <a:latin typeface="Calibri" pitchFamily="34" charset="0"/>
                <a:ea typeface="Calibri" pitchFamily="34" charset="-122"/>
                <a:cs typeface="Calibri" pitchFamily="34" charset="-120"/>
              </a:rPr>
              <a:t>δεν λέει τίποτα</a:t>
            </a:r>
            <a:endParaRPr lang="el-GR" sz="1440" dirty="0"/>
          </a:p>
        </p:txBody>
      </p:sp>
      <p:sp>
        <p:nvSpPr>
          <p:cNvPr id="11" name="Shape 8"/>
          <p:cNvSpPr/>
          <p:nvPr/>
        </p:nvSpPr>
        <p:spPr>
          <a:xfrm>
            <a:off x="2743200" y="3462276"/>
            <a:ext cx="365760" cy="317236"/>
          </a:xfrm>
          <a:prstGeom prst="downArrow">
            <a:avLst/>
          </a:prstGeom>
          <a:solidFill>
            <a:srgbClr val="BFE0C8"/>
          </a:solidFill>
          <a:ln w="12700">
            <a:solidFill>
              <a:srgbClr val="BFE0C8"/>
            </a:solidFill>
            <a:prstDash val="solid"/>
          </a:ln>
        </p:spPr>
      </p:sp>
      <p:sp>
        <p:nvSpPr>
          <p:cNvPr id="12" name="Shape 9"/>
          <p:cNvSpPr/>
          <p:nvPr/>
        </p:nvSpPr>
        <p:spPr>
          <a:xfrm>
            <a:off x="548640" y="3839937"/>
            <a:ext cx="4754880" cy="1306710"/>
          </a:xfrm>
          <a:prstGeom prst="roundRect">
            <a:avLst>
              <a:gd name="adj" fmla="val 6998"/>
            </a:avLst>
          </a:prstGeom>
          <a:solidFill>
            <a:srgbClr val="E6F3EA"/>
          </a:solidFill>
          <a:ln w="9525">
            <a:solidFill>
              <a:srgbClr val="E6F3EA"/>
            </a:solidFill>
            <a:prstDash val="solid"/>
          </a:ln>
        </p:spPr>
      </p:sp>
      <p:sp>
        <p:nvSpPr>
          <p:cNvPr id="13" name="Text 10"/>
          <p:cNvSpPr txBox="1"/>
          <p:nvPr/>
        </p:nvSpPr>
        <p:spPr>
          <a:xfrm>
            <a:off x="822960" y="3991002"/>
            <a:ext cx="4206240" cy="1004580"/>
          </a:xfrm>
          <a:prstGeom prst="rect">
            <a:avLst/>
          </a:prstGeom>
          <a:noFill/>
          <a:ln/>
        </p:spPr>
        <p:txBody>
          <a:bodyPr wrap="square" lIns="0" tIns="0" rIns="0" bIns="0" rtlCol="0" anchor="ctr">
            <a:normAutofit/>
          </a:bodyPr>
          <a:lstStyle/>
          <a:p>
            <a:pPr indent="0" marL="0">
              <a:buNone/>
            </a:pPr>
            <a:r>
              <a:rPr lang="el-GR" altLang="en-US" sz="1530" b="1" dirty="0">
                <a:solidFill>
                  <a:srgbClr val="0E3D1E"/>
                </a:solidFill>
                <a:latin typeface="Calibri" pitchFamily="34" charset="0"/>
                <a:ea typeface="Calibri" pitchFamily="34" charset="-122"/>
                <a:cs typeface="Calibri" pitchFamily="34" charset="-120"/>
              </a:rPr>
              <a:t>Στο αγροτεμάχιο K-3, σε βάθος 30 cm, στις 14 Ιουλίου ώρα 06:00, η ογκομετρική υγρασία εδάφους με χωρητικό αισθητήρα ήταν 24%</a:t>
            </a:r>
            <a:endParaRPr lang="el-GR" sz="1530" dirty="0"/>
          </a:p>
        </p:txBody>
      </p:sp>
      <p:sp>
        <p:nvSpPr>
          <p:cNvPr id="14" name="Shape 11"/>
          <p:cNvSpPr/>
          <p:nvPr/>
        </p:nvSpPr>
        <p:spPr>
          <a:xfrm>
            <a:off x="5715000" y="2231098"/>
            <a:ext cx="1600200" cy="468301"/>
          </a:xfrm>
          <a:prstGeom prst="roundRect">
            <a:avLst>
              <a:gd name="adj" fmla="val 15621"/>
            </a:avLst>
          </a:prstGeom>
          <a:solidFill>
            <a:srgbClr val="1F7A3A"/>
          </a:solidFill>
          <a:ln w="12700">
            <a:solidFill>
              <a:srgbClr val="1F7A3A"/>
            </a:solidFill>
            <a:prstDash val="solid"/>
          </a:ln>
        </p:spPr>
      </p:sp>
      <p:sp>
        <p:nvSpPr>
          <p:cNvPr id="15" name="Text 12"/>
          <p:cNvSpPr txBox="1"/>
          <p:nvPr/>
        </p:nvSpPr>
        <p:spPr>
          <a:xfrm>
            <a:off x="5715000" y="2231098"/>
            <a:ext cx="1600200" cy="468301"/>
          </a:xfrm>
          <a:prstGeom prst="rect">
            <a:avLst/>
          </a:prstGeom>
          <a:noFill/>
          <a:ln/>
        </p:spPr>
        <p:txBody>
          <a:bodyPr wrap="square" lIns="0" tIns="0" rIns="0" bIns="0" rtlCol="0" anchor="ctr">
            <a:normAutofit/>
          </a:bodyPr>
          <a:lstStyle/>
          <a:p>
            <a:pPr algn="ctr" indent="0" marL="0">
              <a:buNone/>
            </a:pPr>
            <a:r>
              <a:rPr lang="el-GR" altLang="en-US" sz="1220" b="1" dirty="0">
                <a:solidFill>
                  <a:srgbClr val="FFFFFF"/>
                </a:solidFill>
                <a:latin typeface="Calibri" pitchFamily="34" charset="0"/>
                <a:ea typeface="Calibri" pitchFamily="34" charset="-122"/>
                <a:cs typeface="Calibri" pitchFamily="34" charset="-120"/>
              </a:rPr>
              <a:t>ΤΙ</a:t>
            </a:r>
            <a:endParaRPr lang="el-GR" sz="1220" dirty="0"/>
          </a:p>
        </p:txBody>
      </p:sp>
      <p:sp>
        <p:nvSpPr>
          <p:cNvPr id="16" name="Text 13"/>
          <p:cNvSpPr txBox="1"/>
          <p:nvPr/>
        </p:nvSpPr>
        <p:spPr>
          <a:xfrm>
            <a:off x="7498080" y="2231098"/>
            <a:ext cx="4144975" cy="468301"/>
          </a:xfrm>
          <a:prstGeom prst="rect">
            <a:avLst/>
          </a:prstGeom>
          <a:noFill/>
          <a:ln/>
        </p:spPr>
        <p:txBody>
          <a:bodyPr wrap="square" lIns="0" tIns="0" rIns="0" bIns="0" rtlCol="0" anchor="ctr">
            <a:normAutofit/>
          </a:bodyPr>
          <a:lstStyle/>
          <a:p>
            <a:pPr indent="0" marL="0">
              <a:buNone/>
            </a:pPr>
            <a:r>
              <a:rPr lang="el-GR" altLang="en-US" sz="1260" dirty="0">
                <a:solidFill>
                  <a:srgbClr val="1B2420"/>
                </a:solidFill>
                <a:latin typeface="Calibri" pitchFamily="34" charset="0"/>
                <a:ea typeface="Calibri" pitchFamily="34" charset="-122"/>
                <a:cs typeface="Calibri" pitchFamily="34" charset="-120"/>
              </a:rPr>
              <a:t>το μετρούμενο μέγεθος και η μονάδα του (ογκομετρική υγρασία, %)</a:t>
            </a:r>
            <a:endParaRPr lang="el-GR" sz="1260" dirty="0"/>
          </a:p>
        </p:txBody>
      </p:sp>
      <p:sp>
        <p:nvSpPr>
          <p:cNvPr id="17" name="Shape 14"/>
          <p:cNvSpPr/>
          <p:nvPr/>
        </p:nvSpPr>
        <p:spPr>
          <a:xfrm>
            <a:off x="5715000" y="2805144"/>
            <a:ext cx="1600200" cy="468301"/>
          </a:xfrm>
          <a:prstGeom prst="roundRect">
            <a:avLst>
              <a:gd name="adj" fmla="val 15621"/>
            </a:avLst>
          </a:prstGeom>
          <a:solidFill>
            <a:srgbClr val="0E7490"/>
          </a:solidFill>
          <a:ln w="12700">
            <a:solidFill>
              <a:srgbClr val="0E7490"/>
            </a:solidFill>
            <a:prstDash val="solid"/>
          </a:ln>
        </p:spPr>
      </p:sp>
      <p:sp>
        <p:nvSpPr>
          <p:cNvPr id="18" name="Text 15"/>
          <p:cNvSpPr txBox="1"/>
          <p:nvPr/>
        </p:nvSpPr>
        <p:spPr>
          <a:xfrm>
            <a:off x="5715000" y="2805144"/>
            <a:ext cx="1600200" cy="468301"/>
          </a:xfrm>
          <a:prstGeom prst="rect">
            <a:avLst/>
          </a:prstGeom>
          <a:noFill/>
          <a:ln/>
        </p:spPr>
        <p:txBody>
          <a:bodyPr wrap="square" lIns="0" tIns="0" rIns="0" bIns="0" rtlCol="0" anchor="ctr">
            <a:normAutofit/>
          </a:bodyPr>
          <a:lstStyle/>
          <a:p>
            <a:pPr algn="ctr" indent="0" marL="0">
              <a:buNone/>
            </a:pPr>
            <a:r>
              <a:rPr lang="el-GR" altLang="en-US" sz="1220" b="1" dirty="0">
                <a:solidFill>
                  <a:srgbClr val="FFFFFF"/>
                </a:solidFill>
                <a:latin typeface="Calibri" pitchFamily="34" charset="0"/>
                <a:ea typeface="Calibri" pitchFamily="34" charset="-122"/>
                <a:cs typeface="Calibri" pitchFamily="34" charset="-120"/>
              </a:rPr>
              <a:t>ΠΟΥ</a:t>
            </a:r>
            <a:endParaRPr lang="el-GR" sz="1220" dirty="0"/>
          </a:p>
        </p:txBody>
      </p:sp>
      <p:sp>
        <p:nvSpPr>
          <p:cNvPr id="19" name="Text 16"/>
          <p:cNvSpPr txBox="1"/>
          <p:nvPr/>
        </p:nvSpPr>
        <p:spPr>
          <a:xfrm>
            <a:off x="7498080" y="2805144"/>
            <a:ext cx="4144975" cy="468301"/>
          </a:xfrm>
          <a:prstGeom prst="rect">
            <a:avLst/>
          </a:prstGeom>
          <a:noFill/>
          <a:ln/>
        </p:spPr>
        <p:txBody>
          <a:bodyPr wrap="square" lIns="0" tIns="0" rIns="0" bIns="0" rtlCol="0" anchor="ctr">
            <a:normAutofit/>
          </a:bodyPr>
          <a:lstStyle/>
          <a:p>
            <a:pPr indent="0" marL="0">
              <a:buNone/>
            </a:pPr>
            <a:r>
              <a:rPr lang="el-GR" altLang="en-US" sz="1260" dirty="0">
                <a:solidFill>
                  <a:srgbClr val="1B2420"/>
                </a:solidFill>
                <a:latin typeface="Calibri" pitchFamily="34" charset="0"/>
                <a:ea typeface="Calibri" pitchFamily="34" charset="-122"/>
                <a:cs typeface="Calibri" pitchFamily="34" charset="-120"/>
              </a:rPr>
              <a:t>κωδικός αγροτεμαχίου και συντεταγμένη ή βάθος (K-3, 30 cm)</a:t>
            </a:r>
            <a:endParaRPr lang="el-GR" sz="1260" dirty="0"/>
          </a:p>
        </p:txBody>
      </p:sp>
      <p:sp>
        <p:nvSpPr>
          <p:cNvPr id="20" name="Shape 17"/>
          <p:cNvSpPr/>
          <p:nvPr/>
        </p:nvSpPr>
        <p:spPr>
          <a:xfrm>
            <a:off x="5715000" y="3379190"/>
            <a:ext cx="1600200" cy="468301"/>
          </a:xfrm>
          <a:prstGeom prst="roundRect">
            <a:avLst>
              <a:gd name="adj" fmla="val 15621"/>
            </a:avLst>
          </a:prstGeom>
          <a:solidFill>
            <a:srgbClr val="A16207"/>
          </a:solidFill>
          <a:ln w="12700">
            <a:solidFill>
              <a:srgbClr val="A16207"/>
            </a:solidFill>
            <a:prstDash val="solid"/>
          </a:ln>
        </p:spPr>
      </p:sp>
      <p:sp>
        <p:nvSpPr>
          <p:cNvPr id="21" name="Text 18"/>
          <p:cNvSpPr txBox="1"/>
          <p:nvPr/>
        </p:nvSpPr>
        <p:spPr>
          <a:xfrm>
            <a:off x="5715000" y="3379190"/>
            <a:ext cx="1600200" cy="468301"/>
          </a:xfrm>
          <a:prstGeom prst="rect">
            <a:avLst/>
          </a:prstGeom>
          <a:noFill/>
          <a:ln/>
        </p:spPr>
        <p:txBody>
          <a:bodyPr wrap="square" lIns="0" tIns="0" rIns="0" bIns="0" rtlCol="0" anchor="ctr">
            <a:normAutofit/>
          </a:bodyPr>
          <a:lstStyle/>
          <a:p>
            <a:pPr algn="ctr" indent="0" marL="0">
              <a:buNone/>
            </a:pPr>
            <a:r>
              <a:rPr lang="el-GR" altLang="en-US" sz="1220" b="1" dirty="0">
                <a:solidFill>
                  <a:srgbClr val="FFFFFF"/>
                </a:solidFill>
                <a:latin typeface="Calibri" pitchFamily="34" charset="0"/>
                <a:ea typeface="Calibri" pitchFamily="34" charset="-122"/>
                <a:cs typeface="Calibri" pitchFamily="34" charset="-120"/>
              </a:rPr>
              <a:t>ΠΟΤΕ</a:t>
            </a:r>
            <a:endParaRPr lang="el-GR" sz="1220" dirty="0"/>
          </a:p>
        </p:txBody>
      </p:sp>
      <p:sp>
        <p:nvSpPr>
          <p:cNvPr id="22" name="Text 19"/>
          <p:cNvSpPr txBox="1"/>
          <p:nvPr/>
        </p:nvSpPr>
        <p:spPr>
          <a:xfrm>
            <a:off x="7498080" y="3379190"/>
            <a:ext cx="4144975" cy="468301"/>
          </a:xfrm>
          <a:prstGeom prst="rect">
            <a:avLst/>
          </a:prstGeom>
          <a:noFill/>
          <a:ln/>
        </p:spPr>
        <p:txBody>
          <a:bodyPr wrap="square" lIns="0" tIns="0" rIns="0" bIns="0" rtlCol="0" anchor="ctr">
            <a:normAutofit/>
          </a:bodyPr>
          <a:lstStyle/>
          <a:p>
            <a:pPr indent="0" marL="0">
              <a:buNone/>
            </a:pPr>
            <a:r>
              <a:rPr lang="el-GR" altLang="en-US" sz="1260" dirty="0">
                <a:solidFill>
                  <a:srgbClr val="1B2420"/>
                </a:solidFill>
                <a:latin typeface="Calibri" pitchFamily="34" charset="0"/>
                <a:ea typeface="Calibri" pitchFamily="34" charset="-122"/>
                <a:cs typeface="Calibri" pitchFamily="34" charset="-120"/>
              </a:rPr>
              <a:t>ημερομηνία, ώρα και ζώνη ώρας</a:t>
            </a:r>
            <a:endParaRPr lang="el-GR" sz="1260" dirty="0"/>
          </a:p>
        </p:txBody>
      </p:sp>
      <p:sp>
        <p:nvSpPr>
          <p:cNvPr id="23" name="Shape 20"/>
          <p:cNvSpPr/>
          <p:nvPr/>
        </p:nvSpPr>
        <p:spPr>
          <a:xfrm>
            <a:off x="5715000" y="3953236"/>
            <a:ext cx="1600200" cy="468301"/>
          </a:xfrm>
          <a:prstGeom prst="roundRect">
            <a:avLst>
              <a:gd name="adj" fmla="val 15621"/>
            </a:avLst>
          </a:prstGeom>
          <a:solidFill>
            <a:srgbClr val="16602D"/>
          </a:solidFill>
          <a:ln w="12700">
            <a:solidFill>
              <a:srgbClr val="16602D"/>
            </a:solidFill>
            <a:prstDash val="solid"/>
          </a:ln>
        </p:spPr>
      </p:sp>
      <p:sp>
        <p:nvSpPr>
          <p:cNvPr id="24" name="Text 21"/>
          <p:cNvSpPr txBox="1"/>
          <p:nvPr/>
        </p:nvSpPr>
        <p:spPr>
          <a:xfrm>
            <a:off x="5715000" y="3953236"/>
            <a:ext cx="1600200" cy="468301"/>
          </a:xfrm>
          <a:prstGeom prst="rect">
            <a:avLst/>
          </a:prstGeom>
          <a:noFill/>
          <a:ln/>
        </p:spPr>
        <p:txBody>
          <a:bodyPr wrap="square" lIns="0" tIns="0" rIns="0" bIns="0" rtlCol="0" anchor="ctr">
            <a:normAutofit/>
          </a:bodyPr>
          <a:lstStyle/>
          <a:p>
            <a:pPr algn="ctr" indent="0" marL="0">
              <a:buNone/>
            </a:pPr>
            <a:r>
              <a:rPr lang="el-GR" altLang="en-US" sz="1220" b="1" dirty="0">
                <a:solidFill>
                  <a:srgbClr val="FFFFFF"/>
                </a:solidFill>
                <a:latin typeface="Calibri" pitchFamily="34" charset="0"/>
                <a:ea typeface="Calibri" pitchFamily="34" charset="-122"/>
                <a:cs typeface="Calibri" pitchFamily="34" charset="-120"/>
              </a:rPr>
              <a:t>ΠΩΣ</a:t>
            </a:r>
            <a:endParaRPr lang="el-GR" sz="1220" dirty="0"/>
          </a:p>
        </p:txBody>
      </p:sp>
      <p:sp>
        <p:nvSpPr>
          <p:cNvPr id="25" name="Text 22"/>
          <p:cNvSpPr txBox="1"/>
          <p:nvPr/>
        </p:nvSpPr>
        <p:spPr>
          <a:xfrm>
            <a:off x="7498080" y="3953236"/>
            <a:ext cx="4144975" cy="468301"/>
          </a:xfrm>
          <a:prstGeom prst="rect">
            <a:avLst/>
          </a:prstGeom>
          <a:noFill/>
          <a:ln/>
        </p:spPr>
        <p:txBody>
          <a:bodyPr wrap="square" lIns="0" tIns="0" rIns="0" bIns="0" rtlCol="0" anchor="ctr">
            <a:normAutofit/>
          </a:bodyPr>
          <a:lstStyle/>
          <a:p>
            <a:pPr indent="0" marL="0">
              <a:buNone/>
            </a:pPr>
            <a:r>
              <a:rPr lang="el-GR" altLang="en-US" sz="1260" dirty="0">
                <a:solidFill>
                  <a:srgbClr val="1B2420"/>
                </a:solidFill>
                <a:latin typeface="Calibri" pitchFamily="34" charset="0"/>
                <a:ea typeface="Calibri" pitchFamily="34" charset="-122"/>
                <a:cs typeface="Calibri" pitchFamily="34" charset="-120"/>
              </a:rPr>
              <a:t>συσκευή, μοντέλο, ημερομηνία βαθμονόμησης, μέθοδος</a:t>
            </a:r>
            <a:endParaRPr lang="el-GR" sz="1260" dirty="0"/>
          </a:p>
        </p:txBody>
      </p:sp>
      <p:sp>
        <p:nvSpPr>
          <p:cNvPr id="26" name="Shape 23"/>
          <p:cNvSpPr/>
          <p:nvPr/>
        </p:nvSpPr>
        <p:spPr>
          <a:xfrm>
            <a:off x="5715000" y="4527282"/>
            <a:ext cx="1600200" cy="468301"/>
          </a:xfrm>
          <a:prstGeom prst="roundRect">
            <a:avLst>
              <a:gd name="adj" fmla="val 15621"/>
            </a:avLst>
          </a:prstGeom>
          <a:solidFill>
            <a:srgbClr val="854D0E"/>
          </a:solidFill>
          <a:ln w="12700">
            <a:solidFill>
              <a:srgbClr val="854D0E"/>
            </a:solidFill>
            <a:prstDash val="solid"/>
          </a:ln>
        </p:spPr>
      </p:sp>
      <p:sp>
        <p:nvSpPr>
          <p:cNvPr id="27" name="Text 24"/>
          <p:cNvSpPr txBox="1"/>
          <p:nvPr/>
        </p:nvSpPr>
        <p:spPr>
          <a:xfrm>
            <a:off x="5715000" y="4527282"/>
            <a:ext cx="1600200" cy="468301"/>
          </a:xfrm>
          <a:prstGeom prst="rect">
            <a:avLst/>
          </a:prstGeom>
          <a:noFill/>
          <a:ln/>
        </p:spPr>
        <p:txBody>
          <a:bodyPr wrap="square" lIns="0" tIns="0" rIns="0" bIns="0" rtlCol="0" anchor="ctr">
            <a:normAutofit/>
          </a:bodyPr>
          <a:lstStyle/>
          <a:p>
            <a:pPr algn="ctr" indent="0" marL="0">
              <a:buNone/>
            </a:pPr>
            <a:r>
              <a:rPr lang="el-GR" altLang="en-US" sz="1220" b="1" dirty="0">
                <a:solidFill>
                  <a:srgbClr val="FFFFFF"/>
                </a:solidFill>
                <a:latin typeface="Calibri" pitchFamily="34" charset="0"/>
                <a:ea typeface="Calibri" pitchFamily="34" charset="-122"/>
                <a:cs typeface="Calibri" pitchFamily="34" charset="-120"/>
              </a:rPr>
              <a:t>ΠΟΙΟΣ</a:t>
            </a:r>
            <a:endParaRPr lang="el-GR" sz="1220" dirty="0"/>
          </a:p>
        </p:txBody>
      </p:sp>
      <p:sp>
        <p:nvSpPr>
          <p:cNvPr id="28" name="Text 25"/>
          <p:cNvSpPr txBox="1"/>
          <p:nvPr/>
        </p:nvSpPr>
        <p:spPr>
          <a:xfrm>
            <a:off x="7498080" y="4527282"/>
            <a:ext cx="4144975" cy="468301"/>
          </a:xfrm>
          <a:prstGeom prst="rect">
            <a:avLst/>
          </a:prstGeom>
          <a:noFill/>
          <a:ln/>
        </p:spPr>
        <p:txBody>
          <a:bodyPr wrap="square" lIns="0" tIns="0" rIns="0" bIns="0" rtlCol="0" anchor="ctr">
            <a:normAutofit/>
          </a:bodyPr>
          <a:lstStyle/>
          <a:p>
            <a:pPr indent="0" marL="0">
              <a:buNone/>
            </a:pPr>
            <a:r>
              <a:rPr lang="el-GR" altLang="en-US" sz="1260" dirty="0">
                <a:solidFill>
                  <a:srgbClr val="1B2420"/>
                </a:solidFill>
                <a:latin typeface="Calibri" pitchFamily="34" charset="0"/>
                <a:ea typeface="Calibri" pitchFamily="34" charset="-122"/>
                <a:cs typeface="Calibri" pitchFamily="34" charset="-120"/>
              </a:rPr>
              <a:t>όποιος μέτρησε ή καταχώρισε, όποιος έκανε διόρθωση</a:t>
            </a:r>
            <a:endParaRPr lang="el-GR" sz="1260" dirty="0"/>
          </a:p>
        </p:txBody>
      </p:sp>
      <p:sp>
        <p:nvSpPr>
          <p:cNvPr id="29" name="Shape 26"/>
          <p:cNvSpPr/>
          <p:nvPr/>
        </p:nvSpPr>
        <p:spPr>
          <a:xfrm>
            <a:off x="548640" y="5282606"/>
            <a:ext cx="3545738" cy="468301"/>
          </a:xfrm>
          <a:prstGeom prst="roundRect">
            <a:avLst>
              <a:gd name="adj" fmla="val 19526"/>
            </a:avLst>
          </a:prstGeom>
          <a:solidFill>
            <a:srgbClr val="FBF1DC"/>
          </a:solidFill>
          <a:ln w="9525">
            <a:solidFill>
              <a:srgbClr val="FBF1DC"/>
            </a:solidFill>
            <a:prstDash val="solid"/>
          </a:ln>
        </p:spPr>
      </p:sp>
      <p:sp>
        <p:nvSpPr>
          <p:cNvPr id="30" name="Text 27"/>
          <p:cNvSpPr txBox="1"/>
          <p:nvPr/>
        </p:nvSpPr>
        <p:spPr>
          <a:xfrm>
            <a:off x="713232" y="5312818"/>
            <a:ext cx="3216554" cy="407875"/>
          </a:xfrm>
          <a:prstGeom prst="rect">
            <a:avLst/>
          </a:prstGeom>
          <a:noFill/>
          <a:ln/>
        </p:spPr>
        <p:txBody>
          <a:bodyPr wrap="square" lIns="0" tIns="0" rIns="0" bIns="0" rtlCol="0" anchor="ctr">
            <a:normAutofit/>
          </a:bodyPr>
          <a:lstStyle/>
          <a:p>
            <a:pPr indent="0" marL="0">
              <a:buNone/>
            </a:pPr>
            <a:r>
              <a:rPr lang="el-GR" altLang="en-US" sz="1080" b="1" dirty="0">
                <a:solidFill>
                  <a:srgbClr val="854D0E"/>
                </a:solidFill>
                <a:latin typeface="Calibri" pitchFamily="34" charset="0"/>
                <a:ea typeface="Calibri" pitchFamily="34" charset="-122"/>
                <a:cs typeface="Calibri" pitchFamily="34" charset="-120"/>
              </a:rPr>
              <a:t>1 ha = 10 στρ.: «20 kg/στρ.» και «20 kg/ha» διαφέρουν δέκα φορές</a:t>
            </a:r>
            <a:endParaRPr lang="el-GR" sz="1080" dirty="0"/>
          </a:p>
        </p:txBody>
      </p:sp>
      <p:sp>
        <p:nvSpPr>
          <p:cNvPr id="31" name="Shape 28"/>
          <p:cNvSpPr/>
          <p:nvPr/>
        </p:nvSpPr>
        <p:spPr>
          <a:xfrm>
            <a:off x="4322978" y="5282606"/>
            <a:ext cx="3545738" cy="468301"/>
          </a:xfrm>
          <a:prstGeom prst="roundRect">
            <a:avLst>
              <a:gd name="adj" fmla="val 19526"/>
            </a:avLst>
          </a:prstGeom>
          <a:solidFill>
            <a:srgbClr val="FBF1DC"/>
          </a:solidFill>
          <a:ln w="9525">
            <a:solidFill>
              <a:srgbClr val="FBF1DC"/>
            </a:solidFill>
            <a:prstDash val="solid"/>
          </a:ln>
        </p:spPr>
      </p:sp>
      <p:sp>
        <p:nvSpPr>
          <p:cNvPr id="32" name="Text 29"/>
          <p:cNvSpPr txBox="1"/>
          <p:nvPr/>
        </p:nvSpPr>
        <p:spPr>
          <a:xfrm>
            <a:off x="4487570" y="5312818"/>
            <a:ext cx="3216554" cy="407875"/>
          </a:xfrm>
          <a:prstGeom prst="rect">
            <a:avLst/>
          </a:prstGeom>
          <a:noFill/>
          <a:ln/>
        </p:spPr>
        <p:txBody>
          <a:bodyPr wrap="square" lIns="0" tIns="0" rIns="0" bIns="0" rtlCol="0" anchor="ctr">
            <a:normAutofit/>
          </a:bodyPr>
          <a:lstStyle/>
          <a:p>
            <a:pPr indent="0" marL="0">
              <a:buNone/>
            </a:pPr>
            <a:r>
              <a:rPr lang="el-GR" altLang="en-US" sz="1080" b="1" dirty="0">
                <a:solidFill>
                  <a:srgbClr val="854D0E"/>
                </a:solidFill>
                <a:latin typeface="Calibri" pitchFamily="34" charset="0"/>
                <a:ea typeface="Calibri" pitchFamily="34" charset="-122"/>
                <a:cs typeface="Calibri" pitchFamily="34" charset="-120"/>
              </a:rPr>
              <a:t>1 mm νερού = 1 m³ ανά στρέμμα</a:t>
            </a:r>
            <a:endParaRPr lang="el-GR" sz="1080" dirty="0"/>
          </a:p>
        </p:txBody>
      </p:sp>
      <p:sp>
        <p:nvSpPr>
          <p:cNvPr id="33" name="Shape 30"/>
          <p:cNvSpPr/>
          <p:nvPr/>
        </p:nvSpPr>
        <p:spPr>
          <a:xfrm>
            <a:off x="8097317" y="5282606"/>
            <a:ext cx="3545738" cy="468301"/>
          </a:xfrm>
          <a:prstGeom prst="roundRect">
            <a:avLst>
              <a:gd name="adj" fmla="val 19526"/>
            </a:avLst>
          </a:prstGeom>
          <a:solidFill>
            <a:srgbClr val="FBF1DC"/>
          </a:solidFill>
          <a:ln w="9525">
            <a:solidFill>
              <a:srgbClr val="FBF1DC"/>
            </a:solidFill>
            <a:prstDash val="solid"/>
          </a:ln>
        </p:spPr>
      </p:sp>
      <p:sp>
        <p:nvSpPr>
          <p:cNvPr id="34" name="Text 31"/>
          <p:cNvSpPr txBox="1"/>
          <p:nvPr/>
        </p:nvSpPr>
        <p:spPr>
          <a:xfrm>
            <a:off x="8261909" y="5312818"/>
            <a:ext cx="3216554" cy="407875"/>
          </a:xfrm>
          <a:prstGeom prst="rect">
            <a:avLst/>
          </a:prstGeom>
          <a:noFill/>
          <a:ln/>
        </p:spPr>
        <p:txBody>
          <a:bodyPr wrap="square" lIns="0" tIns="0" rIns="0" bIns="0" rtlCol="0" anchor="ctr">
            <a:normAutofit/>
          </a:bodyPr>
          <a:lstStyle/>
          <a:p>
            <a:pPr indent="0" marL="0">
              <a:buNone/>
            </a:pPr>
            <a:r>
              <a:rPr lang="el-GR" altLang="en-US" sz="1080" b="1" dirty="0">
                <a:solidFill>
                  <a:srgbClr val="854D0E"/>
                </a:solidFill>
                <a:latin typeface="Calibri" pitchFamily="34" charset="0"/>
                <a:ea typeface="Calibri" pitchFamily="34" charset="-122"/>
                <a:cs typeface="Calibri" pitchFamily="34" charset="-120"/>
              </a:rPr>
              <a:t>Σειρά συντεταγμένων: πλάτος-μήκος ή μήκος-πλάτος;</a:t>
            </a:r>
            <a:endParaRPr lang="el-GR" sz="108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ΜΑΘΗΜΑΤΑ 1 ΚΑΙ 8 · ΤΑΞΙΝΟΜΗΣΗ ΔΕΔΟΜΕΝΩΝ</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Ταξινομήστε τα δεδομένα με τέσσερα κριτήρια</a:t>
            </a:r>
            <a:endParaRPr lang="el-G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Copa-Cogeca κ.ά. (2020); AgGateway, ADAPT; AEF, ISOBUS</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29</a:t>
            </a:r>
            <a:endParaRPr lang="el-GR" sz="900" dirty="0"/>
          </a:p>
        </p:txBody>
      </p:sp>
      <p:sp>
        <p:nvSpPr>
          <p:cNvPr id="7" name="Shape 4"/>
          <p:cNvSpPr/>
          <p:nvPr/>
        </p:nvSpPr>
        <p:spPr>
          <a:xfrm>
            <a:off x="548640" y="2231098"/>
            <a:ext cx="5419192"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8" name="Shape 5"/>
          <p:cNvSpPr/>
          <p:nvPr/>
        </p:nvSpPr>
        <p:spPr>
          <a:xfrm>
            <a:off x="791168" y="2382163"/>
            <a:ext cx="392768" cy="392768"/>
          </a:xfrm>
          <a:prstGeom prst="ellipse">
            <a:avLst/>
          </a:prstGeom>
          <a:solidFill>
            <a:srgbClr val="E6F3EA"/>
          </a:solidFill>
          <a:ln w="12700">
            <a:solidFill>
              <a:srgbClr val="E6F3EA"/>
            </a:solidFill>
            <a:prstDash val="solid"/>
          </a:ln>
        </p:spPr>
      </p:sp>
      <p:sp>
        <p:nvSpPr>
          <p:cNvPr id="9" name="Text 6"/>
          <p:cNvSpPr txBox="1"/>
          <p:nvPr/>
        </p:nvSpPr>
        <p:spPr>
          <a:xfrm>
            <a:off x="791168" y="2382163"/>
            <a:ext cx="392768" cy="392768"/>
          </a:xfrm>
          <a:prstGeom prst="rect">
            <a:avLst/>
          </a:prstGeom>
          <a:noFill/>
          <a:ln/>
        </p:spPr>
        <p:txBody>
          <a:bodyPr wrap="square" lIns="0" tIns="0" rIns="0" bIns="0" rtlCol="0" anchor="ctr"/>
          <a:lstStyle/>
          <a:p>
            <a:pPr algn="ctr" indent="0" marL="0">
              <a:buNone/>
            </a:pPr>
            <a:r>
              <a:rPr lang="el-GR" altLang="en-US" sz="1240" b="1" dirty="0">
                <a:solidFill>
                  <a:srgbClr val="16602D"/>
                </a:solidFill>
                <a:latin typeface="Calibri" pitchFamily="34" charset="0"/>
                <a:ea typeface="Calibri" pitchFamily="34" charset="-122"/>
                <a:cs typeface="Calibri" pitchFamily="34" charset="-120"/>
              </a:rPr>
              <a:t>1</a:t>
            </a:r>
            <a:endParaRPr lang="el-GR" sz="1240" dirty="0"/>
          </a:p>
        </p:txBody>
      </p:sp>
      <p:sp>
        <p:nvSpPr>
          <p:cNvPr id="10" name="Text 7"/>
          <p:cNvSpPr txBox="1"/>
          <p:nvPr/>
        </p:nvSpPr>
        <p:spPr>
          <a:xfrm>
            <a:off x="1353312" y="2351950"/>
            <a:ext cx="4431640" cy="453194"/>
          </a:xfrm>
          <a:prstGeom prst="rect">
            <a:avLst/>
          </a:prstGeom>
          <a:noFill/>
          <a:ln/>
        </p:spPr>
        <p:txBody>
          <a:bodyPr wrap="square" lIns="0" tIns="0" rIns="0" bIns="0" rtlCol="0" anchor="ctr">
            <a:normAutofit/>
          </a:bodyPr>
          <a:lstStyle/>
          <a:p>
            <a:pPr indent="0" marL="0">
              <a:buNone/>
            </a:pPr>
            <a:r>
              <a:rPr lang="el-GR" altLang="en-US" sz="1580" b="1" dirty="0">
                <a:solidFill>
                  <a:srgbClr val="1B2420"/>
                </a:solidFill>
                <a:latin typeface="Calibri" pitchFamily="34" charset="0"/>
                <a:ea typeface="Calibri" pitchFamily="34" charset="-122"/>
                <a:cs typeface="Calibri" pitchFamily="34" charset="-120"/>
              </a:rPr>
              <a:t>Κατά πηγή</a:t>
            </a:r>
            <a:endParaRPr lang="el-GR" sz="1580" dirty="0"/>
          </a:p>
        </p:txBody>
      </p:sp>
      <p:sp>
        <p:nvSpPr>
          <p:cNvPr id="11" name="Text 8"/>
          <p:cNvSpPr txBox="1"/>
          <p:nvPr/>
        </p:nvSpPr>
        <p:spPr>
          <a:xfrm>
            <a:off x="768096" y="2895783"/>
            <a:ext cx="4980280" cy="891282"/>
          </a:xfrm>
          <a:prstGeom prst="rect">
            <a:avLst/>
          </a:prstGeom>
          <a:noFill/>
          <a:ln/>
        </p:spPr>
        <p:txBody>
          <a:bodyPr wrap="square" lIns="0" tIns="0" rIns="0" bIns="0" rtlCol="0" anchor="t">
            <a:normAutofit/>
          </a:bodyPr>
          <a:lstStyle/>
          <a:p>
            <a:pPr indent="0" marL="0">
              <a:lnSpc>
                <a:spcPct val="105000"/>
              </a:lnSpc>
              <a:buNone/>
            </a:pPr>
            <a:r>
              <a:rPr lang="el-GR" altLang="en-US" sz="1350" dirty="0">
                <a:solidFill>
                  <a:srgbClr val="3A4540"/>
                </a:solidFill>
                <a:latin typeface="Calibri" pitchFamily="34" charset="0"/>
                <a:ea typeface="Calibri" pitchFamily="34" charset="-122"/>
                <a:cs typeface="Calibri" pitchFamily="34" charset="-120"/>
              </a:rPr>
              <a:t>Παρατήρηση και καταγραφή · επιτόπια μέτρηση (αισθητήρας) · τηλεπισκόπηση (δορυφόρος, drone) · δεδομένα μηχανημάτων (GNSS, μόνιτορ απόδοσης)</a:t>
            </a:r>
            <a:endParaRPr lang="el-GR" sz="1350" dirty="0"/>
          </a:p>
        </p:txBody>
      </p:sp>
      <p:sp>
        <p:nvSpPr>
          <p:cNvPr id="12" name="Shape 9"/>
          <p:cNvSpPr/>
          <p:nvPr/>
        </p:nvSpPr>
        <p:spPr>
          <a:xfrm>
            <a:off x="6223864" y="2231098"/>
            <a:ext cx="5419192"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3" name="Shape 10"/>
          <p:cNvSpPr/>
          <p:nvPr/>
        </p:nvSpPr>
        <p:spPr>
          <a:xfrm>
            <a:off x="6466391" y="2382163"/>
            <a:ext cx="392768" cy="392768"/>
          </a:xfrm>
          <a:prstGeom prst="ellipse">
            <a:avLst/>
          </a:prstGeom>
          <a:solidFill>
            <a:srgbClr val="FBF1DC"/>
          </a:solidFill>
          <a:ln w="12700">
            <a:solidFill>
              <a:srgbClr val="FBF1DC"/>
            </a:solidFill>
            <a:prstDash val="solid"/>
          </a:ln>
        </p:spPr>
      </p:sp>
      <p:sp>
        <p:nvSpPr>
          <p:cNvPr id="14" name="Text 11"/>
          <p:cNvSpPr txBox="1"/>
          <p:nvPr/>
        </p:nvSpPr>
        <p:spPr>
          <a:xfrm>
            <a:off x="6466391" y="2382163"/>
            <a:ext cx="392768" cy="392768"/>
          </a:xfrm>
          <a:prstGeom prst="rect">
            <a:avLst/>
          </a:prstGeom>
          <a:noFill/>
          <a:ln/>
        </p:spPr>
        <p:txBody>
          <a:bodyPr wrap="square" lIns="0" tIns="0" rIns="0" bIns="0" rtlCol="0" anchor="ctr"/>
          <a:lstStyle/>
          <a:p>
            <a:pPr algn="ctr" indent="0" marL="0">
              <a:buNone/>
            </a:pPr>
            <a:r>
              <a:rPr lang="el-GR" altLang="en-US" sz="1240" b="1" dirty="0">
                <a:solidFill>
                  <a:srgbClr val="854D0E"/>
                </a:solidFill>
                <a:latin typeface="Calibri" pitchFamily="34" charset="0"/>
                <a:ea typeface="Calibri" pitchFamily="34" charset="-122"/>
                <a:cs typeface="Calibri" pitchFamily="34" charset="-120"/>
              </a:rPr>
              <a:t>2</a:t>
            </a:r>
            <a:endParaRPr lang="el-GR" sz="1240" dirty="0"/>
          </a:p>
        </p:txBody>
      </p:sp>
      <p:sp>
        <p:nvSpPr>
          <p:cNvPr id="15" name="Text 12"/>
          <p:cNvSpPr txBox="1"/>
          <p:nvPr/>
        </p:nvSpPr>
        <p:spPr>
          <a:xfrm>
            <a:off x="7028536" y="2351950"/>
            <a:ext cx="4431640" cy="453194"/>
          </a:xfrm>
          <a:prstGeom prst="rect">
            <a:avLst/>
          </a:prstGeom>
          <a:noFill/>
          <a:ln/>
        </p:spPr>
        <p:txBody>
          <a:bodyPr wrap="square" lIns="0" tIns="0" rIns="0" bIns="0" rtlCol="0" anchor="ctr">
            <a:normAutofit/>
          </a:bodyPr>
          <a:lstStyle/>
          <a:p>
            <a:pPr indent="0" marL="0">
              <a:buNone/>
            </a:pPr>
            <a:r>
              <a:rPr lang="el-GR" altLang="en-US" sz="1580" b="1" dirty="0">
                <a:solidFill>
                  <a:srgbClr val="1B2420"/>
                </a:solidFill>
                <a:latin typeface="Calibri" pitchFamily="34" charset="0"/>
                <a:ea typeface="Calibri" pitchFamily="34" charset="-122"/>
                <a:cs typeface="Calibri" pitchFamily="34" charset="-120"/>
              </a:rPr>
              <a:t>Κατά είδος</a:t>
            </a:r>
            <a:endParaRPr lang="el-GR" sz="1580" dirty="0"/>
          </a:p>
        </p:txBody>
      </p:sp>
      <p:sp>
        <p:nvSpPr>
          <p:cNvPr id="16" name="Text 13"/>
          <p:cNvSpPr txBox="1"/>
          <p:nvPr/>
        </p:nvSpPr>
        <p:spPr>
          <a:xfrm>
            <a:off x="6443320" y="2895783"/>
            <a:ext cx="4980280" cy="891282"/>
          </a:xfrm>
          <a:prstGeom prst="rect">
            <a:avLst/>
          </a:prstGeom>
          <a:noFill/>
          <a:ln/>
        </p:spPr>
        <p:txBody>
          <a:bodyPr wrap="square" lIns="0" tIns="0" rIns="0" bIns="0" rtlCol="0" anchor="t">
            <a:normAutofit/>
          </a:bodyPr>
          <a:lstStyle/>
          <a:p>
            <a:pPr indent="0" marL="0">
              <a:lnSpc>
                <a:spcPct val="105000"/>
              </a:lnSpc>
              <a:buNone/>
            </a:pPr>
            <a:r>
              <a:rPr lang="el-GR" altLang="en-US" sz="1350" dirty="0">
                <a:solidFill>
                  <a:srgbClr val="3A4540"/>
                </a:solidFill>
                <a:latin typeface="Calibri" pitchFamily="34" charset="0"/>
                <a:ea typeface="Calibri" pitchFamily="34" charset="-122"/>
                <a:cs typeface="Calibri" pitchFamily="34" charset="-120"/>
              </a:rPr>
              <a:t>Δεδομένα αγρού και αγρονομικά · κλιματικά · μηχανημάτων · κτηνοτροφίας · οικονομικά · συμμόρφωσης με τη νομοθεσία</a:t>
            </a:r>
            <a:endParaRPr lang="el-GR" sz="1350" dirty="0"/>
          </a:p>
        </p:txBody>
      </p:sp>
      <p:sp>
        <p:nvSpPr>
          <p:cNvPr id="17" name="Shape 14"/>
          <p:cNvSpPr/>
          <p:nvPr/>
        </p:nvSpPr>
        <p:spPr>
          <a:xfrm>
            <a:off x="548640" y="4089194"/>
            <a:ext cx="5419192"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8" name="Shape 15"/>
          <p:cNvSpPr/>
          <p:nvPr/>
        </p:nvSpPr>
        <p:spPr>
          <a:xfrm>
            <a:off x="791168" y="4240259"/>
            <a:ext cx="392768" cy="392768"/>
          </a:xfrm>
          <a:prstGeom prst="ellipse">
            <a:avLst/>
          </a:prstGeom>
          <a:solidFill>
            <a:srgbClr val="E2F2F6"/>
          </a:solidFill>
          <a:ln w="12700">
            <a:solidFill>
              <a:srgbClr val="E2F2F6"/>
            </a:solidFill>
            <a:prstDash val="solid"/>
          </a:ln>
        </p:spPr>
      </p:sp>
      <p:sp>
        <p:nvSpPr>
          <p:cNvPr id="19" name="Text 16"/>
          <p:cNvSpPr txBox="1"/>
          <p:nvPr/>
        </p:nvSpPr>
        <p:spPr>
          <a:xfrm>
            <a:off x="791168" y="4240259"/>
            <a:ext cx="392768" cy="392768"/>
          </a:xfrm>
          <a:prstGeom prst="rect">
            <a:avLst/>
          </a:prstGeom>
          <a:noFill/>
          <a:ln/>
        </p:spPr>
        <p:txBody>
          <a:bodyPr wrap="square" lIns="0" tIns="0" rIns="0" bIns="0" rtlCol="0" anchor="ctr"/>
          <a:lstStyle/>
          <a:p>
            <a:pPr algn="ctr" indent="0" marL="0">
              <a:buNone/>
            </a:pPr>
            <a:r>
              <a:rPr lang="el-GR" altLang="en-US" sz="1240" b="1" dirty="0">
                <a:solidFill>
                  <a:srgbClr val="0E7490"/>
                </a:solidFill>
                <a:latin typeface="Calibri" pitchFamily="34" charset="0"/>
                <a:ea typeface="Calibri" pitchFamily="34" charset="-122"/>
                <a:cs typeface="Calibri" pitchFamily="34" charset="-120"/>
              </a:rPr>
              <a:t>3</a:t>
            </a:r>
            <a:endParaRPr lang="el-GR" sz="1240" dirty="0"/>
          </a:p>
        </p:txBody>
      </p:sp>
      <p:sp>
        <p:nvSpPr>
          <p:cNvPr id="20" name="Text 17"/>
          <p:cNvSpPr txBox="1"/>
          <p:nvPr/>
        </p:nvSpPr>
        <p:spPr>
          <a:xfrm>
            <a:off x="1353312" y="4210046"/>
            <a:ext cx="4431640" cy="453194"/>
          </a:xfrm>
          <a:prstGeom prst="rect">
            <a:avLst/>
          </a:prstGeom>
          <a:noFill/>
          <a:ln/>
        </p:spPr>
        <p:txBody>
          <a:bodyPr wrap="square" lIns="0" tIns="0" rIns="0" bIns="0" rtlCol="0" anchor="ctr">
            <a:normAutofit/>
          </a:bodyPr>
          <a:lstStyle/>
          <a:p>
            <a:pPr indent="0" marL="0">
              <a:buNone/>
            </a:pPr>
            <a:r>
              <a:rPr lang="el-GR" altLang="en-US" sz="1580" b="1" dirty="0">
                <a:solidFill>
                  <a:srgbClr val="1B2420"/>
                </a:solidFill>
                <a:latin typeface="Calibri" pitchFamily="34" charset="0"/>
                <a:ea typeface="Calibri" pitchFamily="34" charset="-122"/>
                <a:cs typeface="Calibri" pitchFamily="34" charset="-120"/>
              </a:rPr>
              <a:t>Κατά μορφότυπο</a:t>
            </a:r>
            <a:endParaRPr lang="el-GR" sz="1580" dirty="0"/>
          </a:p>
        </p:txBody>
      </p:sp>
      <p:sp>
        <p:nvSpPr>
          <p:cNvPr id="21" name="Text 18"/>
          <p:cNvSpPr txBox="1"/>
          <p:nvPr/>
        </p:nvSpPr>
        <p:spPr>
          <a:xfrm>
            <a:off x="768096" y="4753879"/>
            <a:ext cx="4980280" cy="891282"/>
          </a:xfrm>
          <a:prstGeom prst="rect">
            <a:avLst/>
          </a:prstGeom>
          <a:noFill/>
          <a:ln/>
        </p:spPr>
        <p:txBody>
          <a:bodyPr wrap="square" lIns="0" tIns="0" rIns="0" bIns="0" rtlCol="0" anchor="t">
            <a:normAutofit/>
          </a:bodyPr>
          <a:lstStyle/>
          <a:p>
            <a:pPr indent="0" marL="0">
              <a:lnSpc>
                <a:spcPct val="105000"/>
              </a:lnSpc>
              <a:buNone/>
            </a:pPr>
            <a:r>
              <a:rPr lang="el-GR" altLang="en-US" sz="1350" dirty="0">
                <a:solidFill>
                  <a:srgbClr val="3A4540"/>
                </a:solidFill>
                <a:latin typeface="Calibri" pitchFamily="34" charset="0"/>
                <a:ea typeface="Calibri" pitchFamily="34" charset="-122"/>
                <a:cs typeface="Calibri" pitchFamily="34" charset="-120"/>
              </a:rPr>
              <a:t>CSV πίνακας (μετρήσεις αισθητήρα, ημερολόγιο) · GeoJSON και Shapefile διανυσματικά (όρια αγροτεμαχίων) · GeoTIFF raster (χάρτης NDVI) · ISO-XML δεδομένα εργασίας (συνταγή μεταβλητής δόσης)</a:t>
            </a:r>
            <a:endParaRPr lang="el-GR" sz="1350" dirty="0"/>
          </a:p>
        </p:txBody>
      </p:sp>
      <p:sp>
        <p:nvSpPr>
          <p:cNvPr id="22" name="Shape 19"/>
          <p:cNvSpPr/>
          <p:nvPr/>
        </p:nvSpPr>
        <p:spPr>
          <a:xfrm>
            <a:off x="6223864" y="4089194"/>
            <a:ext cx="5419192"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3" name="Shape 20"/>
          <p:cNvSpPr/>
          <p:nvPr/>
        </p:nvSpPr>
        <p:spPr>
          <a:xfrm>
            <a:off x="6466391" y="4240259"/>
            <a:ext cx="392768" cy="392768"/>
          </a:xfrm>
          <a:prstGeom prst="ellipse">
            <a:avLst/>
          </a:prstGeom>
          <a:solidFill>
            <a:srgbClr val="E6F3EA"/>
          </a:solidFill>
          <a:ln w="12700">
            <a:solidFill>
              <a:srgbClr val="E6F3EA"/>
            </a:solidFill>
            <a:prstDash val="solid"/>
          </a:ln>
        </p:spPr>
      </p:sp>
      <p:sp>
        <p:nvSpPr>
          <p:cNvPr id="24" name="Text 21"/>
          <p:cNvSpPr txBox="1"/>
          <p:nvPr/>
        </p:nvSpPr>
        <p:spPr>
          <a:xfrm>
            <a:off x="6466391" y="4240259"/>
            <a:ext cx="392768" cy="392768"/>
          </a:xfrm>
          <a:prstGeom prst="rect">
            <a:avLst/>
          </a:prstGeom>
          <a:noFill/>
          <a:ln/>
        </p:spPr>
        <p:txBody>
          <a:bodyPr wrap="square" lIns="0" tIns="0" rIns="0" bIns="0" rtlCol="0" anchor="ctr"/>
          <a:lstStyle/>
          <a:p>
            <a:pPr algn="ctr" indent="0" marL="0">
              <a:buNone/>
            </a:pPr>
            <a:r>
              <a:rPr lang="el-GR" altLang="en-US" sz="1240" b="1" dirty="0">
                <a:solidFill>
                  <a:srgbClr val="16602D"/>
                </a:solidFill>
                <a:latin typeface="Calibri" pitchFamily="34" charset="0"/>
                <a:ea typeface="Calibri" pitchFamily="34" charset="-122"/>
                <a:cs typeface="Calibri" pitchFamily="34" charset="-120"/>
              </a:rPr>
              <a:t>4</a:t>
            </a:r>
            <a:endParaRPr lang="el-GR" sz="1240" dirty="0"/>
          </a:p>
        </p:txBody>
      </p:sp>
      <p:sp>
        <p:nvSpPr>
          <p:cNvPr id="25" name="Text 22"/>
          <p:cNvSpPr txBox="1"/>
          <p:nvPr/>
        </p:nvSpPr>
        <p:spPr>
          <a:xfrm>
            <a:off x="7028536" y="4210046"/>
            <a:ext cx="4431640" cy="453194"/>
          </a:xfrm>
          <a:prstGeom prst="rect">
            <a:avLst/>
          </a:prstGeom>
          <a:noFill/>
          <a:ln/>
        </p:spPr>
        <p:txBody>
          <a:bodyPr wrap="square" lIns="0" tIns="0" rIns="0" bIns="0" rtlCol="0" anchor="ctr">
            <a:normAutofit/>
          </a:bodyPr>
          <a:lstStyle/>
          <a:p>
            <a:pPr indent="0" marL="0">
              <a:buNone/>
            </a:pPr>
            <a:r>
              <a:rPr lang="el-GR" altLang="en-US" sz="1580" b="1" dirty="0">
                <a:solidFill>
                  <a:srgbClr val="1B2420"/>
                </a:solidFill>
                <a:latin typeface="Calibri" pitchFamily="34" charset="0"/>
                <a:ea typeface="Calibri" pitchFamily="34" charset="-122"/>
                <a:cs typeface="Calibri" pitchFamily="34" charset="-120"/>
              </a:rPr>
              <a:t>Κατά ευαισθησία</a:t>
            </a:r>
            <a:endParaRPr lang="el-GR" sz="1580" dirty="0"/>
          </a:p>
        </p:txBody>
      </p:sp>
      <p:sp>
        <p:nvSpPr>
          <p:cNvPr id="26" name="Text 23"/>
          <p:cNvSpPr txBox="1"/>
          <p:nvPr/>
        </p:nvSpPr>
        <p:spPr>
          <a:xfrm>
            <a:off x="6443320" y="4753879"/>
            <a:ext cx="4980280" cy="891282"/>
          </a:xfrm>
          <a:prstGeom prst="rect">
            <a:avLst/>
          </a:prstGeom>
          <a:noFill/>
          <a:ln/>
        </p:spPr>
        <p:txBody>
          <a:bodyPr wrap="square" lIns="0" tIns="0" rIns="0" bIns="0" rtlCol="0" anchor="t">
            <a:normAutofit/>
          </a:bodyPr>
          <a:lstStyle/>
          <a:p>
            <a:pPr indent="0" marL="0">
              <a:lnSpc>
                <a:spcPct val="105000"/>
              </a:lnSpc>
              <a:buNone/>
            </a:pPr>
            <a:r>
              <a:rPr lang="el-GR" altLang="en-US" sz="1350" dirty="0">
                <a:solidFill>
                  <a:srgbClr val="3A4540"/>
                </a:solidFill>
                <a:latin typeface="Calibri" pitchFamily="34" charset="0"/>
                <a:ea typeface="Calibri" pitchFamily="34" charset="-122"/>
                <a:cs typeface="Calibri" pitchFamily="34" charset="-120"/>
              </a:rPr>
              <a:t>Τα δεδομένα χωραφιού που συνδέονται με πρόσωπο είναι προσωπικά (GDPR, KVKK). Σε τρίτους δίνονται συγκεντρωτικά, ψευδωνυμοποιημένα ή ανώνυμα.</a:t>
            </a:r>
            <a:endParaRPr lang="el-GR" sz="13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 8</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Οι τέσσερις διαστάσεις της ποιότητας δεδομένων</a:t>
            </a:r>
            <a:endParaRPr lang="el-GR" sz="2700" dirty="0"/>
          </a:p>
        </p:txBody>
      </p:sp>
      <p:sp>
        <p:nvSpPr>
          <p:cNvPr id="4" name="Text 2"/>
          <p:cNvSpPr txBox="1"/>
          <p:nvPr/>
        </p:nvSpPr>
        <p:spPr>
          <a:xfrm>
            <a:off x="548640" y="2231098"/>
            <a:ext cx="5760720" cy="3504702"/>
          </a:xfrm>
          <a:prstGeom prst="rect">
            <a:avLst/>
          </a:prstGeom>
          <a:noFill/>
          <a:ln/>
        </p:spPr>
        <p:txBody>
          <a:bodyPr wrap="square" lIns="0" tIns="0" rIns="0" bIns="0" rtlCol="0" anchor="t">
            <a:normAutofit/>
          </a:bodyPr>
          <a:lstStyle/>
          <a:p>
            <a:pPr marL="228600" indent="-228600">
              <a:lnSpc>
                <a:spcPct val="105000"/>
              </a:lnSpc>
              <a:spcAft>
                <a:spcPts val="661"/>
              </a:spcAft>
              <a:buSzPct val="100000"/>
              <a:buChar char="•"/>
            </a:pPr>
            <a:r>
              <a:rPr lang="el-GR" altLang="en-US" sz="1400" b="1" dirty="0">
                <a:solidFill>
                  <a:srgbClr val="1B2420"/>
                </a:solidFill>
                <a:latin typeface="Calibri" pitchFamily="34" charset="0"/>
                <a:ea typeface="Calibri" pitchFamily="34" charset="-122"/>
                <a:cs typeface="Calibri" pitchFamily="34" charset="-120"/>
              </a:rPr>
              <a:t>Ακρίβεια: </a:t>
            </a:r>
            <a:r>
              <a:rPr lang="el-GR" altLang="en-US" sz="1400" dirty="0">
                <a:solidFill>
                  <a:srgbClr val="3A4540"/>
                </a:solidFill>
                <a:latin typeface="Calibri" pitchFamily="34" charset="0"/>
                <a:ea typeface="Calibri" pitchFamily="34" charset="-122"/>
                <a:cs typeface="Calibri" pitchFamily="34" charset="-120"/>
              </a:rPr>
              <a:t>αντικατοπτρίζει η τιμή την πραγματικότητα; Μη βαθμονομημένος αισθητήρας, λάθος δόση.</a:t>
            </a:r>
            <a:endParaRPr lang="el-GR" sz="1400" dirty="0"/>
          </a:p>
          <a:p>
            <a:pPr marL="228600" indent="-228600">
              <a:lnSpc>
                <a:spcPct val="105000"/>
              </a:lnSpc>
              <a:spcAft>
                <a:spcPts val="661"/>
              </a:spcAft>
              <a:buSzPct val="100000"/>
              <a:buChar char="•"/>
            </a:pPr>
            <a:r>
              <a:rPr lang="el-GR" altLang="en-US" sz="1400" b="1" dirty="0">
                <a:solidFill>
                  <a:srgbClr val="1B2420"/>
                </a:solidFill>
                <a:latin typeface="Calibri" pitchFamily="34" charset="0"/>
                <a:ea typeface="Calibri" pitchFamily="34" charset="-122"/>
                <a:cs typeface="Calibri" pitchFamily="34" charset="-120"/>
              </a:rPr>
              <a:t>Πληρότητα: </a:t>
            </a:r>
            <a:r>
              <a:rPr lang="el-GR" altLang="en-US" sz="1400" dirty="0">
                <a:solidFill>
                  <a:srgbClr val="3A4540"/>
                </a:solidFill>
                <a:latin typeface="Calibri" pitchFamily="34" charset="0"/>
                <a:ea typeface="Calibri" pitchFamily="34" charset="-122"/>
                <a:cs typeface="Calibri" pitchFamily="34" charset="-120"/>
              </a:rPr>
              <a:t>υπάρχουν όλες οι εγγραφές και τα πεδία; Ημερολόγιο άρδευσης με τρεις κενές μέρες, νεφοσκεπή pixel.</a:t>
            </a:r>
            <a:endParaRPr lang="el-GR" sz="1400" dirty="0"/>
          </a:p>
          <a:p>
            <a:pPr marL="228600" indent="-228600">
              <a:lnSpc>
                <a:spcPct val="105000"/>
              </a:lnSpc>
              <a:spcAft>
                <a:spcPts val="661"/>
              </a:spcAft>
              <a:buSzPct val="100000"/>
              <a:buChar char="•"/>
            </a:pPr>
            <a:r>
              <a:rPr lang="el-GR" altLang="en-US" sz="1400" b="1" dirty="0">
                <a:solidFill>
                  <a:srgbClr val="1B2420"/>
                </a:solidFill>
                <a:latin typeface="Calibri" pitchFamily="34" charset="0"/>
                <a:ea typeface="Calibri" pitchFamily="34" charset="-122"/>
                <a:cs typeface="Calibri" pitchFamily="34" charset="-120"/>
              </a:rPr>
              <a:t>Συνέπεια: </a:t>
            </a:r>
            <a:r>
              <a:rPr lang="el-GR" altLang="en-US" sz="1400" dirty="0">
                <a:solidFill>
                  <a:srgbClr val="3A4540"/>
                </a:solidFill>
                <a:latin typeface="Calibri" pitchFamily="34" charset="0"/>
                <a:ea typeface="Calibri" pitchFamily="34" charset="-122"/>
                <a:cs typeface="Calibri" pitchFamily="34" charset="-120"/>
              </a:rPr>
              <a:t>γράφεται το ίδιο πράγμα παντού ίδια; «K-3» και «δίπλα στο πηγάδι»· στρέμμα και εκτάριο.</a:t>
            </a:r>
            <a:endParaRPr lang="el-GR" sz="1400" dirty="0"/>
          </a:p>
          <a:p>
            <a:pPr marL="228600" indent="-228600">
              <a:lnSpc>
                <a:spcPct val="105000"/>
              </a:lnSpc>
              <a:spcAft>
                <a:spcPts val="661"/>
              </a:spcAft>
              <a:buSzPct val="100000"/>
              <a:buChar char="•"/>
            </a:pPr>
            <a:r>
              <a:rPr lang="el-GR" altLang="en-US" sz="1400" b="1" dirty="0">
                <a:solidFill>
                  <a:srgbClr val="1B2420"/>
                </a:solidFill>
                <a:latin typeface="Calibri" pitchFamily="34" charset="0"/>
                <a:ea typeface="Calibri" pitchFamily="34" charset="-122"/>
                <a:cs typeface="Calibri" pitchFamily="34" charset="-120"/>
              </a:rPr>
              <a:t>Επικαιρότητα: </a:t>
            </a:r>
            <a:r>
              <a:rPr lang="el-GR" altLang="en-US" sz="1400" dirty="0">
                <a:solidFill>
                  <a:srgbClr val="3A4540"/>
                </a:solidFill>
                <a:latin typeface="Calibri" pitchFamily="34" charset="0"/>
                <a:ea typeface="Calibri" pitchFamily="34" charset="-122"/>
                <a:cs typeface="Calibri" pitchFamily="34" charset="-120"/>
              </a:rPr>
              <a:t>αντιστοιχούν τα δεδομένα στη στιγμή της απόφασης; Δεδομένα αισθητήρα που λείπουν δύο μέρες.</a:t>
            </a:r>
            <a:endParaRPr lang="el-GR" sz="1400" dirty="0"/>
          </a:p>
          <a:p>
            <a:pPr marL="228600" indent="-228600">
              <a:lnSpc>
                <a:spcPct val="105000"/>
              </a:lnSpc>
              <a:spcAft>
                <a:spcPts val="661"/>
              </a:spcAft>
              <a:buSzPct val="100000"/>
              <a:buChar char="•"/>
            </a:pPr>
            <a:r>
              <a:rPr lang="el-GR" altLang="en-US" sz="1400" b="1" dirty="0">
                <a:solidFill>
                  <a:srgbClr val="1B2420"/>
                </a:solidFill>
                <a:latin typeface="Calibri" pitchFamily="34" charset="0"/>
                <a:ea typeface="Calibri" pitchFamily="34" charset="-122"/>
                <a:cs typeface="Calibri" pitchFamily="34" charset="-120"/>
              </a:rPr>
              <a:t>Δεύτερη δραστηριότητα: </a:t>
            </a:r>
            <a:r>
              <a:rPr lang="el-GR" altLang="en-US" sz="1400" dirty="0">
                <a:solidFill>
                  <a:srgbClr val="3A4540"/>
                </a:solidFill>
                <a:latin typeface="Calibri" pitchFamily="34" charset="0"/>
                <a:ea typeface="Calibri" pitchFamily="34" charset="-122"/>
                <a:cs typeface="Calibri" pitchFamily="34" charset="-120"/>
              </a:rPr>
              <a:t>αντιστοιχίστε ISOBUS, ADAPT, GeoTIFF, GeoJSON και CSV με τη χρήση τους.</a:t>
            </a:r>
            <a:endParaRPr lang="el-GR" sz="1400" dirty="0"/>
          </a:p>
        </p:txBody>
      </p:sp>
      <p:pic>
        <p:nvPicPr>
          <p:cNvPr id="5" name="Image 0" descr="/root/kozan-akilli-tarim/sunum/build/cache/m3-el-categorize-cf1dc8e7-1800-0.jpg">    </p:cNvPr>
          <p:cNvPicPr>
            <a:picLocks noChangeAspect="1"/>
          </p:cNvPicPr>
          <p:nvPr/>
        </p:nvPicPr>
        <p:blipFill>
          <a:blip r:embed="rId1"/>
          <a:stretch>
            <a:fillRect/>
          </a:stretch>
        </p:blipFill>
        <p:spPr>
          <a:xfrm>
            <a:off x="7842513" y="2231098"/>
            <a:ext cx="2678869" cy="3202572"/>
          </a:xfrm>
          <a:prstGeom prst="rect">
            <a:avLst/>
          </a:prstGeom>
          <a:effectLst>
            <a:outerShdw sx="100000" sy="100000" kx="0" ky="0" algn="bl" rotWithShape="0" blurRad="76200" dist="25400" dir="5400000">
              <a:srgbClr val="1B2420">
                <a:alpha val="22000"/>
              </a:srgbClr>
            </a:outerShdw>
          </a:effectLst>
        </p:spPr>
      </p:pic>
      <p:sp>
        <p:nvSpPr>
          <p:cNvPr id="6" name="Text 3"/>
          <p:cNvSpPr txBox="1"/>
          <p:nvPr/>
        </p:nvSpPr>
        <p:spPr>
          <a:xfrm>
            <a:off x="6720840" y="5509203"/>
            <a:ext cx="4922215" cy="302129"/>
          </a:xfrm>
          <a:prstGeom prst="rect">
            <a:avLst/>
          </a:prstGeom>
          <a:noFill/>
          <a:ln/>
        </p:spPr>
        <p:txBody>
          <a:bodyPr wrap="square" lIns="0" tIns="0" rIns="0" bIns="0" rtlCol="0" anchor="t"/>
          <a:lstStyle/>
          <a:p>
            <a:pPr indent="0" marL="0">
              <a:buNone/>
            </a:pPr>
            <a:r>
              <a:rPr lang="el-GR" altLang="en-US" sz="990" i="1" dirty="0">
                <a:solidFill>
                  <a:srgbClr val="5A6862"/>
                </a:solidFill>
                <a:latin typeface="Calibri" pitchFamily="34" charset="0"/>
                <a:ea typeface="Calibri" pitchFamily="34" charset="-122"/>
                <a:cs typeface="Calibri" pitchFamily="34" charset="-120"/>
              </a:rPr>
              <a:t>Δραστηριότητα μαθήματος 8: κατηγοριοποιήστε τα προβλήματα ποιότητας δεδομένων</a:t>
            </a:r>
            <a:endParaRPr lang="el-GR" sz="990" dirty="0"/>
          </a:p>
        </p:txBody>
      </p:sp>
      <p:sp>
        <p:nvSpPr>
          <p:cNvPr id="7" name="Text 4"/>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AEF, ISOBUS; AgGateway, ADAPT</a:t>
            </a:r>
            <a:endParaRPr lang="el-GR" sz="90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30</a:t>
            </a:r>
            <a:endParaRPr lang="el-GR"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ΜΑΘΗΜΑΤΑ 8 ΚΑΙ 9 · ΑΠΟΘΗΚΕΥΣΗ ΚΑΙ ΑΣΦΑΛΕΙΑ</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Φυλάμε και προστατεύουμε τα δεδομένα</a:t>
            </a:r>
            <a:endParaRPr lang="el-GR" sz="2700" dirty="0"/>
          </a:p>
        </p:txBody>
      </p:sp>
      <p:sp>
        <p:nvSpPr>
          <p:cNvPr id="4" name="Shape 2"/>
          <p:cNvSpPr/>
          <p:nvPr/>
        </p:nvSpPr>
        <p:spPr>
          <a:xfrm>
            <a:off x="548640" y="2231098"/>
            <a:ext cx="5364328" cy="3323424"/>
          </a:xfrm>
          <a:prstGeom prst="roundRect">
            <a:avLst>
              <a:gd name="adj" fmla="val 3302"/>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el-GR" altLang="en-US" sz="1800" b="1" dirty="0">
                <a:solidFill>
                  <a:srgbClr val="854D0E"/>
                </a:solidFill>
                <a:latin typeface="Calibri" pitchFamily="34" charset="0"/>
                <a:ea typeface="Calibri" pitchFamily="34" charset="-122"/>
                <a:cs typeface="Calibri" pitchFamily="34" charset="-120"/>
              </a:rPr>
              <a:t>Αποθήκευση και αντίγραφα ασφαλείας</a:t>
            </a:r>
            <a:endParaRPr lang="el-GR" sz="1800" dirty="0"/>
          </a:p>
        </p:txBody>
      </p:sp>
      <p:sp>
        <p:nvSpPr>
          <p:cNvPr id="6" name="Text 4"/>
          <p:cNvSpPr txBox="1"/>
          <p:nvPr/>
        </p:nvSpPr>
        <p:spPr>
          <a:xfrm>
            <a:off x="868680"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Περισσότερα από ένα αντίγραφα: τουλάχιστον ένα εκτός της κύριας συσκευής ή υπηρεσίας</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Διαφορετικό μέσο: υπολογιστής και εξωτερικός δίσκος ή άλλο νέφος</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Άλλο μέρος: μια πυρκαγιά ή πλημμύρα να μην καταστρέψει όλα τα αντίγραφα</a:t>
            </a:r>
            <a:endParaRPr lang="el-GR" sz="1350" dirty="0"/>
          </a:p>
        </p:txBody>
      </p:sp>
      <p:sp>
        <p:nvSpPr>
          <p:cNvPr id="7" name="Shape 5"/>
          <p:cNvSpPr/>
          <p:nvPr/>
        </p:nvSpPr>
        <p:spPr>
          <a:xfrm>
            <a:off x="6278728" y="2231098"/>
            <a:ext cx="5364328" cy="3323424"/>
          </a:xfrm>
          <a:prstGeom prst="roundRect">
            <a:avLst>
              <a:gd name="adj" fmla="val 3302"/>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el-GR" altLang="en-US" sz="1800" b="1" dirty="0">
                <a:solidFill>
                  <a:srgbClr val="16602D"/>
                </a:solidFill>
                <a:latin typeface="Calibri" pitchFamily="34" charset="0"/>
                <a:ea typeface="Calibri" pitchFamily="34" charset="-122"/>
                <a:cs typeface="Calibri" pitchFamily="34" charset="-120"/>
              </a:rPr>
              <a:t>Ασφάλεια δεδομένων</a:t>
            </a:r>
            <a:endParaRPr lang="el-GR" sz="1800" dirty="0"/>
          </a:p>
        </p:txBody>
      </p:sp>
      <p:sp>
        <p:nvSpPr>
          <p:cNvPr id="9" name="Text 7"/>
          <p:cNvSpPr txBox="1"/>
          <p:nvPr/>
        </p:nvSpPr>
        <p:spPr>
          <a:xfrm>
            <a:off x="6598768"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Στο χωράφι και στον λογαριασμό: καμία μη εξουσιοδοτημένη πρόσβαση, προστατευμένα καλώδια, νέοι κωδικοί, ενημερωμένο λογισμικό</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Ο πάροχος προστατεύει από απώλεια, κλοπή και μη εξουσιοδοτημένη πρόσβαση· ενημερώνει για παραβιάσεις</a:t>
            </a:r>
            <a:endParaRPr lang="el-GR" sz="1350" dirty="0"/>
          </a:p>
          <a:p>
            <a:pPr marL="203200" indent="-203200">
              <a:spcAft>
                <a:spcPts val="496"/>
              </a:spcAft>
              <a:buSzPct val="100000"/>
              <a:buChar char="•"/>
            </a:pPr>
            <a:r>
              <a:rPr lang="el-GR" altLang="en-US" sz="1350" dirty="0">
                <a:solidFill>
                  <a:srgbClr val="1B2420"/>
                </a:solidFill>
                <a:latin typeface="Calibri" pitchFamily="34" charset="0"/>
                <a:ea typeface="Calibri" pitchFamily="34" charset="-122"/>
                <a:cs typeface="Calibri" pitchFamily="34" charset="-120"/>
              </a:rPr>
              <a:t>Στον διαμοιρασμό: σε τρίτους συγκεντρωτικά, ψευδωνυμοποιημένα ή ανώνυμα δεδομένα</a:t>
            </a:r>
            <a:endParaRPr lang="el-GR" sz="135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GLOBALG.A.P. IFA v6 (2024); Copa-Cogeca κ.ά. (2020); Εμπορικό Επιμελητήριο Κοζάν, Οδηγός Αισθητήρων IoT (2026)</a:t>
            </a:r>
            <a:endParaRPr lang="el-G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31</a:t>
            </a:r>
            <a:endParaRPr lang="el-GR" sz="900" dirty="0"/>
          </a:p>
        </p:txBody>
      </p:sp>
      <p:sp>
        <p:nvSpPr>
          <p:cNvPr id="13" name="Shape 10"/>
          <p:cNvSpPr/>
          <p:nvPr/>
        </p:nvSpPr>
        <p:spPr>
          <a:xfrm>
            <a:off x="777240" y="4716113"/>
            <a:ext cx="4907128" cy="717557"/>
          </a:xfrm>
          <a:prstGeom prst="roundRect">
            <a:avLst>
              <a:gd name="adj" fmla="val 10195"/>
            </a:avLst>
          </a:prstGeom>
          <a:solidFill>
            <a:srgbClr val="FFFFFF"/>
          </a:solidFill>
          <a:ln w="9525">
            <a:solidFill>
              <a:srgbClr val="F0DDB5"/>
            </a:solidFill>
            <a:prstDash val="solid"/>
          </a:ln>
        </p:spPr>
      </p:sp>
      <p:sp>
        <p:nvSpPr>
          <p:cNvPr id="14" name="Text 11"/>
          <p:cNvSpPr txBox="1"/>
          <p:nvPr/>
        </p:nvSpPr>
        <p:spPr>
          <a:xfrm>
            <a:off x="960120" y="4776539"/>
            <a:ext cx="4541368" cy="596706"/>
          </a:xfrm>
          <a:prstGeom prst="rect">
            <a:avLst/>
          </a:prstGeom>
          <a:noFill/>
          <a:ln/>
        </p:spPr>
        <p:txBody>
          <a:bodyPr wrap="square" lIns="0" tIns="0" rIns="0" bIns="0" rtlCol="0" anchor="ctr">
            <a:normAutofit/>
          </a:bodyPr>
          <a:lstStyle/>
          <a:p>
            <a:pPr indent="0" marL="0">
              <a:buNone/>
            </a:pPr>
            <a:r>
              <a:rPr lang="el-GR" altLang="en-US" sz="1260" b="1" dirty="0">
                <a:solidFill>
                  <a:srgbClr val="854D0E"/>
                </a:solidFill>
                <a:latin typeface="Calibri" pitchFamily="34" charset="0"/>
                <a:ea typeface="Calibri" pitchFamily="34" charset="-122"/>
                <a:cs typeface="Calibri" pitchFamily="34" charset="-120"/>
              </a:rPr>
              <a:t>Δοκιμή επαναφοράς: </a:t>
            </a:r>
            <a:r>
              <a:rPr lang="el-GR" altLang="en-US" sz="1260" dirty="0">
                <a:solidFill>
                  <a:srgbClr val="1B2420"/>
                </a:solidFill>
                <a:latin typeface="Calibri" pitchFamily="34" charset="0"/>
                <a:ea typeface="Calibri" pitchFamily="34" charset="-122"/>
                <a:cs typeface="Calibri" pitchFamily="34" charset="-120"/>
              </a:rPr>
              <a:t>τουλάχιστον μία φορά τον χρόνο ανοίξτε ένα αρχείο από αντίγραφο· αντίγραφο που δεν ανοίγει δεν είναι αντίγραφο.</a:t>
            </a:r>
            <a:endParaRPr lang="el-GR" sz="1260" dirty="0"/>
          </a:p>
        </p:txBody>
      </p:sp>
      <p:sp>
        <p:nvSpPr>
          <p:cNvPr id="15" name="Shape 12"/>
          <p:cNvSpPr/>
          <p:nvPr/>
        </p:nvSpPr>
        <p:spPr>
          <a:xfrm>
            <a:off x="6507328" y="4716113"/>
            <a:ext cx="4907128" cy="717557"/>
          </a:xfrm>
          <a:prstGeom prst="roundRect">
            <a:avLst>
              <a:gd name="adj" fmla="val 10195"/>
            </a:avLst>
          </a:prstGeom>
          <a:solidFill>
            <a:srgbClr val="FFFFFF"/>
          </a:solidFill>
          <a:ln w="9525">
            <a:solidFill>
              <a:srgbClr val="CFE6D6"/>
            </a:solidFill>
            <a:prstDash val="solid"/>
          </a:ln>
        </p:spPr>
      </p:sp>
      <p:sp>
        <p:nvSpPr>
          <p:cNvPr id="16" name="Text 13"/>
          <p:cNvSpPr txBox="1"/>
          <p:nvPr/>
        </p:nvSpPr>
        <p:spPr>
          <a:xfrm>
            <a:off x="6690208" y="4776539"/>
            <a:ext cx="4541368" cy="596706"/>
          </a:xfrm>
          <a:prstGeom prst="rect">
            <a:avLst/>
          </a:prstGeom>
          <a:noFill/>
          <a:ln/>
        </p:spPr>
        <p:txBody>
          <a:bodyPr wrap="square" lIns="0" tIns="0" rIns="0" bIns="0" rtlCol="0" anchor="ctr">
            <a:normAutofit/>
          </a:bodyPr>
          <a:lstStyle/>
          <a:p>
            <a:pPr indent="0" marL="0">
              <a:buNone/>
            </a:pPr>
            <a:r>
              <a:rPr lang="el-GR" altLang="en-US" sz="1260" b="1" dirty="0">
                <a:solidFill>
                  <a:srgbClr val="16602D"/>
                </a:solidFill>
                <a:latin typeface="Calibri" pitchFamily="34" charset="0"/>
                <a:ea typeface="Calibri" pitchFamily="34" charset="-122"/>
                <a:cs typeface="Calibri" pitchFamily="34" charset="-120"/>
              </a:rPr>
              <a:t>Επιπλέον: </a:t>
            </a:r>
            <a:r>
              <a:rPr lang="el-GR" altLang="en-US" sz="1260" dirty="0">
                <a:solidFill>
                  <a:srgbClr val="1B2420"/>
                </a:solidFill>
                <a:latin typeface="Calibri" pitchFamily="34" charset="0"/>
                <a:ea typeface="Calibri" pitchFamily="34" charset="-122"/>
                <a:cs typeface="Calibri" pitchFamily="34" charset="-120"/>
              </a:rPr>
              <a:t>τα δεδομένα δεν χρησιμοποιούνται για την αξιολόγηση της πιστοληπτικής ικανότητας της πηγής τους.</a:t>
            </a:r>
            <a:endParaRPr lang="el-GR" sz="126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9 · ΔΙΚΑΙΩΜΑΤΑ ΔΕΔΟΜΕΝΩΝ</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520" b="1" dirty="0">
                <a:solidFill>
                  <a:srgbClr val="1B2420"/>
                </a:solidFill>
                <a:latin typeface="Calibri" pitchFamily="34" charset="0"/>
                <a:ea typeface="Calibri" pitchFamily="34" charset="-122"/>
                <a:cs typeface="Calibri" pitchFamily="34" charset="-120"/>
              </a:rPr>
              <a:t>Ποιος χρησιμοποιεί τα δεδομένα; Αποφασίζει ο γεωργός</a:t>
            </a:r>
            <a:endParaRPr lang="el-GR" sz="252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Copa-Cogeca, CEMA κ.ά. (2020), EU Code of conduct on agricultural data sharing</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32</a:t>
            </a:r>
            <a:endParaRPr lang="el-GR" sz="900" dirty="0"/>
          </a:p>
        </p:txBody>
      </p:sp>
      <p:sp>
        <p:nvSpPr>
          <p:cNvPr id="7" name="Shape 4"/>
          <p:cNvSpPr/>
          <p:nvPr/>
        </p:nvSpPr>
        <p:spPr>
          <a:xfrm>
            <a:off x="548640"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8" name="Shape 5"/>
          <p:cNvSpPr/>
          <p:nvPr/>
        </p:nvSpPr>
        <p:spPr>
          <a:xfrm>
            <a:off x="791168" y="2382163"/>
            <a:ext cx="392768" cy="392768"/>
          </a:xfrm>
          <a:prstGeom prst="ellipse">
            <a:avLst/>
          </a:prstGeom>
          <a:solidFill>
            <a:srgbClr val="E6F3EA"/>
          </a:solidFill>
          <a:ln w="12700">
            <a:solidFill>
              <a:srgbClr val="E6F3EA"/>
            </a:solidFill>
            <a:prstDash val="solid"/>
          </a:ln>
        </p:spPr>
      </p:sp>
      <p:sp>
        <p:nvSpPr>
          <p:cNvPr id="9" name="Text 6"/>
          <p:cNvSpPr txBox="1"/>
          <p:nvPr/>
        </p:nvSpPr>
        <p:spPr>
          <a:xfrm>
            <a:off x="791168" y="2382163"/>
            <a:ext cx="392768" cy="392768"/>
          </a:xfrm>
          <a:prstGeom prst="rect">
            <a:avLst/>
          </a:prstGeom>
          <a:noFill/>
          <a:ln/>
        </p:spPr>
        <p:txBody>
          <a:bodyPr wrap="square" lIns="0" tIns="0" rIns="0" bIns="0" rtlCol="0" anchor="ctr"/>
          <a:lstStyle/>
          <a:p>
            <a:pPr algn="ctr" indent="0" marL="0">
              <a:buNone/>
            </a:pPr>
            <a:r>
              <a:rPr lang="el-GR" altLang="en-US" sz="1240" b="1" dirty="0">
                <a:solidFill>
                  <a:srgbClr val="16602D"/>
                </a:solidFill>
                <a:latin typeface="Calibri" pitchFamily="34" charset="0"/>
                <a:ea typeface="Calibri" pitchFamily="34" charset="-122"/>
                <a:cs typeface="Calibri" pitchFamily="34" charset="-120"/>
              </a:rPr>
              <a:t>1</a:t>
            </a:r>
            <a:endParaRPr lang="el-GR" sz="1240" dirty="0"/>
          </a:p>
        </p:txBody>
      </p:sp>
      <p:sp>
        <p:nvSpPr>
          <p:cNvPr id="10" name="Text 7"/>
          <p:cNvSpPr txBox="1"/>
          <p:nvPr/>
        </p:nvSpPr>
        <p:spPr>
          <a:xfrm>
            <a:off x="1353312" y="2351950"/>
            <a:ext cx="2539898" cy="453194"/>
          </a:xfrm>
          <a:prstGeom prst="rect">
            <a:avLst/>
          </a:prstGeom>
          <a:noFill/>
          <a:ln/>
        </p:spPr>
        <p:txBody>
          <a:bodyPr wrap="square" lIns="0" tIns="0" rIns="0" bIns="0" rtlCol="0" anchor="ctr">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Ρητή συναίνεση</a:t>
            </a:r>
            <a:endParaRPr lang="el-GR" sz="1490" dirty="0"/>
          </a:p>
        </p:txBody>
      </p:sp>
      <p:sp>
        <p:nvSpPr>
          <p:cNvPr id="11" name="Text 8"/>
          <p:cNvSpPr txBox="1"/>
          <p:nvPr/>
        </p:nvSpPr>
        <p:spPr>
          <a:xfrm>
            <a:off x="768096" y="2895783"/>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260" dirty="0">
                <a:solidFill>
                  <a:srgbClr val="3A4540"/>
                </a:solidFill>
                <a:latin typeface="Calibri" pitchFamily="34" charset="0"/>
                <a:ea typeface="Calibri" pitchFamily="34" charset="-122"/>
                <a:cs typeface="Calibri" pitchFamily="34" charset="-120"/>
              </a:rPr>
              <a:t>Τα δεδομένα συλλέγονται και χρησιμοποιούνται μόνο με ρητή και ενημερωμένη συναίνεση της πηγής τους, μέσω σύμβασης.</a:t>
            </a:r>
            <a:endParaRPr lang="el-GR" sz="1260" dirty="0"/>
          </a:p>
        </p:txBody>
      </p:sp>
      <p:sp>
        <p:nvSpPr>
          <p:cNvPr id="12" name="Shape 9"/>
          <p:cNvSpPr/>
          <p:nvPr/>
        </p:nvSpPr>
        <p:spPr>
          <a:xfrm>
            <a:off x="4332122"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3" name="Shape 10"/>
          <p:cNvSpPr/>
          <p:nvPr/>
        </p:nvSpPr>
        <p:spPr>
          <a:xfrm>
            <a:off x="4574650" y="2382163"/>
            <a:ext cx="392768" cy="392768"/>
          </a:xfrm>
          <a:prstGeom prst="ellipse">
            <a:avLst/>
          </a:prstGeom>
          <a:solidFill>
            <a:srgbClr val="FBF1DC"/>
          </a:solidFill>
          <a:ln w="12700">
            <a:solidFill>
              <a:srgbClr val="FBF1DC"/>
            </a:solidFill>
            <a:prstDash val="solid"/>
          </a:ln>
        </p:spPr>
      </p:sp>
      <p:sp>
        <p:nvSpPr>
          <p:cNvPr id="14" name="Text 11"/>
          <p:cNvSpPr txBox="1"/>
          <p:nvPr/>
        </p:nvSpPr>
        <p:spPr>
          <a:xfrm>
            <a:off x="4574650" y="2382163"/>
            <a:ext cx="392768" cy="392768"/>
          </a:xfrm>
          <a:prstGeom prst="rect">
            <a:avLst/>
          </a:prstGeom>
          <a:noFill/>
          <a:ln/>
        </p:spPr>
        <p:txBody>
          <a:bodyPr wrap="square" lIns="0" tIns="0" rIns="0" bIns="0" rtlCol="0" anchor="ctr"/>
          <a:lstStyle/>
          <a:p>
            <a:pPr algn="ctr" indent="0" marL="0">
              <a:buNone/>
            </a:pPr>
            <a:r>
              <a:rPr lang="el-GR" altLang="en-US" sz="1240" b="1" dirty="0">
                <a:solidFill>
                  <a:srgbClr val="854D0E"/>
                </a:solidFill>
                <a:latin typeface="Calibri" pitchFamily="34" charset="0"/>
                <a:ea typeface="Calibri" pitchFamily="34" charset="-122"/>
                <a:cs typeface="Calibri" pitchFamily="34" charset="-120"/>
              </a:rPr>
              <a:t>2</a:t>
            </a:r>
            <a:endParaRPr lang="el-GR" sz="1240" dirty="0"/>
          </a:p>
        </p:txBody>
      </p:sp>
      <p:sp>
        <p:nvSpPr>
          <p:cNvPr id="15" name="Text 12"/>
          <p:cNvSpPr txBox="1"/>
          <p:nvPr/>
        </p:nvSpPr>
        <p:spPr>
          <a:xfrm>
            <a:off x="5136794" y="2351950"/>
            <a:ext cx="2539898" cy="453194"/>
          </a:xfrm>
          <a:prstGeom prst="rect">
            <a:avLst/>
          </a:prstGeom>
          <a:noFill/>
          <a:ln/>
        </p:spPr>
        <p:txBody>
          <a:bodyPr wrap="square" lIns="0" tIns="0" rIns="0" bIns="0" rtlCol="0" anchor="ctr">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Περιορισμός στον σκοπό</a:t>
            </a:r>
            <a:endParaRPr lang="el-GR" sz="1490" dirty="0"/>
          </a:p>
        </p:txBody>
      </p:sp>
      <p:sp>
        <p:nvSpPr>
          <p:cNvPr id="16" name="Text 13"/>
          <p:cNvSpPr txBox="1"/>
          <p:nvPr/>
        </p:nvSpPr>
        <p:spPr>
          <a:xfrm>
            <a:off x="4551578" y="2895783"/>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260" dirty="0">
                <a:solidFill>
                  <a:srgbClr val="3A4540"/>
                </a:solidFill>
                <a:latin typeface="Calibri" pitchFamily="34" charset="0"/>
                <a:ea typeface="Calibri" pitchFamily="34" charset="-122"/>
                <a:cs typeface="Calibri" pitchFamily="34" charset="-120"/>
              </a:rPr>
              <a:t>Μόνο για τον σκοπό που συμφωνήθηκε στη σύμβαση· αποθήκευση όσο χρειάζεται.</a:t>
            </a:r>
            <a:endParaRPr lang="el-GR" sz="1260" dirty="0"/>
          </a:p>
        </p:txBody>
      </p:sp>
      <p:sp>
        <p:nvSpPr>
          <p:cNvPr id="17" name="Shape 14"/>
          <p:cNvSpPr/>
          <p:nvPr/>
        </p:nvSpPr>
        <p:spPr>
          <a:xfrm>
            <a:off x="8115605"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8" name="Shape 15"/>
          <p:cNvSpPr/>
          <p:nvPr/>
        </p:nvSpPr>
        <p:spPr>
          <a:xfrm>
            <a:off x="8358133" y="2382163"/>
            <a:ext cx="392768" cy="392768"/>
          </a:xfrm>
          <a:prstGeom prst="ellipse">
            <a:avLst/>
          </a:prstGeom>
          <a:solidFill>
            <a:srgbClr val="E2F2F6"/>
          </a:solidFill>
          <a:ln w="12700">
            <a:solidFill>
              <a:srgbClr val="E2F2F6"/>
            </a:solidFill>
            <a:prstDash val="solid"/>
          </a:ln>
        </p:spPr>
      </p:sp>
      <p:sp>
        <p:nvSpPr>
          <p:cNvPr id="19" name="Text 16"/>
          <p:cNvSpPr txBox="1"/>
          <p:nvPr/>
        </p:nvSpPr>
        <p:spPr>
          <a:xfrm>
            <a:off x="8358133" y="2382163"/>
            <a:ext cx="392768" cy="392768"/>
          </a:xfrm>
          <a:prstGeom prst="rect">
            <a:avLst/>
          </a:prstGeom>
          <a:noFill/>
          <a:ln/>
        </p:spPr>
        <p:txBody>
          <a:bodyPr wrap="square" lIns="0" tIns="0" rIns="0" bIns="0" rtlCol="0" anchor="ctr"/>
          <a:lstStyle/>
          <a:p>
            <a:pPr algn="ctr" indent="0" marL="0">
              <a:buNone/>
            </a:pPr>
            <a:r>
              <a:rPr lang="el-GR" altLang="en-US" sz="1240" b="1" dirty="0">
                <a:solidFill>
                  <a:srgbClr val="0E7490"/>
                </a:solidFill>
                <a:latin typeface="Calibri" pitchFamily="34" charset="0"/>
                <a:ea typeface="Calibri" pitchFamily="34" charset="-122"/>
                <a:cs typeface="Calibri" pitchFamily="34" charset="-120"/>
              </a:rPr>
              <a:t>3</a:t>
            </a:r>
            <a:endParaRPr lang="el-GR" sz="1240" dirty="0"/>
          </a:p>
        </p:txBody>
      </p:sp>
      <p:sp>
        <p:nvSpPr>
          <p:cNvPr id="20" name="Text 17"/>
          <p:cNvSpPr txBox="1"/>
          <p:nvPr/>
        </p:nvSpPr>
        <p:spPr>
          <a:xfrm>
            <a:off x="8920277" y="2351950"/>
            <a:ext cx="2539898" cy="453194"/>
          </a:xfrm>
          <a:prstGeom prst="rect">
            <a:avLst/>
          </a:prstGeom>
          <a:noFill/>
          <a:ln/>
        </p:spPr>
        <p:txBody>
          <a:bodyPr wrap="square" lIns="0" tIns="0" rIns="0" bIns="0" rtlCol="0" anchor="ctr">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Τρίτα μέρη</a:t>
            </a:r>
            <a:endParaRPr lang="el-GR" sz="1490" dirty="0"/>
          </a:p>
        </p:txBody>
      </p:sp>
      <p:sp>
        <p:nvSpPr>
          <p:cNvPr id="21" name="Text 18"/>
          <p:cNvSpPr txBox="1"/>
          <p:nvPr/>
        </p:nvSpPr>
        <p:spPr>
          <a:xfrm>
            <a:off x="8335061" y="2895783"/>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260" dirty="0">
                <a:solidFill>
                  <a:srgbClr val="3A4540"/>
                </a:solidFill>
                <a:latin typeface="Calibri" pitchFamily="34" charset="0"/>
                <a:ea typeface="Calibri" pitchFamily="34" charset="-122"/>
                <a:cs typeface="Calibri" pitchFamily="34" charset="-120"/>
              </a:rPr>
              <a:t>Αν δεν είναι απαραίτητα για την υπηρεσία, μόνο συγκεντρωτικά, ψευδωνυμοποιημένα ή ανώνυμα· πώληση ή διάθεση μόνο με συναίνεση.</a:t>
            </a:r>
            <a:endParaRPr lang="el-GR" sz="1260" dirty="0"/>
          </a:p>
        </p:txBody>
      </p:sp>
      <p:sp>
        <p:nvSpPr>
          <p:cNvPr id="22" name="Shape 19"/>
          <p:cNvSpPr/>
          <p:nvPr/>
        </p:nvSpPr>
        <p:spPr>
          <a:xfrm>
            <a:off x="548640"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3" name="Shape 20"/>
          <p:cNvSpPr/>
          <p:nvPr/>
        </p:nvSpPr>
        <p:spPr>
          <a:xfrm>
            <a:off x="791168" y="4240259"/>
            <a:ext cx="392768" cy="392768"/>
          </a:xfrm>
          <a:prstGeom prst="ellipse">
            <a:avLst/>
          </a:prstGeom>
          <a:solidFill>
            <a:srgbClr val="E6F3EA"/>
          </a:solidFill>
          <a:ln w="12700">
            <a:solidFill>
              <a:srgbClr val="E6F3EA"/>
            </a:solidFill>
            <a:prstDash val="solid"/>
          </a:ln>
        </p:spPr>
      </p:sp>
      <p:sp>
        <p:nvSpPr>
          <p:cNvPr id="24" name="Text 21"/>
          <p:cNvSpPr txBox="1"/>
          <p:nvPr/>
        </p:nvSpPr>
        <p:spPr>
          <a:xfrm>
            <a:off x="791168" y="4240259"/>
            <a:ext cx="392768" cy="392768"/>
          </a:xfrm>
          <a:prstGeom prst="rect">
            <a:avLst/>
          </a:prstGeom>
          <a:noFill/>
          <a:ln/>
        </p:spPr>
        <p:txBody>
          <a:bodyPr wrap="square" lIns="0" tIns="0" rIns="0" bIns="0" rtlCol="0" anchor="ctr"/>
          <a:lstStyle/>
          <a:p>
            <a:pPr algn="ctr" indent="0" marL="0">
              <a:buNone/>
            </a:pPr>
            <a:r>
              <a:rPr lang="el-GR" altLang="en-US" sz="1240" b="1" dirty="0">
                <a:solidFill>
                  <a:srgbClr val="16602D"/>
                </a:solidFill>
                <a:latin typeface="Calibri" pitchFamily="34" charset="0"/>
                <a:ea typeface="Calibri" pitchFamily="34" charset="-122"/>
                <a:cs typeface="Calibri" pitchFamily="34" charset="-120"/>
              </a:rPr>
              <a:t>4</a:t>
            </a:r>
            <a:endParaRPr lang="el-GR" sz="1240" dirty="0"/>
          </a:p>
        </p:txBody>
      </p:sp>
      <p:sp>
        <p:nvSpPr>
          <p:cNvPr id="25" name="Text 22"/>
          <p:cNvSpPr txBox="1"/>
          <p:nvPr/>
        </p:nvSpPr>
        <p:spPr>
          <a:xfrm>
            <a:off x="1353312" y="4210046"/>
            <a:ext cx="2539898" cy="453194"/>
          </a:xfrm>
          <a:prstGeom prst="rect">
            <a:avLst/>
          </a:prstGeom>
          <a:noFill/>
          <a:ln/>
        </p:spPr>
        <p:txBody>
          <a:bodyPr wrap="square" lIns="0" tIns="0" rIns="0" bIns="0" rtlCol="0" anchor="ctr">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Φορητότητα</a:t>
            </a:r>
            <a:endParaRPr lang="el-GR" sz="1490" dirty="0"/>
          </a:p>
        </p:txBody>
      </p:sp>
      <p:sp>
        <p:nvSpPr>
          <p:cNvPr id="26" name="Text 23"/>
          <p:cNvSpPr txBox="1"/>
          <p:nvPr/>
        </p:nvSpPr>
        <p:spPr>
          <a:xfrm>
            <a:off x="768096" y="4753879"/>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260" dirty="0">
                <a:solidFill>
                  <a:srgbClr val="3A4540"/>
                </a:solidFill>
                <a:latin typeface="Calibri" pitchFamily="34" charset="0"/>
                <a:ea typeface="Calibri" pitchFamily="34" charset="-122"/>
                <a:cs typeface="Calibri" pitchFamily="34" charset="-120"/>
              </a:rPr>
              <a:t>Τα δεδομένα λαμβάνονται σε δομημένη, αναγνώσιμη από μηχανή μορφή και μεταφέρονται σε άλλη υπηρεσία.</a:t>
            </a:r>
            <a:endParaRPr lang="el-GR" sz="1260" dirty="0"/>
          </a:p>
        </p:txBody>
      </p:sp>
      <p:sp>
        <p:nvSpPr>
          <p:cNvPr id="27" name="Shape 24"/>
          <p:cNvSpPr/>
          <p:nvPr/>
        </p:nvSpPr>
        <p:spPr>
          <a:xfrm>
            <a:off x="4332122"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8" name="Shape 25"/>
          <p:cNvSpPr/>
          <p:nvPr/>
        </p:nvSpPr>
        <p:spPr>
          <a:xfrm>
            <a:off x="4574650" y="4240259"/>
            <a:ext cx="392768" cy="392768"/>
          </a:xfrm>
          <a:prstGeom prst="ellipse">
            <a:avLst/>
          </a:prstGeom>
          <a:solidFill>
            <a:srgbClr val="FBF1DC"/>
          </a:solidFill>
          <a:ln w="12700">
            <a:solidFill>
              <a:srgbClr val="FBF1DC"/>
            </a:solidFill>
            <a:prstDash val="solid"/>
          </a:ln>
        </p:spPr>
      </p:sp>
      <p:sp>
        <p:nvSpPr>
          <p:cNvPr id="29" name="Text 26"/>
          <p:cNvSpPr txBox="1"/>
          <p:nvPr/>
        </p:nvSpPr>
        <p:spPr>
          <a:xfrm>
            <a:off x="4574650" y="4240259"/>
            <a:ext cx="392768" cy="392768"/>
          </a:xfrm>
          <a:prstGeom prst="rect">
            <a:avLst/>
          </a:prstGeom>
          <a:noFill/>
          <a:ln/>
        </p:spPr>
        <p:txBody>
          <a:bodyPr wrap="square" lIns="0" tIns="0" rIns="0" bIns="0" rtlCol="0" anchor="ctr"/>
          <a:lstStyle/>
          <a:p>
            <a:pPr algn="ctr" indent="0" marL="0">
              <a:buNone/>
            </a:pPr>
            <a:r>
              <a:rPr lang="el-GR" altLang="en-US" sz="1240" b="1" dirty="0">
                <a:solidFill>
                  <a:srgbClr val="854D0E"/>
                </a:solidFill>
                <a:latin typeface="Calibri" pitchFamily="34" charset="0"/>
                <a:ea typeface="Calibri" pitchFamily="34" charset="-122"/>
                <a:cs typeface="Calibri" pitchFamily="34" charset="-120"/>
              </a:rPr>
              <a:t>5</a:t>
            </a:r>
            <a:endParaRPr lang="el-GR" sz="1240" dirty="0"/>
          </a:p>
        </p:txBody>
      </p:sp>
      <p:sp>
        <p:nvSpPr>
          <p:cNvPr id="30" name="Text 27"/>
          <p:cNvSpPr txBox="1"/>
          <p:nvPr/>
        </p:nvSpPr>
        <p:spPr>
          <a:xfrm>
            <a:off x="5136794" y="4210046"/>
            <a:ext cx="2539898" cy="453194"/>
          </a:xfrm>
          <a:prstGeom prst="rect">
            <a:avLst/>
          </a:prstGeom>
          <a:noFill/>
          <a:ln/>
        </p:spPr>
        <p:txBody>
          <a:bodyPr wrap="square" lIns="0" tIns="0" rIns="0" bIns="0" rtlCol="0" anchor="ctr">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Αμετάβλητη σύμβαση</a:t>
            </a:r>
            <a:endParaRPr lang="el-GR" sz="1490" dirty="0"/>
          </a:p>
        </p:txBody>
      </p:sp>
      <p:sp>
        <p:nvSpPr>
          <p:cNvPr id="31" name="Text 28"/>
          <p:cNvSpPr txBox="1"/>
          <p:nvPr/>
        </p:nvSpPr>
        <p:spPr>
          <a:xfrm>
            <a:off x="4551578" y="4753879"/>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260" dirty="0">
                <a:solidFill>
                  <a:srgbClr val="3A4540"/>
                </a:solidFill>
                <a:latin typeface="Calibri" pitchFamily="34" charset="0"/>
                <a:ea typeface="Calibri" pitchFamily="34" charset="-122"/>
                <a:cs typeface="Calibri" pitchFamily="34" charset="-120"/>
              </a:rPr>
              <a:t>Καμία αλλαγή χωρίς συναίνεση· με την αποχώρηση μπορεί να ζητηθεί διαγραφή ή επιστροφή.</a:t>
            </a:r>
            <a:endParaRPr lang="el-GR" sz="1260" dirty="0"/>
          </a:p>
        </p:txBody>
      </p:sp>
      <p:sp>
        <p:nvSpPr>
          <p:cNvPr id="32" name="Shape 29"/>
          <p:cNvSpPr/>
          <p:nvPr/>
        </p:nvSpPr>
        <p:spPr>
          <a:xfrm>
            <a:off x="8115605"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33" name="Shape 30"/>
          <p:cNvSpPr/>
          <p:nvPr/>
        </p:nvSpPr>
        <p:spPr>
          <a:xfrm>
            <a:off x="8358133" y="4240259"/>
            <a:ext cx="392768" cy="392768"/>
          </a:xfrm>
          <a:prstGeom prst="ellipse">
            <a:avLst/>
          </a:prstGeom>
          <a:solidFill>
            <a:srgbClr val="E2F2F6"/>
          </a:solidFill>
          <a:ln w="12700">
            <a:solidFill>
              <a:srgbClr val="E2F2F6"/>
            </a:solidFill>
            <a:prstDash val="solid"/>
          </a:ln>
        </p:spPr>
      </p:sp>
      <p:sp>
        <p:nvSpPr>
          <p:cNvPr id="34" name="Text 31"/>
          <p:cNvSpPr txBox="1"/>
          <p:nvPr/>
        </p:nvSpPr>
        <p:spPr>
          <a:xfrm>
            <a:off x="8358133" y="4240259"/>
            <a:ext cx="392768" cy="392768"/>
          </a:xfrm>
          <a:prstGeom prst="rect">
            <a:avLst/>
          </a:prstGeom>
          <a:noFill/>
          <a:ln/>
        </p:spPr>
        <p:txBody>
          <a:bodyPr wrap="square" lIns="0" tIns="0" rIns="0" bIns="0" rtlCol="0" anchor="ctr"/>
          <a:lstStyle/>
          <a:p>
            <a:pPr algn="ctr" indent="0" marL="0">
              <a:buNone/>
            </a:pPr>
            <a:r>
              <a:rPr lang="el-GR" altLang="en-US" sz="1240" b="1" dirty="0">
                <a:solidFill>
                  <a:srgbClr val="0E7490"/>
                </a:solidFill>
                <a:latin typeface="Calibri" pitchFamily="34" charset="0"/>
                <a:ea typeface="Calibri" pitchFamily="34" charset="-122"/>
                <a:cs typeface="Calibri" pitchFamily="34" charset="-120"/>
              </a:rPr>
              <a:t>6</a:t>
            </a:r>
            <a:endParaRPr lang="el-GR" sz="1240" dirty="0"/>
          </a:p>
        </p:txBody>
      </p:sp>
      <p:sp>
        <p:nvSpPr>
          <p:cNvPr id="35" name="Text 32"/>
          <p:cNvSpPr txBox="1"/>
          <p:nvPr/>
        </p:nvSpPr>
        <p:spPr>
          <a:xfrm>
            <a:off x="8920277" y="4210046"/>
            <a:ext cx="2539898" cy="453194"/>
          </a:xfrm>
          <a:prstGeom prst="rect">
            <a:avLst/>
          </a:prstGeom>
          <a:noFill/>
          <a:ln/>
        </p:spPr>
        <p:txBody>
          <a:bodyPr wrap="square" lIns="0" tIns="0" rIns="0" bIns="0" rtlCol="0" anchor="ctr">
            <a:normAutofit/>
          </a:bodyPr>
          <a:lstStyle/>
          <a:p>
            <a:pPr indent="0" marL="0">
              <a:buNone/>
            </a:pPr>
            <a:r>
              <a:rPr lang="el-GR" altLang="en-US" sz="1490" b="1" dirty="0">
                <a:solidFill>
                  <a:srgbClr val="1B2420"/>
                </a:solidFill>
                <a:latin typeface="Calibri" pitchFamily="34" charset="0"/>
                <a:ea typeface="Calibri" pitchFamily="34" charset="-122"/>
                <a:cs typeface="Calibri" pitchFamily="34" charset="-120"/>
              </a:rPr>
              <a:t>Ασφάλεια και διαφάνεια</a:t>
            </a:r>
            <a:endParaRPr lang="el-GR" sz="1490" dirty="0"/>
          </a:p>
        </p:txBody>
      </p:sp>
      <p:sp>
        <p:nvSpPr>
          <p:cNvPr id="36" name="Text 33"/>
          <p:cNvSpPr txBox="1"/>
          <p:nvPr/>
        </p:nvSpPr>
        <p:spPr>
          <a:xfrm>
            <a:off x="8335061" y="4753879"/>
            <a:ext cx="3088538" cy="891282"/>
          </a:xfrm>
          <a:prstGeom prst="rect">
            <a:avLst/>
          </a:prstGeom>
          <a:noFill/>
          <a:ln/>
        </p:spPr>
        <p:txBody>
          <a:bodyPr wrap="square" lIns="0" tIns="0" rIns="0" bIns="0" rtlCol="0" anchor="t">
            <a:normAutofit/>
          </a:bodyPr>
          <a:lstStyle/>
          <a:p>
            <a:pPr indent="0" marL="0">
              <a:lnSpc>
                <a:spcPct val="105000"/>
              </a:lnSpc>
              <a:buNone/>
            </a:pPr>
            <a:r>
              <a:rPr lang="el-GR" altLang="en-US" sz="1260" dirty="0">
                <a:solidFill>
                  <a:srgbClr val="3A4540"/>
                </a:solidFill>
                <a:latin typeface="Calibri" pitchFamily="34" charset="0"/>
                <a:ea typeface="Calibri" pitchFamily="34" charset="-122"/>
                <a:cs typeface="Calibri" pitchFamily="34" charset="-120"/>
              </a:rPr>
              <a:t>Προστασία από απώλεια, κλοπή και μη εξουσιοδοτημένη πρόσβαση· ενημέρωση σε παραβίαση.</a:t>
            </a:r>
            <a:endParaRPr lang="el-GR" sz="126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ΜΑΘΗΜΑ 9 · ΠΡΟΣΩΠΙΚΑ ΔΕΔΟΜΕΝΑ</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Πότε τα δεδομένα του χωραφιού είναι προσωπικά;</a:t>
            </a:r>
            <a:endParaRPr lang="el-GR" sz="27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2057400"/>
                <a:gridCol w="4663440"/>
                <a:gridCol w="4373575"/>
              </a:tblGrid>
              <a:tr h="0">
                <a:tc>
                  <a:txBody>
                    <a:bodyPr/>
                    <a:lstStyle/>
                    <a:p>
                      <a:pPr indent="0" marL="0">
                        <a:buNone/>
                      </a:pPr>
                      <a:r>
                        <a:rPr lang="el-GR" sz="1170" b="1" dirty="0">
                          <a:solidFill>
                            <a:srgbClr val="FFFFFF"/>
                          </a:solidFill>
                          <a:latin typeface="Calibri" pitchFamily="34" charset="0"/>
                          <a:ea typeface="Calibri" pitchFamily="34" charset="-122"/>
                          <a:cs typeface="Calibri" pitchFamily="34" charset="-120"/>
                        </a:rPr>
                        <a:t>Θέμα</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170" b="1" dirty="0">
                          <a:solidFill>
                            <a:srgbClr val="FFFFFF"/>
                          </a:solidFill>
                          <a:latin typeface="Calibri" pitchFamily="34" charset="0"/>
                          <a:ea typeface="Calibri" pitchFamily="34" charset="-122"/>
                          <a:cs typeface="Calibri" pitchFamily="34" charset="-120"/>
                        </a:rPr>
                        <a:t>KVKK (Τουρκία)</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el-GR" sz="1170" b="1" dirty="0">
                          <a:solidFill>
                            <a:srgbClr val="FFFFFF"/>
                          </a:solidFill>
                          <a:latin typeface="Calibri" pitchFamily="34" charset="0"/>
                          <a:ea typeface="Calibri" pitchFamily="34" charset="-122"/>
                          <a:cs typeface="Calibri" pitchFamily="34" charset="-120"/>
                        </a:rPr>
                        <a:t>GDPR (ΕΕ, και Ελλάδα)</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0">
                <a:tc>
                  <a:txBody>
                    <a:bodyPr/>
                    <a:lstStyle/>
                    <a:p>
                      <a:pPr indent="0" marL="0">
                        <a:buNone/>
                      </a:pPr>
                      <a:r>
                        <a:rPr lang="el-GR" sz="1170" b="1" dirty="0">
                          <a:solidFill>
                            <a:srgbClr val="1B2420"/>
                          </a:solidFill>
                          <a:latin typeface="Calibri" pitchFamily="34" charset="0"/>
                          <a:ea typeface="Calibri" pitchFamily="34" charset="-122"/>
                          <a:cs typeface="Calibri" pitchFamily="34" charset="-120"/>
                        </a:rPr>
                        <a:t>Προσωπικά δεδομένα</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Κάθε πληροφορία για ταυτοποιημένο ή ταυτοποιήσιμο φυσικό πρόσωπο (άρθρο 3)</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Κάθε πληροφορία για ταυτοποιημένο ή ταυτοποιήσιμο φυσικό πρόσωπο (άρθρο 4)</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170" b="1" dirty="0">
                          <a:solidFill>
                            <a:srgbClr val="1B2420"/>
                          </a:solidFill>
                          <a:latin typeface="Calibri" pitchFamily="34" charset="0"/>
                          <a:ea typeface="Calibri" pitchFamily="34" charset="-122"/>
                          <a:cs typeface="Calibri" pitchFamily="34" charset="-120"/>
                        </a:rPr>
                        <a:t>Ενημέρωση</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Ο υπεύθυνος γνωστοποιεί ταυτότητα, σκοπό, αποδέκτες, μέθοδο συλλογής, νομική βάση και δικαιώματα (άρθρο 10)</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Παρόμοια υποχρέωση ενημέρωσης για δίκαιη και διαφανή επεξεργασία</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el-GR" sz="1170" b="1" dirty="0">
                          <a:solidFill>
                            <a:srgbClr val="1B2420"/>
                          </a:solidFill>
                          <a:latin typeface="Calibri" pitchFamily="34" charset="0"/>
                          <a:ea typeface="Calibri" pitchFamily="34" charset="-122"/>
                          <a:cs typeface="Calibri" pitchFamily="34" charset="-120"/>
                        </a:rPr>
                        <a:t>Ρητή συναίνεση</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Για συγκεκριμένο θέμα, με βάση ενημέρωση, με ελεύθερη βούληση (άρθρο 3)</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Η συναίνεση είναι μία από τις νομικές βάσεις επεξεργασίας</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el-GR" sz="1170" b="1" dirty="0">
                          <a:solidFill>
                            <a:srgbClr val="1B2420"/>
                          </a:solidFill>
                          <a:latin typeface="Calibri" pitchFamily="34" charset="0"/>
                          <a:ea typeface="Calibri" pitchFamily="34" charset="-122"/>
                          <a:cs typeface="Calibri" pitchFamily="34" charset="-120"/>
                        </a:rPr>
                        <a:t>Διαβίβαση στο εξωτερικό</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Νόμος 7499 (2024): απόφαση επάρκειας· αλλιώς κατάλληλες εγγυήσεις, όπως τυποποιημένη σύμβαση, ή περιορισμένες εξαιρέσεις (άρθρο 9)</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el-GR" sz="1170" dirty="0">
                          <a:solidFill>
                            <a:srgbClr val="1B2420"/>
                          </a:solidFill>
                          <a:latin typeface="Calibri" pitchFamily="34" charset="0"/>
                          <a:ea typeface="Calibri" pitchFamily="34" charset="-122"/>
                          <a:cs typeface="Calibri" pitchFamily="34" charset="-120"/>
                        </a:rPr>
                        <a:t>Η διαβίβαση εκτός ΕΕ υπόκειται σε παρόμοιες εγγυήσεις</a:t>
                      </a:r>
                      <a:endParaRPr lang="el-GR" sz="117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bl>
          </a:graphicData>
        </a:graphic>
      </p:graphicFrame>
      <p:sp>
        <p:nvSpPr>
          <p:cNvPr id="5" name="Text 2"/>
          <p:cNvSpPr txBox="1"/>
          <p:nvPr/>
        </p:nvSpPr>
        <p:spPr>
          <a:xfrm>
            <a:off x="548640" y="5395904"/>
            <a:ext cx="11094415" cy="415428"/>
          </a:xfrm>
          <a:prstGeom prst="rect">
            <a:avLst/>
          </a:prstGeom>
          <a:noFill/>
          <a:ln/>
        </p:spPr>
        <p:txBody>
          <a:bodyPr wrap="square" lIns="0" tIns="0" rIns="0" bIns="0" rtlCol="0" anchor="t"/>
          <a:lstStyle/>
          <a:p>
            <a:pPr indent="0" marL="0">
              <a:buNone/>
            </a:pPr>
            <a:r>
              <a:rPr lang="el-GR" altLang="en-US" sz="1170" b="1" dirty="0">
                <a:solidFill>
                  <a:srgbClr val="16602D"/>
                </a:solidFill>
                <a:latin typeface="Calibri" pitchFamily="34" charset="0"/>
                <a:ea typeface="Calibri" pitchFamily="34" charset="-122"/>
                <a:cs typeface="Calibri" pitchFamily="34" charset="-120"/>
              </a:rPr>
              <a:t>Νόμος της ΕΕ για τα Δεδομένα (2023/2854): </a:t>
            </a:r>
            <a:r>
              <a:rPr lang="el-GR" altLang="en-US" sz="1170" dirty="0">
                <a:solidFill>
                  <a:srgbClr val="3A4540"/>
                </a:solidFill>
                <a:latin typeface="Calibri" pitchFamily="34" charset="0"/>
                <a:ea typeface="Calibri" pitchFamily="34" charset="-122"/>
                <a:cs typeface="Calibri" pitchFamily="34" charset="-120"/>
              </a:rPr>
              <a:t>εφαρμόζεται από τις 12 Σεπτεμβρίου 2025· ο χρήστης ενός συνδεδεμένου τρακτέρ ή αρδευτικής συσκευής έχει πρόσβαση στα δεδομένα που αυτά παράγουν.</a:t>
            </a:r>
            <a:endParaRPr lang="el-GR" sz="117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GDPR (ΕΕ) 2016/679; Νόμος 6698 (KVKK); Κανονισμός (ΕΕ) 2023/2854</a:t>
            </a:r>
            <a:endParaRPr lang="el-G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33</a:t>
            </a:r>
            <a:endParaRPr lang="el-GR"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ΣΤΗΝ ΠΛΑΤΦΟΡΜΑ · ΜΑΘΗΜΑ 9</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520" b="1" dirty="0">
                <a:solidFill>
                  <a:srgbClr val="1B2420"/>
                </a:solidFill>
                <a:latin typeface="Calibri" pitchFamily="34" charset="0"/>
                <a:ea typeface="Calibri" pitchFamily="34" charset="-122"/>
                <a:cs typeface="Calibri" pitchFamily="34" charset="-120"/>
              </a:rPr>
              <a:t>Πρόταση διαμοιρασμού δεδομένων: πριν υπογράψετε</a:t>
            </a:r>
            <a:endParaRPr lang="el-GR" sz="2520" dirty="0"/>
          </a:p>
        </p:txBody>
      </p:sp>
      <p:pic>
        <p:nvPicPr>
          <p:cNvPr id="5" name="Image 0" descr="/root/kozan-akilli-tarim/sunum/build/cache/m3-el-branch-63a1341f-2000-0.jpg">    </p:cNvPr>
          <p:cNvPicPr>
            <a:picLocks noChangeAspect="1"/>
          </p:cNvPicPr>
          <p:nvPr/>
        </p:nvPicPr>
        <p:blipFill>
          <a:blip r:embed="rId1"/>
          <a:stretch>
            <a:fillRect/>
          </a:stretch>
        </p:blipFill>
        <p:spPr>
          <a:xfrm>
            <a:off x="1710352" y="2231098"/>
            <a:ext cx="4564752" cy="3164806"/>
          </a:xfrm>
          <a:prstGeom prst="rect">
            <a:avLst/>
          </a:prstGeom>
          <a:effectLst>
            <a:outerShdw sx="100000" sy="100000" kx="0" ky="0" algn="bl" rotWithShape="0" blurRad="101600" dist="38100" dir="5400000">
              <a:srgbClr val="1B2420">
                <a:alpha val="25000"/>
              </a:srgbClr>
            </a:outerShdw>
          </a:effectLst>
        </p:spPr>
      </p:pic>
      <p:sp>
        <p:nvSpPr>
          <p:cNvPr id="6" name="Text 3"/>
          <p:cNvSpPr txBox="1"/>
          <p:nvPr/>
        </p:nvSpPr>
        <p:spPr>
          <a:xfrm>
            <a:off x="1229668" y="5471436"/>
            <a:ext cx="5526120" cy="264363"/>
          </a:xfrm>
          <a:prstGeom prst="rect">
            <a:avLst/>
          </a:prstGeom>
          <a:noFill/>
          <a:ln/>
        </p:spPr>
        <p:txBody>
          <a:bodyPr wrap="square" lIns="0" tIns="0" rIns="0" bIns="0" rtlCol="0" anchor="t"/>
          <a:lstStyle/>
          <a:p>
            <a:pPr indent="0" marL="0">
              <a:buNone/>
            </a:pPr>
            <a:r>
              <a:rPr lang="el-GR" altLang="en-US" sz="1040" i="1" dirty="0">
                <a:solidFill>
                  <a:srgbClr val="5A6862"/>
                </a:solidFill>
                <a:latin typeface="Calibri" pitchFamily="34" charset="0"/>
                <a:ea typeface="Calibri" pitchFamily="34" charset="-122"/>
                <a:cs typeface="Calibri" pitchFamily="34" charset="-120"/>
              </a:rPr>
              <a:t>Δραστηριότητα μαθήματος 9: σενάριο απόφασης (υποθετικό)</a:t>
            </a:r>
            <a:endParaRPr lang="el-GR" sz="1040" dirty="0"/>
          </a:p>
        </p:txBody>
      </p:sp>
      <p:sp>
        <p:nvSpPr>
          <p:cNvPr id="7" name="Text 4"/>
          <p:cNvSpPr txBox="1"/>
          <p:nvPr/>
        </p:nvSpPr>
        <p:spPr>
          <a:xfrm>
            <a:off x="7802575" y="2231098"/>
            <a:ext cx="3840480" cy="3429169"/>
          </a:xfrm>
          <a:prstGeom prst="rect">
            <a:avLst/>
          </a:prstGeom>
          <a:noFill/>
          <a:ln/>
        </p:spPr>
        <p:txBody>
          <a:bodyPr wrap="square" lIns="0" tIns="0" rIns="0" bIns="0" rtlCol="0" anchor="t">
            <a:normAutofit/>
          </a:bodyPr>
          <a:lstStyle/>
          <a:p>
            <a:pPr marL="203200" indent="-203200">
              <a:spcAft>
                <a:spcPts val="661"/>
              </a:spcAft>
              <a:buSzPct val="100000"/>
              <a:buChar char="•"/>
            </a:pPr>
            <a:r>
              <a:rPr lang="el-GR" altLang="en-US" sz="1350" dirty="0">
                <a:solidFill>
                  <a:srgbClr val="3A4540"/>
                </a:solidFill>
                <a:latin typeface="Calibri" pitchFamily="34" charset="0"/>
                <a:ea typeface="Calibri" pitchFamily="34" charset="-122"/>
                <a:cs typeface="Calibri" pitchFamily="34" charset="-120"/>
              </a:rPr>
              <a:t>Ποια δεδομένα συλλέγονται και ποιος ελέγχει την πρόσβαση;</a:t>
            </a:r>
            <a:endParaRPr lang="el-GR" sz="1350" dirty="0"/>
          </a:p>
          <a:p>
            <a:pPr marL="203200" indent="-203200">
              <a:spcAft>
                <a:spcPts val="661"/>
              </a:spcAft>
              <a:buSzPct val="100000"/>
              <a:buChar char="•"/>
            </a:pPr>
            <a:r>
              <a:rPr lang="el-GR" altLang="en-US" sz="1350" dirty="0">
                <a:solidFill>
                  <a:srgbClr val="3A4540"/>
                </a:solidFill>
                <a:latin typeface="Calibri" pitchFamily="34" charset="0"/>
                <a:ea typeface="Calibri" pitchFamily="34" charset="-122"/>
                <a:cs typeface="Calibri" pitchFamily="34" charset="-120"/>
              </a:rPr>
              <a:t>Θα χρησιμοποιηθούν για άλλους σκοπούς; Μπορώ να τους αποδεχτώ ή να τους απορρίψω;</a:t>
            </a:r>
            <a:endParaRPr lang="el-GR" sz="1350" dirty="0"/>
          </a:p>
          <a:p>
            <a:pPr marL="203200" indent="-203200">
              <a:spcAft>
                <a:spcPts val="661"/>
              </a:spcAft>
              <a:buSzPct val="100000"/>
              <a:buChar char="•"/>
            </a:pPr>
            <a:r>
              <a:rPr lang="el-GR" altLang="en-US" sz="1350" dirty="0">
                <a:solidFill>
                  <a:srgbClr val="3A4540"/>
                </a:solidFill>
                <a:latin typeface="Calibri" pitchFamily="34" charset="0"/>
                <a:ea typeface="Calibri" pitchFamily="34" charset="-122"/>
                <a:cs typeface="Calibri" pitchFamily="34" charset="-120"/>
              </a:rPr>
              <a:t>Με ποιους διαμοιράζονται; Μπορώ να αντιταχθώ;</a:t>
            </a:r>
            <a:endParaRPr lang="el-GR" sz="1350" dirty="0"/>
          </a:p>
          <a:p>
            <a:pPr marL="203200" indent="-203200">
              <a:spcAft>
                <a:spcPts val="661"/>
              </a:spcAft>
              <a:buSzPct val="100000"/>
              <a:buChar char="•"/>
            </a:pPr>
            <a:r>
              <a:rPr lang="el-GR" altLang="en-US" sz="1350" dirty="0">
                <a:solidFill>
                  <a:srgbClr val="3A4540"/>
                </a:solidFill>
                <a:latin typeface="Calibri" pitchFamily="34" charset="0"/>
                <a:ea typeface="Calibri" pitchFamily="34" charset="-122"/>
                <a:cs typeface="Calibri" pitchFamily="34" charset="-120"/>
              </a:rPr>
              <a:t>Μπορεί η σύμβαση να αλλάξει μονομερώς; Τι γίνεται αν η εταιρεία αλλάξει ιδιοκτήτη;</a:t>
            </a:r>
            <a:endParaRPr lang="el-GR" sz="1350" dirty="0"/>
          </a:p>
          <a:p>
            <a:pPr marL="203200" indent="-203200">
              <a:spcAft>
                <a:spcPts val="661"/>
              </a:spcAft>
              <a:buSzPct val="100000"/>
              <a:buChar char="•"/>
            </a:pPr>
            <a:r>
              <a:rPr lang="el-GR" altLang="en-US" sz="1350" dirty="0">
                <a:solidFill>
                  <a:srgbClr val="3A4540"/>
                </a:solidFill>
                <a:latin typeface="Calibri" pitchFamily="34" charset="0"/>
                <a:ea typeface="Calibri" pitchFamily="34" charset="-122"/>
                <a:cs typeface="Calibri" pitchFamily="34" charset="-120"/>
              </a:rPr>
              <a:t>Μπορώ να κατεβάσω τα δεδομένα μου και να ζητήσω τη διαγραφή τους;</a:t>
            </a:r>
            <a:endParaRPr lang="el-GR" sz="1350" dirty="0"/>
          </a:p>
          <a:p>
            <a:pPr marL="203200" indent="-203200">
              <a:spcAft>
                <a:spcPts val="661"/>
              </a:spcAft>
              <a:buSzPct val="100000"/>
              <a:buChar char="•"/>
            </a:pPr>
            <a:r>
              <a:rPr lang="el-GR" altLang="en-US" sz="1350" dirty="0">
                <a:solidFill>
                  <a:srgbClr val="3A4540"/>
                </a:solidFill>
                <a:latin typeface="Calibri" pitchFamily="34" charset="0"/>
                <a:ea typeface="Calibri" pitchFamily="34" charset="-122"/>
                <a:cs typeface="Calibri" pitchFamily="34" charset="-120"/>
              </a:rPr>
              <a:t>Θα ενημερωθώ για παραβιάσεις; Υπάρχει σημείο επικοινωνίας;</a:t>
            </a:r>
            <a:endParaRPr lang="el-GR" sz="1350" dirty="0"/>
          </a:p>
        </p:txBody>
      </p:sp>
      <p:sp>
        <p:nvSpPr>
          <p:cNvPr id="8" name="Text 5"/>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Copa-Cogeca κ.ά. (2020), λίστα ελέγχου</a:t>
            </a:r>
            <a:endParaRPr lang="el-GR" sz="900" dirty="0"/>
          </a:p>
        </p:txBody>
      </p:sp>
      <p:sp>
        <p:nvSpPr>
          <p:cNvPr id="9" name="Text 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34</a:t>
            </a:r>
            <a:endParaRPr lang="el-GR"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ΚΟΖΑΝ ΚΑΙ ΛΑΡΙΣΑ</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520" b="1" dirty="0">
                <a:solidFill>
                  <a:srgbClr val="1B2420"/>
                </a:solidFill>
                <a:latin typeface="Calibri" pitchFamily="34" charset="0"/>
                <a:ea typeface="Calibri" pitchFamily="34" charset="-122"/>
                <a:cs typeface="Calibri" pitchFamily="34" charset="-120"/>
              </a:rPr>
              <a:t>Δύο περιοχές: καταγραφή, εμπιστοσύνη και κανόνες</a:t>
            </a:r>
            <a:endParaRPr lang="el-GR" sz="252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el-GR" altLang="en-US" sz="900" i="1" dirty="0">
                <a:solidFill>
                  <a:srgbClr val="5A6862"/>
                </a:solidFill>
                <a:latin typeface="Calibri" pitchFamily="34" charset="0"/>
                <a:ea typeface="Calibri" pitchFamily="34" charset="-122"/>
                <a:cs typeface="Calibri" pitchFamily="34" charset="-120"/>
              </a:rPr>
              <a:t>Πηγή: Εμπορικό Επιμελητήριο Κοζάν, Έρευνα αναγκών (2026), Πίνακας 1; TÜİK MEDAS 2025; Ευρωπαϊκή Επιτροπή, IACS</a:t>
            </a:r>
            <a:endParaRPr lang="el-G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35</a:t>
            </a:r>
            <a:endParaRPr lang="el-GR" sz="900" dirty="0"/>
          </a:p>
        </p:txBody>
      </p:sp>
      <p:sp>
        <p:nvSpPr>
          <p:cNvPr id="7" name="Shape 4"/>
          <p:cNvSpPr/>
          <p:nvPr/>
        </p:nvSpPr>
        <p:spPr>
          <a:xfrm>
            <a:off x="548640" y="2231098"/>
            <a:ext cx="5989320" cy="3542468"/>
          </a:xfrm>
          <a:prstGeom prst="roundRect">
            <a:avLst>
              <a:gd name="adj" fmla="val 2581"/>
            </a:avLst>
          </a:prstGeom>
          <a:solidFill>
            <a:srgbClr val="FFFFFF"/>
          </a:solidFill>
          <a:ln w="9525">
            <a:solidFill>
              <a:srgbClr val="DFE6DC"/>
            </a:solidFill>
            <a:prstDash val="solid"/>
          </a:ln>
        </p:spPr>
      </p:sp>
      <p:sp>
        <p:nvSpPr>
          <p:cNvPr id="8" name="Text 5"/>
          <p:cNvSpPr txBox="1"/>
          <p:nvPr/>
        </p:nvSpPr>
        <p:spPr>
          <a:xfrm>
            <a:off x="777240" y="2336843"/>
            <a:ext cx="5532120" cy="377662"/>
          </a:xfrm>
          <a:prstGeom prst="rect">
            <a:avLst/>
          </a:prstGeom>
          <a:noFill/>
          <a:ln/>
        </p:spPr>
        <p:txBody>
          <a:bodyPr wrap="square" lIns="0" tIns="0" rIns="0" bIns="0" rtlCol="0" anchor="t">
            <a:normAutofit/>
          </a:bodyPr>
          <a:lstStyle/>
          <a:p>
            <a:pPr indent="0" marL="0">
              <a:buNone/>
            </a:pPr>
            <a:r>
              <a:rPr lang="el-GR" altLang="en-US" sz="1170" b="1" dirty="0">
                <a:solidFill>
                  <a:srgbClr val="1B2420"/>
                </a:solidFill>
                <a:latin typeface="Calibri" pitchFamily="34" charset="0"/>
                <a:ea typeface="Calibri" pitchFamily="34" charset="-122"/>
                <a:cs typeface="Calibri" pitchFamily="34" charset="-120"/>
              </a:rPr>
              <a:t>Έρευνα αναγκών στο Κοζάν: απαντήσεις 103 αγροτών και εκπροσώπων ΜμΕ (άτομα)</a:t>
            </a:r>
            <a:endParaRPr lang="el-GR" sz="1170" dirty="0"/>
          </a:p>
        </p:txBody>
      </p:sp>
      <p:graphicFrame>
        <p:nvGraphicFramePr>
          <p:cNvPr id="9" name="Chart 0" descr=""/>
          <p:cNvGraphicFramePr/>
          <p:nvPr/>
        </p:nvGraphicFramePr>
        <p:xfrm>
          <a:off x="640080" y="2722058"/>
          <a:ext cx="5806440" cy="2975975"/>
        </p:xfrm>
        <a:graphic xmlns:a="http://schemas.openxmlformats.org/drawingml/2006/main">
          <a:graphicData uri="http://schemas.openxmlformats.org/drawingml/2006/chart">
            <c:chart xmlns:c="http://schemas.openxmlformats.org/drawingml/2006/chart" r:id="rId1"/>
          </a:graphicData>
        </a:graphic>
      </p:graphicFrame>
      <p:sp>
        <p:nvSpPr>
          <p:cNvPr id="10" name="Shape 6"/>
          <p:cNvSpPr/>
          <p:nvPr/>
        </p:nvSpPr>
        <p:spPr>
          <a:xfrm>
            <a:off x="6858000" y="2231098"/>
            <a:ext cx="4785055" cy="1676818"/>
          </a:xfrm>
          <a:prstGeom prst="roundRect">
            <a:avLst>
              <a:gd name="adj" fmla="val 5453"/>
            </a:avLst>
          </a:prstGeom>
          <a:solidFill>
            <a:srgbClr val="FBF1DC"/>
          </a:solidFill>
          <a:ln w="9525">
            <a:solidFill>
              <a:srgbClr val="FBF1DC"/>
            </a:solidFill>
            <a:prstDash val="solid"/>
          </a:ln>
        </p:spPr>
      </p:sp>
      <p:sp>
        <p:nvSpPr>
          <p:cNvPr id="11" name="Text 7"/>
          <p:cNvSpPr txBox="1"/>
          <p:nvPr/>
        </p:nvSpPr>
        <p:spPr>
          <a:xfrm>
            <a:off x="7086600" y="2336843"/>
            <a:ext cx="4327855" cy="271917"/>
          </a:xfrm>
          <a:prstGeom prst="rect">
            <a:avLst/>
          </a:prstGeom>
          <a:noFill/>
          <a:ln/>
        </p:spPr>
        <p:txBody>
          <a:bodyPr wrap="square" lIns="0" tIns="0" rIns="0" bIns="0" rtlCol="0" anchor="t"/>
          <a:lstStyle/>
          <a:p>
            <a:pPr indent="0" marL="0">
              <a:buNone/>
            </a:pPr>
            <a:r>
              <a:rPr lang="el-GR" altLang="en-US" sz="1440" b="1" dirty="0">
                <a:solidFill>
                  <a:srgbClr val="854D0E"/>
                </a:solidFill>
                <a:latin typeface="Calibri" pitchFamily="34" charset="0"/>
                <a:ea typeface="Calibri" pitchFamily="34" charset="-122"/>
                <a:cs typeface="Calibri" pitchFamily="34" charset="-120"/>
              </a:rPr>
              <a:t>Κοζάν</a:t>
            </a:r>
            <a:endParaRPr lang="el-GR" sz="1440" dirty="0"/>
          </a:p>
        </p:txBody>
      </p:sp>
      <p:sp>
        <p:nvSpPr>
          <p:cNvPr id="12" name="Text 8"/>
          <p:cNvSpPr txBox="1"/>
          <p:nvPr/>
        </p:nvSpPr>
        <p:spPr>
          <a:xfrm>
            <a:off x="7086600" y="2654079"/>
            <a:ext cx="4327855" cy="1178305"/>
          </a:xfrm>
          <a:prstGeom prst="rect">
            <a:avLst/>
          </a:prstGeom>
          <a:noFill/>
          <a:ln/>
        </p:spPr>
        <p:txBody>
          <a:bodyPr wrap="square" lIns="0" tIns="0" rIns="0" bIns="0" rtlCol="0" anchor="t">
            <a:normAutofit/>
          </a:bodyPr>
          <a:lstStyle/>
          <a:p>
            <a:pPr marL="177800" indent="-177800">
              <a:spcAft>
                <a:spcPts val="330"/>
              </a:spcAft>
              <a:buSzPct val="100000"/>
              <a:buChar char="•"/>
            </a:pPr>
            <a:r>
              <a:rPr lang="el-GR" altLang="en-US" sz="1130" dirty="0">
                <a:solidFill>
                  <a:srgbClr val="3A4540"/>
                </a:solidFill>
                <a:latin typeface="Calibri" pitchFamily="34" charset="0"/>
                <a:ea typeface="Calibri" pitchFamily="34" charset="-122"/>
                <a:cs typeface="Calibri" pitchFamily="34" charset="-120"/>
              </a:rPr>
              <a:t>Εσπεριδοειδή 103.200 στρ., 231.573 τόνοι (2025)· ονομασία προέλευσης «πορτοκάλι Κοζάν»</a:t>
            </a:r>
            <a:endParaRPr lang="el-GR" sz="1130" dirty="0"/>
          </a:p>
          <a:p>
            <a:pPr marL="177800" indent="-177800">
              <a:spcAft>
                <a:spcPts val="330"/>
              </a:spcAft>
              <a:buSzPct val="100000"/>
              <a:buChar char="•"/>
            </a:pPr>
            <a:r>
              <a:rPr lang="el-GR" altLang="en-US" sz="1130" dirty="0">
                <a:solidFill>
                  <a:srgbClr val="3A4540"/>
                </a:solidFill>
                <a:latin typeface="Calibri" pitchFamily="34" charset="0"/>
                <a:ea typeface="Calibri" pitchFamily="34" charset="-122"/>
                <a:cs typeface="Calibri" pitchFamily="34" charset="-120"/>
              </a:rPr>
              <a:t>Ηλεκτρονικό βιβλίο καταγραφών από 1η Ιουλίου 2026· ταυτότητα τεμαχίου στο ÇKS (ada, parsel)</a:t>
            </a:r>
            <a:endParaRPr lang="el-GR" sz="1130" dirty="0"/>
          </a:p>
          <a:p>
            <a:pPr marL="177800" indent="-177800">
              <a:spcAft>
                <a:spcPts val="330"/>
              </a:spcAft>
              <a:buSzPct val="100000"/>
              <a:buChar char="•"/>
            </a:pPr>
            <a:r>
              <a:rPr lang="el-GR" altLang="en-US" sz="1130" dirty="0">
                <a:solidFill>
                  <a:srgbClr val="3A4540"/>
                </a:solidFill>
                <a:latin typeface="Calibri" pitchFamily="34" charset="0"/>
                <a:ea typeface="Calibri" pitchFamily="34" charset="-122"/>
                <a:cs typeface="Calibri" pitchFamily="34" charset="-120"/>
              </a:rPr>
              <a:t>Διαβίβαση δεδομένων στο εξωτερικό: KVKK, άρθρο 9· επιμελητήρια και συνεργατισμοί μπορούν να έχουν κοινό υπόδειγμα σύμβασης</a:t>
            </a:r>
            <a:endParaRPr lang="el-GR" sz="1130" dirty="0"/>
          </a:p>
        </p:txBody>
      </p:sp>
      <p:sp>
        <p:nvSpPr>
          <p:cNvPr id="13" name="Shape 9"/>
          <p:cNvSpPr/>
          <p:nvPr/>
        </p:nvSpPr>
        <p:spPr>
          <a:xfrm>
            <a:off x="6858000" y="4096747"/>
            <a:ext cx="4785055" cy="1676818"/>
          </a:xfrm>
          <a:prstGeom prst="roundRect">
            <a:avLst>
              <a:gd name="adj" fmla="val 5453"/>
            </a:avLst>
          </a:prstGeom>
          <a:solidFill>
            <a:srgbClr val="E6F3EA"/>
          </a:solidFill>
          <a:ln w="9525">
            <a:solidFill>
              <a:srgbClr val="E6F3EA"/>
            </a:solidFill>
            <a:prstDash val="solid"/>
          </a:ln>
        </p:spPr>
      </p:sp>
      <p:sp>
        <p:nvSpPr>
          <p:cNvPr id="14" name="Text 10"/>
          <p:cNvSpPr txBox="1"/>
          <p:nvPr/>
        </p:nvSpPr>
        <p:spPr>
          <a:xfrm>
            <a:off x="7086600" y="4202493"/>
            <a:ext cx="4327855" cy="271917"/>
          </a:xfrm>
          <a:prstGeom prst="rect">
            <a:avLst/>
          </a:prstGeom>
          <a:noFill/>
          <a:ln/>
        </p:spPr>
        <p:txBody>
          <a:bodyPr wrap="square" lIns="0" tIns="0" rIns="0" bIns="0" rtlCol="0" anchor="t"/>
          <a:lstStyle/>
          <a:p>
            <a:pPr indent="0" marL="0">
              <a:buNone/>
            </a:pPr>
            <a:r>
              <a:rPr lang="el-GR" altLang="en-US" sz="1440" b="1" dirty="0">
                <a:solidFill>
                  <a:srgbClr val="16602D"/>
                </a:solidFill>
                <a:latin typeface="Calibri" pitchFamily="34" charset="0"/>
                <a:ea typeface="Calibri" pitchFamily="34" charset="-122"/>
                <a:cs typeface="Calibri" pitchFamily="34" charset="-120"/>
              </a:rPr>
              <a:t>Λάρισα</a:t>
            </a:r>
            <a:endParaRPr lang="el-GR" sz="1440" dirty="0"/>
          </a:p>
        </p:txBody>
      </p:sp>
      <p:sp>
        <p:nvSpPr>
          <p:cNvPr id="15" name="Text 11"/>
          <p:cNvSpPr txBox="1"/>
          <p:nvPr/>
        </p:nvSpPr>
        <p:spPr>
          <a:xfrm>
            <a:off x="7086600" y="4519729"/>
            <a:ext cx="4327855" cy="1178305"/>
          </a:xfrm>
          <a:prstGeom prst="rect">
            <a:avLst/>
          </a:prstGeom>
          <a:noFill/>
          <a:ln/>
        </p:spPr>
        <p:txBody>
          <a:bodyPr wrap="square" lIns="0" tIns="0" rIns="0" bIns="0" rtlCol="0" anchor="t">
            <a:normAutofit/>
          </a:bodyPr>
          <a:lstStyle/>
          <a:p>
            <a:pPr marL="177800" indent="-177800">
              <a:spcAft>
                <a:spcPts val="330"/>
              </a:spcAft>
              <a:buSzPct val="100000"/>
              <a:buChar char="•"/>
            </a:pPr>
            <a:r>
              <a:rPr lang="el-GR" altLang="en-US" sz="1130" dirty="0">
                <a:solidFill>
                  <a:srgbClr val="3A4540"/>
                </a:solidFill>
                <a:latin typeface="Calibri" pitchFamily="34" charset="0"/>
                <a:ea typeface="Calibri" pitchFamily="34" charset="-122"/>
                <a:cs typeface="Calibri" pitchFamily="34" charset="-120"/>
              </a:rPr>
              <a:t>Ηλεκτρονικές καταγραφές φυτοπροστασίας από 1η Ιανουαρίου 2026</a:t>
            </a:r>
            <a:endParaRPr lang="el-GR" sz="1130" dirty="0"/>
          </a:p>
          <a:p>
            <a:pPr marL="177800" indent="-177800">
              <a:spcAft>
                <a:spcPts val="330"/>
              </a:spcAft>
              <a:buSzPct val="100000"/>
              <a:buChar char="•"/>
            </a:pPr>
            <a:r>
              <a:rPr lang="el-GR" altLang="en-US" sz="1130" dirty="0">
                <a:solidFill>
                  <a:srgbClr val="3A4540"/>
                </a:solidFill>
                <a:latin typeface="Calibri" pitchFamily="34" charset="0"/>
                <a:ea typeface="Calibri" pitchFamily="34" charset="-122"/>
                <a:cs typeface="Calibri" pitchFamily="34" charset="-120"/>
              </a:rPr>
              <a:t>Ταυτότητα αγροτεμαχίου στο IACS και LPIS· αίτηση ενίσχυσης στον χάρτη μέσω GSA</a:t>
            </a:r>
            <a:endParaRPr lang="el-GR" sz="1130" dirty="0"/>
          </a:p>
          <a:p>
            <a:pPr marL="177800" indent="-177800">
              <a:spcAft>
                <a:spcPts val="330"/>
              </a:spcAft>
              <a:buSzPct val="100000"/>
              <a:buChar char="•"/>
            </a:pPr>
            <a:r>
              <a:rPr lang="el-GR" altLang="en-US" sz="1130" dirty="0">
                <a:solidFill>
                  <a:srgbClr val="3A4540"/>
                </a:solidFill>
                <a:latin typeface="Calibri" pitchFamily="34" charset="0"/>
                <a:ea typeface="Calibri" pitchFamily="34" charset="-122"/>
                <a:cs typeface="Calibri" pitchFamily="34" charset="-120"/>
              </a:rPr>
              <a:t>Άμεση ισχύς GDPR και Νόμου για τα Δεδομένα: μπορεί να ζητηθούν τα δεδομένα του συνδεδεμένου μηχανήματος</a:t>
            </a:r>
            <a:endParaRPr lang="el-GR" sz="113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ΝΑ ΘΥΜΑΣΤΕ</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Σύνοψη: από το χωράφι στην απόφαση</a:t>
            </a:r>
            <a:endParaRPr lang="el-GR" sz="2700" dirty="0"/>
          </a:p>
        </p:txBody>
      </p:sp>
      <p:sp>
        <p:nvSpPr>
          <p:cNvPr id="4" name="Shape 2"/>
          <p:cNvSpPr/>
          <p:nvPr/>
        </p:nvSpPr>
        <p:spPr>
          <a:xfrm>
            <a:off x="548640" y="2231098"/>
            <a:ext cx="3515258" cy="2643633"/>
          </a:xfrm>
          <a:prstGeom prst="roundRect">
            <a:avLst>
              <a:gd name="adj" fmla="val 4151"/>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 name="Shape 3"/>
          <p:cNvSpPr/>
          <p:nvPr/>
        </p:nvSpPr>
        <p:spPr>
          <a:xfrm>
            <a:off x="826554" y="2419929"/>
            <a:ext cx="468301" cy="468301"/>
          </a:xfrm>
          <a:prstGeom prst="ellipse">
            <a:avLst/>
          </a:prstGeom>
          <a:solidFill>
            <a:srgbClr val="E6F3EA"/>
          </a:solidFill>
          <a:ln w="12700">
            <a:solidFill>
              <a:srgbClr val="E6F3EA"/>
            </a:solidFill>
            <a:prstDash val="solid"/>
          </a:ln>
        </p:spPr>
      </p:sp>
      <p:sp>
        <p:nvSpPr>
          <p:cNvPr id="6" name="Text 4"/>
          <p:cNvSpPr txBox="1"/>
          <p:nvPr/>
        </p:nvSpPr>
        <p:spPr>
          <a:xfrm>
            <a:off x="826554"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16602D"/>
                </a:solidFill>
                <a:latin typeface="Calibri" pitchFamily="34" charset="0"/>
                <a:ea typeface="Calibri" pitchFamily="34" charset="-122"/>
                <a:cs typeface="Calibri" pitchFamily="34" charset="-120"/>
              </a:rPr>
              <a:t>1</a:t>
            </a:r>
            <a:endParaRPr lang="el-GR" sz="1130" dirty="0"/>
          </a:p>
        </p:txBody>
      </p:sp>
      <p:sp>
        <p:nvSpPr>
          <p:cNvPr id="7" name="Text 5"/>
          <p:cNvSpPr txBox="1"/>
          <p:nvPr/>
        </p:nvSpPr>
        <p:spPr>
          <a:xfrm>
            <a:off x="777240" y="2986422"/>
            <a:ext cx="3058058" cy="468301"/>
          </a:xfrm>
          <a:prstGeom prst="rect">
            <a:avLst/>
          </a:prstGeom>
          <a:noFill/>
          <a:ln/>
        </p:spPr>
        <p:txBody>
          <a:bodyPr wrap="square" lIns="0" tIns="0" rIns="0" bIns="0" rtlCol="0" anchor="t">
            <a:normAutofit/>
          </a:bodyPr>
          <a:lstStyle/>
          <a:p>
            <a:pPr indent="0" marL="0">
              <a:buNone/>
            </a:pPr>
            <a:r>
              <a:rPr lang="el-GR" altLang="en-US" sz="1800" b="1" dirty="0">
                <a:solidFill>
                  <a:srgbClr val="1B2420"/>
                </a:solidFill>
                <a:latin typeface="Calibri" pitchFamily="34" charset="0"/>
                <a:ea typeface="Calibri" pitchFamily="34" charset="-122"/>
                <a:cs typeface="Calibri" pitchFamily="34" charset="-120"/>
              </a:rPr>
              <a:t>Συλλογή</a:t>
            </a:r>
            <a:endParaRPr lang="el-GR" sz="1800" dirty="0"/>
          </a:p>
        </p:txBody>
      </p:sp>
      <p:sp>
        <p:nvSpPr>
          <p:cNvPr id="8" name="Text 6"/>
          <p:cNvSpPr txBox="1"/>
          <p:nvPr/>
        </p:nvSpPr>
        <p:spPr>
          <a:xfrm>
            <a:off x="777240" y="3454722"/>
            <a:ext cx="3058058" cy="1321816"/>
          </a:xfrm>
          <a:prstGeom prst="rect">
            <a:avLst/>
          </a:prstGeom>
          <a:noFill/>
          <a:ln/>
        </p:spPr>
        <p:txBody>
          <a:bodyPr wrap="square" lIns="0" tIns="0" rIns="0" bIns="0" rtlCol="0" anchor="t">
            <a:normAutofit/>
          </a:bodyPr>
          <a:lstStyle/>
          <a:p>
            <a:pPr indent="0" marL="0">
              <a:buNone/>
            </a:pPr>
            <a:r>
              <a:rPr lang="el-GR" altLang="en-US" sz="1400" dirty="0">
                <a:solidFill>
                  <a:srgbClr val="3A4540"/>
                </a:solidFill>
                <a:latin typeface="Calibri" pitchFamily="34" charset="0"/>
                <a:ea typeface="Calibri" pitchFamily="34" charset="-122"/>
                <a:cs typeface="Calibri" pitchFamily="34" charset="-120"/>
              </a:rPr>
              <a:t>Ξεκινήστε από την απόφαση. Οι τέσσερις πηγές αλληλοσυμπληρώνονται. Κάθε μέτρηση με το τι, πού, πότε, πώς· οι καταγραφές φυτοπροστασίας είναι πλέον ηλεκτρονικές.</a:t>
            </a:r>
            <a:endParaRPr lang="el-GR" sz="1400" dirty="0"/>
          </a:p>
        </p:txBody>
      </p:sp>
      <p:sp>
        <p:nvSpPr>
          <p:cNvPr id="9" name="Shape 7"/>
          <p:cNvSpPr/>
          <p:nvPr/>
        </p:nvSpPr>
        <p:spPr>
          <a:xfrm>
            <a:off x="4338218" y="2231098"/>
            <a:ext cx="3515258" cy="2643633"/>
          </a:xfrm>
          <a:prstGeom prst="roundRect">
            <a:avLst>
              <a:gd name="adj" fmla="val 4151"/>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0" name="Shape 8"/>
          <p:cNvSpPr/>
          <p:nvPr/>
        </p:nvSpPr>
        <p:spPr>
          <a:xfrm>
            <a:off x="4616132" y="2419929"/>
            <a:ext cx="468301" cy="468301"/>
          </a:xfrm>
          <a:prstGeom prst="ellipse">
            <a:avLst/>
          </a:prstGeom>
          <a:solidFill>
            <a:srgbClr val="FBF1DC"/>
          </a:solidFill>
          <a:ln w="12700">
            <a:solidFill>
              <a:srgbClr val="FBF1DC"/>
            </a:solidFill>
            <a:prstDash val="solid"/>
          </a:ln>
        </p:spPr>
      </p:sp>
      <p:sp>
        <p:nvSpPr>
          <p:cNvPr id="11" name="Text 9"/>
          <p:cNvSpPr txBox="1"/>
          <p:nvPr/>
        </p:nvSpPr>
        <p:spPr>
          <a:xfrm>
            <a:off x="4616132"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854D0E"/>
                </a:solidFill>
                <a:latin typeface="Calibri" pitchFamily="34" charset="0"/>
                <a:ea typeface="Calibri" pitchFamily="34" charset="-122"/>
                <a:cs typeface="Calibri" pitchFamily="34" charset="-120"/>
              </a:rPr>
              <a:t>2</a:t>
            </a:r>
            <a:endParaRPr lang="el-GR" sz="1130" dirty="0"/>
          </a:p>
        </p:txBody>
      </p:sp>
      <p:sp>
        <p:nvSpPr>
          <p:cNvPr id="12" name="Text 10"/>
          <p:cNvSpPr txBox="1"/>
          <p:nvPr/>
        </p:nvSpPr>
        <p:spPr>
          <a:xfrm>
            <a:off x="4566818" y="2986422"/>
            <a:ext cx="3058058" cy="468301"/>
          </a:xfrm>
          <a:prstGeom prst="rect">
            <a:avLst/>
          </a:prstGeom>
          <a:noFill/>
          <a:ln/>
        </p:spPr>
        <p:txBody>
          <a:bodyPr wrap="square" lIns="0" tIns="0" rIns="0" bIns="0" rtlCol="0" anchor="t">
            <a:normAutofit/>
          </a:bodyPr>
          <a:lstStyle/>
          <a:p>
            <a:pPr indent="0" marL="0">
              <a:buNone/>
            </a:pPr>
            <a:r>
              <a:rPr lang="el-GR" altLang="en-US" sz="1800" b="1" dirty="0">
                <a:solidFill>
                  <a:srgbClr val="1B2420"/>
                </a:solidFill>
                <a:latin typeface="Calibri" pitchFamily="34" charset="0"/>
                <a:ea typeface="Calibri" pitchFamily="34" charset="-122"/>
                <a:cs typeface="Calibri" pitchFamily="34" charset="-120"/>
              </a:rPr>
              <a:t>Απόφαση</a:t>
            </a:r>
            <a:endParaRPr lang="el-GR" sz="1800" dirty="0"/>
          </a:p>
        </p:txBody>
      </p:sp>
      <p:sp>
        <p:nvSpPr>
          <p:cNvPr id="13" name="Text 11"/>
          <p:cNvSpPr txBox="1"/>
          <p:nvPr/>
        </p:nvSpPr>
        <p:spPr>
          <a:xfrm>
            <a:off x="4566818" y="3454722"/>
            <a:ext cx="3058058" cy="1321816"/>
          </a:xfrm>
          <a:prstGeom prst="rect">
            <a:avLst/>
          </a:prstGeom>
          <a:noFill/>
          <a:ln/>
        </p:spPr>
        <p:txBody>
          <a:bodyPr wrap="square" lIns="0" tIns="0" rIns="0" bIns="0" rtlCol="0" anchor="t">
            <a:normAutofit/>
          </a:bodyPr>
          <a:lstStyle/>
          <a:p>
            <a:pPr indent="0" marL="0">
              <a:buNone/>
            </a:pPr>
            <a:r>
              <a:rPr lang="el-GR" altLang="en-US" sz="1400" dirty="0">
                <a:solidFill>
                  <a:srgbClr val="3A4540"/>
                </a:solidFill>
                <a:latin typeface="Calibri" pitchFamily="34" charset="0"/>
                <a:ea typeface="Calibri" pitchFamily="34" charset="-122"/>
                <a:cs typeface="Calibri" pitchFamily="34" charset="-120"/>
              </a:rPr>
              <a:t>Πρώτα έλεγχος και καθαρισμός. Σύγκριση με όριο, προηγούμενα έτη και γείτονα. Η συσχέτιση δεν είναι αιτία· ένα μοντέλο αξίζει όπου επικυρώθηκε.</a:t>
            </a:r>
            <a:endParaRPr lang="el-GR" sz="1400" dirty="0"/>
          </a:p>
        </p:txBody>
      </p:sp>
      <p:sp>
        <p:nvSpPr>
          <p:cNvPr id="14" name="Shape 12"/>
          <p:cNvSpPr/>
          <p:nvPr/>
        </p:nvSpPr>
        <p:spPr>
          <a:xfrm>
            <a:off x="8127797" y="2231098"/>
            <a:ext cx="3515258" cy="2643633"/>
          </a:xfrm>
          <a:prstGeom prst="roundRect">
            <a:avLst>
              <a:gd name="adj" fmla="val 4151"/>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5" name="Shape 13"/>
          <p:cNvSpPr/>
          <p:nvPr/>
        </p:nvSpPr>
        <p:spPr>
          <a:xfrm>
            <a:off x="8405710" y="2419929"/>
            <a:ext cx="468301" cy="468301"/>
          </a:xfrm>
          <a:prstGeom prst="ellipse">
            <a:avLst/>
          </a:prstGeom>
          <a:solidFill>
            <a:srgbClr val="E2F2F6"/>
          </a:solidFill>
          <a:ln w="12700">
            <a:solidFill>
              <a:srgbClr val="E2F2F6"/>
            </a:solidFill>
            <a:prstDash val="solid"/>
          </a:ln>
        </p:spPr>
      </p:sp>
      <p:sp>
        <p:nvSpPr>
          <p:cNvPr id="16" name="Text 14"/>
          <p:cNvSpPr txBox="1"/>
          <p:nvPr/>
        </p:nvSpPr>
        <p:spPr>
          <a:xfrm>
            <a:off x="8405710" y="2419929"/>
            <a:ext cx="468301" cy="468301"/>
          </a:xfrm>
          <a:prstGeom prst="rect">
            <a:avLst/>
          </a:prstGeom>
          <a:noFill/>
          <a:ln/>
        </p:spPr>
        <p:txBody>
          <a:bodyPr wrap="square" lIns="0" tIns="0" rIns="0" bIns="0" rtlCol="0" anchor="ctr"/>
          <a:lstStyle/>
          <a:p>
            <a:pPr algn="ctr" indent="0" marL="0">
              <a:buNone/>
            </a:pPr>
            <a:r>
              <a:rPr lang="el-GR" altLang="en-US" sz="1130" b="1" dirty="0">
                <a:solidFill>
                  <a:srgbClr val="0E7490"/>
                </a:solidFill>
                <a:latin typeface="Calibri" pitchFamily="34" charset="0"/>
                <a:ea typeface="Calibri" pitchFamily="34" charset="-122"/>
                <a:cs typeface="Calibri" pitchFamily="34" charset="-120"/>
              </a:rPr>
              <a:t>3</a:t>
            </a:r>
            <a:endParaRPr lang="el-GR" sz="1130" dirty="0"/>
          </a:p>
        </p:txBody>
      </p:sp>
      <p:sp>
        <p:nvSpPr>
          <p:cNvPr id="17" name="Text 15"/>
          <p:cNvSpPr txBox="1"/>
          <p:nvPr/>
        </p:nvSpPr>
        <p:spPr>
          <a:xfrm>
            <a:off x="8356397" y="2986422"/>
            <a:ext cx="3058058" cy="468301"/>
          </a:xfrm>
          <a:prstGeom prst="rect">
            <a:avLst/>
          </a:prstGeom>
          <a:noFill/>
          <a:ln/>
        </p:spPr>
        <p:txBody>
          <a:bodyPr wrap="square" lIns="0" tIns="0" rIns="0" bIns="0" rtlCol="0" anchor="t">
            <a:normAutofit/>
          </a:bodyPr>
          <a:lstStyle/>
          <a:p>
            <a:pPr indent="0" marL="0">
              <a:buNone/>
            </a:pPr>
            <a:r>
              <a:rPr lang="el-GR" altLang="en-US" sz="1800" b="1" dirty="0">
                <a:solidFill>
                  <a:srgbClr val="1B2420"/>
                </a:solidFill>
                <a:latin typeface="Calibri" pitchFamily="34" charset="0"/>
                <a:ea typeface="Calibri" pitchFamily="34" charset="-122"/>
                <a:cs typeface="Calibri" pitchFamily="34" charset="-120"/>
              </a:rPr>
              <a:t>Διαχείριση</a:t>
            </a:r>
            <a:endParaRPr lang="el-GR" sz="1800" dirty="0"/>
          </a:p>
        </p:txBody>
      </p:sp>
      <p:sp>
        <p:nvSpPr>
          <p:cNvPr id="18" name="Text 16"/>
          <p:cNvSpPr txBox="1"/>
          <p:nvPr/>
        </p:nvSpPr>
        <p:spPr>
          <a:xfrm>
            <a:off x="8356397" y="3454722"/>
            <a:ext cx="3058058" cy="1321816"/>
          </a:xfrm>
          <a:prstGeom prst="rect">
            <a:avLst/>
          </a:prstGeom>
          <a:noFill/>
          <a:ln/>
        </p:spPr>
        <p:txBody>
          <a:bodyPr wrap="square" lIns="0" tIns="0" rIns="0" bIns="0" rtlCol="0" anchor="t">
            <a:normAutofit/>
          </a:bodyPr>
          <a:lstStyle/>
          <a:p>
            <a:pPr indent="0" marL="0">
              <a:buNone/>
            </a:pPr>
            <a:r>
              <a:rPr lang="el-GR" altLang="en-US" sz="1400" dirty="0">
                <a:solidFill>
                  <a:srgbClr val="3A4540"/>
                </a:solidFill>
                <a:latin typeface="Calibri" pitchFamily="34" charset="0"/>
                <a:ea typeface="Calibri" pitchFamily="34" charset="-122"/>
                <a:cs typeface="Calibri" pitchFamily="34" charset="-120"/>
              </a:rPr>
              <a:t>Ποιότητα σε τέσσερις διαστάσεις, κοινοί μορφότυποι, αντίγραφα ασφαλείας. Πριν μοιραστείτε, ρωτήστε: για ποιον σκοπό, για πόσο, με ποιους, πώς τα παίρνω πίσω;</a:t>
            </a:r>
            <a:endParaRPr lang="el-GR" sz="1400" dirty="0"/>
          </a:p>
        </p:txBody>
      </p:sp>
      <p:sp>
        <p:nvSpPr>
          <p:cNvPr id="19" name="Text 17"/>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36</a:t>
            </a:r>
            <a:endParaRPr lang="el-GR"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ΑΠΟΣΤΟΛΗ: ΔΕΞΙΟΤΕΧΝΗΣ ΔΕΔΟΜΕΝΩΝ</a:t>
            </a:r>
            <a:endParaRPr lang="el-G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Αποστολή, τεστ και πιστοποιητικό</a:t>
            </a:r>
            <a:endParaRPr lang="el-GR" sz="2700" dirty="0"/>
          </a:p>
        </p:txBody>
      </p:sp>
      <p:sp>
        <p:nvSpPr>
          <p:cNvPr id="5" name="Shape 3"/>
          <p:cNvSpPr/>
          <p:nvPr/>
        </p:nvSpPr>
        <p:spPr>
          <a:xfrm>
            <a:off x="548640" y="2268864"/>
            <a:ext cx="2567864"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18</a:t>
            </a:r>
            <a:endParaRPr lang="el-GR" sz="1620" dirty="0"/>
          </a:p>
        </p:txBody>
      </p:sp>
      <p:sp>
        <p:nvSpPr>
          <p:cNvPr id="7" name="Text 5"/>
          <p:cNvSpPr txBox="1"/>
          <p:nvPr/>
        </p:nvSpPr>
        <p:spPr>
          <a:xfrm>
            <a:off x="822960"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δραστηριότητες, όλες με επιτυχία τουλάχιστον 70% (αποστολή της ενότητας)</a:t>
            </a:r>
            <a:endParaRPr lang="el-GR" sz="1260" dirty="0"/>
          </a:p>
        </p:txBody>
      </p:sp>
      <p:sp>
        <p:nvSpPr>
          <p:cNvPr id="8" name="Shape 6"/>
          <p:cNvSpPr/>
          <p:nvPr/>
        </p:nvSpPr>
        <p:spPr>
          <a:xfrm>
            <a:off x="3390824" y="2268864"/>
            <a:ext cx="2567864"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3665144"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15</a:t>
            </a:r>
            <a:endParaRPr lang="el-GR" sz="1620" dirty="0"/>
          </a:p>
        </p:txBody>
      </p:sp>
      <p:sp>
        <p:nvSpPr>
          <p:cNvPr id="10" name="Text 8"/>
          <p:cNvSpPr txBox="1"/>
          <p:nvPr/>
        </p:nvSpPr>
        <p:spPr>
          <a:xfrm>
            <a:off x="3665144"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ερωτήσεις στο τεστ: μονής επιλογής, πολλαπλής επιλογής και σωστό-λάθος</a:t>
            </a:r>
            <a:endParaRPr lang="el-GR" sz="1260" dirty="0"/>
          </a:p>
        </p:txBody>
      </p:sp>
      <p:sp>
        <p:nvSpPr>
          <p:cNvPr id="11" name="Shape 9"/>
          <p:cNvSpPr/>
          <p:nvPr/>
        </p:nvSpPr>
        <p:spPr>
          <a:xfrm>
            <a:off x="6233008" y="2268864"/>
            <a:ext cx="2567864"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6507328"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70</a:t>
            </a:r>
            <a:r>
              <a:rPr lang="el-GR" altLang="en-US" sz="1800" b="1" dirty="0">
                <a:solidFill>
                  <a:srgbClr val="1F7A3A"/>
                </a:solidFill>
                <a:latin typeface="Calibri" pitchFamily="34" charset="0"/>
                <a:ea typeface="Calibri" pitchFamily="34" charset="-122"/>
                <a:cs typeface="Calibri" pitchFamily="34" charset="-120"/>
              </a:rPr>
              <a:t> βαθμοί</a:t>
            </a:r>
            <a:endParaRPr lang="el-GR" sz="1620" dirty="0"/>
          </a:p>
        </p:txBody>
      </p:sp>
      <p:sp>
        <p:nvSpPr>
          <p:cNvPr id="13" name="Text 11"/>
          <p:cNvSpPr txBox="1"/>
          <p:nvPr/>
        </p:nvSpPr>
        <p:spPr>
          <a:xfrm>
            <a:off x="6507328"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βάση επιτυχίας· διάρκεια τεστ 20 λεπτά</a:t>
            </a:r>
            <a:endParaRPr lang="el-GR" sz="1260" dirty="0"/>
          </a:p>
        </p:txBody>
      </p:sp>
      <p:sp>
        <p:nvSpPr>
          <p:cNvPr id="14" name="Shape 12"/>
          <p:cNvSpPr/>
          <p:nvPr/>
        </p:nvSpPr>
        <p:spPr>
          <a:xfrm>
            <a:off x="9075191" y="2268864"/>
            <a:ext cx="2567864" cy="1926075"/>
          </a:xfrm>
          <a:prstGeom prst="roundRect">
            <a:avLst>
              <a:gd name="adj" fmla="val 5697"/>
            </a:avLst>
          </a:prstGeom>
          <a:solidFill>
            <a:srgbClr val="FFFFFF"/>
          </a:solidFill>
          <a:ln w="9525">
            <a:solidFill>
              <a:srgbClr val="DFE6DC"/>
            </a:solidFill>
            <a:prstDash val="solid"/>
          </a:ln>
        </p:spPr>
      </p:sp>
      <p:sp>
        <p:nvSpPr>
          <p:cNvPr id="15" name="Text 13"/>
          <p:cNvSpPr txBox="1"/>
          <p:nvPr/>
        </p:nvSpPr>
        <p:spPr>
          <a:xfrm>
            <a:off x="9349511" y="2495461"/>
            <a:ext cx="2019224" cy="755324"/>
          </a:xfrm>
          <a:prstGeom prst="rect">
            <a:avLst/>
          </a:prstGeom>
          <a:noFill/>
          <a:ln/>
        </p:spPr>
        <p:txBody>
          <a:bodyPr wrap="square" lIns="0" tIns="0" rIns="0" bIns="0" rtlCol="0" anchor="b">
            <a:normAutofit/>
          </a:bodyPr>
          <a:lstStyle/>
          <a:p>
            <a:pPr indent="0" marL="0">
              <a:buNone/>
            </a:pPr>
            <a:r>
              <a:rPr lang="el-GR" altLang="en-US" sz="4500" b="1" dirty="0">
                <a:solidFill>
                  <a:srgbClr val="16602D"/>
                </a:solidFill>
                <a:latin typeface="Calibri" pitchFamily="34" charset="0"/>
                <a:ea typeface="Calibri" pitchFamily="34" charset="-122"/>
                <a:cs typeface="Calibri" pitchFamily="34" charset="-120"/>
              </a:rPr>
              <a:t>60%</a:t>
            </a:r>
            <a:endParaRPr lang="el-GR" sz="1620" dirty="0"/>
          </a:p>
        </p:txBody>
      </p:sp>
      <p:sp>
        <p:nvSpPr>
          <p:cNvPr id="16" name="Text 14"/>
          <p:cNvSpPr txBox="1"/>
          <p:nvPr/>
        </p:nvSpPr>
        <p:spPr>
          <a:xfrm>
            <a:off x="9349511" y="3326317"/>
            <a:ext cx="2019224" cy="755324"/>
          </a:xfrm>
          <a:prstGeom prst="rect">
            <a:avLst/>
          </a:prstGeom>
          <a:noFill/>
          <a:ln/>
        </p:spPr>
        <p:txBody>
          <a:bodyPr wrap="square" lIns="0" tIns="0" rIns="0" bIns="0" rtlCol="0" anchor="t">
            <a:normAutofit/>
          </a:bodyPr>
          <a:lstStyle/>
          <a:p>
            <a:pPr indent="0" marL="0">
              <a:buNone/>
            </a:pPr>
            <a:r>
              <a:rPr lang="el-GR" altLang="en-US" sz="1260" dirty="0">
                <a:solidFill>
                  <a:srgbClr val="3A4540"/>
                </a:solidFill>
                <a:latin typeface="Calibri" pitchFamily="34" charset="0"/>
                <a:ea typeface="Calibri" pitchFamily="34" charset="-122"/>
                <a:cs typeface="Calibri" pitchFamily="34" charset="-120"/>
              </a:rPr>
              <a:t>μέσος όρος δραστηριοτήτων για το πιστοποιητικό, με όλα τα μαθήματα</a:t>
            </a:r>
            <a:endParaRPr lang="el-GR" sz="1260" dirty="0"/>
          </a:p>
        </p:txBody>
      </p:sp>
      <p:sp>
        <p:nvSpPr>
          <p:cNvPr id="17" name="Text 15"/>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el-GR" altLang="en-US" sz="1440" dirty="0">
                <a:solidFill>
                  <a:srgbClr val="3A4540"/>
                </a:solidFill>
                <a:latin typeface="Calibri" pitchFamily="34" charset="0"/>
                <a:ea typeface="Calibri" pitchFamily="34" charset="-122"/>
                <a:cs typeface="Calibri" pitchFamily="34" charset="-120"/>
              </a:rPr>
              <a:t>Όσοι ολοκληρώσουν την αποστολή κερδίζουν το παράσημο «Ειδικός Ενότητας» και 100 XP. Οι δραστηριότητες είναι η καλύτερη προετοιμασία για το τεστ.</a:t>
            </a:r>
            <a:endParaRPr lang="el-GR" sz="1440" dirty="0"/>
          </a:p>
        </p:txBody>
      </p:sp>
      <p:sp>
        <p:nvSpPr>
          <p:cNvPr id="18" name="Text 1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37</a:t>
            </a:r>
            <a:endParaRPr lang="el-GR" sz="900" dirty="0"/>
          </a:p>
        </p:txBody>
      </p:sp>
      <p:sp>
        <p:nvSpPr>
          <p:cNvPr id="20" name="Shape 17"/>
          <p:cNvSpPr/>
          <p:nvPr/>
        </p:nvSpPr>
        <p:spPr>
          <a:xfrm>
            <a:off x="548640" y="5018242"/>
            <a:ext cx="2485568" cy="528727"/>
          </a:xfrm>
          <a:prstGeom prst="roundRect">
            <a:avLst>
              <a:gd name="adj" fmla="val 60530"/>
            </a:avLst>
          </a:prstGeom>
          <a:solidFill>
            <a:srgbClr val="FFFFFF"/>
          </a:solidFill>
          <a:ln w="12700">
            <a:solidFill>
              <a:srgbClr val="BFE0C8"/>
            </a:solidFill>
            <a:prstDash val="solid"/>
          </a:ln>
        </p:spPr>
      </p:sp>
      <p:sp>
        <p:nvSpPr>
          <p:cNvPr id="21" name="Text 18"/>
          <p:cNvSpPr txBox="1"/>
          <p:nvPr/>
        </p:nvSpPr>
        <p:spPr>
          <a:xfrm>
            <a:off x="685800" y="5018242"/>
            <a:ext cx="2211248" cy="528727"/>
          </a:xfrm>
          <a:prstGeom prst="rect">
            <a:avLst/>
          </a:prstGeom>
          <a:noFill/>
          <a:ln/>
        </p:spPr>
        <p:txBody>
          <a:bodyPr wrap="square" lIns="0" tIns="0" rIns="0" bIns="0" rtlCol="0" anchor="ctr">
            <a:normAutofit/>
          </a:bodyPr>
          <a:lstStyle/>
          <a:p>
            <a:pPr algn="ctr" indent="0" marL="0">
              <a:buNone/>
            </a:pPr>
            <a:r>
              <a:rPr lang="el-GR" altLang="en-US" sz="1220" b="1" dirty="0">
                <a:solidFill>
                  <a:srgbClr val="16602D"/>
                </a:solidFill>
                <a:latin typeface="Calibri" pitchFamily="34" charset="0"/>
                <a:ea typeface="Calibri" pitchFamily="34" charset="-122"/>
                <a:cs typeface="Calibri" pitchFamily="34" charset="-120"/>
              </a:rPr>
              <a:t>Ολοκλήρωση 9 μαθημάτων</a:t>
            </a:r>
            <a:endParaRPr lang="el-GR" sz="1220" dirty="0"/>
          </a:p>
        </p:txBody>
      </p:sp>
      <p:sp>
        <p:nvSpPr>
          <p:cNvPr id="22" name="Shape 19"/>
          <p:cNvSpPr/>
          <p:nvPr/>
        </p:nvSpPr>
        <p:spPr>
          <a:xfrm rot="5400000">
            <a:off x="3143936" y="5199520"/>
            <a:ext cx="164592" cy="166171"/>
          </a:xfrm>
          <a:prstGeom prst="triangle">
            <a:avLst/>
          </a:prstGeom>
          <a:solidFill>
            <a:srgbClr val="A16207"/>
          </a:solidFill>
          <a:ln w="12700">
            <a:solidFill>
              <a:srgbClr val="A16207"/>
            </a:solidFill>
            <a:prstDash val="solid"/>
          </a:ln>
        </p:spPr>
      </p:sp>
      <p:sp>
        <p:nvSpPr>
          <p:cNvPr id="23" name="Shape 20"/>
          <p:cNvSpPr/>
          <p:nvPr/>
        </p:nvSpPr>
        <p:spPr>
          <a:xfrm>
            <a:off x="3418256" y="5018242"/>
            <a:ext cx="2485568" cy="528727"/>
          </a:xfrm>
          <a:prstGeom prst="roundRect">
            <a:avLst>
              <a:gd name="adj" fmla="val 60530"/>
            </a:avLst>
          </a:prstGeom>
          <a:solidFill>
            <a:srgbClr val="FFFFFF"/>
          </a:solidFill>
          <a:ln w="12700">
            <a:solidFill>
              <a:srgbClr val="BFE0C8"/>
            </a:solidFill>
            <a:prstDash val="solid"/>
          </a:ln>
        </p:spPr>
      </p:sp>
      <p:sp>
        <p:nvSpPr>
          <p:cNvPr id="24" name="Text 21"/>
          <p:cNvSpPr txBox="1"/>
          <p:nvPr/>
        </p:nvSpPr>
        <p:spPr>
          <a:xfrm>
            <a:off x="3555416" y="5018242"/>
            <a:ext cx="2211248" cy="528727"/>
          </a:xfrm>
          <a:prstGeom prst="rect">
            <a:avLst/>
          </a:prstGeom>
          <a:noFill/>
          <a:ln/>
        </p:spPr>
        <p:txBody>
          <a:bodyPr wrap="square" lIns="0" tIns="0" rIns="0" bIns="0" rtlCol="0" anchor="ctr">
            <a:normAutofit/>
          </a:bodyPr>
          <a:lstStyle/>
          <a:p>
            <a:pPr algn="ctr" indent="0" marL="0">
              <a:buNone/>
            </a:pPr>
            <a:r>
              <a:rPr lang="el-GR" altLang="en-US" sz="1220" b="1" dirty="0">
                <a:solidFill>
                  <a:srgbClr val="16602D"/>
                </a:solidFill>
                <a:latin typeface="Calibri" pitchFamily="34" charset="0"/>
                <a:ea typeface="Calibri" pitchFamily="34" charset="-122"/>
                <a:cs typeface="Calibri" pitchFamily="34" charset="-120"/>
              </a:rPr>
              <a:t>18 δραστηριότητες, η καθεμία τουλάχιστον 70%</a:t>
            </a:r>
            <a:endParaRPr lang="el-GR" sz="1220" dirty="0"/>
          </a:p>
        </p:txBody>
      </p:sp>
      <p:sp>
        <p:nvSpPr>
          <p:cNvPr id="25" name="Shape 22"/>
          <p:cNvSpPr/>
          <p:nvPr/>
        </p:nvSpPr>
        <p:spPr>
          <a:xfrm rot="5400000">
            <a:off x="6013552" y="5199520"/>
            <a:ext cx="164592" cy="166171"/>
          </a:xfrm>
          <a:prstGeom prst="triangle">
            <a:avLst/>
          </a:prstGeom>
          <a:solidFill>
            <a:srgbClr val="A16207"/>
          </a:solidFill>
          <a:ln w="12700">
            <a:solidFill>
              <a:srgbClr val="A16207"/>
            </a:solidFill>
            <a:prstDash val="solid"/>
          </a:ln>
        </p:spPr>
      </p:sp>
      <p:sp>
        <p:nvSpPr>
          <p:cNvPr id="26" name="Shape 23"/>
          <p:cNvSpPr/>
          <p:nvPr/>
        </p:nvSpPr>
        <p:spPr>
          <a:xfrm>
            <a:off x="6287872" y="5018242"/>
            <a:ext cx="2485568" cy="528727"/>
          </a:xfrm>
          <a:prstGeom prst="roundRect">
            <a:avLst>
              <a:gd name="adj" fmla="val 60530"/>
            </a:avLst>
          </a:prstGeom>
          <a:solidFill>
            <a:srgbClr val="FFFFFF"/>
          </a:solidFill>
          <a:ln w="12700">
            <a:solidFill>
              <a:srgbClr val="BFE0C8"/>
            </a:solidFill>
            <a:prstDash val="solid"/>
          </a:ln>
        </p:spPr>
      </p:sp>
      <p:sp>
        <p:nvSpPr>
          <p:cNvPr id="27" name="Text 24"/>
          <p:cNvSpPr txBox="1"/>
          <p:nvPr/>
        </p:nvSpPr>
        <p:spPr>
          <a:xfrm>
            <a:off x="6425032" y="5018242"/>
            <a:ext cx="2211248" cy="528727"/>
          </a:xfrm>
          <a:prstGeom prst="rect">
            <a:avLst/>
          </a:prstGeom>
          <a:noFill/>
          <a:ln/>
        </p:spPr>
        <p:txBody>
          <a:bodyPr wrap="square" lIns="0" tIns="0" rIns="0" bIns="0" rtlCol="0" anchor="ctr">
            <a:normAutofit/>
          </a:bodyPr>
          <a:lstStyle/>
          <a:p>
            <a:pPr algn="ctr" indent="0" marL="0">
              <a:buNone/>
            </a:pPr>
            <a:r>
              <a:rPr lang="el-GR" altLang="en-US" sz="1220" b="1" dirty="0">
                <a:solidFill>
                  <a:srgbClr val="16602D"/>
                </a:solidFill>
                <a:latin typeface="Calibri" pitchFamily="34" charset="0"/>
                <a:ea typeface="Calibri" pitchFamily="34" charset="-122"/>
                <a:cs typeface="Calibri" pitchFamily="34" charset="-120"/>
              </a:rPr>
              <a:t>Τεστ: τουλάχιστον 70 βαθμοί</a:t>
            </a:r>
            <a:endParaRPr lang="el-GR" sz="1220" dirty="0"/>
          </a:p>
        </p:txBody>
      </p:sp>
      <p:sp>
        <p:nvSpPr>
          <p:cNvPr id="28" name="Shape 25"/>
          <p:cNvSpPr/>
          <p:nvPr/>
        </p:nvSpPr>
        <p:spPr>
          <a:xfrm rot="5400000">
            <a:off x="8883167" y="5199520"/>
            <a:ext cx="164592" cy="166171"/>
          </a:xfrm>
          <a:prstGeom prst="triangle">
            <a:avLst/>
          </a:prstGeom>
          <a:solidFill>
            <a:srgbClr val="A16207"/>
          </a:solidFill>
          <a:ln w="12700">
            <a:solidFill>
              <a:srgbClr val="A16207"/>
            </a:solidFill>
            <a:prstDash val="solid"/>
          </a:ln>
        </p:spPr>
      </p:sp>
      <p:sp>
        <p:nvSpPr>
          <p:cNvPr id="29" name="Shape 26"/>
          <p:cNvSpPr/>
          <p:nvPr/>
        </p:nvSpPr>
        <p:spPr>
          <a:xfrm>
            <a:off x="9157487" y="5018242"/>
            <a:ext cx="2485568" cy="528727"/>
          </a:xfrm>
          <a:prstGeom prst="roundRect">
            <a:avLst>
              <a:gd name="adj" fmla="val 60530"/>
            </a:avLst>
          </a:prstGeom>
          <a:solidFill>
            <a:srgbClr val="16602D"/>
          </a:solidFill>
          <a:ln w="12700">
            <a:solidFill>
              <a:srgbClr val="16602D"/>
            </a:solidFill>
            <a:prstDash val="solid"/>
          </a:ln>
        </p:spPr>
      </p:sp>
      <p:sp>
        <p:nvSpPr>
          <p:cNvPr id="30" name="Text 27"/>
          <p:cNvSpPr txBox="1"/>
          <p:nvPr/>
        </p:nvSpPr>
        <p:spPr>
          <a:xfrm>
            <a:off x="9294647" y="5018242"/>
            <a:ext cx="2211248" cy="528727"/>
          </a:xfrm>
          <a:prstGeom prst="rect">
            <a:avLst/>
          </a:prstGeom>
          <a:noFill/>
          <a:ln/>
        </p:spPr>
        <p:txBody>
          <a:bodyPr wrap="square" lIns="0" tIns="0" rIns="0" bIns="0" rtlCol="0" anchor="ctr">
            <a:normAutofit/>
          </a:bodyPr>
          <a:lstStyle/>
          <a:p>
            <a:pPr algn="ctr" indent="0" marL="0">
              <a:buNone/>
            </a:pPr>
            <a:r>
              <a:rPr lang="el-GR" altLang="en-US" sz="1220" b="1" dirty="0">
                <a:solidFill>
                  <a:srgbClr val="FFFFFF"/>
                </a:solidFill>
                <a:latin typeface="Calibri" pitchFamily="34" charset="0"/>
                <a:ea typeface="Calibri" pitchFamily="34" charset="-122"/>
                <a:cs typeface="Calibri" pitchFamily="34" charset="-120"/>
              </a:rPr>
              <a:t>Παράσημο, 100 XP και πιστοποιητικό</a:t>
            </a:r>
            <a:endParaRPr lang="el-GR" sz="122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ΟΙ ΠΗΓΕΣ ΤΩΝ ΣΤΟΙΧΕΙΩΝ ΚΑΙ ΑΡΙΘΜΩΝ ΤΗΣ ΠΑΡΟΥΣΙΑΣΗΣ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Πηγές (1/2)</a:t>
            </a:r>
            <a:endParaRPr lang="el-G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38</a:t>
            </a:r>
            <a:endParaRPr lang="el-GR" sz="900" dirty="0"/>
          </a:p>
        </p:txBody>
      </p:sp>
      <p:sp>
        <p:nvSpPr>
          <p:cNvPr id="6" name="Text 3"/>
          <p:cNvSpPr txBox="1"/>
          <p:nvPr/>
        </p:nvSpPr>
        <p:spPr>
          <a:xfrm>
            <a:off x="548640" y="2208438"/>
            <a:ext cx="5410048" cy="3791725"/>
          </a:xfrm>
          <a:prstGeom prst="rect">
            <a:avLst/>
          </a:prstGeom>
          <a:noFill/>
          <a:ln/>
        </p:spPr>
        <p:txBody>
          <a:bodyPr wrap="square" lIns="0" tIns="0" rIns="0" bIns="0" rtlCol="0" anchor="t"/>
          <a:lstStyle/>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Copa-Cogeca, CEMA κ.ά. (2020). EU Code of conduct on agricultural data sharing by contractual agreement. https://www.cema-agri.org/images/publications/brochures/EU_Code_of_conduct_on_agricultural_data_sharing_by_contractual_agreement_2020_ENGLISH.pdf</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GPS.gov (2026). Farming with GPS. https://www.gps.gov/farming-gps</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Copernicus Data Space Ecosystem (2026). Sentinel-2. https://dataspace.copernicus.eu/data-collections/copernicus-sentinel-missions/sentinel-2</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Τουρκική Στατιστική Υπηρεσία (TÜİK) (2026). Merkezi Dağıtım Sistemi, Bitkisel Üretim İstatistikleri (ilçe düzeyi: Adana, Kozan), 2024-2025. https://biruni.tuik.gov.tr/medas/?kn=92&amp;locale=tr</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Τουρκικό Γραφείο Διπλωμάτων Ευρεσιτεχνίας και Εμπορικών Σημάτων (2020). Kozan Portakalı, menşe adı, tescil no 534. https://ci.turkpatent.gov.tr/cografi-isaretler/detay/38677</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Εμπορικό Επιμελητήριο Κοζάν (2026). Kozan'daki Yerel Toplulukların İhtiyaçlarının Değerlendirilmesi: Anket Raporu. https://smartfarmingsolutions.org/storage/publications/01KQQA95BNNYA9PQK6X7H8RYGB.pdf</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Επίσημη Εφημερίδα της Τουρκικής Δημοκρατίας (2025). Bitki Koruma Ürünlerinin Uygulanması ve Denetimine İlişkin Yönetmelik. https://www.resmigazete.gov.tr/eskiler/2025/12/20251213-5.htm</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Υπουργείο Γεωργίας και Δασών της Τουρκίας (2026). B-Reçete sistemi. https://bitkirecete.tarimorman.gov.tr/Sayfa/Detay/2264</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Ευρωπαϊκή Επιτροπή (2023). Commission Implementing Regulation (EU) 2023/564 on the content and format of the records of plant protection products. https://eur-lex.europa.eu/legal-content/EN/TXT/?uri=CELEX:32023R0564</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Ευρωπαϊκό Κοινοβούλιο και Συμβούλιο (2009). Regulation (EC) No 1107/2009 concerning the placing of plant protection products on the market. https://eur-lex.europa.eu/legal-content/EN/TXT/?uri=CELEX:32009R1107</a:t>
            </a:r>
            <a:endParaRPr lang="el-GR" sz="900" dirty="0"/>
          </a:p>
          <a:p>
            <a:pPr marL="342900" indent="-342900">
              <a:spcAft>
                <a:spcPts val="330"/>
              </a:spcAft>
              <a:buSzPct val="100000"/>
              <a:buFont typeface="+mj-lt"/>
              <a:buAutoNum type="arabicPeriod" startAt="1"/>
            </a:pPr>
            <a:r>
              <a:rPr lang="el-GR" altLang="en-US" sz="900" dirty="0">
                <a:solidFill>
                  <a:srgbClr val="3A4540"/>
                </a:solidFill>
                <a:latin typeface="Calibri" pitchFamily="34" charset="0"/>
                <a:ea typeface="Calibri" pitchFamily="34" charset="-122"/>
                <a:cs typeface="Calibri" pitchFamily="34" charset="-120"/>
              </a:rPr>
              <a:t>GLOBALG.A.P. (2024). Integrated Farm Assurance GFS: Principles and Criteria for Fruit and Vegetables, v6.0. https://documents.globalgap.org/documents/240902_IFA_GFS_PCs_FV_v6_0_Aug24_en.pdf</a:t>
            </a:r>
            <a:endParaRPr lang="el-GR" sz="900" dirty="0"/>
          </a:p>
        </p:txBody>
      </p:sp>
      <p:sp>
        <p:nvSpPr>
          <p:cNvPr id="7" name="Text 4"/>
          <p:cNvSpPr txBox="1"/>
          <p:nvPr/>
        </p:nvSpPr>
        <p:spPr>
          <a:xfrm>
            <a:off x="6233008" y="2208438"/>
            <a:ext cx="5410048" cy="3791725"/>
          </a:xfrm>
          <a:prstGeom prst="rect">
            <a:avLst/>
          </a:prstGeom>
          <a:noFill/>
          <a:ln/>
        </p:spPr>
        <p:txBody>
          <a:bodyPr wrap="square" lIns="0" tIns="0" rIns="0" bIns="0" rtlCol="0" anchor="t"/>
          <a:lstStyle/>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Kadyampakeni, D. M. κ.ά., UF/IFAS (2026). Florida Citrus Production Guide: Irrigation Management of Citrus Trees (CG093). https://ask.ifas.ufl.edu/publication/cg093</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Herrera, E., Guzmán, S. M. και Murcia, E., UF/IFAS (2026). Common Questions When Using Soil Moisture Sensors for Citrus and Other Fruit Trees (AE551). https://ask.ifas.ufl.edu/publication/AE551</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Cornell University NEWA (2026). Weather station placement guide. https://newa.cornell.edu/placement-guide</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The Things Network (2026). What is LoRaWAN?. https://www.thethingsnetwork.org/docs/lorawan/what-is-lorawan/</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Τουρκική Μετεωρολογική Υπηρεσία (MGM) (2026). Resmi istatistikler: Adana. https://www.mgm.gov.tr/veridegerlendirme/il-ve-ilceler-istatistik.aspx?m=ADANA</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Εμπορικό Επιμελητήριο Κοζάν (2026). IoT Sensör Kurulum Rehberi. https://smartfarmingsolutions.org/storage/publications/01KYN2SJFCJ5ABCJY93ZKX9FJ1.pdf</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USGS (2026). NDVI, the Foundation for Remote Sensing Phenology. https://www.usgs.gov/special-topics/remote-sensing-phenology/science/ndvi-foundation-remote-sensing-phenology</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ESA SentiWiki (2026). Sentinel-2 Mission. https://sentiwiki.copernicus.eu/web/s2-mission</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ESA SentiWiki (2026). Sentinel-2 Processing. https://sentiwiki.copernicus.eu/web/s2-processing</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DJI Agriculture (2026). Mavic 3 Multispectral: FAQ. https://ag.dji.com/mavic-3-m/faq</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He, K. κ.ά. (2024). Storm Daniel flood impact in Greece in 2023: mapping crop and livestock exposure from SAR. https://nhess.copernicus.org/articles/24/2375/2024/</a:t>
            </a:r>
            <a:endParaRPr lang="el-GR" sz="900" dirty="0"/>
          </a:p>
          <a:p>
            <a:pPr marL="342900" indent="-342900">
              <a:spcAft>
                <a:spcPts val="330"/>
              </a:spcAft>
              <a:buSzPct val="100000"/>
              <a:buFont typeface="+mj-lt"/>
              <a:buAutoNum type="arabicPeriod" startAt="12"/>
            </a:pPr>
            <a:r>
              <a:rPr lang="el-GR" altLang="en-US" sz="900" dirty="0">
                <a:solidFill>
                  <a:srgbClr val="3A4540"/>
                </a:solidFill>
                <a:latin typeface="Calibri" pitchFamily="34" charset="0"/>
                <a:ea typeface="Calibri" pitchFamily="34" charset="-122"/>
                <a:cs typeface="Calibri" pitchFamily="34" charset="-120"/>
              </a:rPr>
              <a:t>Evans, R., Cassel, D. και Sneed, R. E., NC State Extension (1996). Soil, Water and Crop Characteristics Important to Irrigation Scheduling (AG-452-01). https://content.ces.ncsu.edu/soil-water-and-crop-characteristics-important-to-irrigation-scheduling</a:t>
            </a:r>
            <a:endParaRPr lang="el-GR"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el-GR" altLang="en-US" sz="1080" b="1" spc="200" kern="0" dirty="0">
                <a:solidFill>
                  <a:srgbClr val="1F7A3A"/>
                </a:solidFill>
                <a:latin typeface="Calibri" pitchFamily="34" charset="0"/>
                <a:ea typeface="Calibri" pitchFamily="34" charset="-122"/>
                <a:cs typeface="Calibri" pitchFamily="34" charset="-120"/>
              </a:rPr>
              <a:t>ΟΙ ΠΗΓΕΣ ΤΩΝ ΣΤΟΙΧΕΙΩΝ ΚΑΙ ΑΡΙΘΜΩΝ ΤΗΣ ΠΑΡΟΥΣΙΑΣΗΣ</a:t>
            </a:r>
            <a:endParaRPr lang="el-G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el-GR" altLang="en-US" sz="2700" b="1" dirty="0">
                <a:solidFill>
                  <a:srgbClr val="1B2420"/>
                </a:solidFill>
                <a:latin typeface="Calibri" pitchFamily="34" charset="0"/>
                <a:ea typeface="Calibri" pitchFamily="34" charset="-122"/>
                <a:cs typeface="Calibri" pitchFamily="34" charset="-120"/>
              </a:rPr>
              <a:t>Πηγές (2/2)</a:t>
            </a:r>
            <a:endParaRPr lang="el-G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el-GR" altLang="en-US" sz="900" b="1" dirty="0">
                <a:solidFill>
                  <a:srgbClr val="5A6862"/>
                </a:solidFill>
                <a:latin typeface="Calibri" pitchFamily="34" charset="0"/>
                <a:ea typeface="Calibri" pitchFamily="34" charset="-122"/>
                <a:cs typeface="Calibri" pitchFamily="34" charset="-120"/>
              </a:rPr>
              <a:t>39</a:t>
            </a:r>
            <a:endParaRPr lang="el-GR" sz="900" dirty="0"/>
          </a:p>
        </p:txBody>
      </p:sp>
      <p:sp>
        <p:nvSpPr>
          <p:cNvPr id="6" name="Text 3"/>
          <p:cNvSpPr txBox="1"/>
          <p:nvPr/>
        </p:nvSpPr>
        <p:spPr>
          <a:xfrm>
            <a:off x="548640" y="2208438"/>
            <a:ext cx="5410048" cy="3791725"/>
          </a:xfrm>
          <a:prstGeom prst="rect">
            <a:avLst/>
          </a:prstGeom>
          <a:noFill/>
          <a:ln/>
        </p:spPr>
        <p:txBody>
          <a:bodyPr wrap="square" lIns="0" tIns="0" rIns="0" bIns="0" rtlCol="0" anchor="t"/>
          <a:lstStyle/>
          <a:p>
            <a:pPr marL="342900" indent="-342900">
              <a:spcAft>
                <a:spcPts val="330"/>
              </a:spcAft>
              <a:buSzPct val="100000"/>
              <a:buFont typeface="+mj-lt"/>
              <a:buAutoNum type="arabicPeriod" startAt="24"/>
            </a:pPr>
            <a:r>
              <a:rPr lang="el-GR" altLang="en-US" sz="900" dirty="0">
                <a:solidFill>
                  <a:srgbClr val="3A4540"/>
                </a:solidFill>
                <a:latin typeface="Calibri" pitchFamily="34" charset="0"/>
                <a:ea typeface="Calibri" pitchFamily="34" charset="-122"/>
                <a:cs typeface="Calibri" pitchFamily="34" charset="-120"/>
              </a:rPr>
              <a:t>Luck, J. D., University of Nebraska-Lincoln (2013). Yield Data Cleaning: Why it's Important. https://cropwatch.unl.edu/sites/unl.edu.ianr.extension.cropwatch/files/media/file/Presentation-Yield-Data-Cleaning.pdf</a:t>
            </a:r>
            <a:endParaRPr lang="el-GR" sz="900" dirty="0"/>
          </a:p>
          <a:p>
            <a:pPr marL="342900" indent="-342900">
              <a:spcAft>
                <a:spcPts val="330"/>
              </a:spcAft>
              <a:buSzPct val="100000"/>
              <a:buFont typeface="+mj-lt"/>
              <a:buAutoNum type="arabicPeriod" startAt="24"/>
            </a:pPr>
            <a:r>
              <a:rPr lang="el-GR" altLang="en-US" sz="900" dirty="0">
                <a:solidFill>
                  <a:srgbClr val="3A4540"/>
                </a:solidFill>
                <a:latin typeface="Calibri" pitchFamily="34" charset="0"/>
                <a:ea typeface="Calibri" pitchFamily="34" charset="-122"/>
                <a:cs typeface="Calibri" pitchFamily="34" charset="-120"/>
              </a:rPr>
              <a:t>JRC (2026). Fact Sheet: Pinios River Basin. https://water.jrc.ec.europa.eu/pdf/pinios-fs.pdf</a:t>
            </a:r>
            <a:endParaRPr lang="el-GR" sz="900" dirty="0"/>
          </a:p>
          <a:p>
            <a:pPr marL="342900" indent="-342900">
              <a:spcAft>
                <a:spcPts val="330"/>
              </a:spcAft>
              <a:buSzPct val="100000"/>
              <a:buFont typeface="+mj-lt"/>
              <a:buAutoNum type="arabicPeriod" startAt="24"/>
            </a:pPr>
            <a:r>
              <a:rPr lang="el-GR" altLang="en-US" sz="900" dirty="0">
                <a:solidFill>
                  <a:srgbClr val="3A4540"/>
                </a:solidFill>
                <a:latin typeface="Calibri" pitchFamily="34" charset="0"/>
                <a:ea typeface="Calibri" pitchFamily="34" charset="-122"/>
                <a:cs typeface="Calibri" pitchFamily="34" charset="-120"/>
              </a:rPr>
              <a:t>Luck, J. D., UNL CropWatch (2013). Checks and Adjustments to Ensure Quality Yield Data Collection. https://cropwatch.unl.edu/checks-and-adjustments-ensure-quality-yield-data-collection-unl-cropwatch-sept-11-2013/</a:t>
            </a:r>
            <a:endParaRPr lang="el-GR" sz="900" dirty="0"/>
          </a:p>
          <a:p>
            <a:pPr marL="342900" indent="-342900">
              <a:spcAft>
                <a:spcPts val="330"/>
              </a:spcAft>
              <a:buSzPct val="100000"/>
              <a:buFont typeface="+mj-lt"/>
              <a:buAutoNum type="arabicPeriod" startAt="24"/>
            </a:pPr>
            <a:r>
              <a:rPr lang="el-GR" altLang="en-US" sz="900" dirty="0">
                <a:solidFill>
                  <a:srgbClr val="3A4540"/>
                </a:solidFill>
                <a:latin typeface="Calibri" pitchFamily="34" charset="0"/>
                <a:ea typeface="Calibri" pitchFamily="34" charset="-122"/>
                <a:cs typeface="Calibri" pitchFamily="34" charset="-120"/>
              </a:rPr>
              <a:t>Simbahan, G. C., Dobermann, A. και Ping, J. L. (2004). Screening yield monitor data improves grain yield maps. https://ameriflux.lbl.gov/community/publication/screening-yield-monitor-data-improves-grain-yield-maps/</a:t>
            </a:r>
            <a:endParaRPr lang="el-GR" sz="900" dirty="0"/>
          </a:p>
          <a:p>
            <a:pPr marL="342900" indent="-342900">
              <a:spcAft>
                <a:spcPts val="330"/>
              </a:spcAft>
              <a:buSzPct val="100000"/>
              <a:buFont typeface="+mj-lt"/>
              <a:buAutoNum type="arabicPeriod" startAt="24"/>
            </a:pPr>
            <a:r>
              <a:rPr lang="el-GR" altLang="en-US" sz="900" dirty="0">
                <a:solidFill>
                  <a:srgbClr val="3A4540"/>
                </a:solidFill>
                <a:latin typeface="Calibri" pitchFamily="34" charset="0"/>
                <a:ea typeface="Calibri" pitchFamily="34" charset="-122"/>
                <a:cs typeface="Calibri" pitchFamily="34" charset="-120"/>
              </a:rPr>
              <a:t>Mirzakhani Nafchi, A., SDSU Extension (2021). Precision Agriculture and Zone Management. https://extension.sdstate.edu/precision-agriculture-and-zone-management</a:t>
            </a:r>
            <a:endParaRPr lang="el-GR" sz="900" dirty="0"/>
          </a:p>
          <a:p>
            <a:pPr marL="342900" indent="-342900">
              <a:spcAft>
                <a:spcPts val="330"/>
              </a:spcAft>
              <a:buSzPct val="100000"/>
              <a:buFont typeface="+mj-lt"/>
              <a:buAutoNum type="arabicPeriod" startAt="24"/>
            </a:pPr>
            <a:r>
              <a:rPr lang="el-GR" altLang="en-US" sz="900" dirty="0">
                <a:solidFill>
                  <a:srgbClr val="3A4540"/>
                </a:solidFill>
                <a:latin typeface="Calibri" pitchFamily="34" charset="0"/>
                <a:ea typeface="Calibri" pitchFamily="34" charset="-122"/>
                <a:cs typeface="Calibri" pitchFamily="34" charset="-120"/>
              </a:rPr>
              <a:t>Allen, R. G., Pereira, L. S., Raes, D. και Smith, M., FAO (1998). Crop evapotranspiration (FAO-56), Chapter 6: ETc, single crop coefficient (Kc). https://www.fao.org/4/x0490e/x0490e0b.htm</a:t>
            </a:r>
            <a:endParaRPr lang="el-GR" sz="900" dirty="0"/>
          </a:p>
          <a:p>
            <a:pPr marL="342900" indent="-342900">
              <a:spcAft>
                <a:spcPts val="330"/>
              </a:spcAft>
              <a:buSzPct val="100000"/>
              <a:buFont typeface="+mj-lt"/>
              <a:buAutoNum type="arabicPeriod" startAt="24"/>
            </a:pPr>
            <a:r>
              <a:rPr lang="el-GR" altLang="en-US" sz="900" dirty="0">
                <a:solidFill>
                  <a:srgbClr val="3A4540"/>
                </a:solidFill>
                <a:latin typeface="Calibri" pitchFamily="34" charset="0"/>
                <a:ea typeface="Calibri" pitchFamily="34" charset="-122"/>
                <a:cs typeface="Calibri" pitchFamily="34" charset="-120"/>
              </a:rPr>
              <a:t>Allen, R. G., Pereira, L. S., Raes, D. και Smith, M., FAO (1998). Crop evapotranspiration (FAO-56), Chapter 8: ETc under soil water stress conditions. https://www.fao.org/4/x0490e/x0490e0e.htm</a:t>
            </a:r>
            <a:endParaRPr lang="el-GR" sz="900" dirty="0"/>
          </a:p>
          <a:p>
            <a:pPr marL="342900" indent="-342900">
              <a:spcAft>
                <a:spcPts val="330"/>
              </a:spcAft>
              <a:buSzPct val="100000"/>
              <a:buFont typeface="+mj-lt"/>
              <a:buAutoNum type="arabicPeriod" startAt="24"/>
            </a:pPr>
            <a:r>
              <a:rPr lang="el-GR" altLang="en-US" sz="900" dirty="0">
                <a:solidFill>
                  <a:srgbClr val="3A4540"/>
                </a:solidFill>
                <a:latin typeface="Calibri" pitchFamily="34" charset="0"/>
                <a:ea typeface="Calibri" pitchFamily="34" charset="-122"/>
                <a:cs typeface="Calibri" pitchFamily="34" charset="-120"/>
              </a:rPr>
              <a:t>Ευρωπαϊκός Οργανισμός Περιβάλλοντος, Climate-ADAPT (2019). IRRINET: IT irrigation system for agricultural water management in Emilia-Romagna, Italy. https://climate-adapt.eea.europa.eu/en/metadata/case-studies/irrinet-it-irrigation-system-for-agricultural-water-management-in-emilia-romagna-italy/</a:t>
            </a:r>
            <a:endParaRPr lang="el-GR" sz="900" dirty="0"/>
          </a:p>
          <a:p>
            <a:pPr marL="342900" indent="-342900">
              <a:spcAft>
                <a:spcPts val="330"/>
              </a:spcAft>
              <a:buSzPct val="100000"/>
              <a:buFont typeface="+mj-lt"/>
              <a:buAutoNum type="arabicPeriod" startAt="24"/>
            </a:pPr>
            <a:r>
              <a:rPr lang="el-GR" altLang="en-US" sz="900" dirty="0">
                <a:solidFill>
                  <a:srgbClr val="3A4540"/>
                </a:solidFill>
                <a:latin typeface="Calibri" pitchFamily="34" charset="0"/>
                <a:ea typeface="Calibri" pitchFamily="34" charset="-122"/>
                <a:cs typeface="Calibri" pitchFamily="34" charset="-120"/>
              </a:rPr>
              <a:t>UC IPM, University of California (2026). Apple Scab: Pest Management Guidelines. https://ipm.ucanr.edu/agriculture/apple/apple-scab/</a:t>
            </a:r>
            <a:endParaRPr lang="el-GR" sz="900" dirty="0"/>
          </a:p>
          <a:p>
            <a:pPr marL="342900" indent="-342900">
              <a:spcAft>
                <a:spcPts val="330"/>
              </a:spcAft>
              <a:buSzPct val="100000"/>
              <a:buFont typeface="+mj-lt"/>
              <a:buAutoNum type="arabicPeriod" startAt="24"/>
            </a:pPr>
            <a:r>
              <a:rPr lang="el-GR" altLang="en-US" sz="900" dirty="0">
                <a:solidFill>
                  <a:srgbClr val="3A4540"/>
                </a:solidFill>
                <a:latin typeface="Calibri" pitchFamily="34" charset="0"/>
                <a:ea typeface="Calibri" pitchFamily="34" charset="-122"/>
                <a:cs typeface="Calibri" pitchFamily="34" charset="-120"/>
              </a:rPr>
              <a:t>gaiasense (2026). What is gaiasense. https://www.gaiasense.gr/en/what-is-gaiasense/</a:t>
            </a:r>
            <a:endParaRPr lang="el-GR" sz="900" dirty="0"/>
          </a:p>
        </p:txBody>
      </p:sp>
      <p:sp>
        <p:nvSpPr>
          <p:cNvPr id="7" name="Text 4"/>
          <p:cNvSpPr txBox="1"/>
          <p:nvPr/>
        </p:nvSpPr>
        <p:spPr>
          <a:xfrm>
            <a:off x="6233008" y="2208438"/>
            <a:ext cx="5410048" cy="3791725"/>
          </a:xfrm>
          <a:prstGeom prst="rect">
            <a:avLst/>
          </a:prstGeom>
          <a:noFill/>
          <a:ln/>
        </p:spPr>
        <p:txBody>
          <a:bodyPr wrap="square" lIns="0" tIns="0" rIns="0" bIns="0" rtlCol="0" anchor="t"/>
          <a:lstStyle/>
          <a:p>
            <a:pPr marL="342900" indent="-342900">
              <a:spcAft>
                <a:spcPts val="330"/>
              </a:spcAft>
              <a:buSzPct val="100000"/>
              <a:buFont typeface="+mj-lt"/>
              <a:buAutoNum type="arabicPeriod" startAt="34"/>
            </a:pPr>
            <a:r>
              <a:rPr lang="el-GR" altLang="en-US" sz="900" dirty="0">
                <a:solidFill>
                  <a:srgbClr val="3A4540"/>
                </a:solidFill>
                <a:latin typeface="Calibri" pitchFamily="34" charset="0"/>
                <a:ea typeface="Calibri" pitchFamily="34" charset="-122"/>
                <a:cs typeface="Calibri" pitchFamily="34" charset="-120"/>
              </a:rPr>
              <a:t>Τουρκική Μετεωρολογική Υπηρεσία (MGM) (2026). Tarım: Referans Toplam Buharlaşma. https://www.mgm.gov.tr/tarim/referans-toplam-buharlasma.aspx</a:t>
            </a:r>
            <a:endParaRPr lang="el-GR" sz="900" dirty="0"/>
          </a:p>
          <a:p>
            <a:pPr marL="342900" indent="-342900">
              <a:spcAft>
                <a:spcPts val="330"/>
              </a:spcAft>
              <a:buSzPct val="100000"/>
              <a:buFont typeface="+mj-lt"/>
              <a:buAutoNum type="arabicPeriod" startAt="34"/>
            </a:pPr>
            <a:r>
              <a:rPr lang="el-GR" altLang="en-US" sz="900" dirty="0">
                <a:solidFill>
                  <a:srgbClr val="3A4540"/>
                </a:solidFill>
                <a:latin typeface="Calibri" pitchFamily="34" charset="0"/>
                <a:ea typeface="Calibri" pitchFamily="34" charset="-122"/>
                <a:cs typeface="Calibri" pitchFamily="34" charset="-120"/>
              </a:rPr>
              <a:t>AEF (2026). ISOBUS. https://www.aef-online.org/about-us/isobus.html</a:t>
            </a:r>
            <a:endParaRPr lang="el-GR" sz="900" dirty="0"/>
          </a:p>
          <a:p>
            <a:pPr marL="342900" indent="-342900">
              <a:spcAft>
                <a:spcPts val="330"/>
              </a:spcAft>
              <a:buSzPct val="100000"/>
              <a:buFont typeface="+mj-lt"/>
              <a:buAutoNum type="arabicPeriod" startAt="34"/>
            </a:pPr>
            <a:r>
              <a:rPr lang="el-GR" altLang="en-US" sz="900" dirty="0">
                <a:solidFill>
                  <a:srgbClr val="3A4540"/>
                </a:solidFill>
                <a:latin typeface="Calibri" pitchFamily="34" charset="0"/>
                <a:ea typeface="Calibri" pitchFamily="34" charset="-122"/>
                <a:cs typeface="Calibri" pitchFamily="34" charset="-120"/>
              </a:rPr>
              <a:t>AgGateway (2026). ADAPT: Agricultural Data Application Programming Toolkit. https://adaptframework.org/</a:t>
            </a:r>
            <a:endParaRPr lang="el-GR" sz="900" dirty="0"/>
          </a:p>
          <a:p>
            <a:pPr marL="342900" indent="-342900">
              <a:spcAft>
                <a:spcPts val="330"/>
              </a:spcAft>
              <a:buSzPct val="100000"/>
              <a:buFont typeface="+mj-lt"/>
              <a:buAutoNum type="arabicPeriod" startAt="34"/>
            </a:pPr>
            <a:r>
              <a:rPr lang="el-GR" altLang="en-US" sz="900" dirty="0">
                <a:solidFill>
                  <a:srgbClr val="3A4540"/>
                </a:solidFill>
                <a:latin typeface="Calibri" pitchFamily="34" charset="0"/>
                <a:ea typeface="Calibri" pitchFamily="34" charset="-122"/>
                <a:cs typeface="Calibri" pitchFamily="34" charset="-120"/>
              </a:rPr>
              <a:t>ISOBUS Data Dictionary (2026). DDI 90: Yield Total Mass. https://www.isobus.net/isobus/dDEntity/2</a:t>
            </a:r>
            <a:endParaRPr lang="el-GR" sz="900" dirty="0"/>
          </a:p>
          <a:p>
            <a:pPr marL="342900" indent="-342900">
              <a:spcAft>
                <a:spcPts val="330"/>
              </a:spcAft>
              <a:buSzPct val="100000"/>
              <a:buFont typeface="+mj-lt"/>
              <a:buAutoNum type="arabicPeriod" startAt="34"/>
            </a:pPr>
            <a:r>
              <a:rPr lang="el-GR" altLang="en-US" sz="900" dirty="0">
                <a:solidFill>
                  <a:srgbClr val="3A4540"/>
                </a:solidFill>
                <a:latin typeface="Calibri" pitchFamily="34" charset="0"/>
                <a:ea typeface="Calibri" pitchFamily="34" charset="-122"/>
                <a:cs typeface="Calibri" pitchFamily="34" charset="-120"/>
              </a:rPr>
              <a:t>Ευρωπαϊκή Επιτροπή (2026). Managing payments: IACS. https://agriculture.ec.europa.eu/common-agricultural-policy/financing-cap/assurance-and-audit/managing-payments_en</a:t>
            </a:r>
            <a:endParaRPr lang="el-GR" sz="900" dirty="0"/>
          </a:p>
          <a:p>
            <a:pPr marL="342900" indent="-342900">
              <a:spcAft>
                <a:spcPts val="330"/>
              </a:spcAft>
              <a:buSzPct val="100000"/>
              <a:buFont typeface="+mj-lt"/>
              <a:buAutoNum type="arabicPeriod" startAt="34"/>
            </a:pPr>
            <a:r>
              <a:rPr lang="el-GR" altLang="en-US" sz="900" dirty="0">
                <a:solidFill>
                  <a:srgbClr val="3A4540"/>
                </a:solidFill>
                <a:latin typeface="Calibri" pitchFamily="34" charset="0"/>
                <a:ea typeface="Calibri" pitchFamily="34" charset="-122"/>
                <a:cs typeface="Calibri" pitchFamily="34" charset="-120"/>
              </a:rPr>
              <a:t>Ευρωπαϊκό Κοινοβούλιο και Συμβούλιο (2016). Regulation (EU) 2016/679 (General Data Protection Regulation). https://eur-lex.europa.eu/eli/reg/2016/679/oj</a:t>
            </a:r>
            <a:endParaRPr lang="el-GR" sz="900" dirty="0"/>
          </a:p>
          <a:p>
            <a:pPr marL="342900" indent="-342900">
              <a:spcAft>
                <a:spcPts val="330"/>
              </a:spcAft>
              <a:buSzPct val="100000"/>
              <a:buFont typeface="+mj-lt"/>
              <a:buAutoNum type="arabicPeriod" startAt="34"/>
            </a:pPr>
            <a:r>
              <a:rPr lang="el-GR" altLang="en-US" sz="900" dirty="0">
                <a:solidFill>
                  <a:srgbClr val="3A4540"/>
                </a:solidFill>
                <a:latin typeface="Calibri" pitchFamily="34" charset="0"/>
                <a:ea typeface="Calibri" pitchFamily="34" charset="-122"/>
                <a:cs typeface="Calibri" pitchFamily="34" charset="-120"/>
              </a:rPr>
              <a:t>Σύστημα Νομοθετικών Πληροφοριών της Τουρκίας (2016). 6698 sayılı Kişisel Verilerin Korunması Kanunu. https://www.mevzuat.gov.tr/MevzuatMetin/1.5.6698.pdf</a:t>
            </a:r>
            <a:endParaRPr lang="el-GR" sz="900" dirty="0"/>
          </a:p>
          <a:p>
            <a:pPr marL="342900" indent="-342900">
              <a:spcAft>
                <a:spcPts val="330"/>
              </a:spcAft>
              <a:buSzPct val="100000"/>
              <a:buFont typeface="+mj-lt"/>
              <a:buAutoNum type="arabicPeriod" startAt="34"/>
            </a:pPr>
            <a:r>
              <a:rPr lang="el-GR" altLang="en-US" sz="900" dirty="0">
                <a:solidFill>
                  <a:srgbClr val="3A4540"/>
                </a:solidFill>
                <a:latin typeface="Calibri" pitchFamily="34" charset="0"/>
                <a:ea typeface="Calibri" pitchFamily="34" charset="-122"/>
                <a:cs typeface="Calibri" pitchFamily="34" charset="-120"/>
              </a:rPr>
              <a:t>Ευρωπαϊκή Επιτροπή (2026). Data Act. https://digital-strategy.ec.europa.eu/en/policies/data-act</a:t>
            </a:r>
            <a:endParaRPr lang="el-GR" sz="900" dirty="0"/>
          </a:p>
          <a:p>
            <a:pPr marL="342900" indent="-342900">
              <a:spcAft>
                <a:spcPts val="330"/>
              </a:spcAft>
              <a:buSzPct val="100000"/>
              <a:buFont typeface="+mj-lt"/>
              <a:buAutoNum type="arabicPeriod" startAt="34"/>
            </a:pPr>
            <a:r>
              <a:rPr lang="el-GR" altLang="en-US" sz="900" dirty="0">
                <a:solidFill>
                  <a:srgbClr val="3A4540"/>
                </a:solidFill>
                <a:latin typeface="Calibri" pitchFamily="34" charset="0"/>
                <a:ea typeface="Calibri" pitchFamily="34" charset="-122"/>
                <a:cs typeface="Calibri" pitchFamily="34" charset="-120"/>
              </a:rPr>
              <a:t>Ευρωπαϊκό Κοινοβούλιο και Συμβούλιο (2023). Regulation (EU) 2023/2854 on harmonised rules on fair access to and use of data (Data Act). https://eur-lex.europa.eu/eli/reg/2023/2854/oj</a:t>
            </a:r>
            <a:endParaRPr lang="el-GR" sz="900" dirty="0"/>
          </a:p>
          <a:p>
            <a:pPr marL="342900" indent="-342900">
              <a:spcAft>
                <a:spcPts val="330"/>
              </a:spcAft>
              <a:buSzPct val="100000"/>
              <a:buFont typeface="+mj-lt"/>
              <a:buAutoNum type="arabicPeriod" startAt="34"/>
            </a:pPr>
            <a:r>
              <a:rPr lang="el-GR" altLang="en-US" sz="900" dirty="0">
                <a:solidFill>
                  <a:srgbClr val="3A4540"/>
                </a:solidFill>
                <a:latin typeface="Calibri" pitchFamily="34" charset="0"/>
                <a:ea typeface="Calibri" pitchFamily="34" charset="-122"/>
                <a:cs typeface="Calibri" pitchFamily="34" charset="-120"/>
              </a:rPr>
              <a:t>Ευρωπαϊκή Επιτροπή (2024). Policy brief: Rolling out the Common European Agricultural Data Space. https://digital-strategy.ec.europa.eu/en/news/policy-brief-rolling-out-common-european-agricultural-data-space</a:t>
            </a:r>
            <a:endParaRPr lang="el-GR" sz="900" dirty="0"/>
          </a:p>
          <a:p>
            <a:pPr marL="342900" indent="-342900">
              <a:spcAft>
                <a:spcPts val="330"/>
              </a:spcAft>
              <a:buSzPct val="100000"/>
              <a:buFont typeface="+mj-lt"/>
              <a:buAutoNum type="arabicPeriod" startAt="34"/>
            </a:pPr>
            <a:r>
              <a:rPr lang="el-GR" altLang="en-US" sz="900" dirty="0">
                <a:solidFill>
                  <a:srgbClr val="3A4540"/>
                </a:solidFill>
                <a:latin typeface="Calibri" pitchFamily="34" charset="0"/>
                <a:ea typeface="Calibri" pitchFamily="34" charset="-122"/>
                <a:cs typeface="Calibri" pitchFamily="34" charset="-120"/>
              </a:rPr>
              <a:t>Εμπορικό Επιμελητήριο Κοζάν (2026). Politika Öneri Belgesi: Çevresel Sürdürülebilirlik İçin Akıllı Tarım ve Sınır Ötesi İş Diyaloğu. https://smartfarmingsolutions.org/storage/publications/01KYN1A1NJZTR1APJQHMRG6RYB.pdf</a:t>
            </a:r>
            <a:endParaRPr lang="el-GR"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298880"/>
            <a:ext cx="4937760" cy="731520"/>
          </a:xfrm>
          <a:prstGeom prst="rect">
            <a:avLst/>
          </a:prstGeom>
          <a:noFill/>
          <a:ln/>
        </p:spPr>
        <p:txBody>
          <a:bodyPr wrap="square" lIns="0" tIns="0" rIns="0" bIns="0" rtlCol="0" anchor="t">
            <a:normAutofit/>
          </a:bodyPr>
          <a:lstStyle/>
          <a:p>
            <a:pPr indent="0" marL="0">
              <a:buNone/>
            </a:pPr>
            <a:r>
              <a:rPr lang="el-GR" altLang="en-US" sz="4000" b="1" dirty="0">
                <a:solidFill>
                  <a:srgbClr val="0E3D1E"/>
                </a:solidFill>
                <a:latin typeface="Calibri" pitchFamily="34" charset="0"/>
                <a:ea typeface="Calibri" pitchFamily="34" charset="-122"/>
                <a:cs typeface="Calibri" pitchFamily="34" charset="-120"/>
              </a:rPr>
              <a:t>Ευχαριστούμε</a:t>
            </a:r>
            <a:endParaRPr lang="el-GR" sz="4000" dirty="0"/>
          </a:p>
        </p:txBody>
      </p:sp>
      <p:sp>
        <p:nvSpPr>
          <p:cNvPr id="3" name="Text 1"/>
          <p:cNvSpPr txBox="1"/>
          <p:nvPr/>
        </p:nvSpPr>
        <p:spPr>
          <a:xfrm>
            <a:off x="548640" y="2048688"/>
            <a:ext cx="4937760" cy="365760"/>
          </a:xfrm>
          <a:prstGeom prst="rect">
            <a:avLst/>
          </a:prstGeom>
          <a:noFill/>
          <a:ln/>
        </p:spPr>
        <p:txBody>
          <a:bodyPr wrap="square" lIns="0" tIns="0" rIns="0" bIns="0" rtlCol="0" anchor="t">
            <a:normAutofit/>
          </a:bodyPr>
          <a:lstStyle/>
          <a:p>
            <a:pPr indent="0" marL="0">
              <a:buNone/>
            </a:pPr>
            <a:r>
              <a:rPr lang="el-GR" altLang="en-US" sz="1500" dirty="0">
                <a:solidFill>
                  <a:srgbClr val="3A4540"/>
                </a:solidFill>
                <a:latin typeface="Calibri" pitchFamily="34" charset="0"/>
                <a:ea typeface="Calibri" pitchFamily="34" charset="-122"/>
                <a:cs typeface="Calibri" pitchFamily="34" charset="-120"/>
              </a:rPr>
              <a:t>Για τις ερωτήσεις και τις συνεισφορές σας</a:t>
            </a:r>
            <a:endParaRPr lang="el-GR" sz="1500" dirty="0"/>
          </a:p>
        </p:txBody>
      </p:sp>
      <p:sp>
        <p:nvSpPr>
          <p:cNvPr id="4" name="Text 2"/>
          <p:cNvSpPr txBox="1"/>
          <p:nvPr/>
        </p:nvSpPr>
        <p:spPr>
          <a:xfrm>
            <a:off x="548640" y="2624760"/>
            <a:ext cx="1554480" cy="329184"/>
          </a:xfrm>
          <a:prstGeom prst="rect">
            <a:avLst/>
          </a:prstGeom>
          <a:noFill/>
          <a:ln/>
        </p:spPr>
        <p:txBody>
          <a:bodyPr wrap="square" lIns="0" tIns="0" rIns="0" bIns="0" rtlCol="0" anchor="ctr"/>
          <a:lstStyle/>
          <a:p>
            <a:pPr indent="0" marL="0">
              <a:buNone/>
            </a:pPr>
            <a:r>
              <a:rPr lang="el-GR" altLang="en-US" sz="1050" b="1" spc="200" kern="0" dirty="0">
                <a:solidFill>
                  <a:srgbClr val="A16207"/>
                </a:solidFill>
                <a:latin typeface="Calibri" pitchFamily="34" charset="0"/>
                <a:ea typeface="Calibri" pitchFamily="34" charset="-122"/>
                <a:cs typeface="Calibri" pitchFamily="34" charset="-120"/>
              </a:rPr>
              <a:t>ΠΛΑΤΦΟΡΜΑ</a:t>
            </a:r>
            <a:endParaRPr lang="el-GR" sz="1050" dirty="0"/>
          </a:p>
        </p:txBody>
      </p:sp>
      <p:sp>
        <p:nvSpPr>
          <p:cNvPr id="5" name="Text 3"/>
          <p:cNvSpPr txBox="1"/>
          <p:nvPr/>
        </p:nvSpPr>
        <p:spPr>
          <a:xfrm>
            <a:off x="2148840" y="2624760"/>
            <a:ext cx="3337560" cy="329184"/>
          </a:xfrm>
          <a:prstGeom prst="rect">
            <a:avLst/>
          </a:prstGeom>
          <a:noFill/>
          <a:ln/>
        </p:spPr>
        <p:txBody>
          <a:bodyPr wrap="square" lIns="0" tIns="0" rIns="0" bIns="0" rtlCol="0" anchor="ctr">
            <a:normAutofit/>
          </a:bodyPr>
          <a:lstStyle/>
          <a:p>
            <a:pPr indent="0" marL="0">
              <a:buNone/>
            </a:pPr>
            <a:r>
              <a:rPr lang="el-GR" altLang="en-US" sz="1300" b="1" dirty="0">
                <a:solidFill>
                  <a:srgbClr val="1B2420"/>
                </a:solidFill>
                <a:latin typeface="Calibri" pitchFamily="34" charset="0"/>
                <a:ea typeface="Calibri" pitchFamily="34" charset="-122"/>
                <a:cs typeface="Calibri" pitchFamily="34" charset="-120"/>
              </a:rPr>
              <a:t>lms.smartfarmingsolutions.org</a:t>
            </a:r>
            <a:endParaRPr lang="el-GR" sz="1300" dirty="0"/>
          </a:p>
        </p:txBody>
      </p:sp>
      <p:sp>
        <p:nvSpPr>
          <p:cNvPr id="6" name="Text 4"/>
          <p:cNvSpPr txBox="1"/>
          <p:nvPr/>
        </p:nvSpPr>
        <p:spPr>
          <a:xfrm>
            <a:off x="548640" y="2990520"/>
            <a:ext cx="1554480" cy="329184"/>
          </a:xfrm>
          <a:prstGeom prst="rect">
            <a:avLst/>
          </a:prstGeom>
          <a:noFill/>
          <a:ln/>
        </p:spPr>
        <p:txBody>
          <a:bodyPr wrap="square" lIns="0" tIns="0" rIns="0" bIns="0" rtlCol="0" anchor="ctr"/>
          <a:lstStyle/>
          <a:p>
            <a:pPr indent="0" marL="0">
              <a:buNone/>
            </a:pPr>
            <a:r>
              <a:rPr lang="el-GR" altLang="en-US" sz="1050" b="1" spc="200" kern="0" dirty="0">
                <a:solidFill>
                  <a:srgbClr val="A16207"/>
                </a:solidFill>
                <a:latin typeface="Calibri" pitchFamily="34" charset="0"/>
                <a:ea typeface="Calibri" pitchFamily="34" charset="-122"/>
                <a:cs typeface="Calibri" pitchFamily="34" charset="-120"/>
              </a:rPr>
              <a:t>ΕΠΙΚΟΙΝΩΝΙΑ</a:t>
            </a:r>
            <a:endParaRPr lang="el-GR" sz="1050" dirty="0"/>
          </a:p>
        </p:txBody>
      </p:sp>
      <p:sp>
        <p:nvSpPr>
          <p:cNvPr id="7" name="Text 5"/>
          <p:cNvSpPr txBox="1"/>
          <p:nvPr/>
        </p:nvSpPr>
        <p:spPr>
          <a:xfrm>
            <a:off x="2148840" y="2990520"/>
            <a:ext cx="3337560" cy="329184"/>
          </a:xfrm>
          <a:prstGeom prst="rect">
            <a:avLst/>
          </a:prstGeom>
          <a:noFill/>
          <a:ln/>
        </p:spPr>
        <p:txBody>
          <a:bodyPr wrap="square" lIns="0" tIns="0" rIns="0" bIns="0" rtlCol="0" anchor="ctr">
            <a:normAutofit/>
          </a:bodyPr>
          <a:lstStyle/>
          <a:p>
            <a:pPr indent="0" marL="0">
              <a:buNone/>
            </a:pPr>
            <a:r>
              <a:rPr lang="el-GR" altLang="en-US" sz="1300" b="1" dirty="0">
                <a:solidFill>
                  <a:srgbClr val="1B2420"/>
                </a:solidFill>
                <a:latin typeface="Calibri" pitchFamily="34" charset="0"/>
                <a:ea typeface="Calibri" pitchFamily="34" charset="-122"/>
                <a:cs typeface="Calibri" pitchFamily="34" charset="-120"/>
              </a:rPr>
              <a:t>info@smartfarmingsolutions.org</a:t>
            </a:r>
            <a:endParaRPr lang="el-GR" sz="1300" dirty="0"/>
          </a:p>
        </p:txBody>
      </p:sp>
      <p:sp>
        <p:nvSpPr>
          <p:cNvPr id="8" name="Text 6"/>
          <p:cNvSpPr txBox="1"/>
          <p:nvPr/>
        </p:nvSpPr>
        <p:spPr>
          <a:xfrm>
            <a:off x="548640" y="3356280"/>
            <a:ext cx="1554480" cy="329184"/>
          </a:xfrm>
          <a:prstGeom prst="rect">
            <a:avLst/>
          </a:prstGeom>
          <a:noFill/>
          <a:ln/>
        </p:spPr>
        <p:txBody>
          <a:bodyPr wrap="square" lIns="0" tIns="0" rIns="0" bIns="0" rtlCol="0" anchor="ctr"/>
          <a:lstStyle/>
          <a:p>
            <a:pPr indent="0" marL="0">
              <a:buNone/>
            </a:pPr>
            <a:endParaRPr lang="el-GR" sz="1050" dirty="0"/>
          </a:p>
        </p:txBody>
      </p:sp>
      <p:sp>
        <p:nvSpPr>
          <p:cNvPr id="9" name="Text 7"/>
          <p:cNvSpPr txBox="1"/>
          <p:nvPr/>
        </p:nvSpPr>
        <p:spPr>
          <a:xfrm>
            <a:off x="2148840" y="3356280"/>
            <a:ext cx="3337560" cy="329184"/>
          </a:xfrm>
          <a:prstGeom prst="rect">
            <a:avLst/>
          </a:prstGeom>
          <a:noFill/>
          <a:ln/>
        </p:spPr>
        <p:txBody>
          <a:bodyPr wrap="square" lIns="0" tIns="0" rIns="0" bIns="0" rtlCol="0" anchor="ctr">
            <a:normAutofit/>
          </a:bodyPr>
          <a:lstStyle/>
          <a:p>
            <a:pPr indent="0" marL="0">
              <a:buNone/>
            </a:pPr>
            <a:r>
              <a:rPr lang="el-GR" altLang="en-US" sz="1300" b="1" dirty="0">
                <a:solidFill>
                  <a:srgbClr val="1B2420"/>
                </a:solidFill>
                <a:latin typeface="Calibri" pitchFamily="34" charset="0"/>
                <a:ea typeface="Calibri" pitchFamily="34" charset="-122"/>
                <a:cs typeface="Calibri" pitchFamily="34" charset="-120"/>
              </a:rPr>
              <a:t>+90 322 515 84 66</a:t>
            </a:r>
            <a:endParaRPr lang="el-GR" sz="1300" dirty="0"/>
          </a:p>
        </p:txBody>
      </p:sp>
      <p:sp>
        <p:nvSpPr>
          <p:cNvPr id="10" name="Text 8"/>
          <p:cNvSpPr txBox="1"/>
          <p:nvPr/>
        </p:nvSpPr>
        <p:spPr>
          <a:xfrm>
            <a:off x="548640" y="3722040"/>
            <a:ext cx="1554480" cy="329184"/>
          </a:xfrm>
          <a:prstGeom prst="rect">
            <a:avLst/>
          </a:prstGeom>
          <a:noFill/>
          <a:ln/>
        </p:spPr>
        <p:txBody>
          <a:bodyPr wrap="square" lIns="0" tIns="0" rIns="0" bIns="0" rtlCol="0" anchor="ctr"/>
          <a:lstStyle/>
          <a:p>
            <a:pPr indent="0" marL="0">
              <a:buNone/>
            </a:pPr>
            <a:r>
              <a:rPr lang="el-GR" altLang="en-US" sz="1050" b="1" spc="200" kern="0" dirty="0">
                <a:solidFill>
                  <a:srgbClr val="A16207"/>
                </a:solidFill>
                <a:latin typeface="Calibri" pitchFamily="34" charset="0"/>
                <a:ea typeface="Calibri" pitchFamily="34" charset="-122"/>
                <a:cs typeface="Calibri" pitchFamily="34" charset="-120"/>
              </a:rPr>
              <a:t>ΙΣΤΟΤΟΠΟΣ ΕΡΓΟΥ</a:t>
            </a:r>
            <a:endParaRPr lang="el-GR" sz="1050" dirty="0"/>
          </a:p>
        </p:txBody>
      </p:sp>
      <p:sp>
        <p:nvSpPr>
          <p:cNvPr id="11" name="Text 9"/>
          <p:cNvSpPr txBox="1"/>
          <p:nvPr/>
        </p:nvSpPr>
        <p:spPr>
          <a:xfrm>
            <a:off x="2148840" y="3722040"/>
            <a:ext cx="3337560" cy="329184"/>
          </a:xfrm>
          <a:prstGeom prst="rect">
            <a:avLst/>
          </a:prstGeom>
          <a:noFill/>
          <a:ln/>
        </p:spPr>
        <p:txBody>
          <a:bodyPr wrap="square" lIns="0" tIns="0" rIns="0" bIns="0" rtlCol="0" anchor="ctr">
            <a:normAutofit/>
          </a:bodyPr>
          <a:lstStyle/>
          <a:p>
            <a:pPr indent="0" marL="0">
              <a:buNone/>
            </a:pPr>
            <a:r>
              <a:rPr lang="el-GR" altLang="en-US" sz="1300" b="1" dirty="0">
                <a:solidFill>
                  <a:srgbClr val="1B2420"/>
                </a:solidFill>
                <a:latin typeface="Calibri" pitchFamily="34" charset="0"/>
                <a:ea typeface="Calibri" pitchFamily="34" charset="-122"/>
                <a:cs typeface="Calibri" pitchFamily="34" charset="-120"/>
              </a:rPr>
              <a:t>smartfarmingsolutions.org</a:t>
            </a:r>
            <a:endParaRPr lang="el-GR" sz="1300" dirty="0"/>
          </a:p>
        </p:txBody>
      </p:sp>
      <p:sp>
        <p:nvSpPr>
          <p:cNvPr id="12" name="Text 10"/>
          <p:cNvSpPr txBox="1"/>
          <p:nvPr/>
        </p:nvSpPr>
        <p:spPr>
          <a:xfrm>
            <a:off x="548640" y="4224960"/>
            <a:ext cx="4937760" cy="1793880"/>
          </a:xfrm>
          <a:prstGeom prst="rect">
            <a:avLst/>
          </a:prstGeom>
          <a:noFill/>
          <a:ln/>
        </p:spPr>
        <p:txBody>
          <a:bodyPr wrap="square" lIns="0" tIns="0" rIns="0" bIns="0" rtlCol="0" anchor="b">
            <a:normAutofit/>
          </a:bodyPr>
          <a:lstStyle/>
          <a:p>
            <a:pPr indent="0" marL="0">
              <a:spcAft>
                <a:spcPts val="400"/>
              </a:spcAft>
              <a:buNone/>
            </a:pPr>
            <a:r>
              <a:rPr lang="el-GR" altLang="en-US" sz="1300" b="1" dirty="0">
                <a:solidFill>
                  <a:srgbClr val="1B2420"/>
                </a:solidFill>
                <a:latin typeface="Calibri" pitchFamily="34" charset="0"/>
                <a:ea typeface="Calibri" pitchFamily="34" charset="-122"/>
                <a:cs typeface="Calibri" pitchFamily="34" charset="-120"/>
              </a:rPr>
              <a:t>Το παρόν έργο χρηματοδοτείται από την Ευρωπαϊκή Ένωση.</a:t>
            </a:r>
            <a:endParaRPr lang="el-GR" sz="1300" dirty="0"/>
          </a:p>
          <a:p>
            <a:pPr indent="0" marL="0">
              <a:spcAft>
                <a:spcPts val="400"/>
              </a:spcAft>
              <a:buNone/>
            </a:pPr>
            <a:r>
              <a:rPr lang="el-GR" altLang="en-US" sz="1100" dirty="0">
                <a:solidFill>
                  <a:srgbClr val="3A4540"/>
                </a:solidFill>
                <a:latin typeface="Calibri" pitchFamily="34" charset="0"/>
                <a:ea typeface="Calibri" pitchFamily="34" charset="-122"/>
                <a:cs typeface="Calibri" pitchFamily="34" charset="-120"/>
              </a:rPr>
              <a:t>Το παρόν περιεχόμενο δεν αντανακλά τις απόψεις της Ευρωπαϊκής Ένωσης και αποτελεί αποκλειστική ευθύνη των συντακτών του.</a:t>
            </a:r>
            <a:endParaRPr lang="el-GR" sz="1300" dirty="0"/>
          </a:p>
        </p:txBody>
      </p:sp>
      <p:sp>
        <p:nvSpPr>
          <p:cNvPr id="13" name="Shape 11"/>
          <p:cNvSpPr/>
          <p:nvPr/>
        </p:nvSpPr>
        <p:spPr>
          <a:xfrm>
            <a:off x="5897880" y="1298880"/>
            <a:ext cx="5745175" cy="4719960"/>
          </a:xfrm>
          <a:prstGeom prst="roundRect">
            <a:avLst>
              <a:gd name="adj" fmla="val 2325"/>
            </a:avLst>
          </a:prstGeom>
          <a:solidFill>
            <a:srgbClr val="F5F6F1"/>
          </a:solidFill>
          <a:ln w="9525">
            <a:solidFill>
              <a:srgbClr val="DFE6DC"/>
            </a:solidFill>
            <a:prstDash val="solid"/>
          </a:ln>
        </p:spPr>
      </p:sp>
      <p:sp>
        <p:nvSpPr>
          <p:cNvPr id="14" name="Text 12"/>
          <p:cNvSpPr txBox="1"/>
          <p:nvPr/>
        </p:nvSpPr>
        <p:spPr>
          <a:xfrm>
            <a:off x="6172200" y="1481760"/>
            <a:ext cx="5196535" cy="274320"/>
          </a:xfrm>
          <a:prstGeom prst="rect">
            <a:avLst/>
          </a:prstGeom>
          <a:noFill/>
          <a:ln/>
        </p:spPr>
        <p:txBody>
          <a:bodyPr wrap="square" lIns="0" tIns="0" rIns="0" bIns="0" rtlCol="0" anchor="t"/>
          <a:lstStyle/>
          <a:p>
            <a:pPr indent="0" marL="0">
              <a:buNone/>
            </a:pPr>
            <a:r>
              <a:rPr lang="el-GR" altLang="en-US" sz="1150" b="1" spc="200" kern="0" dirty="0">
                <a:solidFill>
                  <a:srgbClr val="1F7A3A"/>
                </a:solidFill>
                <a:latin typeface="Calibri" pitchFamily="34" charset="0"/>
                <a:ea typeface="Calibri" pitchFamily="34" charset="-122"/>
                <a:cs typeface="Calibri" pitchFamily="34" charset="-120"/>
              </a:rPr>
              <a:t>ΤΑΥΤΟΤΗΤΑ ΕΡΓΟΥ</a:t>
            </a:r>
            <a:endParaRPr lang="el-GR" sz="115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6126480" y="1865808"/>
          <a:ext cx="5287975" cy="914400"/>
        </p:xfrm>
        <a:graphic>
          <a:graphicData uri="http://schemas.openxmlformats.org/drawingml/2006/table">
            <a:tbl>
              <a:tblPr/>
              <a:tblGrid>
                <a:gridCol w="1783080"/>
                <a:gridCol w="3504895"/>
              </a:tblGrid>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Έργο</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Έξυπνη Γεωργία για την Περιβαλλοντική Βιωσιμότητα και τον Διασυνοριακό Επιχειρηματικό Διάλογο</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Project</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Smart Farming for Environmental Sustainability and Cross Border Business Dialogue</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Αρ. Σύμβασης</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TR2021/W1T7/A02/OT02-2/041</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Πρόγραμμα</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Πρόγραμμα Επιχορηγήσεων Επιχειρηματικού Διαλόγου Τουρκίας-ΕΕ II (TEBD II)</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Δικαιούχος επιχορήγησης</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Εμπορικό Επιμελητήριο Κοζάν (KOZTO)</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Εταίρος έργου</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Επιμελητήριο Λάρισας (LACCO)</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Ιστότοπος έργου</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smartfarmingsolutions.org</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Επικοινωνία</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info@smartfarmingsolutions.org</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+90 322 515 84 66</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el-GR" sz="1150" b="1" dirty="0">
                          <a:solidFill>
                            <a:srgbClr val="5A6862"/>
                          </a:solidFill>
                          <a:latin typeface="Calibri" pitchFamily="34" charset="0"/>
                          <a:ea typeface="Calibri" pitchFamily="34" charset="-122"/>
                          <a:cs typeface="Calibri" pitchFamily="34" charset="-120"/>
                        </a:rPr>
                        <a:t>Ημερομηνία έκδοσης</a:t>
                      </a:r>
                      <a:endParaRPr lang="el-G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el-GR" sz="1300" dirty="0">
                          <a:solidFill>
                            <a:srgbClr val="1B2420"/>
                          </a:solidFill>
                          <a:latin typeface="Calibri" pitchFamily="34" charset="0"/>
                          <a:ea typeface="Calibri" pitchFamily="34" charset="-122"/>
                          <a:cs typeface="Calibri" pitchFamily="34" charset="-120"/>
                        </a:rPr>
                        <a:t>Σεπτέμβριος 2026</a:t>
                      </a:r>
                      <a:endParaRPr lang="el-G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Sürdürülebilir Tarım Akademisi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Ακαδημία Βιώσιμης Γεωργίας · Ενότητα 3: Συλλογή και Διαχείριση Δεδομένων Αγροκτήματος</dc:title>
  <dc:subject>Παρουσίαση εκπαιδευτή</dc:subject>
  <dc:creator>Kozan Ticaret Odası · Larissa Ticaret ve Sanayi Odası</dc:creator>
  <cp:lastModifiedBy>Kozan Ticaret Odası · Larissa Ticaret ve Sanayi Odası</cp:lastModifiedBy>
  <cp:revision>1</cp:revision>
  <dcterms:created xsi:type="dcterms:W3CDTF">2026-09-30T09:55:08Z</dcterms:created>
  <dcterms:modified xsi:type="dcterms:W3CDTF">2026-09-30T09:55:08Z</dcterms:modified>
</cp:coreProperties>
</file>