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charts/chart1.xml" ContentType="application/vnd.openxmlformats-officedocument.drawingml.chart+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charts/chart2.xml" ContentType="application/vnd.openxmlformats-officedocument.drawingml.chart+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charts/chart3.xml" ContentType="application/vnd.openxmlformats-officedocument.drawingml.chart+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Asgari saklama süresi</c:v>
                </c:pt>
              </c:strCache>
            </c:strRef>
          </c:tx>
          <c:spPr>
            <a:solidFill>
              <a:srgbClr val="1F7A3A"/>
            </a:solidFill>
            <a:effectLst/>
          </c:spPr>
          <c:invertIfNegative val="0"/>
          <c:dLbls>
            <c:numFmt formatCode="0&quot; yıl&quot;" sourceLinked="0"/>
            <c:txPr>
              <a:bodyPr/>
              <a:lstStyle/>
              <a:p>
                <a:pPr>
                  <a:defRPr b="1" i="0" strike="noStrike" sz="144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GLOBALG.A.P. IFA v6</c:v>
                  </c:pt>
                  <c:pt idx="1">
                    <c:v>AB, bitki koruma kaydı</c:v>
                  </c:pt>
                  <c:pt idx="2">
                    <c:v>Türkiye, B-Reçete kaydı</c:v>
                  </c:pt>
                </c:lvl>
              </c:multiLvlStrCache>
            </c:multiLvlStrRef>
          </c:cat>
          <c:val>
            <c:numRef>
              <c:f>Sheet1!$B$2:$B$4</c:f>
              <c:numCache>
                <c:formatCode>General</c:formatCode>
                <c:ptCount val="3"/>
                <c:pt idx="0">
                  <c:v>2</c:v>
                </c:pt>
                <c:pt idx="1">
                  <c:v>3</c:v>
                </c:pt>
                <c:pt idx="2">
                  <c:v>5</c:v>
                </c:pt>
              </c:numCache>
            </c:numRef>
          </c:val>
        </c:ser>
        <c:dLbls>
          <c:numFmt formatCode="0&quot; yıl&quot;" sourceLinked="0"/>
          <c:txPr>
            <a:bodyPr/>
            <a:lstStyle/>
            <a:p>
              <a:pPr>
                <a:defRPr b="1" i="0" strike="noStrike" sz="1440" u="none">
                  <a:solidFill>
                    <a:srgbClr val="1B2420"/>
                  </a:solidFill>
                  <a:latin typeface="Calibri"/>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6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6"/>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170" b="0" i="0" u="none" strike="noStrike">
                <a:solidFill>
                  <a:srgbClr val="3A4540"/>
                </a:solidFill>
                <a:latin typeface="Calibri"/>
              </a:defRPr>
            </a:pPr>
            <a:r>
              <a:rPr sz="1170" b="0" i="0" u="none" strike="noStrike">
                <a:solidFill>
                  <a:srgbClr val="3A4540"/>
                </a:solidFill>
                <a:latin typeface="Calibri"/>
              </a:rPr>
              <a:t>Gereken sürekli yaprak ıslaklığı (saat)</a:t>
            </a:r>
          </a:p>
        </c:rich>
      </c:tx>
      <c:layout/>
      <c:overlay val="0"/>
    </c:title>
    <c:autoTitleDeleted val="0"/>
    <c:plotArea>
      <c:layout/>
      <c:barChart>
        <c:barDir val="col"/>
        <c:grouping val="clustered"/>
        <c:varyColors val="0"/>
        <c:ser>
          <c:idx val="0"/>
          <c:order val="0"/>
          <c:tx>
            <c:strRef>
              <c:f>Sheet1!$B$1</c:f>
              <c:strCache>
                <c:ptCount val="1"/>
                <c:pt idx="0">
                  <c:v>Gereken sürekli yaprak ıslaklığı (saat)</c:v>
                </c:pt>
              </c:strCache>
            </c:strRef>
          </c:tx>
          <c:spPr>
            <a:solidFill>
              <a:srgbClr val="0E7490"/>
            </a:solidFill>
            <a:effectLst/>
          </c:spPr>
          <c:invertIfNegative val="0"/>
          <c:dLbls>
            <c:numFmt formatCode="0&quot; sa&quot;"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cat>
            <c:multiLvlStrRef>
              <c:f>Sheet1!$A$2:$A$4</c:f>
              <c:multiLvlStrCache>
                <c:ptCount val="3"/>
                <c:lvl>
                  <c:pt idx="0">
                    <c:v>16-24 °C</c:v>
                  </c:pt>
                  <c:pt idx="1">
                    <c:v>10 °C</c:v>
                  </c:pt>
                  <c:pt idx="2">
                    <c:v>5,6 °C</c:v>
                  </c:pt>
                </c:lvl>
              </c:multiLvlStrCache>
            </c:multiLvlStrRef>
          </c:cat>
          <c:val>
            <c:numRef>
              <c:f>Sheet1!$B$2:$B$4</c:f>
              <c:numCache>
                <c:formatCode>General</c:formatCode>
                <c:ptCount val="3"/>
                <c:pt idx="0">
                  <c:v>9</c:v>
                </c:pt>
                <c:pt idx="1">
                  <c:v>14</c:v>
                </c:pt>
                <c:pt idx="2">
                  <c:v>30</c:v>
                </c:pt>
              </c:numCache>
            </c:numRef>
          </c:val>
        </c:ser>
        <c:dLbls>
          <c:numFmt formatCode="0&quot; sa&quot;" sourceLinked="0"/>
          <c:txPr>
            <a:bodyPr/>
            <a:lstStyle/>
            <a:p>
              <a:pPr>
                <a:defRPr b="1" i="0" strike="noStrike" sz="1350" u="none">
                  <a:solidFill>
                    <a:srgbClr val="1B2420"/>
                  </a:solidFill>
                  <a:latin typeface="Calibri"/>
                </a:defRPr>
              </a:pPr>
            </a:p>
          </c:txPr>
          <c:showLegendKey val="0"/>
          <c:showVal val="1"/>
          <c:showCatName val="0"/>
          <c:showSerName val="0"/>
          <c:showPercent val="0"/>
          <c:showBubbleSize val="0"/>
          <c:showLeaderLines val="0"/>
        </c:dLbls>
        <c:gapWidth val="7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60" b="0" i="0" u="none" strike="noStrike">
                <a:solidFill>
                  <a:srgbClr val="3A4540"/>
                </a:solidFill>
                <a:latin typeface="Calibri"/>
              </a:defRPr>
            </a:pPr>
            <a:endParaRPr lang="en-US"/>
          </a:p>
        </c:txPr>
        <c:crossAx val="2094734552"/>
        <c:crosses val="autoZero"/>
        <c:auto val="1"/>
        <c:lblAlgn val="ctr"/>
        <c:noMultiLvlLbl val="1"/>
      </c:catAx>
      <c:valAx>
        <c:axId val="2094734552"/>
        <c:scaling>
          <c:orientation val="minMax"/>
          <c:max val="34"/>
          <c:min val="0"/>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990" b="0" i="0" u="none" strike="noStrike">
                <a:solidFill>
                  <a:srgbClr val="5A6862"/>
                </a:solidFill>
                <a:latin typeface="Calibri"/>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stacked"/>
        <c:varyColors val="0"/>
        <c:ser>
          <c:idx val="0"/>
          <c:order val="0"/>
          <c:tx>
            <c:strRef>
              <c:f>Sheet1!$B$1</c:f>
              <c:strCache>
                <c:ptCount val="1"/>
                <c:pt idx="0">
                  <c:v>Katılıyor ya da kesinlikle katılıyor</c:v>
                </c:pt>
              </c:strCache>
            </c:strRef>
          </c:tx>
          <c:spPr>
            <a:solidFill>
              <a:srgbClr val="1F7A3A"/>
            </a:solidFill>
            <a:effectLst/>
          </c:spPr>
          <c:invertIfNegative val="0"/>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Sheet1!$A$2:$A$3</c:f>
              <c:multiLvlStrCache>
                <c:ptCount val="2"/>
                <c:lvl>
                  <c:pt idx="0">
                    <c:v>Çiftçiler verileri sisteme doğru ve düzenli giriyor</c:v>
                  </c:pt>
                  <c:pt idx="1">
                    <c:v>Tüm bilgilerini verirlerse daha çok vergi öderler</c:v>
                  </c:pt>
                </c:lvl>
              </c:multiLvlStrCache>
            </c:multiLvlStrRef>
          </c:cat>
          <c:val>
            <c:numRef>
              <c:f>Sheet1!$B$2:$B$3</c:f>
              <c:numCache>
                <c:formatCode>General</c:formatCode>
                <c:ptCount val="2"/>
                <c:pt idx="0">
                  <c:v>35</c:v>
                </c:pt>
                <c:pt idx="1">
                  <c:v>49</c:v>
                </c:pt>
              </c:numCache>
            </c:numRef>
          </c:val>
        </c:ser>
        <c:ser>
          <c:idx val="1"/>
          <c:order val="1"/>
          <c:tx>
            <c:strRef>
              <c:f>Sheet1!$C$1</c:f>
              <c:strCache>
                <c:ptCount val="1"/>
                <c:pt idx="0">
                  <c:v>Kısmen katılıyor</c:v>
                </c:pt>
              </c:strCache>
            </c:strRef>
          </c:tx>
          <c:spPr>
            <a:solidFill>
              <a:srgbClr val="E8B54A"/>
            </a:solidFill>
            <a:effectLst/>
          </c:spPr>
          <c:invertIfNegative val="0"/>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Sheet1!$A$2:$A$3</c:f>
              <c:multiLvlStrCache>
                <c:ptCount val="2"/>
                <c:lvl>
                  <c:pt idx="0">
                    <c:v>Çiftçiler verileri sisteme doğru ve düzenli giriyor</c:v>
                  </c:pt>
                  <c:pt idx="1">
                    <c:v>Tüm bilgilerini verirlerse daha çok vergi öderler</c:v>
                  </c:pt>
                </c:lvl>
              </c:multiLvlStrCache>
            </c:multiLvlStrRef>
          </c:cat>
          <c:val>
            <c:numRef>
              <c:f>Sheet1!$C$2:$C$3</c:f>
              <c:numCache>
                <c:formatCode>General</c:formatCode>
                <c:ptCount val="2"/>
                <c:pt idx="0">
                  <c:v>42</c:v>
                </c:pt>
                <c:pt idx="1">
                  <c:v>34</c:v>
                </c:pt>
              </c:numCache>
            </c:numRef>
          </c:val>
        </c:ser>
        <c:ser>
          <c:idx val="2"/>
          <c:order val="2"/>
          <c:tx>
            <c:strRef>
              <c:f>Sheet1!$D$1</c:f>
              <c:strCache>
                <c:ptCount val="1"/>
                <c:pt idx="0">
                  <c:v>Katılmıyor</c:v>
                </c:pt>
              </c:strCache>
            </c:strRef>
          </c:tx>
          <c:spPr>
            <a:solidFill>
              <a:srgbClr val="9AA59F"/>
            </a:solidFill>
            <a:effectLst/>
          </c:spPr>
          <c:invertIfNegative val="0"/>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cat>
            <c:multiLvlStrRef>
              <c:f>Sheet1!$A$2:$A$3</c:f>
              <c:multiLvlStrCache>
                <c:ptCount val="2"/>
                <c:lvl>
                  <c:pt idx="0">
                    <c:v>Çiftçiler verileri sisteme doğru ve düzenli giriyor</c:v>
                  </c:pt>
                  <c:pt idx="1">
                    <c:v>Tüm bilgilerini verirlerse daha çok vergi öderler</c:v>
                  </c:pt>
                </c:lvl>
              </c:multiLvlStrCache>
            </c:multiLvlStrRef>
          </c:cat>
          <c:val>
            <c:numRef>
              <c:f>Sheet1!$D$2:$D$3</c:f>
              <c:numCache>
                <c:formatCode>General</c:formatCode>
                <c:ptCount val="2"/>
                <c:pt idx="0">
                  <c:v>25</c:v>
                </c:pt>
                <c:pt idx="1">
                  <c:v>20</c:v>
                </c:pt>
              </c:numCache>
            </c:numRef>
          </c:val>
        </c:ser>
        <c:dLbls>
          <c:numFmt formatCode="#,##0" sourceLinked="0"/>
          <c:txPr>
            <a:bodyPr/>
            <a:lstStyle/>
            <a:p>
              <a:pPr>
                <a:defRPr b="1" i="0" strike="noStrike" sz="1260" u="none">
                  <a:solidFill>
                    <a:srgbClr val="FFFFFF"/>
                  </a:solidFill>
                  <a:latin typeface="Calibri"/>
                </a:defRPr>
              </a:pPr>
            </a:p>
          </c:txPr>
          <c:dLblPos val="ctr"/>
          <c:showLegendKey val="0"/>
          <c:showVal val="1"/>
          <c:showCatName val="0"/>
          <c:showSerName val="0"/>
          <c:showPercent val="0"/>
          <c:showBubbleSize val="0"/>
          <c:showLeaderLines val="0"/>
        </c:dLbls>
        <c:gapWidth val="45"/>
        <c:overlap val="10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80" b="0" i="0" u="none" strike="noStrike">
                <a:solidFill>
                  <a:srgbClr val="1B2420"/>
                </a:solidFill>
                <a:latin typeface="Calibri"/>
              </a:defRPr>
            </a:pPr>
            <a:endParaRPr lang="en-US"/>
          </a:p>
        </c:txPr>
        <c:crossAx val="2094734552"/>
        <c:crosses val="autoZero"/>
        <c:auto val="1"/>
        <c:lblAlgn val="ctr"/>
        <c:noMultiLvlLbl val="1"/>
      </c:catAx>
      <c:valAx>
        <c:axId val="2094734552"/>
        <c:scaling>
          <c:orientation val="minMax"/>
          <c:max val="103"/>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40">
              <a:solidFill>
                <a:srgbClr val="3A4540"/>
              </a:solidFill>
              <a:latin typeface="Calibri"/>
              <a:cs typeface="Calibri"/>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Oturumu modülün temel sorusuyla açın: tarladaki veriyi nasıl toplar, okur, korur ve paylaşırız? Modül üç bölüm ve dokuz dersten oluşur; toplam süre 188 dakikadır ve her derste platformda oynanan etkinlikler vardır. Katılımcılara sensör ya da drone sahibi olmalarının gerekmediğini, etkinliklerin tarayıcıda gerçekçi örnek verilerle yapıldığını söyleyin. Isınma sorusu: "Bu sezon tarlanızla ilgili tuttuğunuz ilk kayıt neydi?" Süre: yaklaşık 1 dakika (açılış, Bölüm 1 süresine dahildir).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Akışı bölüm bölüm tanıtın: ilk bölümde verinin nereden ve nasıl toplandığını, ikincide veriden nasıl karar çıktığını, üçüncüde veri kalitesi, güvenliği ve haklarını ele alacağız. Kartlardaki süreler platformdaki video, okuma ve etkinlik sürelerinin toplamıdır; açılış ilk bölümün, özet ve görev tanıtımı üçüncü bölümün süresine dahildir. Her bölümde en az bir etkinliği oturum sırasında birlikte yapacağımızı belirtin. Süre: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Yedi öğrenme çıktısını okuyun ve her birinin nerede karşılandığını kısaca söyleyin: 1 ve 2 ilk iki derste, 3 ve 4 sensör ve NDVI derslerinde, 5 ve 6 analiz, verim haritası ve karar destek derslerinde, 7 son bölümde. Ön koşulların öneri niteliğinde olduğunu, Modül 1 ve 2'yi bitirmemiş olanların da katılabileceğini belirtin. Tamamlama için dokuz dersin bitirilmesi, sınavdan en az 70 puan alınması ve etkinlik ortalamasının en az %60 olması gerekir; bu durumda platform tamamlama sertifikası üretir. Soru: "Bu çıktılardan hangisi sizin işinize en çok yarar?" Süre: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Birinci bölüm verinin kaynağıyla başlar: hangi araç hangi veriyi üretir, kayıt nasıl tutulur, sensör nereye konur, uydu görüntüsü nasıl okunur. Bu bölümde dört ders ve sekiz etkinlik var; açılışla birlikte yaklaşık 77 dakika ayırın. Katılımcılardan bölüm boyunca kendi işletmelerinde hangi verinin zaten var olduğunu not etmelerini isteyin. Süre: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Verinin dört ana yoldan geldiğini anlatın: gözlem ve kayıt, yerinde ölçüm, uzaktan algılama ve makine verisi; meteoroloji tahmini, resmi kayıt sistemleri ve pazar fiyatı gibi dış kaynaklar da bunlara eklenir. Alttaki şerit, AB tarım ve gıda kuruluşlarının davranış kurallarında sayılan veri türleridir ve veriyi türüne göre sınıflandırmanın ilk adımıdır. Konum verisinin değerini vurgulayın: GPS.gov'a göre GNSS tarla haritalama, toprak örneklemesi, değişken oranlı uygulama ve verim haritalamada kullanılır; konumu bilinen her ölçüm haritaya dönüşebilir. Ardından platformdaki "Hangi araç hangi veriyi üretir?" eşleştirmesini 3 dakikada yaptırın. Süre: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Tabloyu bir karar üzerinden okuyun: sulama kararı günden güne değişen toprak nemine dayanır, bu yüzden sürekli ölçen sensör uygundur; gübre bölgeleri ise yıldan yıla az değişir, birkaç yıllık uydu görüntüsü ve verim haritası yeter. Tek sensörün bir noktayı, uydu görüntüsünün bütün tarlayı gösterdiğini hatırlatın. Kozan örneği: 40 dekarlık bir bahçe parsellere sabit kod vererek, işleri aynı gün telefona yazarak, temsil edici bir noktaya iki derinlikte nem sensörü kurarak ve ayda birkaç kez ücretsiz Sentinel-2 görüntüsüne bakarak başlayabilir. Platformdaki "Nereden başlamalı?" hızlı kontrolünü yaptırın. Soru: "En sık verdiğiniz karar hangisi ve bugün hangi veriye dayanıyor?" Süre: yaklaşık 6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kaydın hangi soruyu yanıtladığını sorarak ilerleyin: girdi kaydı "kimden aldım", hasat ve sevk kaydı "kime verdim" sorusunu yanıtlar. İzlenebilirliği GLOBALG.A.P.'ın "bir adım geri, bir adım ileri" ilkesiyle anlatın: parti numarasından hasat gününe ve parsele, oradan o parselde kullanılan ilaçlara ve tedarikçisine kısa sürede ulaşılabilmelidir. Standart bu zincirin her yıl bir deneme geri çağırmayla sınanmasını ister; platformdaki "Deneme geri çağırma" sıralama etkinliği tam olarak budur. Kayıtların yalnızca denetim için değil, parsel bazında maliyet ve verim analizi için de gerekli olduğunu vurgulayın. Süre: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Türkiye'de 13 Aralık 2025'te yayımlanan yönetmelik B-Reçete sistemini kurdu: bitki koruma ürünleri için elektronik reçete ve elektronik üretici kayıt defteri. Adana pilot iller arasında değildir; yönetmeliğe göre Kozan'daki portakal ve mandalina üreticileri 1 Temmuz 2026'dan itibaren kapsamdadır, güncel durumu il ya da ilçe tarım müdürlüğünden teyit etmelerini önerin. AB'de 1 Ocak 2026'dan beri kayıtlar elektronik ve makinece okunabilir tutuluyor; Larissa'daki bir pamuk ya da yonca üreticisi bu kurala tabidir. İki bölge arasında ticaret yapanlar için ortak nokta şudur: aynı alanlarla tutulan kayıt sınırın iki yanında aynı biçimde okunur. Soru: "Kaydı kâğıttan telefona geçirmenin önündeki en büyük engel nedir?" Süre: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Saklama süreleri farklıdır: GLOBALG.A.P. en az iki yıl, AB bitki koruma kayıtları için en az üç yıl ister; Türkiye'de B-Reçete sistemindeki kayıtlar beş yıl tutulur. Kendi kayıtlarınız için size uygulanan en uzun süreyi esas almak en güvenli yoldur. Sağdaki altı adımı tek tek sorun, örneğin "Hanginizin parsel kodları sabit?" Ardından platformdaki ilaçlama kaydı alıştırmasını yaptırın; katılımcılar senaryodan dekara uygulanan ilaçlı suyu ve en erken hasat tarihini hesaplayacak. Süre: yaklaşık 8 dakika (etkinlik dahil).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Toprak nem sensörlerinin iki farklı büyüklük ölçtüğünü açıklayın: hacimsel su içeriği yüzde olarak, toprak su gerilimi kPa olarak; aynı %25 nem kumlu toprakta bol, killi toprakta kıt su anlamına gelebilir. Yerleşim kuralı: karar sensörü köklerin yoğun olduğu katmanda ve damlatıcının ıslattığı alanın içinde durur, kontrol sensörü kök bölgesinin altında suyun derine kaçıp kaçmadığını gösterir; örnek bahçede 30 ve 60 cm. Projenin IoT Sensör Kurulum Rehberi meyve bahçelerinde 30-40 cm derinlik önerir. Katılımcılara yapbozu 5 dakikada yaptırın, sonra "Bahçe kenarı ya da kuyu yanı neden kötü bir yer?" diye sorun. Süre: yaklaşık 10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Zinciri soldan sağa anlatın ve her halkada neyin bozulabileceğini sorun: pil, kablo, anten, ağ geçidinin yeri, internet bağlantısı. Kırsalda iki bağlantı türü yaygındır: LoRaWAN kendi ağ geçidinizle uzak mesafeye az enerjiyle küçük paketler gönderir; NB-IoT ve LTE-M ise operatör kapsaması ve abonelik ister. Ölçüm aralığı da bir karardır: sulama olaylarını görecek kadar sık, pili tüketmeyecek kadar seyrek olmalı. Panoda verinin son geliş zamanı mutlaka görünmelidir; iki gündür değişmeyen bir değer kuru toprak kadar bitmiş bir pili de gösterebilir. Süre: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MGM'nin 1929-2025 verilerine göre Adana'da temmuzda ortalama en yüksek sıcaklık 33,9 °C, aylık yağış 10,1 mm'dir; bu yüzden Kozan'daki damla sulamalı bir bahçede nem eğrisindeki her yükseliş büyük olasılıkla bir sulamadır. Katılımcılardan panoyu açıp kaydırıcıyla günleri gezmelerini ve soruları yanıtlamalarını isteyin; 6-7 dakika yeterlidir. Tartışmada 60 cm'deki sensörün yükselmesini konuşun: gecikmeyi uzun bir sulamayla kapatmak yerine sulama aralığını kısa tutmak daha doğrudur. Soru: "Siz sulama kararını bugün neye bakarak veriyorsunuz?" Süre: yaklaşık 8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Klorofil kırmızı ışığın çoğunu fotosentez için soğurur, yaprağın iç hücre yapısı ise yakın kızılötesini güçlü biçimde yansıtır; bitki strese girince bu fark azalır, çıplak toprak ise iki ışığı birbirine yakın oranda yansıtır. NDVI bu iki yansımanın farkını toplamlarına böler. USGS'ye göre yoğun ve sağlıklı bitki örtüsünde değer yaklaşık 0,6-0,9, seyrek bitki örtüsünde 0,2-0,5, kaya ve kum gibi çıplak yüzeylerde 0,1 ve altındadır. Platformdaki NDVI hesaplayıcısında yaprak ve toprak yansımalarını değiştirip karışık pikseli gösterin: ağaçlar sağlıklı olsa bile sıra arasındaki toprak pikselin NDVI'sını düşürür. Süre: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 kaynağın birbirinin yerine değil, birbirini tamamlamak için kullanıldığını vurgulayın. Uydu; geniş alanı düzenli izlemek, bu yılı geçmiş yıllarla karşılaştırmak ve sınırlı bütçe için uygundur. Drone; tek tek ağaçları ya da sıraları görmek, bulutlu dönemde belirli bir güne görüntü almak ve küçük alanda ayrıntılı sorun aramak için gerekir. Sentinel-2C'nin Ocak 2025'te Sentinel-2A'nın yerini aldığını ve görüntülerin Copernicus Data Space Ecosystem tarayıcısında ücretsiz incelenebildiğini söyleyin. Soru: "Kendi tarlanızda hangisi hangi soruyu yanıtlar?" Süre: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Etkinliği açın ve sınıf eşiklerini hatırlatın: 0,25'in altı çıplak toprak ya da yol, 0,25-0,55 arası stres, 0,55 ve üstü sağlıklı bitki örtüsü. Katılımcılara 6 dakika verin; ardından ortadaki düşük değerli lekenin olası nedenlerini tartışın: tıkanmış bir damla hattı, tuzlu toprak ya da başlayan bir hastalık. Tek görüntü bir anı gösterir; bulutsuz görüntülerden parsel ortalaması alınıp tarihe göre sıralanırsa sezon eğrisi çıkar ve geçmiş yıllar karşılaştırma tabanı olur. Kozan'daki narenciye bahçelerini bir buğday tarlasıyla değil, aynı bahçenin önceki yıllarıyla ve komşu bahçelerle karşılaştırmayı önerin. Süre: yaklaşık 7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Eylül 2023'teki Daniel fırtınası Teselya ovasında geniş taşkınlara yol açtı. Uydu radar görüntüleriyle yapılan bir çalışmaya göre 1.150 km² alan su altında kaldı; bunun yaklaşık 820 km²'si, yani %70'i tarım arazisiydi. Su altında kalan pamuk alanı yaklaşık 282 km², ovadaki pamuk alanının %30,5'idir; Teselya ovası Yunanistan tarımının brüt katma değerinin yaklaşık %12,2'sini üretir. Bu örnek uzaktan algılamanın yalnız bitki sağlığı için değil, hasar tespiti ve toparlanmayı izlemek için de kullanıldığını gösterir. Soru: "Kozan'da hangi olay için benzer bir izleme yapardınız: kuraklık, don, sel?" Süre: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İkinci bölümde topladığımız veriyi karara dönüştürüyoruz: önce veriyi kontrol edip temizleyeceğiz, sonra zaman serisi ve haritalardan okuyacağız, en sonda bir modelin önerisine ne zaman güvenileceğini tartışacağız. Üç ders ve altı etkinlik için yaklaşık 56 dakika ayırın. Süre: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Dört adımı bir sulama örneğiyle anlatın: sensör verisi kontrol edilir, sulama kaydıyla aynı parsel kodu üzerinden birleştirilir, grafikte özetlenir ve eşikle karşılaştırılarak karar verilir. İkinci adımın en sık atlanan adım olduğunu vurgulayın: sulama kaydı ile sensör verisi aynı parsel koduyla bağlanmazsa birlikte okunamaz. Ham verinin kopyası saklanmadan hiçbir temizleme yapılmamalıdır. Soru: "İki farklı kaynaktan gelen veriyi hiç birleştirmeyi denediniz mi, nerede zorlandınız?" Süre: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Beklenmedik bir değer ya tarlada gerçekten bir şey olduğunu ya da ölçümün hatalı olduğunu gösterir; hata türlerini tanımak yanlış bir sulama ya da ilaçlama kararını önler. Her satır için katılımcılardan kendi deneyimlerinden bir örnek isteyin. Zaman serisinde dört şey aranır: eğilim, olay, döngü ve eşik; eşik rastgele seçilmez, toprağın tarla kapasitesi ve solma noktasından türetilir. NC State bülteni genel öneri olarak yarayışlı suyun %50'sinin tüketilmesini verir. Süre: yaklaşık 5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Teselya'da sulama, Pinios havzasındaki toplam su kullanımının %90-95'ini oluşturur; JRC'ye göre sulanan alan 1977'de 105.000 hektardan 1994'te 242.447 hektara çıkmış, taban suyu havzanın orta kesiminde 10-15 m ve daha derine inmiştir. Bu koşulda gereksiz her sulama pahalıdır. Katılımcılara panoyu 7-8 dakikada incelettirin: günlerce değişmeyen değeri ve tek günlük imkânsız sıçramayı bulsunlar, nemdeki yükselişin nedenini sulama ve yağış kayıtlarıyla eşleştirsinler. Tartışmada şüpheli değerin silinmeyip işaretlenmesi gerektiğini tekrar edin. Süre: yaklaşık 9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 değer ancak bir karşılaştırmayla anlam kazanır: aynı parselin geçmiş yılları, komşu parseller ve uzun yıllar ortalaması. Normalden sapmaya anomali denir; anomali tek başına iyi ya da kötü değildir, nedenini anlamak gerekir. Sağ sütunda korelasyon ile nedenselliği ayırın: iki şey birlikte değişiyor olabilir, ama çoğu zaman ikisini de etkileyen üçüncü bir etken vardır. Platformdaki "İlişki mi, neden mi?" hızlı kontrolünü yaptırın. Soru: "Komşunuzun iyi verimini gördüğünüzde hangi uygulamasını kopyalamak istersiniz ve bu neden yanıltıcı olabilir?" Süre: yaklaşık 6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Verim monitörü tane akışı, nem, konum, hız ve tabla genişliğini birleştirerek birkaç saniyede bir konumlu verim noktası üretir. Nebraska Üniversitesi kalibrasyon için iki ila altı yükün tartılmasını önerir; iyi kalibre edilmiş sistem toplam ürünü %1-3 hatayla tahmin eder. Agronomy Journal'daki bir araştırma altı hata türü tanımlamış ve ham verinin %13-20'sini temizlemede çıkarmıştır: tabla kalkıkken kayıt, geçiş başı ve sonu gecikmesi, aykırı değerler, biyolojik sınır dışı değerler, dar geçiş ve konum sıçraması. Etkinlikte beş hatayı buldurun ve sol alttaki düşük köşenin neden hata olmayabileceğini tartışın. Narenciye gibi elle hasat edilen ürünlerde kasaları parsel koduyla saymak parsel düzeyinde bir verim haritası verir. Süre: yaklaşık 8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Tek yılın verim haritası o yılın koşullarını yansıtır; kalıcı farkları görmek için birkaç yılın haritası birleştirilir ve her yıl kendi ortalamasına bölünerek göreli verime çevrilir. Soldaki harita platformdaki etkinliğin verisidir: kuzeybatıda sürekli düşük, güneydoğuda sürekli yüksek bir alan göze çarpıyor. Güney Dakota Eyalet Üniversitesi'ne göre genellikle üç ila beş bölge yeterlidir ve bölge yönetimi girdilerin toplam kullanımını azaltma olanağı sunar; bu bir garanti değildir, bazen doğru karar düşük verimli bölgeye daha az girdi vermektir. Larissa'da Daniel taşkınının yılı, Kozan'da kurak 2025 ayrı değerlendirilmelidir. Ardından bölge boyama etkinliğini yaptırın. Süre: yaklaşık 8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Karar destek sistemini dört parça olarak anlatın ve son kararın sorumluluğunun kullanıcıda olduğunu vurgulayın; bazı sistemler vanayı doğrudan açar, çoğu öneriyi telefona gönderir. Sulama önerilerinin çoğu FAO-56 yöntemine dayanır: ETc = Kc × ET0. Model kök bölgesindeki suyu bir banka hesabı gibi izler; her gün ETc kadar su çekilir, yağış ve sulama yatırılır, tüketim kolay alınabilir suya (RAW) ulaşınca sulama zamanı gelir ve verilecek su sulama verimliliğine bölünür. ET0 Türkiye'de MGM'nin tarım sayfasından alınabilir. Ardından platformdaki FAO-56 sulama hesaplayıcısında üç hedefi birlikte sağlamalarını isteyin. Süre: yaklaşık 8 dakika (etkinlik dahil).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Birçok mantar hastalığı yaprak belirli bir süre ıslak kaldığında ve sıcaklık uygun olduğunda enfeksiyon yapar; modeller bu iki veriyi 3. derste gördüğümüz istasyon sensörlerinden alır. Mills tablosuna göre ortalama 16-24 °C'de 9 saat, 10 °C'de 14 saat, 5,6 °C'de 30 saat sürekli ıslaklık gerekir. Asıl ders şudur: UC IPM bu modelin yalnızca Kuzey Kaliforniya koşulları için doğrulandığını belirtir; başka bir bölge, ürün ya da çeşit için geliştirilmiş bir model kendi bölgenizde denenmeden uygulanmamalıdır. Platformdaki "Modelin uyarısı" hızlı kontrolünü yaptırın. Süre: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slayt ilk iki bölümde gördüğümüz araçları bir araya getirir; katılımcılardan hangilerini zaten kullandıklarını el kaldırarak göstermelerini isteyin. IRRINET, Avrupa Çevre Ajansı'nın iklim uyumu platformuna göre Emilia-Romagna'da 12.000'den fazla işletmeye sulama takvimi sunar, bölgedeki sulanan alanın yaklaşık %22'sini kapsar ve 2017'de yaklaşık 90 milyon m³, yani tarımsal su talebinin yaklaşık %20'si kadar tasarruf sağladığı tahmin edilmiştir. Yunanistan'daki gaiasense'in rakamları şirket beyanıdır; Teselya'daki bir üretici önerilerin kendi tarla ölçümleriyle ne kadar örtüştüğünü bir sezon boyunca kendisi kontrol etmelidir. Kozan'da MGM'nin referans buharlaşma ve zirai don ürünleri ile FAO-56 değerleri bir sulama takvimi için iyi bir başlangıçtır. Süre: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bölüm verinin kendisini yönetmekle ilgilidir: veri kaliteli mi, ortak bir dilde mi, güvenle saklanıyor mu ve kimin kontrolünde? İki ders ve dört etkinlik için yaklaşık 35 dakika ayırın; özet ve görev tanıtımı da bu süreye dahildir. Süre: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 sayı tek başına veri değildir; veriyi tanımlayan bilgilere metaveri, yani veri hakkında veri denir. AB davranış kuralları metaveriyi yazar ve birimler gibi örneklerle tanımlar ve veriye yapılan her giriş, düzeltme ve silmenin yazar bilgisiyle izlenebilir olmasını ister. Standartlar da her veri öğesini birimiyle tanımlar: ISOBUS veri sözlüğündeki 90 numaralı öğe "Yield Total Mass" kg cinsindendir ve referans neme göre düzeltilmemiştir; bu bilgi yazmıyorsa iki yılın verimi yanlış karşılaştırılabilir. Koordinat sırası karışırsa Kozan'daki bir sensör haritada okyanusun ortasında görünebilir. Soru: "Son kaydınızda birim yazılı mıydı?" Süre: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Sınıflandırma, hangi verinin nerede, hangi biçimde ve hangi kurallarla saklanacağını belirler. Kaynağa ve türe göre sınıflandırmayı birinci derste gördük; biçim sınıflandırması, verinin başka bir yazılımda açılıp açılamayacağını belirler. AB davranış kuralları, veri kaynağının kendi verisini yapılandırılmış, yaygın kullanılan ve makinece okunabilir bir biçimde alabilmesi gerektiğini söyler; yazılım alırken hangi biçimlerde dışa aktarım yapılabildiğini sorun. Hassasiyet sınıflandırması dokuzuncu dersin konusudur: sözleşme, tapu ya da koordinatla bir kişiye bağlanan tarla verisi kişisel veridir. Süre: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Kalitesiz veriyle verilen karar, veri olmadan verilen karardan daha tehlikeli olabilir, çünkü güven verir. Dört boyutu birer örnekle anlatın, sonra etkinlikte on sorunu dört kutuya yerleştirmelerini isteyin; bir sorunu doğru adlandırmak çözümünü de gösterir. Birlikte çalışabilirliği iki araçla özetleyin: ISOBUS (ISO 11783) traktör, ekipman ve çiftlik yazılımı arasında ortak dildir ve AEF ürünlerin uyumluluğunu test edip sertifika verir; AgGateway'in açık kaynak ADAPT araç seti farklı yazılımların verisini ortak bir modele çevirir. ADAPT'in sitesinde aktarılan bir ankete göre katılımcıların %84'ü farklı kaynaklardan gelen tarla verisini derleyip analiz etmeyi orta ya da çok zor buluyor. Süre: yaklaşık 6 dakika (iki etkinlik dahil).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Yıllarca tutulan kayıtlar bir telefon arızasıyla ya da kapanan bir hizmetle yok olabilir. GLOBALG.A.P. elektronik kayıtların yedeklenmesini ister; AB davranış kuralları da veri tabanı yöneten hizmet sağlayıcılardan düzenli yedekleme ve kurtarma protokolleri bekler. Sol sütundaki dört kuralı katılımcıların kendi düzeniyle karşılaştırın: "Yedeğinizden en son ne zaman bir dosya açtınız?" Güvenlik tarafında sahadaki cihazdan hizmet sağlayıcıya kadar zinciri anlatın; davranış kuralları verinin, veri kaynağının ödeme gücünü değerlendirmek için kullanılmamasını da ister. Süre: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Veri bir traktör ya da arazi gibi sahip olunan fiziksel bir mal değildir; aynı veri aynı anda sınırsız sayıda kişiye kopyalanabilir, bu yüzden tarımda sahiplikten çok verinin kaynağı ve kullanım hakları konuşulur. 2018'de yayımlanan, 2020'de güncellenen AB davranış kurallarını Copa-Cogeca, CEMA, CEJA ve gübre, tohum, yem, bitki koruma ve hayvan sağlığı sektörlerinin Avrupa birlikleri dahil 11 kuruluş imzalamıştır; uymak gönüllüdür. Kurallara göre çiftlikte üretilen verinin kullanımına çiftçi karar verir; birçok çiftçinin verisinden oluşan toplulaştırılmış veri ise ayrıca sözleşmeyle belirlenir. Altı ilkeyi kısaca okuyun ve platformdaki kavram kartlarıyla tekrar ettirin. Süre: yaklaşık 4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GDPR ve KVKK kişisel veriyi benzer biçimde tanımlar. AB davranış kuralları açık bir örnek verir: tarım verisi bir sözleşme, tapu kaydı ya da koordinatlar aracılığıyla tanımlanabilir bir kişiye bağlanıyorsa kişisel veri sayılır; aile işletmesinin bahçe verisi bu yüzden çoğu zaman kişisel veridir. Pratik sonuç: bir uygulama adınızı, telefonunuzu ve bahçenizin konumunu kaydediyorsa size bir aydınlatma metni sunmalıdır; sunucuları yurt dışındaysa verinin hangi hukuki dayanakla aktarıldığını sorabilirsiniz. AB Veri Yasası 11 Ocak 2024'te yürürlüğe girdi ve 12 Eylül 2025'ten beri uygulanıyor; AB ayrıca ortak bir tarımsal veri alanı kuruyor ve hazırlık projesi AgriDataSpace 10 ülkeden 15 ortağı bir araya getirdi. Süre: yaklaşık 3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Senaryoyu okuyun: bir şirket Kozan'daki 60 dekarlık bahçeye ücretsiz nem sensörü ve sulama uygulaması kurmayı, karşılığında bahçe verisini kullanmayı teklif ediyor. Katılımcıların kararları kendilerinin vermesini ve her adımda sağdaki kontrol listesini kullanmasını isteyin; senaryo yaklaşık 5 dakika sürer. Tartışmada davranış kurallarına göre kooperatiflerin ve ortak hizmet yapılarının adil sözleşme pazarlığında yardımcı olabileceğini, ticaret odalarının üyeleri için ortak bir sözleşme şablonu hazırlayabileceğini vurgulayın. Soru: "Hangi soruya net yanıt alamazsanız imzalamazsınız?" Süre: yaklaşık 6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Kozan Ticaret Odası'nın proje kapsamında 103 çiftçi ve KOBİ temsilcisiyle yaptığı ihtiyaç anketi bu modülün iki konusunun önemini gösteriyor: çiftçilerin verileri doğru ve düzenli girdiği önermesine yalnız 35 kişi katıldı; bilgilerinin tamamını verirlerse daha çok vergi ödeyecekleri önermesine ise 49 kişi katıldı. Aynı ankette 103 kişiden 99'u internete cep telefonundan bağlanıyor; yani dijital kaydın aracı zaten cepte. Larissa'da parsel sınırı IACS ve LPIS sayesinde ortak ve sayısal bir kimliğe sahip; Kozan'da ÇKS'deki ada ve parsel numarası aynı işi görebilir. "Kozan Portakalı" 2020'de Kozan Ticaret Odası adına menşe adı olarak tescil edildi; projenin Politika Öneri Belgesi iki ülke arasında meteoroloji, su, toprak, hastalık-zararlı ve iklim riski verileri için güvenli bir paylaşım altyapısı öneriyor. Soru: "Vergi kaygısını azaltmak için bir oda ya da kooperatif ne yapabilir?" Süre: yaklaşık 2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Üç fiille özetleyin: topla, karara dönüştür, yönet. Katılımcılardan her sütundan kendi işletmelerinde yarın uygulayabilecekleri bir adım seçmelerini isteyin; örneğin parsel kodlarını sabitlemek, bir sensörün yerini kontrol etmek ya da yedekten bir dosya açmayı denemek. Açık soruları bu slaytta toplayın. Süre: yaklaşık 1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Modül görevi "Veri Ustası"dır: 18 etkinliğin tamamını en az %70 başarıyla bitirmek ve ardından sınavdan en az 70 puan almak gerekir; görevi bitirenler Modül uzmanı rozeti ve 100 XP kazanır. Sınav 15 sorudan oluşur ve süresi 20 dakikadır; soruları ve cevapları sınavdan önce tartışmayın, sınavdan sonra platformdaki açıklamalar üzerinden konuşun. Sertifika için dokuz dersin tamamlanması, sınavın geçilmesi ve etkinlik ortalamasının en az %60 olması gerekir. Süre: 1 dakika, ardından sınav için 20 dakika.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sunumdaki rakam ve bilgilerin kaynakları; ayrıntılı kaynakça her dersin sonunda da yer alır. İleri okuma olarak AB tarımsal veri paylaşımı davranış kurallarını, FAO-56'yı ve projenin IoT Sensör Kurulum Rehberi'ni önerin. Süre: gerekmez, katılımcılara bağlantıları paylaşın.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sunumdaki rakam ve bilgilerin kaynakları; ayrıntılı kaynakça her dersin sonunda da yer alır. İleri okuma olarak AB tarımsal veri paylaşımı davranış kurallarını, FAO-56'yı ve projenin IoT Sensör Kurulum Rehberi'ni önerin. Süre: gerekmez, katılımcılara bağlantıları paylaşın.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Katılımcılara teşekkür edin; platform adresini ve iletişim bilgilerini gösterin. Sınav sonrasında soruların açıklamalarını platformda birlikte gözden geçirebileceğinizi, bir sonraki adım olarak Modül 4'e (AR tabanlı tarımsal drone) geçilebileceğini söyleyin. Oturumdan sonra gelen sorular için iletişim e-posta adresini hatırlatın.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3.png"/><Relationship Id="rId4" Type="http://schemas.openxmlformats.org/officeDocument/2006/relationships/image" Target="../media/image-1002-4.png"/><Relationship Id="rId5" Type="http://schemas.openxmlformats.org/officeDocument/2006/relationships/image" Target="../media/image-1002-5.jpg"/><Relationship Id="rId6" Type="http://schemas.openxmlformats.org/officeDocument/2006/relationships/image" Target="../media/image-1002-6.png"/><Relationship Id="rId7" Type="http://schemas.openxmlformats.org/officeDocument/2006/relationships/image" Target="../media/image-1002-7.png"/><Relationship Id="rId8" Type="http://schemas.openxmlformats.org/officeDocument/2006/relationships/image" Target="../media/image-1002-8.jpg"/><Relationship Id="rId9"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TET">
    <p:bg>
      <p:bgPr>
        <a:solidFill>
          <a:srgbClr val="FFFFFF"/>
        </a:solidFill>
      </p:bgPr>
    </p:bg>
    <p:spTree>
      <p:nvGrpSpPr>
        <p:cNvPr id="1" name=""/>
        <p:cNvGrpSpPr/>
        <p:nvPr/>
      </p:nvGrpSpPr>
      <p:grpSpPr>
        <a:xfrm>
          <a:off x="0" y="0"/>
          <a:ext cx="0" cy="0"/>
          <a:chOff x="0" y="0"/>
          <a:chExt cx="0" cy="0"/>
        </a:xfrm>
      </p:grpSpPr>
      <p:pic>
        <p:nvPicPr>
          <p:cNvPr id="2" name="Image 0" descr="/root/kozan-akilli-tarim/antet/revize-2026-09-30/img/ust-isbirligi-tr.png">    </p:cNvPr>
          <p:cNvPicPr>
            <a:picLocks noChangeAspect="1"/>
          </p:cNvPicPr>
          <p:nvPr/>
        </p:nvPicPr>
        <p:blipFill>
          <a:blip r:embed="rId1"/>
          <a:stretch>
            <a:fillRect/>
          </a:stretch>
        </p:blipFill>
        <p:spPr>
          <a:xfrm>
            <a:off x="5474880" y="144000"/>
            <a:ext cx="1242000" cy="654120"/>
          </a:xfrm>
          <a:prstGeom prst="rect">
            <a:avLst/>
          </a:prstGeom>
        </p:spPr>
      </p:pic>
      <p:pic>
        <p:nvPicPr>
          <p:cNvPr id="3" name="Image 1" descr="/root/kozan-akilli-tarim/antet/revize-2026-09-30/img/ust-tebd2.png">    </p:cNvPr>
          <p:cNvPicPr>
            <a:picLocks noChangeAspect="1"/>
          </p:cNvPicPr>
          <p:nvPr/>
        </p:nvPicPr>
        <p:blipFill>
          <a:blip r:embed="rId2"/>
          <a:stretch>
            <a:fillRect/>
          </a:stretch>
        </p:blipFill>
        <p:spPr>
          <a:xfrm>
            <a:off x="10202760" y="798120"/>
            <a:ext cx="537840" cy="226440"/>
          </a:xfrm>
          <a:prstGeom prst="rect">
            <a:avLst/>
          </a:prstGeom>
        </p:spPr>
      </p:pic>
      <p:pic>
        <p:nvPicPr>
          <p:cNvPr id="4" name="Image 2" descr="/root/kozan-akilli-tarim/antet/revize-2026-09-30/img/alt-1-cfcu.png">    </p:cNvPr>
          <p:cNvPicPr>
            <a:picLocks noChangeAspect="1"/>
          </p:cNvPicPr>
          <p:nvPr/>
        </p:nvPicPr>
        <p:blipFill>
          <a:blip r:embed="rId3"/>
          <a:stretch>
            <a:fillRect/>
          </a:stretch>
        </p:blipFill>
        <p:spPr>
          <a:xfrm>
            <a:off x="1290600" y="6247440"/>
            <a:ext cx="437760" cy="439560"/>
          </a:xfrm>
          <a:prstGeom prst="rect">
            <a:avLst/>
          </a:prstGeom>
        </p:spPr>
      </p:pic>
      <p:pic>
        <p:nvPicPr>
          <p:cNvPr id="5" name="Image 3" descr="/root/kozan-akilli-tarim/antet/revize-2026-09-30/img/alt-2-eurochambres.png">    </p:cNvPr>
          <p:cNvPicPr>
            <a:picLocks noChangeAspect="1"/>
          </p:cNvPicPr>
          <p:nvPr/>
        </p:nvPicPr>
        <p:blipFill>
          <a:blip r:embed="rId4"/>
          <a:stretch>
            <a:fillRect/>
          </a:stretch>
        </p:blipFill>
        <p:spPr>
          <a:xfrm>
            <a:off x="3007440" y="6287040"/>
            <a:ext cx="855360" cy="356040"/>
          </a:xfrm>
          <a:prstGeom prst="rect">
            <a:avLst/>
          </a:prstGeom>
        </p:spPr>
      </p:pic>
      <p:pic>
        <p:nvPicPr>
          <p:cNvPr id="6" name="Image 4" descr="/root/kozan-akilli-tarim/antet/revize-2026-09-30/img/alt-3-kozto.jpg">    </p:cNvPr>
          <p:cNvPicPr>
            <a:picLocks noChangeAspect="1"/>
          </p:cNvPicPr>
          <p:nvPr/>
        </p:nvPicPr>
        <p:blipFill>
          <a:blip r:embed="rId5"/>
          <a:stretch>
            <a:fillRect/>
          </a:stretch>
        </p:blipFill>
        <p:spPr>
          <a:xfrm>
            <a:off x="5461560" y="6284160"/>
            <a:ext cx="356400" cy="356400"/>
          </a:xfrm>
          <a:prstGeom prst="rect">
            <a:avLst/>
          </a:prstGeom>
        </p:spPr>
      </p:pic>
      <p:pic>
        <p:nvPicPr>
          <p:cNvPr id="7" name="Image 5" descr="/root/kozan-akilli-tarim/antet/revize-2026-09-30/img/alt-4-larissa.png">    </p:cNvPr>
          <p:cNvPicPr>
            <a:picLocks noChangeAspect="1"/>
          </p:cNvPicPr>
          <p:nvPr/>
        </p:nvPicPr>
        <p:blipFill>
          <a:blip r:embed="rId6"/>
          <a:stretch>
            <a:fillRect/>
          </a:stretch>
        </p:blipFill>
        <p:spPr>
          <a:xfrm>
            <a:off x="6901200" y="6259680"/>
            <a:ext cx="448920" cy="380160"/>
          </a:xfrm>
          <a:prstGeom prst="rect">
            <a:avLst/>
          </a:prstGeom>
        </p:spPr>
      </p:pic>
      <p:pic>
        <p:nvPicPr>
          <p:cNvPr id="8" name="Image 6" descr="/root/kozan-akilli-tarim/antet/revize-2026-09-30/img/alt-5-tobb.png">    </p:cNvPr>
          <p:cNvPicPr>
            <a:picLocks noChangeAspect="1"/>
          </p:cNvPicPr>
          <p:nvPr/>
        </p:nvPicPr>
        <p:blipFill>
          <a:blip r:embed="rId7"/>
          <a:stretch>
            <a:fillRect/>
          </a:stretch>
        </p:blipFill>
        <p:spPr>
          <a:xfrm>
            <a:off x="9010440" y="6289560"/>
            <a:ext cx="362160" cy="362160"/>
          </a:xfrm>
          <a:prstGeom prst="rect">
            <a:avLst/>
          </a:prstGeom>
        </p:spPr>
      </p:pic>
      <p:pic>
        <p:nvPicPr>
          <p:cNvPr id="9" name="Image 7" descr="/root/kozan-akilli-tarim/antet/revize-2026-09-30/img/alt-6-ab-baskanligi.jpg">    </p:cNvPr>
          <p:cNvPicPr>
            <a:picLocks noChangeAspect="1"/>
          </p:cNvPicPr>
          <p:nvPr/>
        </p:nvPicPr>
        <p:blipFill>
          <a:blip r:embed="rId8"/>
          <a:stretch>
            <a:fillRect/>
          </a:stretch>
        </p:blipFill>
        <p:spPr>
          <a:xfrm>
            <a:off x="10587600" y="6291360"/>
            <a:ext cx="349560" cy="3801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png"/><Relationship Id="rId3" Type="http://schemas.openxmlformats.org/officeDocument/2006/relationships/slideLayout" Target="../slideLayouts/slideLayout2.xm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chart" Target="/ppt/charts/chart3.xml"/><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7726680" y="1116000"/>
            <a:ext cx="4465015" cy="5040000"/>
          </a:xfrm>
          <a:prstGeom prst="rect">
            <a:avLst/>
          </a:prstGeom>
          <a:solidFill>
            <a:srgbClr val="8ED973"/>
          </a:solidFill>
          <a:ln w="6350">
            <a:solidFill>
              <a:srgbClr val="8ED973"/>
            </a:solidFill>
            <a:prstDash val="solid"/>
          </a:ln>
        </p:spPr>
      </p:sp>
      <p:sp>
        <p:nvSpPr>
          <p:cNvPr id="3" name="Text 1"/>
          <p:cNvSpPr txBox="1"/>
          <p:nvPr/>
        </p:nvSpPr>
        <p:spPr>
          <a:xfrm>
            <a:off x="548640" y="1298880"/>
            <a:ext cx="6903720" cy="329184"/>
          </a:xfrm>
          <a:prstGeom prst="rect">
            <a:avLst/>
          </a:prstGeom>
          <a:noFill/>
          <a:ln/>
        </p:spPr>
        <p:txBody>
          <a:bodyPr wrap="square" lIns="0" tIns="0" rIns="0" bIns="0" rtlCol="0" anchor="t">
            <a:normAutofit/>
          </a:bodyPr>
          <a:lstStyle/>
          <a:p>
            <a:pPr indent="0" marL="0">
              <a:buNone/>
            </a:pPr>
            <a:r>
              <a:rPr lang="tr-TR" altLang="en-US" sz="1600" b="1" dirty="0">
                <a:solidFill>
                  <a:srgbClr val="1B2420"/>
                </a:solidFill>
                <a:latin typeface="Calibri" pitchFamily="34" charset="0"/>
                <a:ea typeface="Calibri" pitchFamily="34" charset="-122"/>
                <a:cs typeface="Calibri" pitchFamily="34" charset="-120"/>
              </a:rPr>
              <a:t>Sürdürülebilir Tarım Akademisi</a:t>
            </a:r>
            <a:endParaRPr lang="tr-TR" sz="1600" dirty="0"/>
          </a:p>
        </p:txBody>
      </p:sp>
      <p:sp>
        <p:nvSpPr>
          <p:cNvPr id="4" name="Text 2"/>
          <p:cNvSpPr txBox="1"/>
          <p:nvPr/>
        </p:nvSpPr>
        <p:spPr>
          <a:xfrm>
            <a:off x="548640" y="1646352"/>
            <a:ext cx="6903720" cy="274320"/>
          </a:xfrm>
          <a:prstGeom prst="rect">
            <a:avLst/>
          </a:prstGeom>
          <a:noFill/>
          <a:ln/>
        </p:spPr>
        <p:txBody>
          <a:bodyPr wrap="square" lIns="0" tIns="0" rIns="0" bIns="0" rtlCol="0" anchor="t"/>
          <a:lstStyle/>
          <a:p>
            <a:pPr indent="0" marL="0">
              <a:buNone/>
            </a:pPr>
            <a:r>
              <a:rPr lang="tr-TR" altLang="en-US" sz="1200" b="1" spc="200" kern="0" dirty="0">
                <a:solidFill>
                  <a:srgbClr val="A16207"/>
                </a:solidFill>
                <a:latin typeface="Calibri" pitchFamily="34" charset="0"/>
                <a:ea typeface="Calibri" pitchFamily="34" charset="-122"/>
                <a:cs typeface="Calibri" pitchFamily="34" charset="-120"/>
              </a:rPr>
              <a:t>MODÜL 3 · EĞİTMEN SUNUMU</a:t>
            </a:r>
            <a:endParaRPr lang="tr-TR" sz="1200" dirty="0"/>
          </a:p>
        </p:txBody>
      </p:sp>
      <p:sp>
        <p:nvSpPr>
          <p:cNvPr id="5" name="Shape 3"/>
          <p:cNvSpPr/>
          <p:nvPr/>
        </p:nvSpPr>
        <p:spPr>
          <a:xfrm>
            <a:off x="0" y="2076120"/>
            <a:ext cx="10881360" cy="1005840"/>
          </a:xfrm>
          <a:prstGeom prst="rect">
            <a:avLst/>
          </a:prstGeom>
          <a:solidFill>
            <a:srgbClr val="000000"/>
          </a:solidFill>
          <a:ln w="6350">
            <a:solidFill>
              <a:srgbClr val="000000"/>
            </a:solidFill>
            <a:prstDash val="solid"/>
          </a:ln>
        </p:spPr>
      </p:sp>
      <p:sp>
        <p:nvSpPr>
          <p:cNvPr id="6" name="Text 4"/>
          <p:cNvSpPr txBox="1"/>
          <p:nvPr/>
        </p:nvSpPr>
        <p:spPr>
          <a:xfrm>
            <a:off x="548640" y="2149272"/>
            <a:ext cx="10058400" cy="859536"/>
          </a:xfrm>
          <a:prstGeom prst="rect">
            <a:avLst/>
          </a:prstGeom>
          <a:noFill/>
          <a:ln/>
        </p:spPr>
        <p:txBody>
          <a:bodyPr wrap="square" lIns="0" tIns="0" rIns="0" bIns="0" rtlCol="0" anchor="ctr">
            <a:normAutofit/>
          </a:bodyPr>
          <a:lstStyle/>
          <a:p>
            <a:pPr algn="r" indent="0" marL="0">
              <a:buNone/>
            </a:pPr>
            <a:r>
              <a:rPr lang="tr-TR" altLang="en-US" sz="3200" b="1" dirty="0">
                <a:solidFill>
                  <a:srgbClr val="FFFFFF"/>
                </a:solidFill>
                <a:latin typeface="Calibri" pitchFamily="34" charset="0"/>
                <a:ea typeface="Calibri" pitchFamily="34" charset="-122"/>
                <a:cs typeface="Calibri" pitchFamily="34" charset="-120"/>
              </a:rPr>
              <a:t>Çiftlik Verisi Toplama ve Yönetimi</a:t>
            </a:r>
            <a:endParaRPr lang="tr-TR" sz="3200" dirty="0"/>
          </a:p>
        </p:txBody>
      </p:sp>
      <p:pic>
        <p:nvPicPr>
          <p:cNvPr id="7" name="Image 0" descr="/root/kozan-akilli-tarim/sunum/build/cache/kapak-m3-27cf60d6-1400-0.04.png">    </p:cNvPr>
          <p:cNvPicPr>
            <a:picLocks noChangeAspect="1"/>
          </p:cNvPicPr>
          <p:nvPr/>
        </p:nvPicPr>
        <p:blipFill>
          <a:blip r:embed="rId1"/>
          <a:stretch>
            <a:fillRect/>
          </a:stretch>
        </p:blipFill>
        <p:spPr>
          <a:xfrm>
            <a:off x="548640" y="3455978"/>
            <a:ext cx="4297680" cy="2417445"/>
          </a:xfrm>
          <a:prstGeom prst="rect">
            <a:avLst/>
          </a:prstGeom>
          <a:effectLst>
            <a:outerShdw sx="100000" sy="100000" kx="0" ky="0" algn="bl" rotWithShape="0" blurRad="101600" dist="38100" dir="5400000">
              <a:srgbClr val="1B2420">
                <a:alpha val="25000"/>
              </a:srgbClr>
            </a:outerShdw>
          </a:effectLst>
        </p:spPr>
      </p:pic>
      <p:sp>
        <p:nvSpPr>
          <p:cNvPr id="8" name="Text 5"/>
          <p:cNvSpPr txBox="1"/>
          <p:nvPr/>
        </p:nvSpPr>
        <p:spPr>
          <a:xfrm>
            <a:off x="5120640" y="3356280"/>
            <a:ext cx="2331720" cy="123444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Tarladan karara: veriyi toplamak, okumak, korumak ve paylaşmak</a:t>
            </a:r>
            <a:endParaRPr lang="tr-TR" sz="1500" dirty="0"/>
          </a:p>
        </p:txBody>
      </p:sp>
      <p:sp>
        <p:nvSpPr>
          <p:cNvPr id="9" name="Shape 6"/>
          <p:cNvSpPr/>
          <p:nvPr/>
        </p:nvSpPr>
        <p:spPr>
          <a:xfrm>
            <a:off x="5120640" y="4636440"/>
            <a:ext cx="2331720" cy="310896"/>
          </a:xfrm>
          <a:prstGeom prst="roundRect">
            <a:avLst>
              <a:gd name="adj" fmla="val 50000"/>
            </a:avLst>
          </a:prstGeom>
          <a:solidFill>
            <a:srgbClr val="E6F3EA"/>
          </a:solidFill>
          <a:ln w="9525">
            <a:solidFill>
              <a:srgbClr val="CFE6D6"/>
            </a:solidFill>
            <a:prstDash val="solid"/>
          </a:ln>
        </p:spPr>
      </p:sp>
      <p:sp>
        <p:nvSpPr>
          <p:cNvPr id="10" name="Text 7"/>
          <p:cNvSpPr txBox="1"/>
          <p:nvPr/>
        </p:nvSpPr>
        <p:spPr>
          <a:xfrm>
            <a:off x="5248656" y="463644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3 sa 8 dk</a:t>
            </a:r>
            <a:endParaRPr lang="tr-TR" sz="1150" dirty="0"/>
          </a:p>
        </p:txBody>
      </p:sp>
      <p:sp>
        <p:nvSpPr>
          <p:cNvPr id="11" name="Shape 8"/>
          <p:cNvSpPr/>
          <p:nvPr/>
        </p:nvSpPr>
        <p:spPr>
          <a:xfrm>
            <a:off x="5120640" y="5002200"/>
            <a:ext cx="2331720" cy="310896"/>
          </a:xfrm>
          <a:prstGeom prst="roundRect">
            <a:avLst>
              <a:gd name="adj" fmla="val 50000"/>
            </a:avLst>
          </a:prstGeom>
          <a:solidFill>
            <a:srgbClr val="E6F3EA"/>
          </a:solidFill>
          <a:ln w="9525">
            <a:solidFill>
              <a:srgbClr val="CFE6D6"/>
            </a:solidFill>
            <a:prstDash val="solid"/>
          </a:ln>
        </p:spPr>
      </p:sp>
      <p:sp>
        <p:nvSpPr>
          <p:cNvPr id="12" name="Text 9"/>
          <p:cNvSpPr txBox="1"/>
          <p:nvPr/>
        </p:nvSpPr>
        <p:spPr>
          <a:xfrm>
            <a:off x="5248656" y="500220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9 ders</a:t>
            </a:r>
            <a:endParaRPr lang="tr-TR" sz="1150" dirty="0"/>
          </a:p>
        </p:txBody>
      </p:sp>
      <p:sp>
        <p:nvSpPr>
          <p:cNvPr id="13" name="Shape 10"/>
          <p:cNvSpPr/>
          <p:nvPr/>
        </p:nvSpPr>
        <p:spPr>
          <a:xfrm>
            <a:off x="5120640" y="5367960"/>
            <a:ext cx="2331720" cy="310896"/>
          </a:xfrm>
          <a:prstGeom prst="roundRect">
            <a:avLst>
              <a:gd name="adj" fmla="val 50000"/>
            </a:avLst>
          </a:prstGeom>
          <a:solidFill>
            <a:srgbClr val="E6F3EA"/>
          </a:solidFill>
          <a:ln w="9525">
            <a:solidFill>
              <a:srgbClr val="CFE6D6"/>
            </a:solidFill>
            <a:prstDash val="solid"/>
          </a:ln>
        </p:spPr>
      </p:sp>
      <p:sp>
        <p:nvSpPr>
          <p:cNvPr id="14" name="Text 11"/>
          <p:cNvSpPr txBox="1"/>
          <p:nvPr/>
        </p:nvSpPr>
        <p:spPr>
          <a:xfrm>
            <a:off x="5248656" y="536796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18 etkileşimli etkinlik</a:t>
            </a:r>
            <a:endParaRPr lang="tr-TR" sz="1150" dirty="0"/>
          </a:p>
        </p:txBody>
      </p:sp>
      <p:sp>
        <p:nvSpPr>
          <p:cNvPr id="15" name="Shape 12"/>
          <p:cNvSpPr/>
          <p:nvPr/>
        </p:nvSpPr>
        <p:spPr>
          <a:xfrm>
            <a:off x="5120640" y="5733720"/>
            <a:ext cx="2331720" cy="310896"/>
          </a:xfrm>
          <a:prstGeom prst="roundRect">
            <a:avLst>
              <a:gd name="adj" fmla="val 50000"/>
            </a:avLst>
          </a:prstGeom>
          <a:solidFill>
            <a:srgbClr val="E6F3EA"/>
          </a:solidFill>
          <a:ln w="9525">
            <a:solidFill>
              <a:srgbClr val="CFE6D6"/>
            </a:solidFill>
            <a:prstDash val="solid"/>
          </a:ln>
        </p:spPr>
      </p:sp>
      <p:sp>
        <p:nvSpPr>
          <p:cNvPr id="16" name="Text 13"/>
          <p:cNvSpPr txBox="1"/>
          <p:nvPr/>
        </p:nvSpPr>
        <p:spPr>
          <a:xfrm>
            <a:off x="5248656" y="5733720"/>
            <a:ext cx="2075688" cy="310896"/>
          </a:xfrm>
          <a:prstGeom prst="rect">
            <a:avLst/>
          </a:prstGeom>
          <a:noFill/>
          <a:ln/>
        </p:spPr>
        <p:txBody>
          <a:bodyPr wrap="square" lIns="0" tIns="0" rIns="0" bIns="0" rtlCol="0" anchor="ctr">
            <a:normAutofit/>
          </a:bodyPr>
          <a:lstStyle/>
          <a:p>
            <a:pPr indent="0" marL="0">
              <a:buNone/>
            </a:pPr>
            <a:r>
              <a:rPr lang="tr-TR" altLang="en-US" sz="1150" b="1" dirty="0">
                <a:solidFill>
                  <a:srgbClr val="16602D"/>
                </a:solidFill>
                <a:latin typeface="Calibri" pitchFamily="34" charset="0"/>
                <a:ea typeface="Calibri" pitchFamily="34" charset="-122"/>
                <a:cs typeface="Calibri" pitchFamily="34" charset="-120"/>
              </a:rPr>
              <a:t>15 soruluk sınav</a:t>
            </a:r>
            <a:endParaRPr lang="tr-TR" sz="1150" dirty="0"/>
          </a:p>
        </p:txBody>
      </p:sp>
      <p:sp>
        <p:nvSpPr>
          <p:cNvPr id="17" name="Text 14"/>
          <p:cNvSpPr txBox="1"/>
          <p:nvPr/>
        </p:nvSpPr>
        <p:spPr>
          <a:xfrm>
            <a:off x="8001000" y="3310560"/>
            <a:ext cx="3962095" cy="2635128"/>
          </a:xfrm>
          <a:prstGeom prst="rect">
            <a:avLst/>
          </a:prstGeom>
          <a:noFill/>
          <a:ln/>
        </p:spPr>
        <p:txBody>
          <a:bodyPr wrap="square" lIns="0" tIns="0" rIns="0" bIns="0" rtlCol="0" anchor="b">
            <a:normAutofit/>
          </a:bodyPr>
          <a:lstStyle/>
          <a:p>
            <a:pPr indent="0" marL="0">
              <a:spcAft>
                <a:spcPts val="400"/>
              </a:spcAft>
              <a:buNone/>
            </a:pPr>
            <a:r>
              <a:rPr lang="tr-TR" altLang="en-US" sz="1500" b="1" dirty="0">
                <a:solidFill>
                  <a:srgbClr val="FFFFFF"/>
                </a:solidFill>
                <a:latin typeface="Calibri" pitchFamily="34" charset="0"/>
                <a:ea typeface="Calibri" pitchFamily="34" charset="-122"/>
                <a:cs typeface="Calibri" pitchFamily="34" charset="-120"/>
              </a:rPr>
              <a:t>Çevresel Sürdürülebilirlik ve Sınır Ötesi İş Diyaloğu İçin Akıllı Tarım</a:t>
            </a:r>
            <a:endParaRPr lang="tr-TR" sz="1500" dirty="0"/>
          </a:p>
          <a:p>
            <a:pPr indent="0" marL="0">
              <a:spcAft>
                <a:spcPts val="400"/>
              </a:spcAft>
              <a:buNone/>
            </a:pPr>
            <a:r>
              <a:rPr lang="tr-TR" altLang="en-US" sz="1150" dirty="0">
                <a:solidFill>
                  <a:srgbClr val="FFFFFF"/>
                </a:solidFill>
                <a:latin typeface="Calibri" pitchFamily="34" charset="0"/>
                <a:ea typeface="Calibri" pitchFamily="34" charset="-122"/>
                <a:cs typeface="Calibri" pitchFamily="34" charset="-120"/>
              </a:rPr>
              <a:t>Sözleşme No TR2021/W1T7/A02/OT02-2/041 (TEBD II)</a:t>
            </a:r>
            <a:endParaRPr lang="tr-TR" sz="1500" dirty="0"/>
          </a:p>
          <a:p>
            <a:pPr indent="0" marL="0">
              <a:spcAft>
                <a:spcPts val="400"/>
              </a:spcAft>
              <a:buNone/>
            </a:pPr>
            <a:r>
              <a:rPr lang="tr-TR" altLang="en-US" sz="1050" dirty="0">
                <a:solidFill>
                  <a:srgbClr val="FFFFFF"/>
                </a:solidFill>
                <a:latin typeface="Calibri" pitchFamily="34" charset="0"/>
                <a:ea typeface="Calibri" pitchFamily="34" charset="-122"/>
                <a:cs typeface="Calibri" pitchFamily="34" charset="-120"/>
              </a:rPr>
              <a:t>Kozan Ticaret Odası (KOZTO) · Larissa Ticaret ve Sanayi Odası (LACCO)</a:t>
            </a:r>
            <a:endParaRPr lang="tr-TR" sz="1500" dirty="0"/>
          </a:p>
          <a:p>
            <a:pPr indent="0" marL="0">
              <a:spcAft>
                <a:spcPts val="400"/>
              </a:spcAft>
              <a:buNone/>
            </a:pPr>
            <a:r>
              <a:rPr lang="tr-TR" altLang="en-US" sz="1150" b="1" dirty="0">
                <a:solidFill>
                  <a:srgbClr val="FFFFFF"/>
                </a:solidFill>
                <a:latin typeface="Calibri" pitchFamily="34" charset="0"/>
                <a:ea typeface="Calibri" pitchFamily="34" charset="-122"/>
                <a:cs typeface="Calibri" pitchFamily="34" charset="-120"/>
              </a:rPr>
              <a:t>Eylül 2026</a:t>
            </a:r>
            <a:endParaRPr lang="tr-TR"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OTURUM AKIŞI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Üç bölüm, dokuz ders, 188 dakika</a:t>
            </a:r>
            <a:endParaRPr lang="tr-TR" sz="2700" dirty="0"/>
          </a:p>
        </p:txBody>
      </p:sp>
      <p:sp>
        <p:nvSpPr>
          <p:cNvPr id="4" name="Shape 2"/>
          <p:cNvSpPr/>
          <p:nvPr/>
        </p:nvSpPr>
        <p:spPr>
          <a:xfrm>
            <a:off x="548640" y="2268864"/>
            <a:ext cx="5410048" cy="1170752"/>
          </a:xfrm>
          <a:prstGeom prst="roundRect">
            <a:avLst>
              <a:gd name="adj" fmla="val 9372"/>
            </a:avLst>
          </a:prstGeom>
          <a:solidFill>
            <a:srgbClr val="E6F3EA"/>
          </a:solidFill>
          <a:ln w="9525">
            <a:solidFill>
              <a:srgbClr val="CFE6D6"/>
            </a:solidFill>
            <a:prstDash val="solid"/>
          </a:ln>
        </p:spPr>
      </p:sp>
      <p:sp>
        <p:nvSpPr>
          <p:cNvPr id="5" name="Text 3"/>
          <p:cNvSpPr txBox="1"/>
          <p:nvPr/>
        </p:nvSpPr>
        <p:spPr>
          <a:xfrm>
            <a:off x="777240"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01</a:t>
            </a:r>
            <a:endParaRPr lang="tr-TR" sz="2700" dirty="0"/>
          </a:p>
        </p:txBody>
      </p:sp>
      <p:sp>
        <p:nvSpPr>
          <p:cNvPr id="6" name="Text 4"/>
          <p:cNvSpPr txBox="1"/>
          <p:nvPr/>
        </p:nvSpPr>
        <p:spPr>
          <a:xfrm>
            <a:off x="1600200" y="2419929"/>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Veriyi toplamak</a:t>
            </a:r>
            <a:endParaRPr lang="tr-TR" sz="1530" dirty="0"/>
          </a:p>
        </p:txBody>
      </p:sp>
      <p:sp>
        <p:nvSpPr>
          <p:cNvPr id="7" name="Text 5"/>
          <p:cNvSpPr txBox="1"/>
          <p:nvPr/>
        </p:nvSpPr>
        <p:spPr>
          <a:xfrm>
            <a:off x="1600200" y="2767378"/>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Veri türleri ve toplama yöntemleri, çiftlik kayıtlarının dijitalleştirilmesi, sensörlerden veri (IoT), uydu ve drone</a:t>
            </a:r>
            <a:endParaRPr lang="tr-TR" sz="1130" dirty="0"/>
          </a:p>
        </p:txBody>
      </p:sp>
      <p:sp>
        <p:nvSpPr>
          <p:cNvPr id="8" name="Text 6"/>
          <p:cNvSpPr txBox="1"/>
          <p:nvPr/>
        </p:nvSpPr>
        <p:spPr>
          <a:xfrm>
            <a:off x="777240"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77 dk</a:t>
            </a:r>
            <a:endParaRPr lang="tr-TR" sz="990" dirty="0"/>
          </a:p>
        </p:txBody>
      </p:sp>
      <p:sp>
        <p:nvSpPr>
          <p:cNvPr id="9" name="Shape 7"/>
          <p:cNvSpPr/>
          <p:nvPr/>
        </p:nvSpPr>
        <p:spPr>
          <a:xfrm>
            <a:off x="6233008" y="2268864"/>
            <a:ext cx="5410048" cy="1170752"/>
          </a:xfrm>
          <a:prstGeom prst="roundRect">
            <a:avLst>
              <a:gd name="adj" fmla="val 9372"/>
            </a:avLst>
          </a:prstGeom>
          <a:solidFill>
            <a:srgbClr val="F5F6F1"/>
          </a:solidFill>
          <a:ln w="9525">
            <a:solidFill>
              <a:srgbClr val="DFE6DC"/>
            </a:solidFill>
            <a:prstDash val="solid"/>
          </a:ln>
        </p:spPr>
      </p:sp>
      <p:sp>
        <p:nvSpPr>
          <p:cNvPr id="10" name="Text 8"/>
          <p:cNvSpPr txBox="1"/>
          <p:nvPr/>
        </p:nvSpPr>
        <p:spPr>
          <a:xfrm>
            <a:off x="6461608" y="2419929"/>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02</a:t>
            </a:r>
            <a:endParaRPr lang="tr-TR" sz="2700" dirty="0"/>
          </a:p>
        </p:txBody>
      </p:sp>
      <p:sp>
        <p:nvSpPr>
          <p:cNvPr id="11" name="Text 9"/>
          <p:cNvSpPr txBox="1"/>
          <p:nvPr/>
        </p:nvSpPr>
        <p:spPr>
          <a:xfrm>
            <a:off x="7284568" y="2419929"/>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Veriden karara</a:t>
            </a:r>
            <a:endParaRPr lang="tr-TR" sz="1530" dirty="0"/>
          </a:p>
        </p:txBody>
      </p:sp>
      <p:sp>
        <p:nvSpPr>
          <p:cNvPr id="12" name="Text 10"/>
          <p:cNvSpPr txBox="1"/>
          <p:nvPr/>
        </p:nvSpPr>
        <p:spPr>
          <a:xfrm>
            <a:off x="7284568" y="2767378"/>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Veri analizi, verim haritaları ve yönetim bölgeleri, veri temelli karar, çiftlik yönetiminde dijital araçlar</a:t>
            </a:r>
            <a:endParaRPr lang="tr-TR" sz="1130" dirty="0"/>
          </a:p>
        </p:txBody>
      </p:sp>
      <p:sp>
        <p:nvSpPr>
          <p:cNvPr id="13" name="Text 11"/>
          <p:cNvSpPr txBox="1"/>
          <p:nvPr/>
        </p:nvSpPr>
        <p:spPr>
          <a:xfrm>
            <a:off x="6461608" y="3099720"/>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56 dk</a:t>
            </a:r>
            <a:endParaRPr lang="tr-TR" sz="990" dirty="0"/>
          </a:p>
        </p:txBody>
      </p:sp>
      <p:sp>
        <p:nvSpPr>
          <p:cNvPr id="14" name="Shape 12"/>
          <p:cNvSpPr/>
          <p:nvPr/>
        </p:nvSpPr>
        <p:spPr>
          <a:xfrm>
            <a:off x="548640" y="3628447"/>
            <a:ext cx="5410048" cy="1170752"/>
          </a:xfrm>
          <a:prstGeom prst="roundRect">
            <a:avLst>
              <a:gd name="adj" fmla="val 9372"/>
            </a:avLst>
          </a:prstGeom>
          <a:solidFill>
            <a:srgbClr val="E6F3EA"/>
          </a:solidFill>
          <a:ln w="9525">
            <a:solidFill>
              <a:srgbClr val="CFE6D6"/>
            </a:solidFill>
            <a:prstDash val="solid"/>
          </a:ln>
        </p:spPr>
      </p:sp>
      <p:sp>
        <p:nvSpPr>
          <p:cNvPr id="15" name="Text 13"/>
          <p:cNvSpPr txBox="1"/>
          <p:nvPr/>
        </p:nvSpPr>
        <p:spPr>
          <a:xfrm>
            <a:off x="777240"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03</a:t>
            </a:r>
            <a:endParaRPr lang="tr-TR" sz="2700" dirty="0"/>
          </a:p>
        </p:txBody>
      </p:sp>
      <p:sp>
        <p:nvSpPr>
          <p:cNvPr id="16" name="Text 14"/>
          <p:cNvSpPr txBox="1"/>
          <p:nvPr/>
        </p:nvSpPr>
        <p:spPr>
          <a:xfrm>
            <a:off x="1600200" y="3779511"/>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Veri yönetişimi</a:t>
            </a:r>
            <a:endParaRPr lang="tr-TR" sz="1530" dirty="0"/>
          </a:p>
        </p:txBody>
      </p:sp>
      <p:sp>
        <p:nvSpPr>
          <p:cNvPr id="17" name="Text 15"/>
          <p:cNvSpPr txBox="1"/>
          <p:nvPr/>
        </p:nvSpPr>
        <p:spPr>
          <a:xfrm>
            <a:off x="1600200" y="4126960"/>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Veri sınıflandırma ve kalite, standartlar, veri depolama ve yedekleme, veri güvenliği ve veri hakları</a:t>
            </a:r>
            <a:endParaRPr lang="tr-TR" sz="1130" dirty="0"/>
          </a:p>
        </p:txBody>
      </p:sp>
      <p:sp>
        <p:nvSpPr>
          <p:cNvPr id="18" name="Text 16"/>
          <p:cNvSpPr txBox="1"/>
          <p:nvPr/>
        </p:nvSpPr>
        <p:spPr>
          <a:xfrm>
            <a:off x="777240"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35 dk</a:t>
            </a:r>
            <a:endParaRPr lang="tr-TR" sz="990" dirty="0"/>
          </a:p>
        </p:txBody>
      </p:sp>
      <p:sp>
        <p:nvSpPr>
          <p:cNvPr id="19" name="Shape 17"/>
          <p:cNvSpPr/>
          <p:nvPr/>
        </p:nvSpPr>
        <p:spPr>
          <a:xfrm>
            <a:off x="6233008" y="3628447"/>
            <a:ext cx="5410048" cy="1170752"/>
          </a:xfrm>
          <a:prstGeom prst="roundRect">
            <a:avLst>
              <a:gd name="adj" fmla="val 9372"/>
            </a:avLst>
          </a:prstGeom>
          <a:solidFill>
            <a:srgbClr val="F5F6F1"/>
          </a:solidFill>
          <a:ln w="9525">
            <a:solidFill>
              <a:srgbClr val="DFE6DC"/>
            </a:solidFill>
            <a:prstDash val="solid"/>
          </a:ln>
        </p:spPr>
      </p:sp>
      <p:sp>
        <p:nvSpPr>
          <p:cNvPr id="20" name="Text 18"/>
          <p:cNvSpPr txBox="1"/>
          <p:nvPr/>
        </p:nvSpPr>
        <p:spPr>
          <a:xfrm>
            <a:off x="6461608" y="3779511"/>
            <a:ext cx="822960" cy="453194"/>
          </a:xfrm>
          <a:prstGeom prst="rect">
            <a:avLst/>
          </a:prstGeom>
          <a:noFill/>
          <a:ln/>
        </p:spPr>
        <p:txBody>
          <a:bodyPr wrap="square" lIns="0" tIns="0" rIns="0" bIns="0" rtlCol="0" anchor="t"/>
          <a:lstStyle/>
          <a:p>
            <a:pPr indent="0" marL="0">
              <a:buNone/>
            </a:pPr>
            <a:r>
              <a:rPr lang="tr-TR" altLang="en-US" sz="2700" b="1" dirty="0">
                <a:solidFill>
                  <a:srgbClr val="A16207"/>
                </a:solidFill>
                <a:latin typeface="Calibri" pitchFamily="34" charset="0"/>
                <a:ea typeface="Calibri" pitchFamily="34" charset="-122"/>
                <a:cs typeface="Calibri" pitchFamily="34" charset="-120"/>
              </a:rPr>
              <a:t>04</a:t>
            </a:r>
            <a:endParaRPr lang="tr-TR" sz="2700" dirty="0"/>
          </a:p>
        </p:txBody>
      </p:sp>
      <p:sp>
        <p:nvSpPr>
          <p:cNvPr id="21" name="Text 19"/>
          <p:cNvSpPr txBox="1"/>
          <p:nvPr/>
        </p:nvSpPr>
        <p:spPr>
          <a:xfrm>
            <a:off x="7284568" y="3779511"/>
            <a:ext cx="4175608" cy="339896"/>
          </a:xfrm>
          <a:prstGeom prst="rect">
            <a:avLst/>
          </a:prstGeom>
          <a:noFill/>
          <a:ln/>
        </p:spPr>
        <p:txBody>
          <a:bodyPr wrap="square" lIns="0" tIns="0" rIns="0" bIns="0" rtlCol="0" anchor="t">
            <a:normAutofit/>
          </a:bodyPr>
          <a:lstStyle/>
          <a:p>
            <a:pPr indent="0" marL="0">
              <a:buNone/>
            </a:pPr>
            <a:r>
              <a:rPr lang="tr-TR" altLang="en-US" sz="1530" b="1" dirty="0">
                <a:solidFill>
                  <a:srgbClr val="1B2420"/>
                </a:solidFill>
                <a:latin typeface="Calibri" pitchFamily="34" charset="0"/>
                <a:ea typeface="Calibri" pitchFamily="34" charset="-122"/>
                <a:cs typeface="Calibri" pitchFamily="34" charset="-120"/>
              </a:rPr>
              <a:t>Modül sonu sınavı</a:t>
            </a:r>
            <a:endParaRPr lang="tr-TR" sz="1530" dirty="0"/>
          </a:p>
        </p:txBody>
      </p:sp>
      <p:sp>
        <p:nvSpPr>
          <p:cNvPr id="22" name="Text 20"/>
          <p:cNvSpPr txBox="1"/>
          <p:nvPr/>
        </p:nvSpPr>
        <p:spPr>
          <a:xfrm>
            <a:off x="7284568" y="4126960"/>
            <a:ext cx="4175608" cy="566493"/>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15 soru, geçme puanı 70; ardından soru-cevap ve kapanış</a:t>
            </a:r>
            <a:endParaRPr lang="tr-TR" sz="1130" dirty="0"/>
          </a:p>
        </p:txBody>
      </p:sp>
      <p:sp>
        <p:nvSpPr>
          <p:cNvPr id="23" name="Text 21"/>
          <p:cNvSpPr txBox="1"/>
          <p:nvPr/>
        </p:nvSpPr>
        <p:spPr>
          <a:xfrm>
            <a:off x="6461608" y="4459303"/>
            <a:ext cx="822960" cy="226597"/>
          </a:xfrm>
          <a:prstGeom prst="rect">
            <a:avLst/>
          </a:prstGeom>
          <a:noFill/>
          <a:ln/>
        </p:spPr>
        <p:txBody>
          <a:bodyPr wrap="square" lIns="0" tIns="0" rIns="0" bIns="0" rtlCol="0" anchor="t"/>
          <a:lstStyle/>
          <a:p>
            <a:pPr indent="0" marL="0">
              <a:buNone/>
            </a:pPr>
            <a:r>
              <a:rPr lang="tr-TR" altLang="en-US" sz="990" b="1" dirty="0">
                <a:solidFill>
                  <a:srgbClr val="16602D"/>
                </a:solidFill>
                <a:latin typeface="Calibri" pitchFamily="34" charset="0"/>
                <a:ea typeface="Calibri" pitchFamily="34" charset="-122"/>
                <a:cs typeface="Calibri" pitchFamily="34" charset="-120"/>
              </a:rPr>
              <a:t>20 dk</a:t>
            </a:r>
            <a:endParaRPr lang="tr-TR" sz="990" dirty="0"/>
          </a:p>
        </p:txBody>
      </p:sp>
      <p:sp>
        <p:nvSpPr>
          <p:cNvPr id="24" name="Text 2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a:t>
            </a:r>
            <a:endParaRPr lang="tr-TR" sz="900" dirty="0"/>
          </a:p>
        </p:txBody>
      </p:sp>
      <p:sp>
        <p:nvSpPr>
          <p:cNvPr id="26" name="Text 23"/>
          <p:cNvSpPr txBox="1"/>
          <p:nvPr/>
        </p:nvSpPr>
        <p:spPr>
          <a:xfrm>
            <a:off x="548640" y="5003136"/>
            <a:ext cx="11094415" cy="226597"/>
          </a:xfrm>
          <a:prstGeom prst="rect">
            <a:avLst/>
          </a:prstGeom>
          <a:noFill/>
          <a:ln/>
        </p:spPr>
        <p:txBody>
          <a:bodyPr wrap="square" lIns="0" tIns="0" rIns="0" bIns="0" rtlCol="0" anchor="t"/>
          <a:lstStyle/>
          <a:p>
            <a:pPr indent="0" marL="0">
              <a:buNone/>
            </a:pPr>
            <a:r>
              <a:rPr lang="tr-TR" altLang="en-US" sz="1080" b="1" spc="100" kern="0" dirty="0">
                <a:solidFill>
                  <a:srgbClr val="1F7A3A"/>
                </a:solidFill>
                <a:latin typeface="Calibri" pitchFamily="34" charset="0"/>
                <a:ea typeface="Calibri" pitchFamily="34" charset="-122"/>
                <a:cs typeface="Calibri" pitchFamily="34" charset="-120"/>
              </a:rPr>
              <a:t>MODÜLÜN 188 DAKİKASI NEYE AYRILIYOR?</a:t>
            </a:r>
            <a:endParaRPr lang="tr-TR" sz="1080" dirty="0"/>
          </a:p>
        </p:txBody>
      </p:sp>
      <p:sp>
        <p:nvSpPr>
          <p:cNvPr id="27" name="Shape 24"/>
          <p:cNvSpPr/>
          <p:nvPr/>
        </p:nvSpPr>
        <p:spPr>
          <a:xfrm>
            <a:off x="548640" y="5320372"/>
            <a:ext cx="531116" cy="339896"/>
          </a:xfrm>
          <a:prstGeom prst="rect">
            <a:avLst/>
          </a:prstGeom>
          <a:solidFill>
            <a:srgbClr val="0E7490"/>
          </a:solidFill>
          <a:ln w="19050">
            <a:solidFill>
              <a:srgbClr val="FFFFFF"/>
            </a:solidFill>
            <a:prstDash val="solid"/>
          </a:ln>
        </p:spPr>
      </p:sp>
      <p:sp>
        <p:nvSpPr>
          <p:cNvPr id="28" name="Text 25"/>
          <p:cNvSpPr txBox="1"/>
          <p:nvPr/>
        </p:nvSpPr>
        <p:spPr>
          <a:xfrm>
            <a:off x="548640" y="5320372"/>
            <a:ext cx="531116" cy="339896"/>
          </a:xfrm>
          <a:prstGeom prst="rect">
            <a:avLst/>
          </a:prstGeom>
          <a:noFill/>
          <a:ln/>
        </p:spPr>
        <p:txBody>
          <a:bodyPr wrap="square" lIns="0" tIns="0" rIns="0" bIns="0" rtlCol="0" anchor="ctr">
            <a:normAutofit/>
          </a:bodyPr>
          <a:lstStyle/>
          <a:p>
            <a:pPr algn="ctr" indent="0" marL="0">
              <a:buNone/>
            </a:pPr>
            <a:r>
              <a:rPr lang="tr-TR" altLang="en-US" sz="1130" b="1" dirty="0">
                <a:solidFill>
                  <a:srgbClr val="FFFFFF"/>
                </a:solidFill>
                <a:latin typeface="Calibri" pitchFamily="34" charset="0"/>
                <a:ea typeface="Calibri" pitchFamily="34" charset="-122"/>
                <a:cs typeface="Calibri" pitchFamily="34" charset="-120"/>
              </a:rPr>
              <a:t>9 dk</a:t>
            </a:r>
            <a:endParaRPr lang="tr-TR" sz="1130" dirty="0"/>
          </a:p>
        </p:txBody>
      </p:sp>
      <p:sp>
        <p:nvSpPr>
          <p:cNvPr id="29" name="Text 26"/>
          <p:cNvSpPr txBox="1"/>
          <p:nvPr/>
        </p:nvSpPr>
        <p:spPr>
          <a:xfrm>
            <a:off x="548640" y="5705587"/>
            <a:ext cx="1463040" cy="226597"/>
          </a:xfrm>
          <a:prstGeom prst="rect">
            <a:avLst/>
          </a:prstGeom>
          <a:noFill/>
          <a:ln/>
        </p:spPr>
        <p:txBody>
          <a:bodyPr wrap="square" lIns="0" tIns="0" rIns="0" bIns="0" rtlCol="0" anchor="t"/>
          <a:lstStyle/>
          <a:p>
            <a:pPr algn="l" indent="0" marL="0">
              <a:buNone/>
            </a:pPr>
            <a:r>
              <a:rPr lang="tr-TR" altLang="en-US" sz="1040" dirty="0">
                <a:solidFill>
                  <a:srgbClr val="3A4540"/>
                </a:solidFill>
                <a:latin typeface="Calibri" pitchFamily="34" charset="0"/>
                <a:ea typeface="Calibri" pitchFamily="34" charset="-122"/>
                <a:cs typeface="Calibri" pitchFamily="34" charset="-120"/>
              </a:rPr>
              <a:t>Video</a:t>
            </a:r>
            <a:endParaRPr lang="tr-TR" sz="1040" dirty="0"/>
          </a:p>
        </p:txBody>
      </p:sp>
      <p:sp>
        <p:nvSpPr>
          <p:cNvPr id="30" name="Shape 27"/>
          <p:cNvSpPr/>
          <p:nvPr/>
        </p:nvSpPr>
        <p:spPr>
          <a:xfrm>
            <a:off x="1079756" y="5320372"/>
            <a:ext cx="3717809" cy="339896"/>
          </a:xfrm>
          <a:prstGeom prst="rect">
            <a:avLst/>
          </a:prstGeom>
          <a:solidFill>
            <a:srgbClr val="1F7A3A"/>
          </a:solidFill>
          <a:ln w="19050">
            <a:solidFill>
              <a:srgbClr val="FFFFFF"/>
            </a:solidFill>
            <a:prstDash val="solid"/>
          </a:ln>
        </p:spPr>
      </p:sp>
      <p:sp>
        <p:nvSpPr>
          <p:cNvPr id="31" name="Text 28"/>
          <p:cNvSpPr txBox="1"/>
          <p:nvPr/>
        </p:nvSpPr>
        <p:spPr>
          <a:xfrm>
            <a:off x="1079756" y="5320372"/>
            <a:ext cx="3717809" cy="339896"/>
          </a:xfrm>
          <a:prstGeom prst="rect">
            <a:avLst/>
          </a:prstGeom>
          <a:noFill/>
          <a:ln/>
        </p:spPr>
        <p:txBody>
          <a:bodyPr wrap="square" lIns="0" tIns="0" rIns="0" bIns="0" rtlCol="0" anchor="ctr">
            <a:normAutofit/>
          </a:bodyPr>
          <a:lstStyle/>
          <a:p>
            <a:pPr algn="ctr" indent="0" marL="0">
              <a:buNone/>
            </a:pPr>
            <a:r>
              <a:rPr lang="tr-TR" altLang="en-US" sz="1130" b="1" dirty="0">
                <a:solidFill>
                  <a:srgbClr val="FFFFFF"/>
                </a:solidFill>
                <a:latin typeface="Calibri" pitchFamily="34" charset="0"/>
                <a:ea typeface="Calibri" pitchFamily="34" charset="-122"/>
                <a:cs typeface="Calibri" pitchFamily="34" charset="-120"/>
              </a:rPr>
              <a:t>63 dk</a:t>
            </a:r>
            <a:endParaRPr lang="tr-TR" sz="1130" dirty="0"/>
          </a:p>
        </p:txBody>
      </p:sp>
      <p:sp>
        <p:nvSpPr>
          <p:cNvPr id="32" name="Text 29"/>
          <p:cNvSpPr txBox="1"/>
          <p:nvPr/>
        </p:nvSpPr>
        <p:spPr>
          <a:xfrm>
            <a:off x="1079756" y="5705587"/>
            <a:ext cx="3717809" cy="226597"/>
          </a:xfrm>
          <a:prstGeom prst="rect">
            <a:avLst/>
          </a:prstGeom>
          <a:noFill/>
          <a:ln/>
        </p:spPr>
        <p:txBody>
          <a:bodyPr wrap="square" lIns="0" tIns="0" rIns="0" bIns="0" rtlCol="0" anchor="t"/>
          <a:lstStyle/>
          <a:p>
            <a:pPr algn="ctr" indent="0" marL="0">
              <a:buNone/>
            </a:pPr>
            <a:r>
              <a:rPr lang="tr-TR" altLang="en-US" sz="1040" dirty="0">
                <a:solidFill>
                  <a:srgbClr val="3A4540"/>
                </a:solidFill>
                <a:latin typeface="Calibri" pitchFamily="34" charset="0"/>
                <a:ea typeface="Calibri" pitchFamily="34" charset="-122"/>
                <a:cs typeface="Calibri" pitchFamily="34" charset="-120"/>
              </a:rPr>
              <a:t>Okuma</a:t>
            </a:r>
            <a:endParaRPr lang="tr-TR" sz="1040" dirty="0"/>
          </a:p>
        </p:txBody>
      </p:sp>
      <p:sp>
        <p:nvSpPr>
          <p:cNvPr id="33" name="Shape 30"/>
          <p:cNvSpPr/>
          <p:nvPr/>
        </p:nvSpPr>
        <p:spPr>
          <a:xfrm>
            <a:off x="4797565" y="5320372"/>
            <a:ext cx="5665233" cy="339896"/>
          </a:xfrm>
          <a:prstGeom prst="rect">
            <a:avLst/>
          </a:prstGeom>
          <a:solidFill>
            <a:srgbClr val="E8B54A"/>
          </a:solidFill>
          <a:ln w="19050">
            <a:solidFill>
              <a:srgbClr val="FFFFFF"/>
            </a:solidFill>
            <a:prstDash val="solid"/>
          </a:ln>
        </p:spPr>
      </p:sp>
      <p:sp>
        <p:nvSpPr>
          <p:cNvPr id="34" name="Text 31"/>
          <p:cNvSpPr txBox="1"/>
          <p:nvPr/>
        </p:nvSpPr>
        <p:spPr>
          <a:xfrm>
            <a:off x="4797565" y="5320372"/>
            <a:ext cx="5665233" cy="339896"/>
          </a:xfrm>
          <a:prstGeom prst="rect">
            <a:avLst/>
          </a:prstGeom>
          <a:noFill/>
          <a:ln/>
        </p:spPr>
        <p:txBody>
          <a:bodyPr wrap="square" lIns="0" tIns="0" rIns="0" bIns="0" rtlCol="0" anchor="ctr">
            <a:normAutofit/>
          </a:bodyPr>
          <a:lstStyle/>
          <a:p>
            <a:pPr algn="ctr" indent="0" marL="0">
              <a:buNone/>
            </a:pPr>
            <a:r>
              <a:rPr lang="tr-TR" altLang="en-US" sz="1130" b="1" dirty="0">
                <a:solidFill>
                  <a:srgbClr val="1B2420"/>
                </a:solidFill>
                <a:latin typeface="Calibri" pitchFamily="34" charset="0"/>
                <a:ea typeface="Calibri" pitchFamily="34" charset="-122"/>
                <a:cs typeface="Calibri" pitchFamily="34" charset="-120"/>
              </a:rPr>
              <a:t>96 dk</a:t>
            </a:r>
            <a:endParaRPr lang="tr-TR" sz="1130" dirty="0"/>
          </a:p>
        </p:txBody>
      </p:sp>
      <p:sp>
        <p:nvSpPr>
          <p:cNvPr id="35" name="Text 32"/>
          <p:cNvSpPr txBox="1"/>
          <p:nvPr/>
        </p:nvSpPr>
        <p:spPr>
          <a:xfrm>
            <a:off x="4797565" y="5705587"/>
            <a:ext cx="5665233" cy="226597"/>
          </a:xfrm>
          <a:prstGeom prst="rect">
            <a:avLst/>
          </a:prstGeom>
          <a:noFill/>
          <a:ln/>
        </p:spPr>
        <p:txBody>
          <a:bodyPr wrap="square" lIns="0" tIns="0" rIns="0" bIns="0" rtlCol="0" anchor="t"/>
          <a:lstStyle/>
          <a:p>
            <a:pPr algn="ctr" indent="0" marL="0">
              <a:buNone/>
            </a:pPr>
            <a:r>
              <a:rPr lang="tr-TR" altLang="en-US" sz="1040" dirty="0">
                <a:solidFill>
                  <a:srgbClr val="3A4540"/>
                </a:solidFill>
                <a:latin typeface="Calibri" pitchFamily="34" charset="0"/>
                <a:ea typeface="Calibri" pitchFamily="34" charset="-122"/>
                <a:cs typeface="Calibri" pitchFamily="34" charset="-120"/>
              </a:rPr>
              <a:t>Etkileşimli etkinlik</a:t>
            </a:r>
            <a:endParaRPr lang="tr-TR" sz="1040" dirty="0"/>
          </a:p>
        </p:txBody>
      </p:sp>
      <p:sp>
        <p:nvSpPr>
          <p:cNvPr id="36" name="Shape 33"/>
          <p:cNvSpPr/>
          <p:nvPr/>
        </p:nvSpPr>
        <p:spPr>
          <a:xfrm>
            <a:off x="10462798" y="5320372"/>
            <a:ext cx="1180257" cy="339896"/>
          </a:xfrm>
          <a:prstGeom prst="rect">
            <a:avLst/>
          </a:prstGeom>
          <a:solidFill>
            <a:srgbClr val="0E3D1E"/>
          </a:solidFill>
          <a:ln w="19050">
            <a:solidFill>
              <a:srgbClr val="FFFFFF"/>
            </a:solidFill>
            <a:prstDash val="solid"/>
          </a:ln>
        </p:spPr>
      </p:sp>
      <p:sp>
        <p:nvSpPr>
          <p:cNvPr id="37" name="Text 34"/>
          <p:cNvSpPr txBox="1"/>
          <p:nvPr/>
        </p:nvSpPr>
        <p:spPr>
          <a:xfrm>
            <a:off x="10462798" y="5320372"/>
            <a:ext cx="1180257" cy="339896"/>
          </a:xfrm>
          <a:prstGeom prst="rect">
            <a:avLst/>
          </a:prstGeom>
          <a:noFill/>
          <a:ln/>
        </p:spPr>
        <p:txBody>
          <a:bodyPr wrap="square" lIns="0" tIns="0" rIns="0" bIns="0" rtlCol="0" anchor="ctr">
            <a:normAutofit/>
          </a:bodyPr>
          <a:lstStyle/>
          <a:p>
            <a:pPr algn="ctr" indent="0" marL="0">
              <a:buNone/>
            </a:pPr>
            <a:r>
              <a:rPr lang="tr-TR" altLang="en-US" sz="1130" b="1" dirty="0">
                <a:solidFill>
                  <a:srgbClr val="FFFFFF"/>
                </a:solidFill>
                <a:latin typeface="Calibri" pitchFamily="34" charset="0"/>
                <a:ea typeface="Calibri" pitchFamily="34" charset="-122"/>
                <a:cs typeface="Calibri" pitchFamily="34" charset="-120"/>
              </a:rPr>
              <a:t>20 dk</a:t>
            </a:r>
            <a:endParaRPr lang="tr-TR" sz="1130" dirty="0"/>
          </a:p>
        </p:txBody>
      </p:sp>
      <p:sp>
        <p:nvSpPr>
          <p:cNvPr id="38" name="Text 35"/>
          <p:cNvSpPr txBox="1"/>
          <p:nvPr/>
        </p:nvSpPr>
        <p:spPr>
          <a:xfrm>
            <a:off x="10462798" y="5705587"/>
            <a:ext cx="1463040" cy="226597"/>
          </a:xfrm>
          <a:prstGeom prst="rect">
            <a:avLst/>
          </a:prstGeom>
          <a:noFill/>
          <a:ln/>
        </p:spPr>
        <p:txBody>
          <a:bodyPr wrap="square" lIns="0" tIns="0" rIns="0" bIns="0" rtlCol="0" anchor="t"/>
          <a:lstStyle/>
          <a:p>
            <a:pPr algn="ctr" indent="0" marL="0">
              <a:buNone/>
            </a:pPr>
            <a:r>
              <a:rPr lang="tr-TR" altLang="en-US" sz="1040" dirty="0">
                <a:solidFill>
                  <a:srgbClr val="3A4540"/>
                </a:solidFill>
                <a:latin typeface="Calibri" pitchFamily="34" charset="0"/>
                <a:ea typeface="Calibri" pitchFamily="34" charset="-122"/>
                <a:cs typeface="Calibri" pitchFamily="34" charset="-120"/>
              </a:rPr>
              <a:t>Sınav</a:t>
            </a:r>
            <a:endParaRPr lang="tr-TR" sz="104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ÖĞRENME ÇIKTILARI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Modülün sonunda katılımcı neler yapabilecek?</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a:t>
            </a:r>
            <a:endParaRPr lang="tr-TR" sz="900" dirty="0"/>
          </a:p>
        </p:txBody>
      </p:sp>
      <p:sp>
        <p:nvSpPr>
          <p:cNvPr id="6" name="Text 3"/>
          <p:cNvSpPr txBox="1"/>
          <p:nvPr/>
        </p:nvSpPr>
        <p:spPr>
          <a:xfrm>
            <a:off x="548640" y="2231098"/>
            <a:ext cx="6537960" cy="3693533"/>
          </a:xfrm>
          <a:prstGeom prst="rect">
            <a:avLst/>
          </a:prstGeom>
          <a:noFill/>
          <a:ln/>
        </p:spPr>
        <p:txBody>
          <a:bodyPr wrap="square" lIns="0" tIns="0" rIns="0" bIns="0" rtlCol="0" anchor="t">
            <a:normAutofit/>
          </a:bodyPr>
          <a:lstStyle/>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Çiftlikte veri üreten kaynakları ve araçları tanır, bir karar için uygun veri toplama yöntemini seçer.</a:t>
            </a:r>
            <a:endParaRPr lang="tr-TR" sz="1350" dirty="0"/>
          </a:p>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Girdi, sulama, gübreleme, ilaçlama ve hasat kayıtlarını Türkiye ve AB kurallarına uygun biçimde tutar.</a:t>
            </a:r>
            <a:endParaRPr lang="tr-TR" sz="1350" dirty="0"/>
          </a:p>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Toprak nem, yaprak ıslaklık ve hava sensörlerini doğru yerleştirir ve bir IoT panosunu okur.</a:t>
            </a:r>
            <a:endParaRPr lang="tr-TR" sz="1350" dirty="0"/>
          </a:p>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NDVI'yı hesaplar ve uydu ile drone görüntülerinde stres alanlarını yorumlar.</a:t>
            </a:r>
            <a:endParaRPr lang="tr-TR" sz="1350" dirty="0"/>
          </a:p>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Zaman serisinde sulama, yağış ve sensör hatasını ayırt eder; ilişki ile neden-sonuç arasındaki farkı açıklar.</a:t>
            </a:r>
            <a:endParaRPr lang="tr-TR" sz="1350" dirty="0"/>
          </a:p>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Verim verisini temizleyip yönetim bölgeleri oluşturur ve FAO-56 yöntemiyle sulama miktarını hesaplar.</a:t>
            </a:r>
            <a:endParaRPr lang="tr-TR" sz="1350" dirty="0"/>
          </a:p>
          <a:p>
            <a:pPr marL="342900" indent="-342900">
              <a:spcAft>
                <a:spcPts val="578"/>
              </a:spcAft>
              <a:buSzPct val="100000"/>
              <a:buFont typeface="+mj-lt"/>
              <a:buAutoNum type="arabicPeriod" startAt="1"/>
            </a:pPr>
            <a:r>
              <a:rPr lang="tr-TR" altLang="en-US" sz="1350" dirty="0">
                <a:solidFill>
                  <a:srgbClr val="1B2420"/>
                </a:solidFill>
                <a:latin typeface="Calibri" pitchFamily="34" charset="0"/>
                <a:ea typeface="Calibri" pitchFamily="34" charset="-122"/>
                <a:cs typeface="Calibri" pitchFamily="34" charset="-120"/>
              </a:rPr>
              <a:t>Veri kalitesini, standartları ve veri paylaşım sözleşmelerini AB davranış kuralları, GDPR ve KVKK ışığında değerlendirir.</a:t>
            </a:r>
            <a:endParaRPr lang="tr-TR" sz="1350" dirty="0"/>
          </a:p>
        </p:txBody>
      </p:sp>
      <p:sp>
        <p:nvSpPr>
          <p:cNvPr id="7" name="Shape 4"/>
          <p:cNvSpPr/>
          <p:nvPr/>
        </p:nvSpPr>
        <p:spPr>
          <a:xfrm>
            <a:off x="7406640" y="2231098"/>
            <a:ext cx="4236415" cy="3693533"/>
          </a:xfrm>
          <a:prstGeom prst="roundRect">
            <a:avLst>
              <a:gd name="adj" fmla="val 2476"/>
            </a:avLst>
          </a:prstGeom>
          <a:solidFill>
            <a:srgbClr val="F5F6F1"/>
          </a:solidFill>
          <a:ln w="9525">
            <a:solidFill>
              <a:srgbClr val="DFE6DC"/>
            </a:solidFill>
            <a:prstDash val="solid"/>
          </a:ln>
        </p:spPr>
      </p:sp>
      <p:sp>
        <p:nvSpPr>
          <p:cNvPr id="8" name="Text 5"/>
          <p:cNvSpPr txBox="1"/>
          <p:nvPr/>
        </p:nvSpPr>
        <p:spPr>
          <a:xfrm>
            <a:off x="7635240" y="2382163"/>
            <a:ext cx="3779215" cy="196384"/>
          </a:xfrm>
          <a:prstGeom prst="rect">
            <a:avLst/>
          </a:prstGeom>
          <a:noFill/>
          <a:ln/>
        </p:spPr>
        <p:txBody>
          <a:bodyPr wrap="square" lIns="0" tIns="0" rIns="0" bIns="0" rtlCol="0" anchor="t"/>
          <a:lstStyle/>
          <a:p>
            <a:pPr indent="0" marL="0">
              <a:buNone/>
            </a:pPr>
            <a:r>
              <a:rPr lang="tr-TR" altLang="en-US" sz="990" b="1" spc="200" kern="0" dirty="0">
                <a:solidFill>
                  <a:srgbClr val="1F7A3A"/>
                </a:solidFill>
                <a:latin typeface="Calibri" pitchFamily="34" charset="0"/>
                <a:ea typeface="Calibri" pitchFamily="34" charset="-122"/>
                <a:cs typeface="Calibri" pitchFamily="34" charset="-120"/>
              </a:rPr>
              <a:t>AMAÇ</a:t>
            </a:r>
            <a:endParaRPr lang="tr-TR" sz="990" dirty="0"/>
          </a:p>
        </p:txBody>
      </p:sp>
      <p:sp>
        <p:nvSpPr>
          <p:cNvPr id="9" name="Text 6"/>
          <p:cNvSpPr txBox="1"/>
          <p:nvPr/>
        </p:nvSpPr>
        <p:spPr>
          <a:xfrm>
            <a:off x="7635240" y="2608760"/>
            <a:ext cx="3779215" cy="845962"/>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Sensör, uydu, drone ve çiftlik kayıtlarından veri toplamayı; bu veriyi sulama, gübreleme ve bitki koruma kararlarına dönüştürmeyi; verinizin kalitesini ve haklarınızı korumayı öğrenin.</a:t>
            </a:r>
            <a:endParaRPr lang="tr-TR" sz="1130" dirty="0"/>
          </a:p>
        </p:txBody>
      </p:sp>
      <p:sp>
        <p:nvSpPr>
          <p:cNvPr id="10" name="Text 7"/>
          <p:cNvSpPr txBox="1"/>
          <p:nvPr/>
        </p:nvSpPr>
        <p:spPr>
          <a:xfrm>
            <a:off x="7635240" y="3560468"/>
            <a:ext cx="3779215" cy="196384"/>
          </a:xfrm>
          <a:prstGeom prst="rect">
            <a:avLst/>
          </a:prstGeom>
          <a:noFill/>
          <a:ln/>
        </p:spPr>
        <p:txBody>
          <a:bodyPr wrap="square" lIns="0" tIns="0" rIns="0" bIns="0" rtlCol="0" anchor="t"/>
          <a:lstStyle/>
          <a:p>
            <a:pPr indent="0" marL="0">
              <a:buNone/>
            </a:pPr>
            <a:r>
              <a:rPr lang="tr-TR" altLang="en-US" sz="990" b="1" spc="200" kern="0" dirty="0">
                <a:solidFill>
                  <a:srgbClr val="1F7A3A"/>
                </a:solidFill>
                <a:latin typeface="Calibri" pitchFamily="34" charset="0"/>
                <a:ea typeface="Calibri" pitchFamily="34" charset="-122"/>
                <a:cs typeface="Calibri" pitchFamily="34" charset="-120"/>
              </a:rPr>
              <a:t>ÖN KOŞULLAR</a:t>
            </a:r>
            <a:endParaRPr lang="tr-TR" sz="990" dirty="0"/>
          </a:p>
        </p:txBody>
      </p:sp>
      <p:sp>
        <p:nvSpPr>
          <p:cNvPr id="11" name="Text 8"/>
          <p:cNvSpPr txBox="1"/>
          <p:nvPr/>
        </p:nvSpPr>
        <p:spPr>
          <a:xfrm>
            <a:off x="7635240" y="3787065"/>
            <a:ext cx="3779215" cy="845962"/>
          </a:xfrm>
          <a:prstGeom prst="rect">
            <a:avLst/>
          </a:prstGeom>
          <a:noFill/>
          <a:ln/>
        </p:spPr>
        <p:txBody>
          <a:bodyPr wrap="square" lIns="0" tIns="0" rIns="0" bIns="0" rtlCol="0" anchor="t">
            <a:normAutofit/>
          </a:bodyPr>
          <a:lstStyle/>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Modül 1 (Hassas Tarım) ve Modül 2'nin (Akıllı Tarım Teknolojileri) tamamlanması önerilir</a:t>
            </a:r>
            <a:endParaRPr lang="tr-TR" sz="1130" dirty="0"/>
          </a:p>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Temel bilgisayar ve akıllı telefon kullanımı</a:t>
            </a:r>
            <a:endParaRPr lang="tr-TR" sz="1130" dirty="0"/>
          </a:p>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Hesap makinesiyle dört işlem</a:t>
            </a:r>
            <a:endParaRPr lang="tr-TR" sz="1130" dirty="0"/>
          </a:p>
        </p:txBody>
      </p:sp>
      <p:sp>
        <p:nvSpPr>
          <p:cNvPr id="12" name="Text 9"/>
          <p:cNvSpPr txBox="1"/>
          <p:nvPr/>
        </p:nvSpPr>
        <p:spPr>
          <a:xfrm>
            <a:off x="7635240" y="4738773"/>
            <a:ext cx="3779215" cy="196384"/>
          </a:xfrm>
          <a:prstGeom prst="rect">
            <a:avLst/>
          </a:prstGeom>
          <a:noFill/>
          <a:ln/>
        </p:spPr>
        <p:txBody>
          <a:bodyPr wrap="square" lIns="0" tIns="0" rIns="0" bIns="0" rtlCol="0" anchor="t"/>
          <a:lstStyle/>
          <a:p>
            <a:pPr indent="0" marL="0">
              <a:buNone/>
            </a:pPr>
            <a:r>
              <a:rPr lang="tr-TR" altLang="en-US" sz="990" b="1" spc="200" kern="0" dirty="0">
                <a:solidFill>
                  <a:srgbClr val="1F7A3A"/>
                </a:solidFill>
                <a:latin typeface="Calibri" pitchFamily="34" charset="0"/>
                <a:ea typeface="Calibri" pitchFamily="34" charset="-122"/>
                <a:cs typeface="Calibri" pitchFamily="34" charset="-120"/>
              </a:rPr>
              <a:t>TAMAMLAMA ÖLÇÜTLERI</a:t>
            </a:r>
            <a:endParaRPr lang="tr-TR" sz="990" dirty="0"/>
          </a:p>
        </p:txBody>
      </p:sp>
      <p:sp>
        <p:nvSpPr>
          <p:cNvPr id="13" name="Text 10"/>
          <p:cNvSpPr txBox="1"/>
          <p:nvPr/>
        </p:nvSpPr>
        <p:spPr>
          <a:xfrm>
            <a:off x="7635240" y="4965370"/>
            <a:ext cx="3779215" cy="944155"/>
          </a:xfrm>
          <a:prstGeom prst="rect">
            <a:avLst/>
          </a:prstGeom>
          <a:noFill/>
          <a:ln/>
        </p:spPr>
        <p:txBody>
          <a:bodyPr wrap="square" lIns="0" tIns="0" rIns="0" bIns="0" rtlCol="0" anchor="t">
            <a:normAutofit/>
          </a:bodyPr>
          <a:lstStyle/>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Dokuz dersin tamamı bitirilir</a:t>
            </a:r>
            <a:endParaRPr lang="tr-TR" sz="1130" dirty="0"/>
          </a:p>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Modül sınavından en az 70 puan alınır</a:t>
            </a:r>
            <a:endParaRPr lang="tr-TR" sz="1130" dirty="0"/>
          </a:p>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Etkinlik ortalaması en az %60 olur</a:t>
            </a:r>
            <a:endParaRPr lang="tr-TR" sz="1130" dirty="0"/>
          </a:p>
          <a:p>
            <a:pPr marL="177800" indent="-177800">
              <a:spcAft>
                <a:spcPts val="248"/>
              </a:spcAft>
              <a:buSzPct val="100000"/>
              <a:buChar char="•"/>
            </a:pPr>
            <a:r>
              <a:rPr lang="tr-TR" altLang="en-US" sz="1130" dirty="0">
                <a:solidFill>
                  <a:srgbClr val="3A4540"/>
                </a:solidFill>
                <a:latin typeface="Calibri" pitchFamily="34" charset="0"/>
                <a:ea typeface="Calibri" pitchFamily="34" charset="-122"/>
                <a:cs typeface="Calibri" pitchFamily="34" charset="-120"/>
              </a:rPr>
              <a:t>Ölçütler sağlanınca tamamlama sertifikası üretilir</a:t>
            </a:r>
            <a:endParaRPr lang="tr-TR" sz="113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01</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1</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Veriyi Toplamak</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Veri türleri ve toplama yöntemleri, çiftlik kayıtları, sensörler ve IoT, uydu ve drone görüntüleri</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1-4</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77 dk</a:t>
            </a:r>
            <a:endParaRPr lang="tr-TR" sz="1040" dirty="0"/>
          </a:p>
        </p:txBody>
      </p:sp>
      <p:sp>
        <p:nvSpPr>
          <p:cNvPr id="11" name="Shape 8"/>
          <p:cNvSpPr/>
          <p:nvPr/>
        </p:nvSpPr>
        <p:spPr>
          <a:xfrm>
            <a:off x="2567452"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8 etkinlik</a:t>
            </a:r>
            <a:endParaRPr lang="tr-TR" sz="1040" dirty="0"/>
          </a:p>
        </p:txBody>
      </p:sp>
      <p:pic>
        <p:nvPicPr>
          <p:cNvPr id="13" name="Image 1" descr="/root/kozan-akilli-tarim/sunum/build/cache/m3-tr-place-ed4b99b9-1400-0.03.png">    </p:cNvPr>
          <p:cNvPicPr>
            <a:picLocks noChangeAspect="1"/>
          </p:cNvPicPr>
          <p:nvPr/>
        </p:nvPicPr>
        <p:blipFill>
          <a:blip r:embed="rId2"/>
          <a:stretch>
            <a:fillRect/>
          </a:stretch>
        </p:blipFill>
        <p:spPr>
          <a:xfrm>
            <a:off x="8778327" y="2467063"/>
            <a:ext cx="2605867" cy="2005532"/>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4</a:t>
            </a:r>
            <a:endParaRPr lang="tr-TR"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VERİ TOPLAMA YÖNTEMLERİ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 nereden gelir? Dört ana kaynak</a:t>
            </a:r>
            <a:endParaRPr lang="tr-TR" sz="2700" dirty="0"/>
          </a:p>
        </p:txBody>
      </p:sp>
      <p:sp>
        <p:nvSpPr>
          <p:cNvPr id="4" name="Shape 2"/>
          <p:cNvSpPr/>
          <p:nvPr/>
        </p:nvSpPr>
        <p:spPr>
          <a:xfrm>
            <a:off x="548640"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Gözlem ve kayıt</a:t>
            </a:r>
            <a:endParaRPr lang="tr-TR" sz="1620" dirty="0"/>
          </a:p>
        </p:txBody>
      </p:sp>
      <p:sp>
        <p:nvSpPr>
          <p:cNvPr id="8" name="Text 6"/>
          <p:cNvSpPr txBox="1"/>
          <p:nvPr/>
        </p:nvSpPr>
        <p:spPr>
          <a:xfrm>
            <a:off x="777240" y="3454722"/>
            <a:ext cx="2110664"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Tarlada görülen ve yazılan bilgi: dikim tarihi, gübre miktarı, zararlı sayımı, hasat miktarı.</a:t>
            </a:r>
            <a:endParaRPr lang="tr-TR" sz="1220" dirty="0"/>
          </a:p>
        </p:txBody>
      </p:sp>
      <p:sp>
        <p:nvSpPr>
          <p:cNvPr id="9" name="Shape 7"/>
          <p:cNvSpPr/>
          <p:nvPr/>
        </p:nvSpPr>
        <p:spPr>
          <a:xfrm>
            <a:off x="3390824"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3668737"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3668737"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3619424"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Yerinde ölçüm</a:t>
            </a:r>
            <a:endParaRPr lang="tr-TR" sz="1620" dirty="0"/>
          </a:p>
        </p:txBody>
      </p:sp>
      <p:sp>
        <p:nvSpPr>
          <p:cNvPr id="13" name="Text 11"/>
          <p:cNvSpPr txBox="1"/>
          <p:nvPr/>
        </p:nvSpPr>
        <p:spPr>
          <a:xfrm>
            <a:off x="3619424" y="3454722"/>
            <a:ext cx="2110664"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Toprağa, bitkiye ya da direğe takılan sensörler: toprak nemi, sıcaklık, yağış, yaprak ıslaklığı.</a:t>
            </a:r>
            <a:endParaRPr lang="tr-TR" sz="1220" dirty="0"/>
          </a:p>
        </p:txBody>
      </p:sp>
      <p:sp>
        <p:nvSpPr>
          <p:cNvPr id="14" name="Shape 12"/>
          <p:cNvSpPr/>
          <p:nvPr/>
        </p:nvSpPr>
        <p:spPr>
          <a:xfrm>
            <a:off x="6233008"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6510921"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6510921"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6461608"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Uzaktan algılama</a:t>
            </a:r>
            <a:endParaRPr lang="tr-TR" sz="1620" dirty="0"/>
          </a:p>
        </p:txBody>
      </p:sp>
      <p:sp>
        <p:nvSpPr>
          <p:cNvPr id="18" name="Text 16"/>
          <p:cNvSpPr txBox="1"/>
          <p:nvPr/>
        </p:nvSpPr>
        <p:spPr>
          <a:xfrm>
            <a:off x="6461608" y="3454722"/>
            <a:ext cx="2110664"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Uydu ve drone görüntüleri: bitki örtüsünü geniş alanda, bitkiye dokunmadan gösterir.</a:t>
            </a:r>
            <a:endParaRPr lang="tr-TR" sz="1220" dirty="0"/>
          </a:p>
        </p:txBody>
      </p:sp>
      <p:sp>
        <p:nvSpPr>
          <p:cNvPr id="19" name="Shape 17"/>
          <p:cNvSpPr/>
          <p:nvPr/>
        </p:nvSpPr>
        <p:spPr>
          <a:xfrm>
            <a:off x="9075191" y="2231098"/>
            <a:ext cx="2567864" cy="2152672"/>
          </a:xfrm>
          <a:prstGeom prst="roundRect">
            <a:avLst>
              <a:gd name="adj" fmla="val 5097"/>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0" name="Shape 18"/>
          <p:cNvSpPr/>
          <p:nvPr/>
        </p:nvSpPr>
        <p:spPr>
          <a:xfrm>
            <a:off x="9353105" y="2419929"/>
            <a:ext cx="468301" cy="468301"/>
          </a:xfrm>
          <a:prstGeom prst="ellipse">
            <a:avLst/>
          </a:prstGeom>
          <a:solidFill>
            <a:srgbClr val="E6F3EA"/>
          </a:solidFill>
          <a:ln w="12700">
            <a:solidFill>
              <a:srgbClr val="E6F3EA"/>
            </a:solidFill>
            <a:prstDash val="solid"/>
          </a:ln>
        </p:spPr>
      </p:sp>
      <p:sp>
        <p:nvSpPr>
          <p:cNvPr id="21" name="Text 19"/>
          <p:cNvSpPr txBox="1"/>
          <p:nvPr/>
        </p:nvSpPr>
        <p:spPr>
          <a:xfrm>
            <a:off x="9353105"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4</a:t>
            </a:r>
            <a:endParaRPr lang="tr-TR" sz="1130" dirty="0"/>
          </a:p>
        </p:txBody>
      </p:sp>
      <p:sp>
        <p:nvSpPr>
          <p:cNvPr id="22" name="Text 20"/>
          <p:cNvSpPr txBox="1"/>
          <p:nvPr/>
        </p:nvSpPr>
        <p:spPr>
          <a:xfrm>
            <a:off x="9303791" y="2986422"/>
            <a:ext cx="2110664" cy="468301"/>
          </a:xfrm>
          <a:prstGeom prst="rect">
            <a:avLst/>
          </a:prstGeom>
          <a:noFill/>
          <a:ln/>
        </p:spPr>
        <p:txBody>
          <a:bodyPr wrap="square" lIns="0" tIns="0" rIns="0" bIns="0" rtlCol="0" anchor="t">
            <a:normAutofit/>
          </a:bodyPr>
          <a:lstStyle/>
          <a:p>
            <a:pPr indent="0" marL="0">
              <a:buNone/>
            </a:pPr>
            <a:r>
              <a:rPr lang="tr-TR" altLang="en-US" sz="1620" b="1" dirty="0">
                <a:solidFill>
                  <a:srgbClr val="1B2420"/>
                </a:solidFill>
                <a:latin typeface="Calibri" pitchFamily="34" charset="0"/>
                <a:ea typeface="Calibri" pitchFamily="34" charset="-122"/>
                <a:cs typeface="Calibri" pitchFamily="34" charset="-120"/>
              </a:rPr>
              <a:t>Makine verisi</a:t>
            </a:r>
            <a:endParaRPr lang="tr-TR" sz="1620" dirty="0"/>
          </a:p>
        </p:txBody>
      </p:sp>
      <p:sp>
        <p:nvSpPr>
          <p:cNvPr id="23" name="Text 21"/>
          <p:cNvSpPr txBox="1"/>
          <p:nvPr/>
        </p:nvSpPr>
        <p:spPr>
          <a:xfrm>
            <a:off x="9303791" y="3454722"/>
            <a:ext cx="2110664"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Konum alıcılı traktör, ilaçlama ve hasat makinesi: nereden geçti, ne uyguladı, ne hasat etti.</a:t>
            </a:r>
            <a:endParaRPr lang="tr-TR" sz="1220" dirty="0"/>
          </a:p>
        </p:txBody>
      </p:sp>
      <p:sp>
        <p:nvSpPr>
          <p:cNvPr id="24" name="Text 2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Copa-Cogeca, CEMA vd. (2020), EU Code of conduct on agricultural data sharing; GPS.gov</a:t>
            </a:r>
            <a:endParaRPr lang="tr-TR" sz="900" dirty="0"/>
          </a:p>
        </p:txBody>
      </p:sp>
      <p:sp>
        <p:nvSpPr>
          <p:cNvPr id="25" name="Text 2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5</a:t>
            </a:r>
            <a:endParaRPr lang="tr-TR" sz="900" dirty="0"/>
          </a:p>
        </p:txBody>
      </p:sp>
      <p:sp>
        <p:nvSpPr>
          <p:cNvPr id="27" name="Text 24"/>
          <p:cNvSpPr txBox="1"/>
          <p:nvPr/>
        </p:nvSpPr>
        <p:spPr>
          <a:xfrm>
            <a:off x="548640" y="4648134"/>
            <a:ext cx="11094415" cy="226597"/>
          </a:xfrm>
          <a:prstGeom prst="rect">
            <a:avLst/>
          </a:prstGeom>
          <a:noFill/>
          <a:ln/>
        </p:spPr>
        <p:txBody>
          <a:bodyPr wrap="square" lIns="0" tIns="0" rIns="0" bIns="0" rtlCol="0" anchor="t"/>
          <a:lstStyle/>
          <a:p>
            <a:pPr indent="0" marL="0">
              <a:buNone/>
            </a:pPr>
            <a:r>
              <a:rPr lang="tr-TR" altLang="en-US" sz="1080" b="1" spc="100" kern="0" dirty="0">
                <a:solidFill>
                  <a:srgbClr val="1F7A3A"/>
                </a:solidFill>
                <a:latin typeface="Calibri" pitchFamily="34" charset="0"/>
                <a:ea typeface="Calibri" pitchFamily="34" charset="-122"/>
                <a:cs typeface="Calibri" pitchFamily="34" charset="-120"/>
              </a:rPr>
              <a:t>VERİ TÜRLERİ (AB TARIMSAL VERİ PAYLAŞIMI DAVRANIŞ KURALLARI)</a:t>
            </a:r>
            <a:endParaRPr lang="tr-TR" sz="1080" dirty="0"/>
          </a:p>
        </p:txBody>
      </p:sp>
      <p:sp>
        <p:nvSpPr>
          <p:cNvPr id="28" name="Shape 25"/>
          <p:cNvSpPr/>
          <p:nvPr/>
        </p:nvSpPr>
        <p:spPr>
          <a:xfrm>
            <a:off x="548640" y="4965370"/>
            <a:ext cx="1925726" cy="317236"/>
          </a:xfrm>
          <a:prstGeom prst="roundRect">
            <a:avLst>
              <a:gd name="adj" fmla="val 60530"/>
            </a:avLst>
          </a:prstGeom>
          <a:solidFill>
            <a:srgbClr val="E6F3EA"/>
          </a:solidFill>
          <a:ln w="9525">
            <a:solidFill>
              <a:srgbClr val="BFE0C8"/>
            </a:solidFill>
            <a:prstDash val="solid"/>
          </a:ln>
        </p:spPr>
      </p:sp>
      <p:sp>
        <p:nvSpPr>
          <p:cNvPr id="29" name="Text 26"/>
          <p:cNvSpPr txBox="1"/>
          <p:nvPr/>
        </p:nvSpPr>
        <p:spPr>
          <a:xfrm>
            <a:off x="548640" y="4965370"/>
            <a:ext cx="1925726"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Arazi ve agronomik</a:t>
            </a:r>
            <a:endParaRPr lang="tr-TR" sz="1130" dirty="0"/>
          </a:p>
        </p:txBody>
      </p:sp>
      <p:sp>
        <p:nvSpPr>
          <p:cNvPr id="30" name="Shape 27"/>
          <p:cNvSpPr/>
          <p:nvPr/>
        </p:nvSpPr>
        <p:spPr>
          <a:xfrm>
            <a:off x="2602382" y="4965370"/>
            <a:ext cx="832104" cy="317236"/>
          </a:xfrm>
          <a:prstGeom prst="roundRect">
            <a:avLst>
              <a:gd name="adj" fmla="val 60530"/>
            </a:avLst>
          </a:prstGeom>
          <a:solidFill>
            <a:srgbClr val="E6F3EA"/>
          </a:solidFill>
          <a:ln w="9525">
            <a:solidFill>
              <a:srgbClr val="BFE0C8"/>
            </a:solidFill>
            <a:prstDash val="solid"/>
          </a:ln>
        </p:spPr>
      </p:sp>
      <p:sp>
        <p:nvSpPr>
          <p:cNvPr id="31" name="Text 28"/>
          <p:cNvSpPr txBox="1"/>
          <p:nvPr/>
        </p:nvSpPr>
        <p:spPr>
          <a:xfrm>
            <a:off x="2602382" y="4965370"/>
            <a:ext cx="832104"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İklim</a:t>
            </a:r>
            <a:endParaRPr lang="tr-TR" sz="1130" dirty="0"/>
          </a:p>
        </p:txBody>
      </p:sp>
      <p:sp>
        <p:nvSpPr>
          <p:cNvPr id="32" name="Shape 29"/>
          <p:cNvSpPr/>
          <p:nvPr/>
        </p:nvSpPr>
        <p:spPr>
          <a:xfrm>
            <a:off x="3562502" y="4965370"/>
            <a:ext cx="916229" cy="317236"/>
          </a:xfrm>
          <a:prstGeom prst="roundRect">
            <a:avLst>
              <a:gd name="adj" fmla="val 60530"/>
            </a:avLst>
          </a:prstGeom>
          <a:solidFill>
            <a:srgbClr val="E6F3EA"/>
          </a:solidFill>
          <a:ln w="9525">
            <a:solidFill>
              <a:srgbClr val="BFE0C8"/>
            </a:solidFill>
            <a:prstDash val="solid"/>
          </a:ln>
        </p:spPr>
      </p:sp>
      <p:sp>
        <p:nvSpPr>
          <p:cNvPr id="33" name="Text 30"/>
          <p:cNvSpPr txBox="1"/>
          <p:nvPr/>
        </p:nvSpPr>
        <p:spPr>
          <a:xfrm>
            <a:off x="3562502" y="4965370"/>
            <a:ext cx="916229"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Makine</a:t>
            </a:r>
            <a:endParaRPr lang="tr-TR" sz="1130" dirty="0"/>
          </a:p>
        </p:txBody>
      </p:sp>
      <p:sp>
        <p:nvSpPr>
          <p:cNvPr id="34" name="Shape 31"/>
          <p:cNvSpPr/>
          <p:nvPr/>
        </p:nvSpPr>
        <p:spPr>
          <a:xfrm>
            <a:off x="4606747" y="4965370"/>
            <a:ext cx="1336853" cy="317236"/>
          </a:xfrm>
          <a:prstGeom prst="roundRect">
            <a:avLst>
              <a:gd name="adj" fmla="val 60530"/>
            </a:avLst>
          </a:prstGeom>
          <a:solidFill>
            <a:srgbClr val="E6F3EA"/>
          </a:solidFill>
          <a:ln w="9525">
            <a:solidFill>
              <a:srgbClr val="BFE0C8"/>
            </a:solidFill>
            <a:prstDash val="solid"/>
          </a:ln>
        </p:spPr>
      </p:sp>
      <p:sp>
        <p:nvSpPr>
          <p:cNvPr id="35" name="Text 32"/>
          <p:cNvSpPr txBox="1"/>
          <p:nvPr/>
        </p:nvSpPr>
        <p:spPr>
          <a:xfrm>
            <a:off x="4606747" y="4965370"/>
            <a:ext cx="1336853"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Hayvancılık</a:t>
            </a:r>
            <a:endParaRPr lang="tr-TR" sz="1130" dirty="0"/>
          </a:p>
        </p:txBody>
      </p:sp>
      <p:sp>
        <p:nvSpPr>
          <p:cNvPr id="36" name="Shape 33"/>
          <p:cNvSpPr/>
          <p:nvPr/>
        </p:nvSpPr>
        <p:spPr>
          <a:xfrm>
            <a:off x="6071616" y="4965370"/>
            <a:ext cx="747979" cy="317236"/>
          </a:xfrm>
          <a:prstGeom prst="roundRect">
            <a:avLst>
              <a:gd name="adj" fmla="val 60530"/>
            </a:avLst>
          </a:prstGeom>
          <a:solidFill>
            <a:srgbClr val="E6F3EA"/>
          </a:solidFill>
          <a:ln w="9525">
            <a:solidFill>
              <a:srgbClr val="BFE0C8"/>
            </a:solidFill>
            <a:prstDash val="solid"/>
          </a:ln>
        </p:spPr>
      </p:sp>
      <p:sp>
        <p:nvSpPr>
          <p:cNvPr id="37" name="Text 34"/>
          <p:cNvSpPr txBox="1"/>
          <p:nvPr/>
        </p:nvSpPr>
        <p:spPr>
          <a:xfrm>
            <a:off x="6071616" y="4965370"/>
            <a:ext cx="747979"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Mali</a:t>
            </a:r>
            <a:endParaRPr lang="tr-TR" sz="1130" dirty="0"/>
          </a:p>
        </p:txBody>
      </p:sp>
      <p:sp>
        <p:nvSpPr>
          <p:cNvPr id="38" name="Shape 35"/>
          <p:cNvSpPr/>
          <p:nvPr/>
        </p:nvSpPr>
        <p:spPr>
          <a:xfrm>
            <a:off x="6947611" y="4965370"/>
            <a:ext cx="1505102" cy="317236"/>
          </a:xfrm>
          <a:prstGeom prst="roundRect">
            <a:avLst>
              <a:gd name="adj" fmla="val 60530"/>
            </a:avLst>
          </a:prstGeom>
          <a:solidFill>
            <a:srgbClr val="E6F3EA"/>
          </a:solidFill>
          <a:ln w="9525">
            <a:solidFill>
              <a:srgbClr val="BFE0C8"/>
            </a:solidFill>
            <a:prstDash val="solid"/>
          </a:ln>
        </p:spPr>
      </p:sp>
      <p:sp>
        <p:nvSpPr>
          <p:cNvPr id="39" name="Text 36"/>
          <p:cNvSpPr txBox="1"/>
          <p:nvPr/>
        </p:nvSpPr>
        <p:spPr>
          <a:xfrm>
            <a:off x="6947611" y="4965370"/>
            <a:ext cx="1505102" cy="317236"/>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Mevzuata uyum</a:t>
            </a:r>
            <a:endParaRPr lang="tr-TR" sz="113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 VERİ TOPLAMA YÖNTEMLERİ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Hangi yöntem, hangi karar için?</a:t>
            </a:r>
            <a:endParaRPr lang="tr-TR" sz="27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240280"/>
                <a:gridCol w="2148840"/>
                <a:gridCol w="1783080"/>
                <a:gridCol w="2560320"/>
                <a:gridCol w="2361895"/>
              </a:tblGrid>
              <a:tr h="0">
                <a:tc>
                  <a:txBody>
                    <a:bodyPr/>
                    <a:lstStyle/>
                    <a:p>
                      <a:pPr indent="0" marL="0">
                        <a:buNone/>
                      </a:pPr>
                      <a:r>
                        <a:rPr lang="tr-TR" sz="1260" b="1" dirty="0">
                          <a:solidFill>
                            <a:srgbClr val="FFFFFF"/>
                          </a:solidFill>
                          <a:latin typeface="Calibri" pitchFamily="34" charset="0"/>
                          <a:ea typeface="Calibri" pitchFamily="34" charset="-122"/>
                          <a:cs typeface="Calibri" pitchFamily="34" charset="-120"/>
                        </a:rPr>
                        <a:t>Yöntem</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60" b="1" dirty="0">
                          <a:solidFill>
                            <a:srgbClr val="FFFFFF"/>
                          </a:solidFill>
                          <a:latin typeface="Calibri" pitchFamily="34" charset="0"/>
                          <a:ea typeface="Calibri" pitchFamily="34" charset="-122"/>
                          <a:cs typeface="Calibri" pitchFamily="34" charset="-120"/>
                        </a:rPr>
                        <a:t>Ne sıklıkla?</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60" b="1" dirty="0">
                          <a:solidFill>
                            <a:srgbClr val="FFFFFF"/>
                          </a:solidFill>
                          <a:latin typeface="Calibri" pitchFamily="34" charset="0"/>
                          <a:ea typeface="Calibri" pitchFamily="34" charset="-122"/>
                          <a:cs typeface="Calibri" pitchFamily="34" charset="-120"/>
                        </a:rPr>
                        <a:t>Kapsadığı alan</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60" b="1" dirty="0">
                          <a:solidFill>
                            <a:srgbClr val="FFFFFF"/>
                          </a:solidFill>
                          <a:latin typeface="Calibri" pitchFamily="34" charset="0"/>
                          <a:ea typeface="Calibri" pitchFamily="34" charset="-122"/>
                          <a:cs typeface="Calibri" pitchFamily="34" charset="-120"/>
                        </a:rPr>
                        <a:t>Güçlü yanı</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60" b="1" dirty="0">
                          <a:solidFill>
                            <a:srgbClr val="FFFFFF"/>
                          </a:solidFill>
                          <a:latin typeface="Calibri" pitchFamily="34" charset="0"/>
                          <a:ea typeface="Calibri" pitchFamily="34" charset="-122"/>
                          <a:cs typeface="Calibri" pitchFamily="34" charset="-120"/>
                        </a:rPr>
                        <a:t>Sınırı</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260" b="1" dirty="0">
                          <a:solidFill>
                            <a:srgbClr val="1B2420"/>
                          </a:solidFill>
                          <a:latin typeface="Calibri" pitchFamily="34" charset="0"/>
                          <a:ea typeface="Calibri" pitchFamily="34" charset="-122"/>
                          <a:cs typeface="Calibri" pitchFamily="34" charset="-120"/>
                        </a:rPr>
                        <a:t>Gözlem ve kayıt</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İş yapıldıkça</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Parsel</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Bağlamı ve nedeni içerir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Kişiye bağlı, unutulabilir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260" b="1" dirty="0">
                          <a:solidFill>
                            <a:srgbClr val="1B2420"/>
                          </a:solidFill>
                          <a:latin typeface="Calibri" pitchFamily="34" charset="0"/>
                          <a:ea typeface="Calibri" pitchFamily="34" charset="-122"/>
                          <a:cs typeface="Calibri" pitchFamily="34" charset="-120"/>
                        </a:rPr>
                        <a:t>Toprak ve hava sensörleri</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Dakikalar ya da saatler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Tek nokta</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Kesintisiz zaman serisi</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Bir noktayı temsil eder, bakım ister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260" b="1" dirty="0">
                          <a:solidFill>
                            <a:srgbClr val="1B2420"/>
                          </a:solidFill>
                          <a:latin typeface="Calibri" pitchFamily="34" charset="0"/>
                          <a:ea typeface="Calibri" pitchFamily="34" charset="-122"/>
                          <a:cs typeface="Calibri" pitchFamily="34" charset="-120"/>
                        </a:rPr>
                        <a:t>Uydu (Sentinel-2)</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Birkaç günde bir, bulut izin verirse</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Bütün bölge</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Ücretsiz, geçmiş yıllarla karşılaştırılabilir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10 m piksel, bulutlu günde görüntü yok</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260" b="1" dirty="0">
                          <a:solidFill>
                            <a:srgbClr val="1B2420"/>
                          </a:solidFill>
                          <a:latin typeface="Calibri" pitchFamily="34" charset="0"/>
                          <a:ea typeface="Calibri" pitchFamily="34" charset="-122"/>
                          <a:cs typeface="Calibri" pitchFamily="34" charset="-120"/>
                        </a:rPr>
                        <a:t>Drone</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İstendiğinde</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Tarla</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Santimetre düzeyinde ayrıntı</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Uçuş izni, zaman ve işleme maliyeti</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260" b="1" dirty="0">
                          <a:solidFill>
                            <a:srgbClr val="1B2420"/>
                          </a:solidFill>
                          <a:latin typeface="Calibri" pitchFamily="34" charset="0"/>
                          <a:ea typeface="Calibri" pitchFamily="34" charset="-122"/>
                          <a:cs typeface="Calibri" pitchFamily="34" charset="-120"/>
                        </a:rPr>
                        <a:t>Makine verisi</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İş sırasında, saniyeler içinde</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Makinenin geçtiği alan</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Uygulama ve verim konumla kaydedilir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60" dirty="0">
                          <a:solidFill>
                            <a:srgbClr val="1B2420"/>
                          </a:solidFill>
                          <a:latin typeface="Calibri" pitchFamily="34" charset="0"/>
                          <a:ea typeface="Calibri" pitchFamily="34" charset="-122"/>
                          <a:cs typeface="Calibri" pitchFamily="34" charset="-120"/>
                        </a:rPr>
                        <a:t>Makine uyumu ve veri temizliği gerekir</a:t>
                      </a:r>
                      <a:endParaRPr lang="tr-TR" sz="126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tr-TR" altLang="en-US" sz="1170" b="1" dirty="0">
                <a:solidFill>
                  <a:srgbClr val="16602D"/>
                </a:solidFill>
                <a:latin typeface="Calibri" pitchFamily="34" charset="0"/>
                <a:ea typeface="Calibri" pitchFamily="34" charset="-122"/>
                <a:cs typeface="Calibri" pitchFamily="34" charset="-120"/>
              </a:rPr>
              <a:t>Dört soru: </a:t>
            </a:r>
            <a:r>
              <a:rPr lang="tr-TR" altLang="en-US" sz="1170" dirty="0">
                <a:solidFill>
                  <a:srgbClr val="3A4540"/>
                </a:solidFill>
                <a:latin typeface="Calibri" pitchFamily="34" charset="0"/>
                <a:ea typeface="Calibri" pitchFamily="34" charset="-122"/>
                <a:cs typeface="Calibri" pitchFamily="34" charset="-120"/>
              </a:rPr>
              <a:t>Hangi kararı vereceğim? Veri ne sıklıkla gerekir? Tarlanın ne kadarını temsil etmeli? Maliyet faydayı karşılıyor mu?</a:t>
            </a:r>
            <a:endParaRPr lang="tr-T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Copernicus Data Space Ecosystem, Sentinel-2</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6</a:t>
            </a:r>
            <a:endParaRPr lang="tr-TR"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ÇİFTLİK KAYITLARI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Altı temel kayıt: çiftliğin hafızası</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GLOBALG.A.P. IFA v6 (2024); Komisyon Uygulama Tüzüğü (AB) 2023/564</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7</a:t>
            </a:r>
            <a:endParaRPr lang="tr-TR" sz="900" dirty="0"/>
          </a:p>
        </p:txBody>
      </p:sp>
      <p:sp>
        <p:nvSpPr>
          <p:cNvPr id="7" name="Shape 4"/>
          <p:cNvSpPr/>
          <p:nvPr/>
        </p:nvSpPr>
        <p:spPr>
          <a:xfrm>
            <a:off x="548640"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1</a:t>
            </a:r>
            <a:endParaRPr lang="tr-TR" sz="1240" dirty="0"/>
          </a:p>
        </p:txBody>
      </p:sp>
      <p:sp>
        <p:nvSpPr>
          <p:cNvPr id="10" name="Text 7"/>
          <p:cNvSpPr txBox="1"/>
          <p:nvPr/>
        </p:nvSpPr>
        <p:spPr>
          <a:xfrm>
            <a:off x="1353312" y="2351950"/>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Girdi alımı</a:t>
            </a:r>
            <a:endParaRPr lang="tr-TR" sz="1490" dirty="0"/>
          </a:p>
        </p:txBody>
      </p:sp>
      <p:sp>
        <p:nvSpPr>
          <p:cNvPr id="11" name="Text 8"/>
          <p:cNvSpPr txBox="1"/>
          <p:nvPr/>
        </p:nvSpPr>
        <p:spPr>
          <a:xfrm>
            <a:off x="768096"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Tarih, tedarikçi, ürün adı, parti (lot) numarası, miktar, fatura ya da irsaliye numarası</a:t>
            </a:r>
            <a:endParaRPr lang="tr-TR" sz="1350" dirty="0"/>
          </a:p>
        </p:txBody>
      </p:sp>
      <p:sp>
        <p:nvSpPr>
          <p:cNvPr id="12" name="Shape 9"/>
          <p:cNvSpPr/>
          <p:nvPr/>
        </p:nvSpPr>
        <p:spPr>
          <a:xfrm>
            <a:off x="4332122"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74650"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4574650"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2</a:t>
            </a:r>
            <a:endParaRPr lang="tr-TR" sz="1240" dirty="0"/>
          </a:p>
        </p:txBody>
      </p:sp>
      <p:sp>
        <p:nvSpPr>
          <p:cNvPr id="15" name="Text 12"/>
          <p:cNvSpPr txBox="1"/>
          <p:nvPr/>
        </p:nvSpPr>
        <p:spPr>
          <a:xfrm>
            <a:off x="5136794" y="2351950"/>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Dikim ya da ekim</a:t>
            </a:r>
            <a:endParaRPr lang="tr-TR" sz="1490" dirty="0"/>
          </a:p>
        </p:txBody>
      </p:sp>
      <p:sp>
        <p:nvSpPr>
          <p:cNvPr id="16" name="Text 13"/>
          <p:cNvSpPr txBox="1"/>
          <p:nvPr/>
        </p:nvSpPr>
        <p:spPr>
          <a:xfrm>
            <a:off x="4551578"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Parsel kodu, tarih, çeşit ve anaç, fidan ya da tohum partisi, alan</a:t>
            </a:r>
            <a:endParaRPr lang="tr-TR" sz="1350" dirty="0"/>
          </a:p>
        </p:txBody>
      </p:sp>
      <p:sp>
        <p:nvSpPr>
          <p:cNvPr id="17" name="Shape 14"/>
          <p:cNvSpPr/>
          <p:nvPr/>
        </p:nvSpPr>
        <p:spPr>
          <a:xfrm>
            <a:off x="8115605"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58133" y="2382163"/>
            <a:ext cx="392768" cy="392768"/>
          </a:xfrm>
          <a:prstGeom prst="ellipse">
            <a:avLst/>
          </a:prstGeom>
          <a:solidFill>
            <a:srgbClr val="E2F2F6"/>
          </a:solidFill>
          <a:ln w="12700">
            <a:solidFill>
              <a:srgbClr val="E2F2F6"/>
            </a:solidFill>
            <a:prstDash val="solid"/>
          </a:ln>
        </p:spPr>
      </p:sp>
      <p:sp>
        <p:nvSpPr>
          <p:cNvPr id="19" name="Text 16"/>
          <p:cNvSpPr txBox="1"/>
          <p:nvPr/>
        </p:nvSpPr>
        <p:spPr>
          <a:xfrm>
            <a:off x="8358133"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3</a:t>
            </a:r>
            <a:endParaRPr lang="tr-TR" sz="1240" dirty="0"/>
          </a:p>
        </p:txBody>
      </p:sp>
      <p:sp>
        <p:nvSpPr>
          <p:cNvPr id="20" name="Text 17"/>
          <p:cNvSpPr txBox="1"/>
          <p:nvPr/>
        </p:nvSpPr>
        <p:spPr>
          <a:xfrm>
            <a:off x="8920277" y="2351950"/>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Sulama</a:t>
            </a:r>
            <a:endParaRPr lang="tr-TR" sz="1490" dirty="0"/>
          </a:p>
        </p:txBody>
      </p:sp>
      <p:sp>
        <p:nvSpPr>
          <p:cNvPr id="21" name="Text 18"/>
          <p:cNvSpPr txBox="1"/>
          <p:nvPr/>
        </p:nvSpPr>
        <p:spPr>
          <a:xfrm>
            <a:off x="8335061"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Tarih, parsel, süre, uygulanan su (mm ya da m³), yöntem, su kaynağı ya da sayaç okuması</a:t>
            </a:r>
            <a:endParaRPr lang="tr-TR" sz="1350" dirty="0"/>
          </a:p>
        </p:txBody>
      </p:sp>
      <p:sp>
        <p:nvSpPr>
          <p:cNvPr id="22" name="Shape 19"/>
          <p:cNvSpPr/>
          <p:nvPr/>
        </p:nvSpPr>
        <p:spPr>
          <a:xfrm>
            <a:off x="548640"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91168"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4</a:t>
            </a:r>
            <a:endParaRPr lang="tr-TR" sz="1240" dirty="0"/>
          </a:p>
        </p:txBody>
      </p:sp>
      <p:sp>
        <p:nvSpPr>
          <p:cNvPr id="25" name="Text 22"/>
          <p:cNvSpPr txBox="1"/>
          <p:nvPr/>
        </p:nvSpPr>
        <p:spPr>
          <a:xfrm>
            <a:off x="1353312" y="4210046"/>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Gübreleme</a:t>
            </a:r>
            <a:endParaRPr lang="tr-TR" sz="1490" dirty="0"/>
          </a:p>
        </p:txBody>
      </p:sp>
      <p:sp>
        <p:nvSpPr>
          <p:cNvPr id="26" name="Text 23"/>
          <p:cNvSpPr txBox="1"/>
          <p:nvPr/>
        </p:nvSpPr>
        <p:spPr>
          <a:xfrm>
            <a:off x="768096"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Parsel, tarih, gübrenin adı ve türü, miktar ya da doz, uygulayan kişi ya da ekip</a:t>
            </a:r>
            <a:endParaRPr lang="tr-TR" sz="1350" dirty="0"/>
          </a:p>
        </p:txBody>
      </p:sp>
      <p:sp>
        <p:nvSpPr>
          <p:cNvPr id="27" name="Shape 24"/>
          <p:cNvSpPr/>
          <p:nvPr/>
        </p:nvSpPr>
        <p:spPr>
          <a:xfrm>
            <a:off x="4332122"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74650" y="4240259"/>
            <a:ext cx="392768" cy="392768"/>
          </a:xfrm>
          <a:prstGeom prst="ellipse">
            <a:avLst/>
          </a:prstGeom>
          <a:solidFill>
            <a:srgbClr val="FBF1DC"/>
          </a:solidFill>
          <a:ln w="12700">
            <a:solidFill>
              <a:srgbClr val="FBF1DC"/>
            </a:solidFill>
            <a:prstDash val="solid"/>
          </a:ln>
        </p:spPr>
      </p:sp>
      <p:sp>
        <p:nvSpPr>
          <p:cNvPr id="29" name="Text 26"/>
          <p:cNvSpPr txBox="1"/>
          <p:nvPr/>
        </p:nvSpPr>
        <p:spPr>
          <a:xfrm>
            <a:off x="4574650"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5</a:t>
            </a:r>
            <a:endParaRPr lang="tr-TR" sz="1240" dirty="0"/>
          </a:p>
        </p:txBody>
      </p:sp>
      <p:sp>
        <p:nvSpPr>
          <p:cNvPr id="30" name="Text 27"/>
          <p:cNvSpPr txBox="1"/>
          <p:nvPr/>
        </p:nvSpPr>
        <p:spPr>
          <a:xfrm>
            <a:off x="5136794" y="4210046"/>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İlaçlama</a:t>
            </a:r>
            <a:endParaRPr lang="tr-TR" sz="1490" dirty="0"/>
          </a:p>
        </p:txBody>
      </p:sp>
      <p:sp>
        <p:nvSpPr>
          <p:cNvPr id="31" name="Text 28"/>
          <p:cNvSpPr txBox="1"/>
          <p:nvPr/>
        </p:nvSpPr>
        <p:spPr>
          <a:xfrm>
            <a:off x="4551578"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Tarih ve saat, parsel ve alan, bitki ve gelişme dönemi, ticari ad ve ruhsat no, doz, neden, bekleme süresi, uygulayıcı</a:t>
            </a:r>
            <a:endParaRPr lang="tr-TR" sz="1350" dirty="0"/>
          </a:p>
        </p:txBody>
      </p:sp>
      <p:sp>
        <p:nvSpPr>
          <p:cNvPr id="32" name="Shape 29"/>
          <p:cNvSpPr/>
          <p:nvPr/>
        </p:nvSpPr>
        <p:spPr>
          <a:xfrm>
            <a:off x="8115605"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58133" y="4240259"/>
            <a:ext cx="392768" cy="392768"/>
          </a:xfrm>
          <a:prstGeom prst="ellipse">
            <a:avLst/>
          </a:prstGeom>
          <a:solidFill>
            <a:srgbClr val="E2F2F6"/>
          </a:solidFill>
          <a:ln w="12700">
            <a:solidFill>
              <a:srgbClr val="E2F2F6"/>
            </a:solidFill>
            <a:prstDash val="solid"/>
          </a:ln>
        </p:spPr>
      </p:sp>
      <p:sp>
        <p:nvSpPr>
          <p:cNvPr id="34" name="Text 31"/>
          <p:cNvSpPr txBox="1"/>
          <p:nvPr/>
        </p:nvSpPr>
        <p:spPr>
          <a:xfrm>
            <a:off x="8358133"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6</a:t>
            </a:r>
            <a:endParaRPr lang="tr-TR" sz="1240" dirty="0"/>
          </a:p>
        </p:txBody>
      </p:sp>
      <p:sp>
        <p:nvSpPr>
          <p:cNvPr id="35" name="Text 32"/>
          <p:cNvSpPr txBox="1"/>
          <p:nvPr/>
        </p:nvSpPr>
        <p:spPr>
          <a:xfrm>
            <a:off x="8920277" y="4210046"/>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Hasat ve sevk</a:t>
            </a:r>
            <a:endParaRPr lang="tr-TR" sz="1490" dirty="0"/>
          </a:p>
        </p:txBody>
      </p:sp>
      <p:sp>
        <p:nvSpPr>
          <p:cNvPr id="36" name="Text 33"/>
          <p:cNvSpPr txBox="1"/>
          <p:nvPr/>
        </p:nvSpPr>
        <p:spPr>
          <a:xfrm>
            <a:off x="8335061"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Tarih, parsel, miktar, parti numarası, alıcı, sevk belgesi</a:t>
            </a:r>
            <a:endParaRPr lang="tr-TR"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KAYITLARIN DİJİTALLEŞTİRİLMESİ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Kayıtlar elektronik oluyor: Türkiye ve AB</a:t>
            </a:r>
            <a:endParaRPr lang="tr-T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Türkiye: B-Reçete</a:t>
            </a:r>
            <a:endParaRPr lang="tr-T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13 Aralık 2025 yönetmeliği: bitki koruma ürünleri için e-reçete ve elektronik üretici kayıt defteri</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Pilot 12 Ocak 2026'da dört ilde; diğer illerde 1 Temmuz 2026'dan itibaren</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Kayıt defteri 27 üründe zorunlu: portakal, mandalina, limon ve greyfurt dahil</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Kayıtlar sistemde beş yıl saklanır</a:t>
            </a:r>
            <a:endParaRPr lang="tr-TR" sz="153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AB: elektronik bitki koruma kaydı</a:t>
            </a:r>
            <a:endParaRPr lang="tr-T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Uygulama Tüzüğü (AB) 2023/564: 1 Ocak 2026'dan beri uygulanıyor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Elektronik ve makinece okunabilir; kâğıda yazılan kayıt en geç 30 günde aktarılır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Bitki EPPO koduyla, gelişme dönemi BBCH ölçeğiyle yazılır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1107/2009 md. 67: kayıtlar en az üç yıl saklanır</a:t>
            </a:r>
            <a:endParaRPr lang="tr-TR" sz="153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Resmî Gazete (13.12.2025); Tarım ve Orman Bakanlığı, B-Reçete; (AB) 2023/564; (AT) 1107/2009</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8</a:t>
            </a:r>
            <a:endParaRPr lang="tr-TR"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2 · VERİ SAKLAMA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Kayıtları ne kadar süre saklamalı?</a:t>
            </a:r>
            <a:endParaRPr lang="tr-T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tr-TR" altLang="en-US" sz="1350" b="1" dirty="0">
                <a:solidFill>
                  <a:srgbClr val="16602D"/>
                </a:solidFill>
                <a:latin typeface="Calibri" pitchFamily="34" charset="0"/>
                <a:ea typeface="Calibri" pitchFamily="34" charset="-122"/>
                <a:cs typeface="Calibri" pitchFamily="34" charset="-120"/>
              </a:rPr>
              <a:t>Size uygulanan en uzun süreyi esas alın.</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b="1" dirty="0">
                <a:solidFill>
                  <a:srgbClr val="1B2420"/>
                </a:solidFill>
                <a:latin typeface="Calibri" pitchFamily="34" charset="0"/>
                <a:ea typeface="Calibri" pitchFamily="34" charset="-122"/>
                <a:cs typeface="Calibri" pitchFamily="34" charset="-120"/>
              </a:rPr>
              <a:t>Düzenli kayıt için altı adım: </a:t>
            </a:r>
            <a:r>
              <a:rPr lang="tr-TR" altLang="en-US" sz="1350" dirty="0">
                <a:solidFill>
                  <a:srgbClr val="3A4540"/>
                </a:solidFill>
                <a:latin typeface="Calibri" pitchFamily="34" charset="0"/>
                <a:ea typeface="Calibri" pitchFamily="34" charset="-122"/>
                <a:cs typeface="Calibri" pitchFamily="34" charset="-120"/>
              </a:rPr>
              <a:t>parsel kodlarını sabitleyin, aynı gün kaydedin, birimi yazın (1 ha = 10 da), faturayı ve etiketi bağlayın, haftada bir kontrol edin, yedekleyin.</a:t>
            </a:r>
            <a:endParaRPr lang="tr-T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GLOBALG.A.P. (2024); (AT) 1107/2009 md. 67; Resmî Gazete (2025)</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9</a:t>
            </a:r>
            <a:endParaRPr lang="tr-TR"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3</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Sensörler: ne ölçer, nereye konur?</a:t>
            </a:r>
            <a:endParaRPr lang="tr-TR" sz="2700" dirty="0"/>
          </a:p>
        </p:txBody>
      </p:sp>
      <p:sp>
        <p:nvSpPr>
          <p:cNvPr id="4" name="Text 2"/>
          <p:cNvSpPr txBox="1"/>
          <p:nvPr/>
        </p:nvSpPr>
        <p:spPr>
          <a:xfrm>
            <a:off x="548640" y="2231098"/>
            <a:ext cx="548640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İki ölçüm: </a:t>
            </a:r>
            <a:r>
              <a:rPr lang="tr-TR" altLang="en-US" sz="1530" dirty="0">
                <a:solidFill>
                  <a:srgbClr val="3A4540"/>
                </a:solidFill>
                <a:latin typeface="Calibri" pitchFamily="34" charset="0"/>
                <a:ea typeface="Calibri" pitchFamily="34" charset="-122"/>
                <a:cs typeface="Calibri" pitchFamily="34" charset="-120"/>
              </a:rPr>
              <a:t>hacimsel su içeriği (%) ya da toprak su gerilimi (kPa); değer toprağa göre yorumlanır.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Karar sensörü: </a:t>
            </a:r>
            <a:r>
              <a:rPr lang="tr-TR" altLang="en-US" sz="1530" dirty="0">
                <a:solidFill>
                  <a:srgbClr val="3A4540"/>
                </a:solidFill>
                <a:latin typeface="Calibri" pitchFamily="34" charset="0"/>
                <a:ea typeface="Calibri" pitchFamily="34" charset="-122"/>
                <a:cs typeface="Calibri" pitchFamily="34" charset="-120"/>
              </a:rPr>
              <a:t>köklerin yoğun olduğu katmanda, damlatıcının ıslattığı alanın içinde; damlatıcıya en çok yaklaşık 20 cm.</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Kontrol sensörü: </a:t>
            </a:r>
            <a:r>
              <a:rPr lang="tr-TR" altLang="en-US" sz="1530" dirty="0">
                <a:solidFill>
                  <a:srgbClr val="3A4540"/>
                </a:solidFill>
                <a:latin typeface="Calibri" pitchFamily="34" charset="0"/>
                <a:ea typeface="Calibri" pitchFamily="34" charset="-122"/>
                <a:cs typeface="Calibri" pitchFamily="34" charset="-120"/>
              </a:rPr>
              <a:t>kök bölgesinin altında; su derine kaçıyor mu?</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İstasyon: </a:t>
            </a:r>
            <a:r>
              <a:rPr lang="tr-TR" altLang="en-US" sz="1530" dirty="0">
                <a:solidFill>
                  <a:srgbClr val="3A4540"/>
                </a:solidFill>
                <a:latin typeface="Calibri" pitchFamily="34" charset="0"/>
                <a:ea typeface="Calibri" pitchFamily="34" charset="-122"/>
                <a:cs typeface="Calibri" pitchFamily="34" charset="-120"/>
              </a:rPr>
              <a:t>sıcaklık ve nem 1,2-1,8 m yükseklikte, engelden en az engel yüksekliğinin 4 katı uzakta.</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Yaprak ıslaklık: </a:t>
            </a:r>
            <a:r>
              <a:rPr lang="tr-TR" altLang="en-US" sz="1530" dirty="0">
                <a:solidFill>
                  <a:srgbClr val="3A4540"/>
                </a:solidFill>
                <a:latin typeface="Calibri" pitchFamily="34" charset="0"/>
                <a:ea typeface="Calibri" pitchFamily="34" charset="-122"/>
                <a:cs typeface="Calibri" pitchFamily="34" charset="-120"/>
              </a:rPr>
              <a:t>açık alanda, kuzeye bakan ve 45° eğimli.</a:t>
            </a:r>
            <a:endParaRPr lang="tr-TR" sz="1530" dirty="0"/>
          </a:p>
        </p:txBody>
      </p:sp>
      <p:pic>
        <p:nvPicPr>
          <p:cNvPr id="5" name="Image 0" descr="/root/kozan-akilli-tarim/sunum/build/cache/m3-tr-place-ed4b99b9-1800-0.jpg">    </p:cNvPr>
          <p:cNvPicPr>
            <a:picLocks noChangeAspect="1"/>
          </p:cNvPicPr>
          <p:nvPr/>
        </p:nvPicPr>
        <p:blipFill>
          <a:blip r:embed="rId1"/>
          <a:stretch>
            <a:fillRect/>
          </a:stretch>
        </p:blipFill>
        <p:spPr>
          <a:xfrm>
            <a:off x="6964174" y="2231098"/>
            <a:ext cx="4161227"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446520" y="5509203"/>
            <a:ext cx="519653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3 etkinliği: sensör yerleşimi yapbozu</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UF/IFAS AE551 ve CG093; Cornell NEWA, Weather station placement guide</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10</a:t>
            </a:r>
            <a:endParaRPr lang="tr-TR"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3 · SENSÖR AĞLARI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 sahadan telefona nasıl ulaşır?</a:t>
            </a:r>
            <a:endParaRPr lang="tr-TR" sz="2700" dirty="0"/>
          </a:p>
        </p:txBody>
      </p:sp>
      <p:sp>
        <p:nvSpPr>
          <p:cNvPr id="4" name="Shape 2"/>
          <p:cNvSpPr/>
          <p:nvPr/>
        </p:nvSpPr>
        <p:spPr>
          <a:xfrm>
            <a:off x="548640" y="2268864"/>
            <a:ext cx="1911645" cy="1850543"/>
          </a:xfrm>
          <a:prstGeom prst="roundRect">
            <a:avLst>
              <a:gd name="adj" fmla="val 5930"/>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1509309" cy="604259"/>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Sensör</a:t>
            </a:r>
            <a:endParaRPr lang="tr-TR" sz="1440" dirty="0"/>
          </a:p>
        </p:txBody>
      </p:sp>
      <p:sp>
        <p:nvSpPr>
          <p:cNvPr id="8" name="Text 6"/>
          <p:cNvSpPr txBox="1"/>
          <p:nvPr/>
        </p:nvSpPr>
        <p:spPr>
          <a:xfrm>
            <a:off x="749808" y="3590681"/>
            <a:ext cx="1509309" cy="415428"/>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Fiziksel büyüklüğü elektrik sinyaline çevirir</a:t>
            </a:r>
            <a:endParaRPr lang="tr-TR" sz="1170" dirty="0"/>
          </a:p>
        </p:txBody>
      </p:sp>
      <p:sp>
        <p:nvSpPr>
          <p:cNvPr id="9" name="Shape 7"/>
          <p:cNvSpPr/>
          <p:nvPr/>
        </p:nvSpPr>
        <p:spPr>
          <a:xfrm rot="5400000">
            <a:off x="2551725" y="3095944"/>
            <a:ext cx="201168" cy="196384"/>
          </a:xfrm>
          <a:prstGeom prst="triangle">
            <a:avLst/>
          </a:prstGeom>
          <a:solidFill>
            <a:srgbClr val="BFE0C8"/>
          </a:solidFill>
          <a:ln w="12700">
            <a:solidFill>
              <a:srgbClr val="BFE0C8"/>
            </a:solidFill>
            <a:prstDash val="solid"/>
          </a:ln>
        </p:spPr>
      </p:sp>
      <p:sp>
        <p:nvSpPr>
          <p:cNvPr id="10" name="Shape 8"/>
          <p:cNvSpPr/>
          <p:nvPr/>
        </p:nvSpPr>
        <p:spPr>
          <a:xfrm>
            <a:off x="2844333" y="2268864"/>
            <a:ext cx="1911645" cy="1850543"/>
          </a:xfrm>
          <a:prstGeom prst="roundRect">
            <a:avLst>
              <a:gd name="adj" fmla="val 5930"/>
            </a:avLst>
          </a:prstGeom>
          <a:solidFill>
            <a:srgbClr val="FFFFFF"/>
          </a:solidFill>
          <a:ln w="9525">
            <a:solidFill>
              <a:srgbClr val="DFE6DC"/>
            </a:solidFill>
            <a:prstDash val="solid"/>
          </a:ln>
        </p:spPr>
      </p:sp>
      <p:sp>
        <p:nvSpPr>
          <p:cNvPr id="11" name="Shape 9"/>
          <p:cNvSpPr/>
          <p:nvPr/>
        </p:nvSpPr>
        <p:spPr>
          <a:xfrm>
            <a:off x="3090042"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090042"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045501" y="2986422"/>
            <a:ext cx="1509309" cy="604259"/>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Veri kaydedici</a:t>
            </a:r>
            <a:endParaRPr lang="tr-TR" sz="1440" dirty="0"/>
          </a:p>
        </p:txBody>
      </p:sp>
      <p:sp>
        <p:nvSpPr>
          <p:cNvPr id="14" name="Text 12"/>
          <p:cNvSpPr txBox="1"/>
          <p:nvPr/>
        </p:nvSpPr>
        <p:spPr>
          <a:xfrm>
            <a:off x="3045501" y="3590681"/>
            <a:ext cx="1509309" cy="415428"/>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Sinyali belirli aralıklarla okur ve saklar</a:t>
            </a:r>
            <a:endParaRPr lang="tr-TR" sz="1170" dirty="0"/>
          </a:p>
        </p:txBody>
      </p:sp>
      <p:sp>
        <p:nvSpPr>
          <p:cNvPr id="15" name="Shape 13"/>
          <p:cNvSpPr/>
          <p:nvPr/>
        </p:nvSpPr>
        <p:spPr>
          <a:xfrm rot="5400000">
            <a:off x="4847417" y="3095944"/>
            <a:ext cx="201168" cy="196384"/>
          </a:xfrm>
          <a:prstGeom prst="triangle">
            <a:avLst/>
          </a:prstGeom>
          <a:solidFill>
            <a:srgbClr val="BFE0C8"/>
          </a:solidFill>
          <a:ln w="12700">
            <a:solidFill>
              <a:srgbClr val="BFE0C8"/>
            </a:solidFill>
            <a:prstDash val="solid"/>
          </a:ln>
        </p:spPr>
      </p:sp>
      <p:sp>
        <p:nvSpPr>
          <p:cNvPr id="16" name="Shape 14"/>
          <p:cNvSpPr/>
          <p:nvPr/>
        </p:nvSpPr>
        <p:spPr>
          <a:xfrm>
            <a:off x="5140025" y="2268864"/>
            <a:ext cx="1911645" cy="1850543"/>
          </a:xfrm>
          <a:prstGeom prst="roundRect">
            <a:avLst>
              <a:gd name="adj" fmla="val 5930"/>
            </a:avLst>
          </a:prstGeom>
          <a:solidFill>
            <a:srgbClr val="E6F3EA"/>
          </a:solidFill>
          <a:ln w="9525">
            <a:solidFill>
              <a:srgbClr val="CFE6D6"/>
            </a:solidFill>
            <a:prstDash val="solid"/>
          </a:ln>
        </p:spPr>
      </p:sp>
      <p:sp>
        <p:nvSpPr>
          <p:cNvPr id="17" name="Shape 15"/>
          <p:cNvSpPr/>
          <p:nvPr/>
        </p:nvSpPr>
        <p:spPr>
          <a:xfrm>
            <a:off x="5385735"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538573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5341193" y="2986422"/>
            <a:ext cx="1509309" cy="604259"/>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Ağ geçidi</a:t>
            </a:r>
            <a:endParaRPr lang="tr-TR" sz="1440" dirty="0"/>
          </a:p>
        </p:txBody>
      </p:sp>
      <p:sp>
        <p:nvSpPr>
          <p:cNvPr id="20" name="Text 18"/>
          <p:cNvSpPr txBox="1"/>
          <p:nvPr/>
        </p:nvSpPr>
        <p:spPr>
          <a:xfrm>
            <a:off x="5341193" y="3590681"/>
            <a:ext cx="1509309" cy="415428"/>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Kablosuz ağdan gelen ölçümleri toplar</a:t>
            </a:r>
            <a:endParaRPr lang="tr-TR" sz="1170" dirty="0"/>
          </a:p>
        </p:txBody>
      </p:sp>
      <p:sp>
        <p:nvSpPr>
          <p:cNvPr id="21" name="Shape 19"/>
          <p:cNvSpPr/>
          <p:nvPr/>
        </p:nvSpPr>
        <p:spPr>
          <a:xfrm rot="5400000">
            <a:off x="7143110" y="3095944"/>
            <a:ext cx="201168" cy="196384"/>
          </a:xfrm>
          <a:prstGeom prst="triangle">
            <a:avLst/>
          </a:prstGeom>
          <a:solidFill>
            <a:srgbClr val="BFE0C8"/>
          </a:solidFill>
          <a:ln w="12700">
            <a:solidFill>
              <a:srgbClr val="BFE0C8"/>
            </a:solidFill>
            <a:prstDash val="solid"/>
          </a:ln>
        </p:spPr>
      </p:sp>
      <p:sp>
        <p:nvSpPr>
          <p:cNvPr id="22" name="Shape 20"/>
          <p:cNvSpPr/>
          <p:nvPr/>
        </p:nvSpPr>
        <p:spPr>
          <a:xfrm>
            <a:off x="7435718" y="2268864"/>
            <a:ext cx="1911645" cy="1850543"/>
          </a:xfrm>
          <a:prstGeom prst="roundRect">
            <a:avLst>
              <a:gd name="adj" fmla="val 5930"/>
            </a:avLst>
          </a:prstGeom>
          <a:solidFill>
            <a:srgbClr val="FFFFFF"/>
          </a:solidFill>
          <a:ln w="9525">
            <a:solidFill>
              <a:srgbClr val="DFE6DC"/>
            </a:solidFill>
            <a:prstDash val="solid"/>
          </a:ln>
        </p:spPr>
      </p:sp>
      <p:sp>
        <p:nvSpPr>
          <p:cNvPr id="23" name="Shape 21"/>
          <p:cNvSpPr/>
          <p:nvPr/>
        </p:nvSpPr>
        <p:spPr>
          <a:xfrm>
            <a:off x="768142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768142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7636886" y="2986422"/>
            <a:ext cx="1509309" cy="604259"/>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Sunucu</a:t>
            </a:r>
            <a:endParaRPr lang="tr-TR" sz="1440" dirty="0"/>
          </a:p>
        </p:txBody>
      </p:sp>
      <p:sp>
        <p:nvSpPr>
          <p:cNvPr id="26" name="Text 24"/>
          <p:cNvSpPr txBox="1"/>
          <p:nvPr/>
        </p:nvSpPr>
        <p:spPr>
          <a:xfrm>
            <a:off x="7636886" y="3590681"/>
            <a:ext cx="1509309" cy="415428"/>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Veriyi internet üzerinden alır ve arşivler</a:t>
            </a:r>
            <a:endParaRPr lang="tr-TR" sz="1170" dirty="0"/>
          </a:p>
        </p:txBody>
      </p:sp>
      <p:sp>
        <p:nvSpPr>
          <p:cNvPr id="27" name="Shape 25"/>
          <p:cNvSpPr/>
          <p:nvPr/>
        </p:nvSpPr>
        <p:spPr>
          <a:xfrm rot="5400000">
            <a:off x="9438803" y="3095944"/>
            <a:ext cx="201168" cy="196384"/>
          </a:xfrm>
          <a:prstGeom prst="triangle">
            <a:avLst/>
          </a:prstGeom>
          <a:solidFill>
            <a:srgbClr val="BFE0C8"/>
          </a:solidFill>
          <a:ln w="12700">
            <a:solidFill>
              <a:srgbClr val="BFE0C8"/>
            </a:solidFill>
            <a:prstDash val="solid"/>
          </a:ln>
        </p:spPr>
      </p:sp>
      <p:sp>
        <p:nvSpPr>
          <p:cNvPr id="28" name="Shape 26"/>
          <p:cNvSpPr/>
          <p:nvPr/>
        </p:nvSpPr>
        <p:spPr>
          <a:xfrm>
            <a:off x="9731411" y="2268864"/>
            <a:ext cx="1911645" cy="1850543"/>
          </a:xfrm>
          <a:prstGeom prst="roundRect">
            <a:avLst>
              <a:gd name="adj" fmla="val 5930"/>
            </a:avLst>
          </a:prstGeom>
          <a:solidFill>
            <a:srgbClr val="E6F3EA"/>
          </a:solidFill>
          <a:ln w="9525">
            <a:solidFill>
              <a:srgbClr val="CFE6D6"/>
            </a:solidFill>
            <a:prstDash val="solid"/>
          </a:ln>
        </p:spPr>
      </p:sp>
      <p:sp>
        <p:nvSpPr>
          <p:cNvPr id="29" name="Shape 27"/>
          <p:cNvSpPr/>
          <p:nvPr/>
        </p:nvSpPr>
        <p:spPr>
          <a:xfrm>
            <a:off x="9977120" y="2435035"/>
            <a:ext cx="422981" cy="422981"/>
          </a:xfrm>
          <a:prstGeom prst="ellipse">
            <a:avLst/>
          </a:prstGeom>
          <a:solidFill>
            <a:srgbClr val="1F7A3A"/>
          </a:solidFill>
          <a:ln w="12700">
            <a:solidFill>
              <a:srgbClr val="1F7A3A"/>
            </a:solidFill>
            <a:prstDash val="solid"/>
          </a:ln>
        </p:spPr>
      </p:sp>
      <p:sp>
        <p:nvSpPr>
          <p:cNvPr id="30" name="Text 28"/>
          <p:cNvSpPr txBox="1"/>
          <p:nvPr/>
        </p:nvSpPr>
        <p:spPr>
          <a:xfrm>
            <a:off x="9977120"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5</a:t>
            </a:r>
            <a:endParaRPr lang="tr-TR" sz="1020" dirty="0"/>
          </a:p>
        </p:txBody>
      </p:sp>
      <p:sp>
        <p:nvSpPr>
          <p:cNvPr id="31" name="Text 29"/>
          <p:cNvSpPr txBox="1"/>
          <p:nvPr/>
        </p:nvSpPr>
        <p:spPr>
          <a:xfrm>
            <a:off x="9932579" y="2986422"/>
            <a:ext cx="1509309" cy="604259"/>
          </a:xfrm>
          <a:prstGeom prst="rect">
            <a:avLst/>
          </a:prstGeom>
          <a:noFill/>
          <a:ln/>
        </p:spPr>
        <p:txBody>
          <a:bodyPr wrap="square" lIns="0" tIns="0" rIns="0" bIns="0" rtlCol="0" anchor="t">
            <a:normAutofit/>
          </a:bodyPr>
          <a:lstStyle/>
          <a:p>
            <a:pPr indent="0" marL="0">
              <a:buNone/>
            </a:pPr>
            <a:r>
              <a:rPr lang="tr-TR" altLang="en-US" sz="1440" b="1" dirty="0">
                <a:solidFill>
                  <a:srgbClr val="1B2420"/>
                </a:solidFill>
                <a:latin typeface="Calibri" pitchFamily="34" charset="0"/>
                <a:ea typeface="Calibri" pitchFamily="34" charset="-122"/>
                <a:cs typeface="Calibri" pitchFamily="34" charset="-120"/>
              </a:rPr>
              <a:t>Pano</a:t>
            </a:r>
            <a:endParaRPr lang="tr-TR" sz="1440" dirty="0"/>
          </a:p>
        </p:txBody>
      </p:sp>
      <p:sp>
        <p:nvSpPr>
          <p:cNvPr id="32" name="Text 30"/>
          <p:cNvSpPr txBox="1"/>
          <p:nvPr/>
        </p:nvSpPr>
        <p:spPr>
          <a:xfrm>
            <a:off x="9932579" y="3590681"/>
            <a:ext cx="1509309" cy="415428"/>
          </a:xfrm>
          <a:prstGeom prst="rect">
            <a:avLst/>
          </a:prstGeom>
          <a:noFill/>
          <a:ln/>
        </p:spPr>
        <p:txBody>
          <a:bodyPr wrap="square" lIns="0" tIns="0" rIns="0" bIns="0" rtlCol="0" anchor="t">
            <a:normAutofit/>
          </a:bodyPr>
          <a:lstStyle/>
          <a:p>
            <a:pPr indent="0" marL="0">
              <a:buNone/>
            </a:pPr>
            <a:r>
              <a:rPr lang="tr-TR" altLang="en-US" sz="1170" dirty="0">
                <a:solidFill>
                  <a:srgbClr val="3A4540"/>
                </a:solidFill>
                <a:latin typeface="Calibri" pitchFamily="34" charset="0"/>
                <a:ea typeface="Calibri" pitchFamily="34" charset="-122"/>
                <a:cs typeface="Calibri" pitchFamily="34" charset="-120"/>
              </a:rPr>
              <a:t>Telefondan ya da bilgisayardan izlenir</a:t>
            </a:r>
            <a:endParaRPr lang="tr-TR" sz="1170" dirty="0"/>
          </a:p>
        </p:txBody>
      </p:sp>
      <p:sp>
        <p:nvSpPr>
          <p:cNvPr id="33" name="Text 31"/>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The Things Network, What is LoRaWAN?; KOZTO, IoT Sensör Kurulum Rehberi (2026)</a:t>
            </a:r>
            <a:endParaRPr lang="tr-TR" sz="900" dirty="0"/>
          </a:p>
        </p:txBody>
      </p:sp>
      <p:sp>
        <p:nvSpPr>
          <p:cNvPr id="34" name="Text 3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11</a:t>
            </a:r>
            <a:endParaRPr lang="tr-TR" sz="900" dirty="0"/>
          </a:p>
        </p:txBody>
      </p:sp>
      <p:sp>
        <p:nvSpPr>
          <p:cNvPr id="36" name="Shape 33"/>
          <p:cNvSpPr/>
          <p:nvPr/>
        </p:nvSpPr>
        <p:spPr>
          <a:xfrm>
            <a:off x="548640" y="4346004"/>
            <a:ext cx="3515258" cy="1404902"/>
          </a:xfrm>
          <a:prstGeom prst="roundRect">
            <a:avLst>
              <a:gd name="adj" fmla="val 6509"/>
            </a:avLst>
          </a:prstGeom>
          <a:solidFill>
            <a:srgbClr val="E2F2F6"/>
          </a:solidFill>
          <a:ln w="9525">
            <a:solidFill>
              <a:srgbClr val="E2F2F6"/>
            </a:solidFill>
            <a:prstDash val="solid"/>
          </a:ln>
        </p:spPr>
      </p:sp>
      <p:sp>
        <p:nvSpPr>
          <p:cNvPr id="37" name="Text 34"/>
          <p:cNvSpPr txBox="1"/>
          <p:nvPr/>
        </p:nvSpPr>
        <p:spPr>
          <a:xfrm>
            <a:off x="749808" y="4451750"/>
            <a:ext cx="3112922" cy="256810"/>
          </a:xfrm>
          <a:prstGeom prst="rect">
            <a:avLst/>
          </a:prstGeom>
          <a:noFill/>
          <a:ln/>
        </p:spPr>
        <p:txBody>
          <a:bodyPr wrap="square" lIns="0" tIns="0" rIns="0" bIns="0" rtlCol="0" anchor="t"/>
          <a:lstStyle/>
          <a:p>
            <a:pPr indent="0" marL="0">
              <a:buNone/>
            </a:pPr>
            <a:r>
              <a:rPr lang="tr-TR" altLang="en-US" sz="1310" b="1" dirty="0">
                <a:solidFill>
                  <a:srgbClr val="0E7490"/>
                </a:solidFill>
                <a:latin typeface="Calibri" pitchFamily="34" charset="0"/>
                <a:ea typeface="Calibri" pitchFamily="34" charset="-122"/>
                <a:cs typeface="Calibri" pitchFamily="34" charset="-120"/>
              </a:rPr>
              <a:t>LoRaWAN</a:t>
            </a:r>
            <a:endParaRPr lang="tr-TR" sz="1310" dirty="0"/>
          </a:p>
        </p:txBody>
      </p:sp>
      <p:sp>
        <p:nvSpPr>
          <p:cNvPr id="38" name="Text 35"/>
          <p:cNvSpPr txBox="1"/>
          <p:nvPr/>
        </p:nvSpPr>
        <p:spPr>
          <a:xfrm>
            <a:off x="749808" y="4738773"/>
            <a:ext cx="3112922" cy="936601"/>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Az enerjiyle küçük veri paketleri; kırsalda 10 km'yi aşan menzil, 10 yıla kadar pil ömrü. Kendi ağ geçidiniz ya da bölgesel bir ağ gerekir.</a:t>
            </a:r>
            <a:endParaRPr lang="tr-TR" sz="1130" dirty="0"/>
          </a:p>
        </p:txBody>
      </p:sp>
      <p:sp>
        <p:nvSpPr>
          <p:cNvPr id="39" name="Shape 36"/>
          <p:cNvSpPr/>
          <p:nvPr/>
        </p:nvSpPr>
        <p:spPr>
          <a:xfrm>
            <a:off x="4338218" y="4346004"/>
            <a:ext cx="3515258" cy="1404902"/>
          </a:xfrm>
          <a:prstGeom prst="roundRect">
            <a:avLst>
              <a:gd name="adj" fmla="val 6509"/>
            </a:avLst>
          </a:prstGeom>
          <a:solidFill>
            <a:srgbClr val="E2F2F6"/>
          </a:solidFill>
          <a:ln w="9525">
            <a:solidFill>
              <a:srgbClr val="E2F2F6"/>
            </a:solidFill>
            <a:prstDash val="solid"/>
          </a:ln>
        </p:spPr>
      </p:sp>
      <p:sp>
        <p:nvSpPr>
          <p:cNvPr id="40" name="Text 37"/>
          <p:cNvSpPr txBox="1"/>
          <p:nvPr/>
        </p:nvSpPr>
        <p:spPr>
          <a:xfrm>
            <a:off x="4539386" y="4451750"/>
            <a:ext cx="3112922" cy="256810"/>
          </a:xfrm>
          <a:prstGeom prst="rect">
            <a:avLst/>
          </a:prstGeom>
          <a:noFill/>
          <a:ln/>
        </p:spPr>
        <p:txBody>
          <a:bodyPr wrap="square" lIns="0" tIns="0" rIns="0" bIns="0" rtlCol="0" anchor="t"/>
          <a:lstStyle/>
          <a:p>
            <a:pPr indent="0" marL="0">
              <a:buNone/>
            </a:pPr>
            <a:r>
              <a:rPr lang="tr-TR" altLang="en-US" sz="1310" b="1" dirty="0">
                <a:solidFill>
                  <a:srgbClr val="0E7490"/>
                </a:solidFill>
                <a:latin typeface="Calibri" pitchFamily="34" charset="0"/>
                <a:ea typeface="Calibri" pitchFamily="34" charset="-122"/>
                <a:cs typeface="Calibri" pitchFamily="34" charset="-120"/>
              </a:rPr>
              <a:t>NB-IoT ve LTE-M</a:t>
            </a:r>
            <a:endParaRPr lang="tr-TR" sz="1310" dirty="0"/>
          </a:p>
        </p:txBody>
      </p:sp>
      <p:sp>
        <p:nvSpPr>
          <p:cNvPr id="41" name="Text 38"/>
          <p:cNvSpPr txBox="1"/>
          <p:nvPr/>
        </p:nvSpPr>
        <p:spPr>
          <a:xfrm>
            <a:off x="4539386" y="4738773"/>
            <a:ext cx="3112922" cy="936601"/>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Mobil operatör şebekesi üzerinden çalışan, az enerji harcayan hücresel bağlantı. Kapsama ve abonelik gerekir.</a:t>
            </a:r>
            <a:endParaRPr lang="tr-TR" sz="1130" dirty="0"/>
          </a:p>
        </p:txBody>
      </p:sp>
      <p:sp>
        <p:nvSpPr>
          <p:cNvPr id="42" name="Shape 39"/>
          <p:cNvSpPr/>
          <p:nvPr/>
        </p:nvSpPr>
        <p:spPr>
          <a:xfrm>
            <a:off x="8127797" y="4346004"/>
            <a:ext cx="3515258" cy="1404902"/>
          </a:xfrm>
          <a:prstGeom prst="roundRect">
            <a:avLst>
              <a:gd name="adj" fmla="val 6509"/>
            </a:avLst>
          </a:prstGeom>
          <a:solidFill>
            <a:srgbClr val="FBF1DC"/>
          </a:solidFill>
          <a:ln w="9525">
            <a:solidFill>
              <a:srgbClr val="FBF1DC"/>
            </a:solidFill>
            <a:prstDash val="solid"/>
          </a:ln>
        </p:spPr>
      </p:sp>
      <p:sp>
        <p:nvSpPr>
          <p:cNvPr id="43" name="Text 40"/>
          <p:cNvSpPr txBox="1"/>
          <p:nvPr/>
        </p:nvSpPr>
        <p:spPr>
          <a:xfrm>
            <a:off x="8328965" y="4451750"/>
            <a:ext cx="3112922" cy="256810"/>
          </a:xfrm>
          <a:prstGeom prst="rect">
            <a:avLst/>
          </a:prstGeom>
          <a:noFill/>
          <a:ln/>
        </p:spPr>
        <p:txBody>
          <a:bodyPr wrap="square" lIns="0" tIns="0" rIns="0" bIns="0" rtlCol="0" anchor="t"/>
          <a:lstStyle/>
          <a:p>
            <a:pPr indent="0" marL="0">
              <a:buNone/>
            </a:pPr>
            <a:r>
              <a:rPr lang="tr-TR" altLang="en-US" sz="1310" b="1" dirty="0">
                <a:solidFill>
                  <a:srgbClr val="854D0E"/>
                </a:solidFill>
                <a:latin typeface="Calibri" pitchFamily="34" charset="0"/>
                <a:ea typeface="Calibri" pitchFamily="34" charset="-122"/>
                <a:cs typeface="Calibri" pitchFamily="34" charset="-120"/>
              </a:rPr>
              <a:t>Bakım ve güvenlik</a:t>
            </a:r>
            <a:endParaRPr lang="tr-TR" sz="1310" dirty="0"/>
          </a:p>
        </p:txBody>
      </p:sp>
      <p:sp>
        <p:nvSpPr>
          <p:cNvPr id="44" name="Text 41"/>
          <p:cNvSpPr txBox="1"/>
          <p:nvPr/>
        </p:nvSpPr>
        <p:spPr>
          <a:xfrm>
            <a:off x="8328965" y="4738773"/>
            <a:ext cx="3112922" cy="936601"/>
          </a:xfrm>
          <a:prstGeom prst="rect">
            <a:avLst/>
          </a:prstGeom>
          <a:noFill/>
          <a:ln/>
        </p:spPr>
        <p:txBody>
          <a:bodyPr wrap="square" lIns="0" tIns="0" rIns="0" bIns="0" rtlCol="0" anchor="t">
            <a:normAutofit/>
          </a:bodyPr>
          <a:lstStyle/>
          <a:p>
            <a:pPr indent="0" marL="0">
              <a:buNone/>
            </a:pPr>
            <a:r>
              <a:rPr lang="tr-TR" altLang="en-US" sz="1130" dirty="0">
                <a:solidFill>
                  <a:srgbClr val="3A4540"/>
                </a:solidFill>
                <a:latin typeface="Calibri" pitchFamily="34" charset="0"/>
                <a:ea typeface="Calibri" pitchFamily="34" charset="-122"/>
                <a:cs typeface="Calibri" pitchFamily="34" charset="-120"/>
              </a:rPr>
              <a:t>Haftada bir temizlik, kablo ve pil kontrolü; ayda bir kalibrasyon ve haberleşme testi. Şifreleri değiştirin, yazılımı güncel tutun.</a:t>
            </a:r>
            <a:endParaRPr lang="tr-TR" sz="113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3</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IoT panosu: temmuzda bir portakal bahçesi</a:t>
            </a:r>
            <a:endParaRPr lang="tr-TR" sz="2700" dirty="0"/>
          </a:p>
        </p:txBody>
      </p:sp>
      <p:sp>
        <p:nvSpPr>
          <p:cNvPr id="4" name="Text 2"/>
          <p:cNvSpPr txBox="1"/>
          <p:nvPr/>
        </p:nvSpPr>
        <p:spPr>
          <a:xfrm>
            <a:off x="548640" y="2231098"/>
            <a:ext cx="576072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Görev: </a:t>
            </a:r>
            <a:r>
              <a:rPr lang="tr-TR" altLang="en-US" sz="1530" dirty="0">
                <a:solidFill>
                  <a:srgbClr val="3A4540"/>
                </a:solidFill>
                <a:latin typeface="Calibri" pitchFamily="34" charset="0"/>
                <a:ea typeface="Calibri" pitchFamily="34" charset="-122"/>
                <a:cs typeface="Calibri" pitchFamily="34" charset="-120"/>
              </a:rPr>
              <a:t>Kozan'da damla sulamalı bahçe, 1-14 Temmuz; 30 ve 60 cm toprak nemi ile en yüksek sıcaklık.</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Hedef bant: </a:t>
            </a:r>
            <a:r>
              <a:rPr lang="tr-TR" altLang="en-US" sz="1530" dirty="0">
                <a:solidFill>
                  <a:srgbClr val="3A4540"/>
                </a:solidFill>
                <a:latin typeface="Calibri" pitchFamily="34" charset="0"/>
                <a:ea typeface="Calibri" pitchFamily="34" charset="-122"/>
                <a:cs typeface="Calibri" pitchFamily="34" charset="-120"/>
              </a:rPr>
              <a:t>30 cm için %24-34 (danışmanın belirlediği sınırlar).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Okuyun: </a:t>
            </a:r>
            <a:r>
              <a:rPr lang="tr-TR" altLang="en-US" sz="1530" dirty="0">
                <a:solidFill>
                  <a:srgbClr val="3A4540"/>
                </a:solidFill>
                <a:latin typeface="Calibri" pitchFamily="34" charset="0"/>
                <a:ea typeface="Calibri" pitchFamily="34" charset="-122"/>
                <a:cs typeface="Calibri" pitchFamily="34" charset="-120"/>
              </a:rPr>
              <a:t>ani yükselişler sulamadır; iki sulama arasındaki düşüş sıcak günlerde hızlanır.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Dikkat: </a:t>
            </a:r>
            <a:r>
              <a:rPr lang="tr-TR" altLang="en-US" sz="1530" dirty="0">
                <a:solidFill>
                  <a:srgbClr val="3A4540"/>
                </a:solidFill>
                <a:latin typeface="Calibri" pitchFamily="34" charset="0"/>
                <a:ea typeface="Calibri" pitchFamily="34" charset="-122"/>
                <a:cs typeface="Calibri" pitchFamily="34" charset="-120"/>
              </a:rPr>
              <a:t>60 cm'deki yükseliş suyun kök bölgesinin altına kaçtığını gösterir.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Bağlam: </a:t>
            </a:r>
            <a:r>
              <a:rPr lang="tr-TR" altLang="en-US" sz="1530" dirty="0">
                <a:solidFill>
                  <a:srgbClr val="3A4540"/>
                </a:solidFill>
                <a:latin typeface="Calibri" pitchFamily="34" charset="0"/>
                <a:ea typeface="Calibri" pitchFamily="34" charset="-122"/>
                <a:cs typeface="Calibri" pitchFamily="34" charset="-120"/>
              </a:rPr>
              <a:t>Adana'da temmuzda ortalama en yüksek sıcaklık 33,9 °C, aylık yağış 10,1 mm.</a:t>
            </a:r>
            <a:endParaRPr lang="tr-TR" sz="1530" dirty="0"/>
          </a:p>
        </p:txBody>
      </p:sp>
      <p:pic>
        <p:nvPicPr>
          <p:cNvPr id="5" name="Image 0" descr="/root/kozan-akilli-tarim/sunum/build/cache/m3-tr-dash3-6b19f393-1800-0.jpg">    </p:cNvPr>
          <p:cNvPicPr>
            <a:picLocks noChangeAspect="1"/>
          </p:cNvPicPr>
          <p:nvPr/>
        </p:nvPicPr>
        <p:blipFill>
          <a:blip r:embed="rId1"/>
          <a:stretch>
            <a:fillRect/>
          </a:stretch>
        </p:blipFill>
        <p:spPr>
          <a:xfrm>
            <a:off x="7608112" y="2231098"/>
            <a:ext cx="3147671"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720840" y="5509203"/>
            <a:ext cx="492221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3 etkinliği: IoT panosu (kurgusal ama gerçekçi veri)</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MGM, Resmi istatistikler: Adana (1929-2025)</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12</a:t>
            </a:r>
            <a:endParaRPr lang="tr-TR"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UYDU VE DRONE GÖRÜNTÜLERİ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NDVI: bitkinin görünmeyen ışığı</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USGS, NDVI, the Foundation for Remote Sensing Phenology</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13</a:t>
            </a:r>
            <a:endParaRPr lang="tr-TR" sz="900" dirty="0"/>
          </a:p>
        </p:txBody>
      </p:sp>
      <p:sp>
        <p:nvSpPr>
          <p:cNvPr id="7" name="Shape 4"/>
          <p:cNvSpPr/>
          <p:nvPr/>
        </p:nvSpPr>
        <p:spPr>
          <a:xfrm>
            <a:off x="548640" y="2231098"/>
            <a:ext cx="6400800" cy="3474489"/>
          </a:xfrm>
          <a:prstGeom prst="roundRect">
            <a:avLst>
              <a:gd name="adj" fmla="val 2632"/>
            </a:avLst>
          </a:prstGeom>
          <a:solidFill>
            <a:srgbClr val="F2F6F3"/>
          </a:solidFill>
          <a:ln w="9525">
            <a:solidFill>
              <a:srgbClr val="E1E9E3"/>
            </a:solidFill>
            <a:prstDash val="solid"/>
          </a:ln>
        </p:spPr>
      </p:sp>
      <p:sp>
        <p:nvSpPr>
          <p:cNvPr id="8" name="Shape 5"/>
          <p:cNvSpPr/>
          <p:nvPr/>
        </p:nvSpPr>
        <p:spPr>
          <a:xfrm>
            <a:off x="932311" y="2450142"/>
            <a:ext cx="604259" cy="604259"/>
          </a:xfrm>
          <a:prstGeom prst="ellipse">
            <a:avLst/>
          </a:prstGeom>
          <a:solidFill>
            <a:srgbClr val="A16207"/>
          </a:solidFill>
          <a:ln w="12700">
            <a:solidFill>
              <a:srgbClr val="A16207"/>
            </a:solidFill>
            <a:prstDash val="solid"/>
          </a:ln>
        </p:spPr>
      </p:sp>
      <p:sp>
        <p:nvSpPr>
          <p:cNvPr id="9" name="Text 6"/>
          <p:cNvSpPr txBox="1"/>
          <p:nvPr/>
        </p:nvSpPr>
        <p:spPr>
          <a:xfrm>
            <a:off x="548640" y="3107273"/>
            <a:ext cx="1371600" cy="241704"/>
          </a:xfrm>
          <a:prstGeom prst="rect">
            <a:avLst/>
          </a:prstGeom>
          <a:noFill/>
          <a:ln/>
        </p:spPr>
        <p:txBody>
          <a:bodyPr wrap="square" lIns="0" tIns="0" rIns="0" bIns="0" rtlCol="0" anchor="t"/>
          <a:lstStyle/>
          <a:p>
            <a:pPr algn="ctr" indent="0" marL="0">
              <a:buNone/>
            </a:pPr>
            <a:r>
              <a:rPr lang="tr-TR" altLang="en-US" sz="1170" b="1" dirty="0">
                <a:solidFill>
                  <a:srgbClr val="5F6C66"/>
                </a:solidFill>
                <a:latin typeface="Calibri" pitchFamily="34" charset="0"/>
                <a:ea typeface="Calibri" pitchFamily="34" charset="-122"/>
                <a:cs typeface="Calibri" pitchFamily="34" charset="-120"/>
              </a:rPr>
              <a:t>Güneş</a:t>
            </a:r>
            <a:endParaRPr lang="tr-TR" sz="1170" dirty="0"/>
          </a:p>
        </p:txBody>
      </p:sp>
      <p:sp>
        <p:nvSpPr>
          <p:cNvPr id="10" name="Shape 7"/>
          <p:cNvSpPr/>
          <p:nvPr/>
        </p:nvSpPr>
        <p:spPr>
          <a:xfrm>
            <a:off x="2651760" y="4300685"/>
            <a:ext cx="2194560" cy="468301"/>
          </a:xfrm>
          <a:prstGeom prst="ellipse">
            <a:avLst/>
          </a:prstGeom>
          <a:solidFill>
            <a:srgbClr val="1F7A3A"/>
          </a:solidFill>
          <a:ln w="12700">
            <a:solidFill>
              <a:srgbClr val="1F7A3A"/>
            </a:solidFill>
            <a:prstDash val="solid"/>
          </a:ln>
        </p:spPr>
      </p:sp>
      <p:sp>
        <p:nvSpPr>
          <p:cNvPr id="11" name="Text 8"/>
          <p:cNvSpPr txBox="1"/>
          <p:nvPr/>
        </p:nvSpPr>
        <p:spPr>
          <a:xfrm>
            <a:off x="2377440" y="4814305"/>
            <a:ext cx="2743200" cy="256810"/>
          </a:xfrm>
          <a:prstGeom prst="rect">
            <a:avLst/>
          </a:prstGeom>
          <a:noFill/>
          <a:ln/>
        </p:spPr>
        <p:txBody>
          <a:bodyPr wrap="square" lIns="0" tIns="0" rIns="0" bIns="0" rtlCol="0" anchor="t"/>
          <a:lstStyle/>
          <a:p>
            <a:pPr algn="ctr" indent="0" marL="0">
              <a:buNone/>
            </a:pPr>
            <a:r>
              <a:rPr lang="tr-TR" altLang="en-US" sz="1260" b="1" dirty="0">
                <a:solidFill>
                  <a:srgbClr val="1F7A3A"/>
                </a:solidFill>
                <a:latin typeface="Calibri" pitchFamily="34" charset="0"/>
                <a:ea typeface="Calibri" pitchFamily="34" charset="-122"/>
                <a:cs typeface="Calibri" pitchFamily="34" charset="-120"/>
              </a:rPr>
              <a:t>Sağlıklı yaprak</a:t>
            </a:r>
            <a:endParaRPr lang="tr-TR" sz="1260" dirty="0"/>
          </a:p>
        </p:txBody>
      </p:sp>
      <p:sp>
        <p:nvSpPr>
          <p:cNvPr id="12" name="Shape 9"/>
          <p:cNvSpPr/>
          <p:nvPr/>
        </p:nvSpPr>
        <p:spPr>
          <a:xfrm>
            <a:off x="5349240" y="2374610"/>
            <a:ext cx="1417320" cy="362555"/>
          </a:xfrm>
          <a:prstGeom prst="roundRect">
            <a:avLst>
              <a:gd name="adj" fmla="val 20177"/>
            </a:avLst>
          </a:prstGeom>
          <a:solidFill>
            <a:srgbClr val="0E7490"/>
          </a:solidFill>
          <a:ln w="12700">
            <a:solidFill>
              <a:srgbClr val="0E7490"/>
            </a:solidFill>
            <a:prstDash val="solid"/>
          </a:ln>
        </p:spPr>
      </p:sp>
      <p:sp>
        <p:nvSpPr>
          <p:cNvPr id="13" name="Text 10"/>
          <p:cNvSpPr txBox="1"/>
          <p:nvPr/>
        </p:nvSpPr>
        <p:spPr>
          <a:xfrm>
            <a:off x="5349240" y="2374610"/>
            <a:ext cx="1417320" cy="362555"/>
          </a:xfrm>
          <a:prstGeom prst="rect">
            <a:avLst/>
          </a:prstGeom>
          <a:noFill/>
          <a:ln/>
        </p:spPr>
        <p:txBody>
          <a:bodyPr wrap="square" lIns="0" tIns="0" rIns="0" bIns="0" rtlCol="0" anchor="ctr">
            <a:normAutofit/>
          </a:bodyPr>
          <a:lstStyle/>
          <a:p>
            <a:pPr algn="ctr" indent="0" marL="0">
              <a:buNone/>
            </a:pPr>
            <a:r>
              <a:rPr lang="tr-TR" altLang="en-US" sz="1170" b="1" dirty="0">
                <a:solidFill>
                  <a:srgbClr val="FFFFFF"/>
                </a:solidFill>
                <a:latin typeface="Calibri" pitchFamily="34" charset="0"/>
                <a:ea typeface="Calibri" pitchFamily="34" charset="-122"/>
                <a:cs typeface="Calibri" pitchFamily="34" charset="-120"/>
              </a:rPr>
              <a:t>Sensör</a:t>
            </a:r>
            <a:endParaRPr lang="tr-TR" sz="1170" dirty="0"/>
          </a:p>
        </p:txBody>
      </p:sp>
      <p:sp>
        <p:nvSpPr>
          <p:cNvPr id="14" name="Shape 11"/>
          <p:cNvSpPr/>
          <p:nvPr/>
        </p:nvSpPr>
        <p:spPr>
          <a:xfrm>
            <a:off x="1481328" y="2956209"/>
            <a:ext cx="1947672" cy="1359583"/>
          </a:xfrm>
          <a:prstGeom prst="line">
            <a:avLst/>
          </a:prstGeom>
          <a:noFill/>
          <a:ln w="50800">
            <a:solidFill>
              <a:srgbClr val="B91C1C"/>
            </a:solidFill>
            <a:prstDash val="solid"/>
          </a:ln>
        </p:spPr>
      </p:sp>
      <p:sp>
        <p:nvSpPr>
          <p:cNvPr id="15" name="Shape 12"/>
          <p:cNvSpPr/>
          <p:nvPr/>
        </p:nvSpPr>
        <p:spPr>
          <a:xfrm>
            <a:off x="1572768" y="2805144"/>
            <a:ext cx="2057400" cy="1510647"/>
          </a:xfrm>
          <a:prstGeom prst="line">
            <a:avLst/>
          </a:prstGeom>
          <a:noFill/>
          <a:ln w="50800">
            <a:solidFill>
              <a:srgbClr val="5F6C66"/>
            </a:solidFill>
            <a:prstDash val="dash"/>
          </a:ln>
        </p:spPr>
      </p:sp>
      <p:sp>
        <p:nvSpPr>
          <p:cNvPr id="16" name="Shape 13"/>
          <p:cNvSpPr/>
          <p:nvPr/>
        </p:nvSpPr>
        <p:spPr>
          <a:xfrm flipV="1">
            <a:off x="3977640" y="2737165"/>
            <a:ext cx="1463040" cy="1578626"/>
          </a:xfrm>
          <a:prstGeom prst="line">
            <a:avLst/>
          </a:prstGeom>
          <a:noFill/>
          <a:ln w="76200">
            <a:solidFill>
              <a:srgbClr val="5F6C66"/>
            </a:solidFill>
            <a:prstDash val="dash"/>
          </a:ln>
        </p:spPr>
      </p:sp>
      <p:sp>
        <p:nvSpPr>
          <p:cNvPr id="17" name="Shape 14"/>
          <p:cNvSpPr/>
          <p:nvPr/>
        </p:nvSpPr>
        <p:spPr>
          <a:xfrm flipV="1">
            <a:off x="4069080" y="3885257"/>
            <a:ext cx="822960" cy="453194"/>
          </a:xfrm>
          <a:prstGeom prst="line">
            <a:avLst/>
          </a:prstGeom>
          <a:noFill/>
          <a:ln w="19050">
            <a:solidFill>
              <a:srgbClr val="B91C1C"/>
            </a:solidFill>
            <a:prstDash val="solid"/>
          </a:ln>
        </p:spPr>
      </p:sp>
      <p:sp>
        <p:nvSpPr>
          <p:cNvPr id="18" name="Text 15"/>
          <p:cNvSpPr txBox="1"/>
          <p:nvPr/>
        </p:nvSpPr>
        <p:spPr>
          <a:xfrm>
            <a:off x="5486400" y="2941102"/>
            <a:ext cx="1417320" cy="566493"/>
          </a:xfrm>
          <a:prstGeom prst="rect">
            <a:avLst/>
          </a:prstGeom>
          <a:noFill/>
          <a:ln/>
        </p:spPr>
        <p:txBody>
          <a:bodyPr wrap="square" lIns="0" tIns="0" rIns="0" bIns="0" rtlCol="0" anchor="t">
            <a:normAutofit/>
          </a:bodyPr>
          <a:lstStyle/>
          <a:p>
            <a:pPr indent="0" marL="0">
              <a:buNone/>
            </a:pPr>
            <a:r>
              <a:rPr lang="tr-TR" altLang="en-US" sz="1130" b="1" dirty="0">
                <a:solidFill>
                  <a:srgbClr val="5F6C66"/>
                </a:solidFill>
                <a:latin typeface="Calibri" pitchFamily="34" charset="0"/>
                <a:ea typeface="Calibri" pitchFamily="34" charset="-122"/>
                <a:cs typeface="Calibri" pitchFamily="34" charset="-120"/>
              </a:rPr>
              <a:t>Yakın kızılötesi: çok yansır</a:t>
            </a:r>
            <a:endParaRPr lang="tr-TR" sz="1130" dirty="0"/>
          </a:p>
        </p:txBody>
      </p:sp>
      <p:sp>
        <p:nvSpPr>
          <p:cNvPr id="19" name="Text 16"/>
          <p:cNvSpPr txBox="1"/>
          <p:nvPr/>
        </p:nvSpPr>
        <p:spPr>
          <a:xfrm>
            <a:off x="5029200" y="3734192"/>
            <a:ext cx="1874520" cy="377662"/>
          </a:xfrm>
          <a:prstGeom prst="rect">
            <a:avLst/>
          </a:prstGeom>
          <a:noFill/>
          <a:ln/>
        </p:spPr>
        <p:txBody>
          <a:bodyPr wrap="square" lIns="0" tIns="0" rIns="0" bIns="0" rtlCol="0" anchor="t">
            <a:normAutofit/>
          </a:bodyPr>
          <a:lstStyle/>
          <a:p>
            <a:pPr indent="0" marL="0">
              <a:buNone/>
            </a:pPr>
            <a:r>
              <a:rPr lang="tr-TR" altLang="en-US" sz="1130" b="1" dirty="0">
                <a:solidFill>
                  <a:srgbClr val="B91C1C"/>
                </a:solidFill>
                <a:latin typeface="Calibri" pitchFamily="34" charset="0"/>
                <a:ea typeface="Calibri" pitchFamily="34" charset="-122"/>
                <a:cs typeface="Calibri" pitchFamily="34" charset="-120"/>
              </a:rPr>
              <a:t>Kırmızı: az yansır</a:t>
            </a:r>
            <a:endParaRPr lang="tr-TR" sz="1130" dirty="0"/>
          </a:p>
        </p:txBody>
      </p:sp>
      <p:sp>
        <p:nvSpPr>
          <p:cNvPr id="20" name="Shape 17"/>
          <p:cNvSpPr/>
          <p:nvPr/>
        </p:nvSpPr>
        <p:spPr>
          <a:xfrm>
            <a:off x="822960" y="5297712"/>
            <a:ext cx="502920" cy="0"/>
          </a:xfrm>
          <a:prstGeom prst="line">
            <a:avLst/>
          </a:prstGeom>
          <a:noFill/>
          <a:ln w="50800">
            <a:solidFill>
              <a:srgbClr val="B91C1C"/>
            </a:solidFill>
            <a:prstDash val="solid"/>
          </a:ln>
        </p:spPr>
      </p:sp>
      <p:sp>
        <p:nvSpPr>
          <p:cNvPr id="21" name="Text 18"/>
          <p:cNvSpPr txBox="1"/>
          <p:nvPr/>
        </p:nvSpPr>
        <p:spPr>
          <a:xfrm>
            <a:off x="1417320" y="5191967"/>
            <a:ext cx="2377440" cy="211491"/>
          </a:xfrm>
          <a:prstGeom prst="rect">
            <a:avLst/>
          </a:prstGeom>
          <a:noFill/>
          <a:ln/>
        </p:spPr>
        <p:txBody>
          <a:bodyPr wrap="square" lIns="0" tIns="0" rIns="0" bIns="0" rtlCol="0" anchor="ctr"/>
          <a:lstStyle/>
          <a:p>
            <a:pPr indent="0" marL="0">
              <a:buNone/>
            </a:pPr>
            <a:r>
              <a:rPr lang="tr-TR" altLang="en-US" sz="1080" dirty="0">
                <a:solidFill>
                  <a:srgbClr val="3A4540"/>
                </a:solidFill>
                <a:latin typeface="Calibri" pitchFamily="34" charset="0"/>
                <a:ea typeface="Calibri" pitchFamily="34" charset="-122"/>
                <a:cs typeface="Calibri" pitchFamily="34" charset="-120"/>
              </a:rPr>
              <a:t>Kırmızı ışık</a:t>
            </a:r>
            <a:endParaRPr lang="tr-TR" sz="1080" dirty="0"/>
          </a:p>
        </p:txBody>
      </p:sp>
      <p:sp>
        <p:nvSpPr>
          <p:cNvPr id="22" name="Shape 19"/>
          <p:cNvSpPr/>
          <p:nvPr/>
        </p:nvSpPr>
        <p:spPr>
          <a:xfrm>
            <a:off x="822960" y="5539416"/>
            <a:ext cx="502920" cy="0"/>
          </a:xfrm>
          <a:prstGeom prst="line">
            <a:avLst/>
          </a:prstGeom>
          <a:noFill/>
          <a:ln w="50800">
            <a:solidFill>
              <a:srgbClr val="5F6C66"/>
            </a:solidFill>
            <a:prstDash val="dash"/>
          </a:ln>
        </p:spPr>
      </p:sp>
      <p:sp>
        <p:nvSpPr>
          <p:cNvPr id="23" name="Text 20"/>
          <p:cNvSpPr txBox="1"/>
          <p:nvPr/>
        </p:nvSpPr>
        <p:spPr>
          <a:xfrm>
            <a:off x="1417320" y="5433670"/>
            <a:ext cx="2926080" cy="211491"/>
          </a:xfrm>
          <a:prstGeom prst="rect">
            <a:avLst/>
          </a:prstGeom>
          <a:noFill/>
          <a:ln/>
        </p:spPr>
        <p:txBody>
          <a:bodyPr wrap="square" lIns="0" tIns="0" rIns="0" bIns="0" rtlCol="0" anchor="ctr"/>
          <a:lstStyle/>
          <a:p>
            <a:pPr indent="0" marL="0">
              <a:buNone/>
            </a:pPr>
            <a:r>
              <a:rPr lang="tr-TR" altLang="en-US" sz="1080" dirty="0">
                <a:solidFill>
                  <a:srgbClr val="3A4540"/>
                </a:solidFill>
                <a:latin typeface="Calibri" pitchFamily="34" charset="0"/>
                <a:ea typeface="Calibri" pitchFamily="34" charset="-122"/>
                <a:cs typeface="Calibri" pitchFamily="34" charset="-120"/>
              </a:rPr>
              <a:t>Yakın kızılötesi (NIR)</a:t>
            </a:r>
            <a:endParaRPr lang="tr-TR" sz="1080" dirty="0"/>
          </a:p>
        </p:txBody>
      </p:sp>
      <p:sp>
        <p:nvSpPr>
          <p:cNvPr id="24" name="Shape 21"/>
          <p:cNvSpPr/>
          <p:nvPr/>
        </p:nvSpPr>
        <p:spPr>
          <a:xfrm>
            <a:off x="7269480" y="2231098"/>
            <a:ext cx="4373575" cy="981921"/>
          </a:xfrm>
          <a:prstGeom prst="roundRect">
            <a:avLst>
              <a:gd name="adj" fmla="val 9312"/>
            </a:avLst>
          </a:prstGeom>
          <a:solidFill>
            <a:srgbClr val="0E3D1E"/>
          </a:solidFill>
          <a:ln w="9525">
            <a:solidFill>
              <a:srgbClr val="0E3D1E"/>
            </a:solidFill>
            <a:prstDash val="solid"/>
          </a:ln>
        </p:spPr>
      </p:sp>
      <p:sp>
        <p:nvSpPr>
          <p:cNvPr id="25" name="Text 22"/>
          <p:cNvSpPr txBox="1"/>
          <p:nvPr/>
        </p:nvSpPr>
        <p:spPr>
          <a:xfrm>
            <a:off x="7498080" y="2367056"/>
            <a:ext cx="3916375" cy="415428"/>
          </a:xfrm>
          <a:prstGeom prst="rect">
            <a:avLst/>
          </a:prstGeom>
          <a:noFill/>
          <a:ln/>
        </p:spPr>
        <p:txBody>
          <a:bodyPr wrap="square" lIns="0" tIns="0" rIns="0" bIns="0" rtlCol="0" anchor="ctr">
            <a:normAutofit/>
          </a:bodyPr>
          <a:lstStyle/>
          <a:p>
            <a:pPr indent="0" marL="0">
              <a:buNone/>
            </a:pPr>
            <a:r>
              <a:rPr lang="tr-TR" altLang="en-US" sz="1710" b="1" dirty="0">
                <a:solidFill>
                  <a:srgbClr val="FFFFFF"/>
                </a:solidFill>
                <a:latin typeface="Calibri" pitchFamily="34" charset="0"/>
                <a:ea typeface="Calibri" pitchFamily="34" charset="-122"/>
                <a:cs typeface="Calibri" pitchFamily="34" charset="-120"/>
              </a:rPr>
              <a:t>NDVI = (NIR − Kırmızı) / (NIR + Kırmızı)</a:t>
            </a:r>
            <a:endParaRPr lang="tr-TR" sz="1710" dirty="0"/>
          </a:p>
        </p:txBody>
      </p:sp>
      <p:sp>
        <p:nvSpPr>
          <p:cNvPr id="26" name="Text 23"/>
          <p:cNvSpPr txBox="1"/>
          <p:nvPr/>
        </p:nvSpPr>
        <p:spPr>
          <a:xfrm>
            <a:off x="7498080" y="2805144"/>
            <a:ext cx="3916375" cy="271917"/>
          </a:xfrm>
          <a:prstGeom prst="rect">
            <a:avLst/>
          </a:prstGeom>
          <a:noFill/>
          <a:ln/>
        </p:spPr>
        <p:txBody>
          <a:bodyPr wrap="square" lIns="0" tIns="0" rIns="0" bIns="0" rtlCol="0" anchor="ctr"/>
          <a:lstStyle/>
          <a:p>
            <a:pPr indent="0" marL="0">
              <a:buNone/>
            </a:pPr>
            <a:r>
              <a:rPr lang="tr-TR" altLang="en-US" sz="1170" dirty="0">
                <a:solidFill>
                  <a:srgbClr val="CFE6D6"/>
                </a:solidFill>
                <a:latin typeface="Calibri" pitchFamily="34" charset="0"/>
                <a:ea typeface="Calibri" pitchFamily="34" charset="-122"/>
                <a:cs typeface="Calibri" pitchFamily="34" charset="-120"/>
              </a:rPr>
              <a:t>Sonuç −1 ile +1 arasında bir sayıdır</a:t>
            </a:r>
            <a:endParaRPr lang="tr-TR" sz="1170" dirty="0"/>
          </a:p>
        </p:txBody>
      </p:sp>
      <p:sp>
        <p:nvSpPr>
          <p:cNvPr id="27" name="Shape 24"/>
          <p:cNvSpPr/>
          <p:nvPr/>
        </p:nvSpPr>
        <p:spPr>
          <a:xfrm>
            <a:off x="7269480" y="3364083"/>
            <a:ext cx="1325880" cy="392768"/>
          </a:xfrm>
          <a:prstGeom prst="roundRect">
            <a:avLst>
              <a:gd name="adj" fmla="val 18625"/>
            </a:avLst>
          </a:prstGeom>
          <a:solidFill>
            <a:srgbClr val="1F7A3A"/>
          </a:solidFill>
          <a:ln w="12700">
            <a:solidFill>
              <a:srgbClr val="1F7A3A"/>
            </a:solidFill>
            <a:prstDash val="solid"/>
          </a:ln>
        </p:spPr>
      </p:sp>
      <p:sp>
        <p:nvSpPr>
          <p:cNvPr id="28" name="Text 25"/>
          <p:cNvSpPr txBox="1"/>
          <p:nvPr/>
        </p:nvSpPr>
        <p:spPr>
          <a:xfrm>
            <a:off x="7269480" y="3364083"/>
            <a:ext cx="1325880" cy="392768"/>
          </a:xfrm>
          <a:prstGeom prst="rect">
            <a:avLst/>
          </a:prstGeom>
          <a:noFill/>
          <a:ln/>
        </p:spPr>
        <p:txBody>
          <a:bodyPr wrap="square" lIns="0" tIns="0" rIns="0" bIns="0" rtlCol="0" anchor="ctr">
            <a:normAutofit/>
          </a:bodyP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0,6-0,9</a:t>
            </a:r>
            <a:endParaRPr lang="tr-TR" sz="1260" dirty="0"/>
          </a:p>
        </p:txBody>
      </p:sp>
      <p:sp>
        <p:nvSpPr>
          <p:cNvPr id="29" name="Text 26"/>
          <p:cNvSpPr txBox="1"/>
          <p:nvPr/>
        </p:nvSpPr>
        <p:spPr>
          <a:xfrm>
            <a:off x="8732520" y="3364083"/>
            <a:ext cx="2910535" cy="392768"/>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Yoğun, sağlıklı bitki örtüsü</a:t>
            </a:r>
            <a:endParaRPr lang="tr-TR" sz="1220" dirty="0"/>
          </a:p>
        </p:txBody>
      </p:sp>
      <p:sp>
        <p:nvSpPr>
          <p:cNvPr id="30" name="Shape 27"/>
          <p:cNvSpPr/>
          <p:nvPr/>
        </p:nvSpPr>
        <p:spPr>
          <a:xfrm>
            <a:off x="7269480" y="3847491"/>
            <a:ext cx="1325880" cy="392768"/>
          </a:xfrm>
          <a:prstGeom prst="roundRect">
            <a:avLst>
              <a:gd name="adj" fmla="val 18625"/>
            </a:avLst>
          </a:prstGeom>
          <a:solidFill>
            <a:srgbClr val="A16207"/>
          </a:solidFill>
          <a:ln w="12700">
            <a:solidFill>
              <a:srgbClr val="A16207"/>
            </a:solidFill>
            <a:prstDash val="solid"/>
          </a:ln>
        </p:spPr>
      </p:sp>
      <p:sp>
        <p:nvSpPr>
          <p:cNvPr id="31" name="Text 28"/>
          <p:cNvSpPr txBox="1"/>
          <p:nvPr/>
        </p:nvSpPr>
        <p:spPr>
          <a:xfrm>
            <a:off x="7269480" y="3847491"/>
            <a:ext cx="1325880" cy="392768"/>
          </a:xfrm>
          <a:prstGeom prst="rect">
            <a:avLst/>
          </a:prstGeom>
          <a:noFill/>
          <a:ln/>
        </p:spPr>
        <p:txBody>
          <a:bodyPr wrap="square" lIns="0" tIns="0" rIns="0" bIns="0" rtlCol="0" anchor="ctr">
            <a:normAutofit/>
          </a:bodyP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0,2-0,5</a:t>
            </a:r>
            <a:endParaRPr lang="tr-TR" sz="1260" dirty="0"/>
          </a:p>
        </p:txBody>
      </p:sp>
      <p:sp>
        <p:nvSpPr>
          <p:cNvPr id="32" name="Text 29"/>
          <p:cNvSpPr txBox="1"/>
          <p:nvPr/>
        </p:nvSpPr>
        <p:spPr>
          <a:xfrm>
            <a:off x="8732520" y="3847491"/>
            <a:ext cx="2910535" cy="392768"/>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Seyrek ya da strese girmiş bitki örtüsü</a:t>
            </a:r>
            <a:endParaRPr lang="tr-TR" sz="1220" dirty="0"/>
          </a:p>
        </p:txBody>
      </p:sp>
      <p:sp>
        <p:nvSpPr>
          <p:cNvPr id="33" name="Shape 30"/>
          <p:cNvSpPr/>
          <p:nvPr/>
        </p:nvSpPr>
        <p:spPr>
          <a:xfrm>
            <a:off x="7269480" y="4330898"/>
            <a:ext cx="1325880" cy="392768"/>
          </a:xfrm>
          <a:prstGeom prst="roundRect">
            <a:avLst>
              <a:gd name="adj" fmla="val 18625"/>
            </a:avLst>
          </a:prstGeom>
          <a:solidFill>
            <a:srgbClr val="8A7F72"/>
          </a:solidFill>
          <a:ln w="12700">
            <a:solidFill>
              <a:srgbClr val="8A7F72"/>
            </a:solidFill>
            <a:prstDash val="solid"/>
          </a:ln>
        </p:spPr>
      </p:sp>
      <p:sp>
        <p:nvSpPr>
          <p:cNvPr id="34" name="Text 31"/>
          <p:cNvSpPr txBox="1"/>
          <p:nvPr/>
        </p:nvSpPr>
        <p:spPr>
          <a:xfrm>
            <a:off x="7269480" y="4330898"/>
            <a:ext cx="1325880" cy="392768"/>
          </a:xfrm>
          <a:prstGeom prst="rect">
            <a:avLst/>
          </a:prstGeom>
          <a:noFill/>
          <a:ln/>
        </p:spPr>
        <p:txBody>
          <a:bodyPr wrap="square" lIns="0" tIns="0" rIns="0" bIns="0" rtlCol="0" anchor="ctr">
            <a:normAutofit/>
          </a:bodyPr>
          <a:lstStyle/>
          <a:p>
            <a:pPr algn="ctr" indent="0" marL="0">
              <a:buNone/>
            </a:pPr>
            <a:r>
              <a:rPr lang="tr-TR" altLang="en-US" sz="1260" b="1" dirty="0">
                <a:solidFill>
                  <a:srgbClr val="FFFFFF"/>
                </a:solidFill>
                <a:latin typeface="Calibri" pitchFamily="34" charset="0"/>
                <a:ea typeface="Calibri" pitchFamily="34" charset="-122"/>
                <a:cs typeface="Calibri" pitchFamily="34" charset="-120"/>
              </a:rPr>
              <a:t>0,1 ve altı</a:t>
            </a:r>
            <a:endParaRPr lang="tr-TR" sz="1260" dirty="0"/>
          </a:p>
        </p:txBody>
      </p:sp>
      <p:sp>
        <p:nvSpPr>
          <p:cNvPr id="35" name="Text 32"/>
          <p:cNvSpPr txBox="1"/>
          <p:nvPr/>
        </p:nvSpPr>
        <p:spPr>
          <a:xfrm>
            <a:off x="8732520" y="4330898"/>
            <a:ext cx="2910535" cy="392768"/>
          </a:xfrm>
          <a:prstGeom prst="rect">
            <a:avLst/>
          </a:prstGeom>
          <a:noFill/>
          <a:ln/>
        </p:spPr>
        <p:txBody>
          <a:bodyPr wrap="square" lIns="0" tIns="0" rIns="0" bIns="0" rtlCol="0" anchor="ctr">
            <a:normAutofit/>
          </a:bodyPr>
          <a:lstStyle/>
          <a:p>
            <a:pPr indent="0" marL="0">
              <a:buNone/>
            </a:pPr>
            <a:r>
              <a:rPr lang="tr-TR" altLang="en-US" sz="1220" dirty="0">
                <a:solidFill>
                  <a:srgbClr val="1B2420"/>
                </a:solidFill>
                <a:latin typeface="Calibri" pitchFamily="34" charset="0"/>
                <a:ea typeface="Calibri" pitchFamily="34" charset="-122"/>
                <a:cs typeface="Calibri" pitchFamily="34" charset="-120"/>
              </a:rPr>
              <a:t>Kaya, kum gibi çıplak yüzeyler</a:t>
            </a:r>
            <a:endParaRPr lang="tr-TR" sz="1220" dirty="0"/>
          </a:p>
        </p:txBody>
      </p:sp>
      <p:sp>
        <p:nvSpPr>
          <p:cNvPr id="36" name="Shape 33"/>
          <p:cNvSpPr/>
          <p:nvPr/>
        </p:nvSpPr>
        <p:spPr>
          <a:xfrm>
            <a:off x="7269480" y="4874731"/>
            <a:ext cx="4373575" cy="913942"/>
          </a:xfrm>
          <a:prstGeom prst="roundRect">
            <a:avLst>
              <a:gd name="adj" fmla="val 10005"/>
            </a:avLst>
          </a:prstGeom>
          <a:solidFill>
            <a:srgbClr val="FBF1DC"/>
          </a:solidFill>
          <a:ln w="9525">
            <a:solidFill>
              <a:srgbClr val="FBF1DC"/>
            </a:solidFill>
            <a:prstDash val="solid"/>
          </a:ln>
        </p:spPr>
      </p:sp>
      <p:sp>
        <p:nvSpPr>
          <p:cNvPr id="37" name="Text 34"/>
          <p:cNvSpPr txBox="1"/>
          <p:nvPr/>
        </p:nvSpPr>
        <p:spPr>
          <a:xfrm>
            <a:off x="7470648" y="4980476"/>
            <a:ext cx="3971239" cy="725111"/>
          </a:xfrm>
          <a:prstGeom prst="rect">
            <a:avLst/>
          </a:prstGeom>
          <a:noFill/>
          <a:ln/>
        </p:spPr>
        <p:txBody>
          <a:bodyPr wrap="square" lIns="0" tIns="0" rIns="0" bIns="0" rtlCol="0" anchor="ctr">
            <a:normAutofit/>
          </a:bodyPr>
          <a:lstStyle/>
          <a:p>
            <a:pPr indent="0" marL="0">
              <a:buNone/>
            </a:pPr>
            <a:r>
              <a:rPr lang="tr-TR" altLang="en-US" sz="1170" dirty="0">
                <a:solidFill>
                  <a:srgbClr val="854D0E"/>
                </a:solidFill>
                <a:latin typeface="Calibri" pitchFamily="34" charset="0"/>
                <a:ea typeface="Calibri" pitchFamily="34" charset="-122"/>
                <a:cs typeface="Calibri" pitchFamily="34" charset="-120"/>
              </a:rPr>
              <a:t>NDVI bir göstergedir, tanı değildir: düşük değer su ya da besin eksikliği, hastalık, zararlı ya da seyrek dikimden olabilir. Nedeni sahada bulunur.</a:t>
            </a:r>
            <a:endParaRPr lang="tr-TR" sz="117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4 · UYDU VE DRONE GÖRÜNTÜLERİ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Uydu mu, drone mu?</a:t>
            </a:r>
            <a:endParaRPr lang="tr-T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Sentinel-2 uydusu</a:t>
            </a:r>
            <a:endParaRPr lang="tr-T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440" dirty="0">
                <a:solidFill>
                  <a:srgbClr val="1B2420"/>
                </a:solidFill>
                <a:latin typeface="Calibri" pitchFamily="34" charset="0"/>
                <a:ea typeface="Calibri" pitchFamily="34" charset="-122"/>
                <a:cs typeface="Calibri" pitchFamily="34" charset="-120"/>
              </a:rPr>
              <a:t>13 bant; NDVI için kırmızı (B4) ve yakın kızılötesi (B8) bantları 10 m çözünürlükte</a:t>
            </a:r>
            <a:endParaRPr lang="tr-TR" sz="1440" dirty="0"/>
          </a:p>
          <a:p>
            <a:pPr marL="203200" indent="-203200">
              <a:spcAft>
                <a:spcPts val="496"/>
              </a:spcAft>
              <a:buSzPct val="100000"/>
              <a:buChar char="•"/>
            </a:pPr>
            <a:r>
              <a:rPr lang="tr-TR" altLang="en-US" sz="1440" dirty="0">
                <a:solidFill>
                  <a:srgbClr val="1B2420"/>
                </a:solidFill>
                <a:latin typeface="Calibri" pitchFamily="34" charset="0"/>
                <a:ea typeface="Calibri" pitchFamily="34" charset="-122"/>
                <a:cs typeface="Calibri" pitchFamily="34" charset="-120"/>
              </a:rPr>
              <a:t>290 km şerit; iki uydu ekvatorda aynı yeri 5 günde bir görür</a:t>
            </a:r>
            <a:endParaRPr lang="tr-TR" sz="1440" dirty="0"/>
          </a:p>
          <a:p>
            <a:pPr marL="203200" indent="-203200">
              <a:spcAft>
                <a:spcPts val="496"/>
              </a:spcAft>
              <a:buSzPct val="100000"/>
              <a:buChar char="•"/>
            </a:pPr>
            <a:r>
              <a:rPr lang="tr-TR" altLang="en-US" sz="1440" dirty="0">
                <a:solidFill>
                  <a:srgbClr val="1B2420"/>
                </a:solidFill>
                <a:latin typeface="Calibri" pitchFamily="34" charset="0"/>
                <a:ea typeface="Calibri" pitchFamily="34" charset="-122"/>
                <a:cs typeface="Calibri" pitchFamily="34" charset="-120"/>
              </a:rPr>
              <a:t>Ücretsiz; bu yıl geçmiş yıllarla karşılaştırılabilir</a:t>
            </a:r>
            <a:endParaRPr lang="tr-TR" sz="1440" dirty="0"/>
          </a:p>
          <a:p>
            <a:pPr marL="203200" indent="-203200">
              <a:spcAft>
                <a:spcPts val="496"/>
              </a:spcAft>
              <a:buSzPct val="100000"/>
              <a:buChar char="•"/>
            </a:pPr>
            <a:r>
              <a:rPr lang="tr-TR" altLang="en-US" sz="1440" dirty="0">
                <a:solidFill>
                  <a:srgbClr val="1B2420"/>
                </a:solidFill>
                <a:latin typeface="Calibri" pitchFamily="34" charset="0"/>
                <a:ea typeface="Calibri" pitchFamily="34" charset="-122"/>
                <a:cs typeface="Calibri" pitchFamily="34" charset="-120"/>
              </a:rPr>
              <a:t>20 dekarlık tarla yaklaşık 200 piksel: tek tek ağaçlar görünmez</a:t>
            </a:r>
            <a:endParaRPr lang="tr-TR" sz="144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Multispektral drone</a:t>
            </a:r>
            <a:endParaRPr lang="tr-T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İstediğiniz gün, santimetre düzeyinde ayrıntı</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Mavic 3M: piksel = uçuş yüksekliği / 21,7; 100 m'de yaklaşık 4,6 cm</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Uçuş planı, izin, görüntü birleştirme ve işleme emek ister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Güneş ışığı sensörü ışık farkını düzeltir; üstü kapanırsa NDVI üretilemez</a:t>
            </a:r>
            <a:endParaRPr lang="tr-TR" sz="153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ESA SentiWiki, Sentinel-2 Mission; Copernicus Data Space Ecosystem; DJI Agriculture</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14</a:t>
            </a:r>
            <a:endParaRPr lang="tr-TR" sz="900" dirty="0"/>
          </a:p>
        </p:txBody>
      </p:sp>
      <p:sp>
        <p:nvSpPr>
          <p:cNvPr id="13" name="Shape 10"/>
          <p:cNvSpPr/>
          <p:nvPr/>
        </p:nvSpPr>
        <p:spPr>
          <a:xfrm>
            <a:off x="777240" y="4716113"/>
            <a:ext cx="4907128" cy="717557"/>
          </a:xfrm>
          <a:prstGeom prst="roundRect">
            <a:avLst>
              <a:gd name="adj" fmla="val 10195"/>
            </a:avLst>
          </a:prstGeom>
          <a:solidFill>
            <a:srgbClr val="FFFFFF"/>
          </a:solidFill>
          <a:ln w="9525">
            <a:solidFill>
              <a:srgbClr val="F0DDB5"/>
            </a:solidFill>
            <a:prstDash val="solid"/>
          </a:ln>
        </p:spPr>
      </p:sp>
      <p:sp>
        <p:nvSpPr>
          <p:cNvPr id="14" name="Text 11"/>
          <p:cNvSpPr txBox="1"/>
          <p:nvPr/>
        </p:nvSpPr>
        <p:spPr>
          <a:xfrm>
            <a:off x="960120" y="4776539"/>
            <a:ext cx="4541368" cy="596706"/>
          </a:xfrm>
          <a:prstGeom prst="rect">
            <a:avLst/>
          </a:prstGeom>
          <a:noFill/>
          <a:ln/>
        </p:spPr>
        <p:txBody>
          <a:bodyPr wrap="square" lIns="0" tIns="0" rIns="0" bIns="0" rtlCol="0" anchor="ctr">
            <a:normAutofit/>
          </a:bodyPr>
          <a:lstStyle/>
          <a:p>
            <a:pPr indent="0" marL="0">
              <a:buNone/>
            </a:pPr>
            <a:r>
              <a:rPr lang="tr-TR" altLang="en-US" sz="1260" b="1" dirty="0">
                <a:solidFill>
                  <a:srgbClr val="854D0E"/>
                </a:solidFill>
                <a:latin typeface="Calibri" pitchFamily="34" charset="0"/>
                <a:ea typeface="Calibri" pitchFamily="34" charset="-122"/>
                <a:cs typeface="Calibri" pitchFamily="34" charset="-120"/>
              </a:rPr>
              <a:t>Ne zaman? </a:t>
            </a:r>
            <a:r>
              <a:rPr lang="tr-TR" altLang="en-US" sz="1260" dirty="0">
                <a:solidFill>
                  <a:srgbClr val="1B2420"/>
                </a:solidFill>
                <a:latin typeface="Calibri" pitchFamily="34" charset="0"/>
                <a:ea typeface="Calibri" pitchFamily="34" charset="-122"/>
                <a:cs typeface="Calibri" pitchFamily="34" charset="-120"/>
              </a:rPr>
              <a:t>Geniş alanı düzenli izlemek, bu yılı geçmiş yıllarla karşılaştırmak, sınırlı bütçe</a:t>
            </a:r>
            <a:endParaRPr lang="tr-TR" sz="1260" dirty="0"/>
          </a:p>
        </p:txBody>
      </p:sp>
      <p:sp>
        <p:nvSpPr>
          <p:cNvPr id="15" name="Shape 12"/>
          <p:cNvSpPr/>
          <p:nvPr/>
        </p:nvSpPr>
        <p:spPr>
          <a:xfrm>
            <a:off x="6507328" y="4716113"/>
            <a:ext cx="4907128" cy="717557"/>
          </a:xfrm>
          <a:prstGeom prst="roundRect">
            <a:avLst>
              <a:gd name="adj" fmla="val 10195"/>
            </a:avLst>
          </a:prstGeom>
          <a:solidFill>
            <a:srgbClr val="FFFFFF"/>
          </a:solidFill>
          <a:ln w="9525">
            <a:solidFill>
              <a:srgbClr val="CFE6D6"/>
            </a:solidFill>
            <a:prstDash val="solid"/>
          </a:ln>
        </p:spPr>
      </p:sp>
      <p:sp>
        <p:nvSpPr>
          <p:cNvPr id="16" name="Text 13"/>
          <p:cNvSpPr txBox="1"/>
          <p:nvPr/>
        </p:nvSpPr>
        <p:spPr>
          <a:xfrm>
            <a:off x="6690208" y="4776539"/>
            <a:ext cx="4541368" cy="596706"/>
          </a:xfrm>
          <a:prstGeom prst="rect">
            <a:avLst/>
          </a:prstGeom>
          <a:noFill/>
          <a:ln/>
        </p:spPr>
        <p:txBody>
          <a:bodyPr wrap="square" lIns="0" tIns="0" rIns="0" bIns="0" rtlCol="0" anchor="ctr">
            <a:normAutofit/>
          </a:bodyPr>
          <a:lstStyle/>
          <a:p>
            <a:pPr indent="0" marL="0">
              <a:buNone/>
            </a:pPr>
            <a:r>
              <a:rPr lang="tr-TR" altLang="en-US" sz="1260" b="1" dirty="0">
                <a:solidFill>
                  <a:srgbClr val="16602D"/>
                </a:solidFill>
                <a:latin typeface="Calibri" pitchFamily="34" charset="0"/>
                <a:ea typeface="Calibri" pitchFamily="34" charset="-122"/>
                <a:cs typeface="Calibri" pitchFamily="34" charset="-120"/>
              </a:rPr>
              <a:t>Ne zaman? </a:t>
            </a:r>
            <a:r>
              <a:rPr lang="tr-TR" altLang="en-US" sz="1260" dirty="0">
                <a:solidFill>
                  <a:srgbClr val="1B2420"/>
                </a:solidFill>
                <a:latin typeface="Calibri" pitchFamily="34" charset="0"/>
                <a:ea typeface="Calibri" pitchFamily="34" charset="-122"/>
                <a:cs typeface="Calibri" pitchFamily="34" charset="-120"/>
              </a:rPr>
              <a:t>Tek tek ağaç ya da sıra, bulutlu dönemde belirli bir gün, küçük alanda ayrıntılı sorun</a:t>
            </a:r>
            <a:endParaRPr lang="tr-TR" sz="126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4</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NDVI haritasında stres alanını bulun</a:t>
            </a:r>
            <a:endParaRPr lang="tr-TR" sz="2700" dirty="0"/>
          </a:p>
        </p:txBody>
      </p:sp>
      <p:pic>
        <p:nvPicPr>
          <p:cNvPr id="5" name="Image 0" descr="/root/kozan-akilli-tarim/sunum/build/cache/m3-tr-grid4-92971081-2000-0.jpg">    </p:cNvPr>
          <p:cNvPicPr>
            <a:picLocks noChangeAspect="1"/>
          </p:cNvPicPr>
          <p:nvPr/>
        </p:nvPicPr>
        <p:blipFill>
          <a:blip r:embed="rId1"/>
          <a:stretch>
            <a:fillRect/>
          </a:stretch>
        </p:blipFill>
        <p:spPr>
          <a:xfrm>
            <a:off x="1788895" y="2231098"/>
            <a:ext cx="4407665"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324753" y="5471436"/>
            <a:ext cx="5335950"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4 etkinliği: Sentinel-2 NDVI haritası (kurgusal veri)</a:t>
            </a:r>
            <a:endParaRPr lang="tr-T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tr-TR" altLang="en-US" sz="1350" b="1" dirty="0">
                <a:solidFill>
                  <a:srgbClr val="16602D"/>
                </a:solidFill>
                <a:latin typeface="Calibri" pitchFamily="34" charset="0"/>
                <a:ea typeface="Calibri" pitchFamily="34" charset="-122"/>
                <a:cs typeface="Calibri" pitchFamily="34" charset="-120"/>
              </a:rPr>
              <a:t>Görev: </a:t>
            </a:r>
            <a:r>
              <a:rPr lang="tr-TR" altLang="en-US" sz="1350" dirty="0">
                <a:solidFill>
                  <a:srgbClr val="3A4540"/>
                </a:solidFill>
                <a:latin typeface="Calibri" pitchFamily="34" charset="0"/>
                <a:ea typeface="Calibri" pitchFamily="34" charset="-122"/>
                <a:cs typeface="Calibri" pitchFamily="34" charset="-120"/>
              </a:rPr>
              <a:t>Larissa yakınında pamuk, temmuz sonu; her hücre 10 × 10 m. Hücreleri üç sınıfa boyayın.</a:t>
            </a:r>
            <a:endParaRPr lang="tr-TR" sz="1350" dirty="0"/>
          </a:p>
          <a:p>
            <a:pPr marL="203200" indent="-203200">
              <a:spcAft>
                <a:spcPts val="661"/>
              </a:spcAft>
              <a:buSzPct val="100000"/>
              <a:buChar char="•"/>
            </a:pPr>
            <a:r>
              <a:rPr lang="tr-TR" altLang="en-US" sz="1350" b="1" dirty="0">
                <a:solidFill>
                  <a:srgbClr val="16602D"/>
                </a:solidFill>
                <a:latin typeface="Calibri" pitchFamily="34" charset="0"/>
                <a:ea typeface="Calibri" pitchFamily="34" charset="-122"/>
                <a:cs typeface="Calibri" pitchFamily="34" charset="-120"/>
              </a:rPr>
              <a:t>Bulutu ayıklayın: </a:t>
            </a:r>
            <a:r>
              <a:rPr lang="tr-TR" altLang="en-US" sz="1350" dirty="0">
                <a:solidFill>
                  <a:srgbClr val="3A4540"/>
                </a:solidFill>
                <a:latin typeface="Calibri" pitchFamily="34" charset="0"/>
                <a:ea typeface="Calibri" pitchFamily="34" charset="-122"/>
                <a:cs typeface="Calibri" pitchFamily="34" charset="-120"/>
              </a:rPr>
              <a:t>Level-2A ürünündeki sahne sınıflandırma katmanı (SCL) pikselleri 12 sınıfa ayırır.</a:t>
            </a:r>
            <a:endParaRPr lang="tr-TR" sz="1350" dirty="0"/>
          </a:p>
          <a:p>
            <a:pPr marL="203200" indent="-203200">
              <a:spcAft>
                <a:spcPts val="661"/>
              </a:spcAft>
              <a:buSzPct val="100000"/>
              <a:buChar char="•"/>
            </a:pPr>
            <a:r>
              <a:rPr lang="tr-TR" altLang="en-US" sz="1350" b="1" dirty="0">
                <a:solidFill>
                  <a:srgbClr val="16602D"/>
                </a:solidFill>
                <a:latin typeface="Calibri" pitchFamily="34" charset="0"/>
                <a:ea typeface="Calibri" pitchFamily="34" charset="-122"/>
                <a:cs typeface="Calibri" pitchFamily="34" charset="-120"/>
              </a:rPr>
              <a:t>Aynı dönem: </a:t>
            </a:r>
            <a:r>
              <a:rPr lang="tr-TR" altLang="en-US" sz="1350" dirty="0">
                <a:solidFill>
                  <a:srgbClr val="3A4540"/>
                </a:solidFill>
                <a:latin typeface="Calibri" pitchFamily="34" charset="0"/>
                <a:ea typeface="Calibri" pitchFamily="34" charset="-122"/>
                <a:cs typeface="Calibri" pitchFamily="34" charset="-120"/>
              </a:rPr>
              <a:t>haziran sonundaki pamuk ile ağustostaki pamuk aynı NDVI'yı vermez.</a:t>
            </a:r>
            <a:endParaRPr lang="tr-TR" sz="1350" dirty="0"/>
          </a:p>
          <a:p>
            <a:pPr marL="203200" indent="-203200">
              <a:spcAft>
                <a:spcPts val="661"/>
              </a:spcAft>
              <a:buSzPct val="100000"/>
              <a:buChar char="•"/>
            </a:pPr>
            <a:r>
              <a:rPr lang="tr-TR" altLang="en-US" sz="1350" b="1" dirty="0">
                <a:solidFill>
                  <a:srgbClr val="16602D"/>
                </a:solidFill>
                <a:latin typeface="Calibri" pitchFamily="34" charset="0"/>
                <a:ea typeface="Calibri" pitchFamily="34" charset="-122"/>
                <a:cs typeface="Calibri" pitchFamily="34" charset="-120"/>
              </a:rPr>
              <a:t>Karışık piksel: </a:t>
            </a:r>
            <a:r>
              <a:rPr lang="tr-TR" altLang="en-US" sz="1350" dirty="0">
                <a:solidFill>
                  <a:srgbClr val="3A4540"/>
                </a:solidFill>
                <a:latin typeface="Calibri" pitchFamily="34" charset="0"/>
                <a:ea typeface="Calibri" pitchFamily="34" charset="-122"/>
                <a:cs typeface="Calibri" pitchFamily="34" charset="-120"/>
              </a:rPr>
              <a:t>sıra arasındaki toprak narenciye bahçesinin NDVI'sını düşürür.</a:t>
            </a:r>
            <a:endParaRPr lang="tr-TR" sz="1350" dirty="0"/>
          </a:p>
          <a:p>
            <a:pPr marL="203200" indent="-203200">
              <a:spcAft>
                <a:spcPts val="661"/>
              </a:spcAft>
              <a:buSzPct val="100000"/>
              <a:buChar char="•"/>
            </a:pPr>
            <a:r>
              <a:rPr lang="tr-TR" altLang="en-US" sz="1350" b="1" dirty="0">
                <a:solidFill>
                  <a:srgbClr val="16602D"/>
                </a:solidFill>
                <a:latin typeface="Calibri" pitchFamily="34" charset="0"/>
                <a:ea typeface="Calibri" pitchFamily="34" charset="-122"/>
                <a:cs typeface="Calibri" pitchFamily="34" charset="-120"/>
              </a:rPr>
              <a:t>Sahada doğrulayın: </a:t>
            </a:r>
            <a:r>
              <a:rPr lang="tr-TR" altLang="en-US" sz="1350" dirty="0">
                <a:solidFill>
                  <a:srgbClr val="3A4540"/>
                </a:solidFill>
                <a:latin typeface="Calibri" pitchFamily="34" charset="0"/>
                <a:ea typeface="Calibri" pitchFamily="34" charset="-122"/>
                <a:cs typeface="Calibri" pitchFamily="34" charset="-120"/>
              </a:rPr>
              <a:t>harita nereye bakacağınızı, saha nedenini söyler.</a:t>
            </a:r>
            <a:endParaRPr lang="tr-TR" sz="135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ESA SentiWiki, Sentinel-2 Processing; USGS</a:t>
            </a:r>
            <a:endParaRPr lang="tr-T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15</a:t>
            </a:r>
            <a:endParaRPr lang="tr-TR"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LARİSSA'DAN ÖRNEK · DERS 4</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Daniel fırtınası: taşkını uydudan okumak</a:t>
            </a:r>
            <a:endParaRPr lang="tr-T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1.150</a:t>
            </a:r>
            <a:r>
              <a:rPr lang="tr-TR" altLang="en-US" sz="1800" b="1" dirty="0">
                <a:solidFill>
                  <a:srgbClr val="1F7A3A"/>
                </a:solidFill>
                <a:latin typeface="Calibri" pitchFamily="34" charset="0"/>
                <a:ea typeface="Calibri" pitchFamily="34" charset="-122"/>
                <a:cs typeface="Calibri" pitchFamily="34" charset="-120"/>
              </a:rPr>
              <a:t> km²</a:t>
            </a:r>
            <a:endParaRPr lang="tr-T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Eylül 2023 taşkınında su altında kalan alan (uydu radarı, SAR)</a:t>
            </a:r>
            <a:endParaRPr lang="tr-T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%70</a:t>
            </a:r>
            <a:endParaRPr lang="tr-T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su altındaki alanın tarım arazisi payı: yaklaşık 820 km²</a:t>
            </a:r>
            <a:endParaRPr lang="tr-T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%30,5</a:t>
            </a:r>
            <a:endParaRPr lang="tr-T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Teselya ovasındaki pamuk alanının su altında kalan payı (yaklaşık 282 km²)</a:t>
            </a:r>
            <a:endParaRPr lang="tr-T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%12,2</a:t>
            </a:r>
            <a:endParaRPr lang="tr-T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Teselya ovasının Yunanistan tarımının brüt katma değerindeki payı</a:t>
            </a:r>
            <a:endParaRPr lang="tr-T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Radar bulut altında da görür. Aynı uydu verisi, taşkından etkilenen parsellerin sonraki sezonlarda ne hızla toparlandığını izlemeye de yarar: taşkın sonrası NDVI, önceki yılların aynı dönemiyle karşılaştırılır.</a:t>
            </a:r>
            <a:endParaRPr lang="tr-TR" sz="1440" dirty="0"/>
          </a:p>
        </p:txBody>
      </p:sp>
      <p:sp>
        <p:nvSpPr>
          <p:cNvPr id="18" name="Text 16"/>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He, K. vd. (2024), Natural Hazards and Earth System Sciences 24, 2375</a:t>
            </a:r>
            <a:endParaRPr lang="tr-TR" sz="90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16</a:t>
            </a:r>
            <a:endParaRPr lang="tr-TR"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02</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2</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Veriden Karara</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Veri analizi ve yorumlama, verim haritaları ve yönetim bölgeleri, karar destek sistemleri ve dijital araçlar</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5-7</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56 dk</a:t>
            </a:r>
            <a:endParaRPr lang="tr-TR" sz="1040" dirty="0"/>
          </a:p>
        </p:txBody>
      </p:sp>
      <p:sp>
        <p:nvSpPr>
          <p:cNvPr id="11" name="Shape 8"/>
          <p:cNvSpPr/>
          <p:nvPr/>
        </p:nvSpPr>
        <p:spPr>
          <a:xfrm>
            <a:off x="2567452"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6 etkinlik</a:t>
            </a:r>
            <a:endParaRPr lang="tr-TR" sz="1040" dirty="0"/>
          </a:p>
        </p:txBody>
      </p:sp>
      <p:pic>
        <p:nvPicPr>
          <p:cNvPr id="13" name="Image 1" descr="/root/kozan-akilli-tarim/sunum/build/cache/m3-tr-hotspot-32646aba-1400-0.03.png">    </p:cNvPr>
          <p:cNvPicPr>
            <a:picLocks noChangeAspect="1"/>
          </p:cNvPicPr>
          <p:nvPr/>
        </p:nvPicPr>
        <p:blipFill>
          <a:blip r:embed="rId2"/>
          <a:stretch>
            <a:fillRect/>
          </a:stretch>
        </p:blipFill>
        <p:spPr>
          <a:xfrm>
            <a:off x="8778327" y="2432974"/>
            <a:ext cx="2605867" cy="2073709"/>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17</a:t>
            </a:r>
            <a:endParaRPr lang="tr-TR"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VERİ ANALİZİ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Ham veriden karara dört adım</a:t>
            </a:r>
            <a:endParaRPr lang="tr-TR" sz="2700" dirty="0"/>
          </a:p>
        </p:txBody>
      </p:sp>
      <p:sp>
        <p:nvSpPr>
          <p:cNvPr id="4" name="Shape 2"/>
          <p:cNvSpPr/>
          <p:nvPr/>
        </p:nvSpPr>
        <p:spPr>
          <a:xfrm>
            <a:off x="548640" y="2268864"/>
            <a:ext cx="2485568" cy="2265971"/>
          </a:xfrm>
          <a:prstGeom prst="roundRect">
            <a:avLst>
              <a:gd name="adj" fmla="val 4842"/>
            </a:avLst>
          </a:prstGeom>
          <a:solidFill>
            <a:srgbClr val="E6F3EA"/>
          </a:solidFill>
          <a:ln w="9525">
            <a:solidFill>
              <a:srgbClr val="CFE6D6"/>
            </a:solidFill>
            <a:prstDash val="solid"/>
          </a:ln>
        </p:spPr>
      </p:sp>
      <p:sp>
        <p:nvSpPr>
          <p:cNvPr id="5" name="Shape 3"/>
          <p:cNvSpPr/>
          <p:nvPr/>
        </p:nvSpPr>
        <p:spPr>
          <a:xfrm>
            <a:off x="794349" y="2435035"/>
            <a:ext cx="422981" cy="422981"/>
          </a:xfrm>
          <a:prstGeom prst="ellipse">
            <a:avLst/>
          </a:prstGeom>
          <a:solidFill>
            <a:srgbClr val="1F7A3A"/>
          </a:solidFill>
          <a:ln w="12700">
            <a:solidFill>
              <a:srgbClr val="1F7A3A"/>
            </a:solidFill>
            <a:prstDash val="solid"/>
          </a:ln>
        </p:spPr>
      </p:sp>
      <p:sp>
        <p:nvSpPr>
          <p:cNvPr id="6" name="Text 4"/>
          <p:cNvSpPr txBox="1"/>
          <p:nvPr/>
        </p:nvSpPr>
        <p:spPr>
          <a:xfrm>
            <a:off x="794349"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1</a:t>
            </a:r>
            <a:endParaRPr lang="tr-TR" sz="1020" dirty="0"/>
          </a:p>
        </p:txBody>
      </p:sp>
      <p:sp>
        <p:nvSpPr>
          <p:cNvPr id="7" name="Text 5"/>
          <p:cNvSpPr txBox="1"/>
          <p:nvPr/>
        </p:nvSpPr>
        <p:spPr>
          <a:xfrm>
            <a:off x="749808" y="2986422"/>
            <a:ext cx="2083232" cy="604259"/>
          </a:xfrm>
          <a:prstGeom prst="rect">
            <a:avLst/>
          </a:prstGeom>
          <a:noFill/>
          <a:ln/>
        </p:spPr>
        <p:txBody>
          <a:bodyPr wrap="square" lIns="0" tIns="0" rIns="0" bIns="0" rtlCol="0" anchor="t">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Kontrol ve temizleme</a:t>
            </a:r>
            <a:endParaRPr lang="tr-TR" sz="1490" dirty="0"/>
          </a:p>
        </p:txBody>
      </p:sp>
      <p:sp>
        <p:nvSpPr>
          <p:cNvPr id="8" name="Text 6"/>
          <p:cNvSpPr txBox="1"/>
          <p:nvPr/>
        </p:nvSpPr>
        <p:spPr>
          <a:xfrm>
            <a:off x="749808" y="3590681"/>
            <a:ext cx="2083232"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Eksik değerleri, arızalı sensörleri ve imkânsız ölçümleri bulun; ham verinin kopyasını saklayın.</a:t>
            </a:r>
            <a:endParaRPr lang="tr-TR" sz="1220" dirty="0"/>
          </a:p>
        </p:txBody>
      </p:sp>
      <p:sp>
        <p:nvSpPr>
          <p:cNvPr id="9" name="Shape 7"/>
          <p:cNvSpPr/>
          <p:nvPr/>
        </p:nvSpPr>
        <p:spPr>
          <a:xfrm rot="5400000">
            <a:off x="3125648" y="3303658"/>
            <a:ext cx="201168" cy="196384"/>
          </a:xfrm>
          <a:prstGeom prst="triangle">
            <a:avLst/>
          </a:prstGeom>
          <a:solidFill>
            <a:srgbClr val="BFE0C8"/>
          </a:solidFill>
          <a:ln w="12700">
            <a:solidFill>
              <a:srgbClr val="BFE0C8"/>
            </a:solidFill>
            <a:prstDash val="solid"/>
          </a:ln>
        </p:spPr>
      </p:sp>
      <p:sp>
        <p:nvSpPr>
          <p:cNvPr id="10" name="Shape 8"/>
          <p:cNvSpPr/>
          <p:nvPr/>
        </p:nvSpPr>
        <p:spPr>
          <a:xfrm>
            <a:off x="3418256" y="2268864"/>
            <a:ext cx="2485568" cy="2265971"/>
          </a:xfrm>
          <a:prstGeom prst="roundRect">
            <a:avLst>
              <a:gd name="adj" fmla="val 4842"/>
            </a:avLst>
          </a:prstGeom>
          <a:solidFill>
            <a:srgbClr val="FFFFFF"/>
          </a:solidFill>
          <a:ln w="9525">
            <a:solidFill>
              <a:srgbClr val="DFE6DC"/>
            </a:solidFill>
            <a:prstDash val="solid"/>
          </a:ln>
        </p:spPr>
      </p:sp>
      <p:sp>
        <p:nvSpPr>
          <p:cNvPr id="11" name="Shape 9"/>
          <p:cNvSpPr/>
          <p:nvPr/>
        </p:nvSpPr>
        <p:spPr>
          <a:xfrm>
            <a:off x="3663965" y="2435035"/>
            <a:ext cx="422981" cy="422981"/>
          </a:xfrm>
          <a:prstGeom prst="ellipse">
            <a:avLst/>
          </a:prstGeom>
          <a:solidFill>
            <a:srgbClr val="1F7A3A"/>
          </a:solidFill>
          <a:ln w="12700">
            <a:solidFill>
              <a:srgbClr val="1F7A3A"/>
            </a:solidFill>
            <a:prstDash val="solid"/>
          </a:ln>
        </p:spPr>
      </p:sp>
      <p:sp>
        <p:nvSpPr>
          <p:cNvPr id="12" name="Text 10"/>
          <p:cNvSpPr txBox="1"/>
          <p:nvPr/>
        </p:nvSpPr>
        <p:spPr>
          <a:xfrm>
            <a:off x="3663965"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2</a:t>
            </a:r>
            <a:endParaRPr lang="tr-TR" sz="1020" dirty="0"/>
          </a:p>
        </p:txBody>
      </p:sp>
      <p:sp>
        <p:nvSpPr>
          <p:cNvPr id="13" name="Text 11"/>
          <p:cNvSpPr txBox="1"/>
          <p:nvPr/>
        </p:nvSpPr>
        <p:spPr>
          <a:xfrm>
            <a:off x="3619424" y="2986422"/>
            <a:ext cx="2083232" cy="604259"/>
          </a:xfrm>
          <a:prstGeom prst="rect">
            <a:avLst/>
          </a:prstGeom>
          <a:noFill/>
          <a:ln/>
        </p:spPr>
        <p:txBody>
          <a:bodyPr wrap="square" lIns="0" tIns="0" rIns="0" bIns="0" rtlCol="0" anchor="t">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Birleştirme</a:t>
            </a:r>
            <a:endParaRPr lang="tr-TR" sz="1490" dirty="0"/>
          </a:p>
        </p:txBody>
      </p:sp>
      <p:sp>
        <p:nvSpPr>
          <p:cNvPr id="14" name="Text 12"/>
          <p:cNvSpPr txBox="1"/>
          <p:nvPr/>
        </p:nvSpPr>
        <p:spPr>
          <a:xfrm>
            <a:off x="3619424" y="3590681"/>
            <a:ext cx="2083232"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Kaynakları aynı zaman ve konumda eşleştirin, birimleri eşitleyin; ortak parsel kodu şart.</a:t>
            </a:r>
            <a:endParaRPr lang="tr-TR" sz="1220" dirty="0"/>
          </a:p>
        </p:txBody>
      </p:sp>
      <p:sp>
        <p:nvSpPr>
          <p:cNvPr id="15" name="Shape 13"/>
          <p:cNvSpPr/>
          <p:nvPr/>
        </p:nvSpPr>
        <p:spPr>
          <a:xfrm rot="5400000">
            <a:off x="5995264" y="3303658"/>
            <a:ext cx="201168" cy="196384"/>
          </a:xfrm>
          <a:prstGeom prst="triangle">
            <a:avLst/>
          </a:prstGeom>
          <a:solidFill>
            <a:srgbClr val="BFE0C8"/>
          </a:solidFill>
          <a:ln w="12700">
            <a:solidFill>
              <a:srgbClr val="BFE0C8"/>
            </a:solidFill>
            <a:prstDash val="solid"/>
          </a:ln>
        </p:spPr>
      </p:sp>
      <p:sp>
        <p:nvSpPr>
          <p:cNvPr id="16" name="Shape 14"/>
          <p:cNvSpPr/>
          <p:nvPr/>
        </p:nvSpPr>
        <p:spPr>
          <a:xfrm>
            <a:off x="6287872" y="2268864"/>
            <a:ext cx="2485568" cy="2265971"/>
          </a:xfrm>
          <a:prstGeom prst="roundRect">
            <a:avLst>
              <a:gd name="adj" fmla="val 4842"/>
            </a:avLst>
          </a:prstGeom>
          <a:solidFill>
            <a:srgbClr val="E6F3EA"/>
          </a:solidFill>
          <a:ln w="9525">
            <a:solidFill>
              <a:srgbClr val="CFE6D6"/>
            </a:solidFill>
            <a:prstDash val="solid"/>
          </a:ln>
        </p:spPr>
      </p:sp>
      <p:sp>
        <p:nvSpPr>
          <p:cNvPr id="17" name="Shape 15"/>
          <p:cNvSpPr/>
          <p:nvPr/>
        </p:nvSpPr>
        <p:spPr>
          <a:xfrm>
            <a:off x="6533581" y="2435035"/>
            <a:ext cx="422981" cy="422981"/>
          </a:xfrm>
          <a:prstGeom prst="ellipse">
            <a:avLst/>
          </a:prstGeom>
          <a:solidFill>
            <a:srgbClr val="1F7A3A"/>
          </a:solidFill>
          <a:ln w="12700">
            <a:solidFill>
              <a:srgbClr val="1F7A3A"/>
            </a:solidFill>
            <a:prstDash val="solid"/>
          </a:ln>
        </p:spPr>
      </p:sp>
      <p:sp>
        <p:nvSpPr>
          <p:cNvPr id="18" name="Text 16"/>
          <p:cNvSpPr txBox="1"/>
          <p:nvPr/>
        </p:nvSpPr>
        <p:spPr>
          <a:xfrm>
            <a:off x="6533581"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3</a:t>
            </a:r>
            <a:endParaRPr lang="tr-TR" sz="1020" dirty="0"/>
          </a:p>
        </p:txBody>
      </p:sp>
      <p:sp>
        <p:nvSpPr>
          <p:cNvPr id="19" name="Text 17"/>
          <p:cNvSpPr txBox="1"/>
          <p:nvPr/>
        </p:nvSpPr>
        <p:spPr>
          <a:xfrm>
            <a:off x="6489040" y="2986422"/>
            <a:ext cx="2083232" cy="604259"/>
          </a:xfrm>
          <a:prstGeom prst="rect">
            <a:avLst/>
          </a:prstGeom>
          <a:noFill/>
          <a:ln/>
        </p:spPr>
        <p:txBody>
          <a:bodyPr wrap="square" lIns="0" tIns="0" rIns="0" bIns="0" rtlCol="0" anchor="t">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Özetleme ve görselleştirme</a:t>
            </a:r>
            <a:endParaRPr lang="tr-TR" sz="1490" dirty="0"/>
          </a:p>
        </p:txBody>
      </p:sp>
      <p:sp>
        <p:nvSpPr>
          <p:cNvPr id="20" name="Text 18"/>
          <p:cNvSpPr txBox="1"/>
          <p:nvPr/>
        </p:nvSpPr>
        <p:spPr>
          <a:xfrm>
            <a:off x="6489040" y="3590681"/>
            <a:ext cx="2083232"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Zamanı grafikle, alanı haritayla gösterin; günlük ortalama, en yüksek ve en düşük değer çoğu zaman yeter.</a:t>
            </a:r>
            <a:endParaRPr lang="tr-TR" sz="1220" dirty="0"/>
          </a:p>
        </p:txBody>
      </p:sp>
      <p:sp>
        <p:nvSpPr>
          <p:cNvPr id="21" name="Shape 19"/>
          <p:cNvSpPr/>
          <p:nvPr/>
        </p:nvSpPr>
        <p:spPr>
          <a:xfrm rot="5400000">
            <a:off x="8864879" y="3303658"/>
            <a:ext cx="201168" cy="196384"/>
          </a:xfrm>
          <a:prstGeom prst="triangle">
            <a:avLst/>
          </a:prstGeom>
          <a:solidFill>
            <a:srgbClr val="BFE0C8"/>
          </a:solidFill>
          <a:ln w="12700">
            <a:solidFill>
              <a:srgbClr val="BFE0C8"/>
            </a:solidFill>
            <a:prstDash val="solid"/>
          </a:ln>
        </p:spPr>
      </p:sp>
      <p:sp>
        <p:nvSpPr>
          <p:cNvPr id="22" name="Shape 20"/>
          <p:cNvSpPr/>
          <p:nvPr/>
        </p:nvSpPr>
        <p:spPr>
          <a:xfrm>
            <a:off x="9157487" y="2268864"/>
            <a:ext cx="2485568" cy="2265971"/>
          </a:xfrm>
          <a:prstGeom prst="roundRect">
            <a:avLst>
              <a:gd name="adj" fmla="val 4842"/>
            </a:avLst>
          </a:prstGeom>
          <a:solidFill>
            <a:srgbClr val="FFFFFF"/>
          </a:solidFill>
          <a:ln w="9525">
            <a:solidFill>
              <a:srgbClr val="DFE6DC"/>
            </a:solidFill>
            <a:prstDash val="solid"/>
          </a:ln>
        </p:spPr>
      </p:sp>
      <p:sp>
        <p:nvSpPr>
          <p:cNvPr id="23" name="Shape 21"/>
          <p:cNvSpPr/>
          <p:nvPr/>
        </p:nvSpPr>
        <p:spPr>
          <a:xfrm>
            <a:off x="9403197" y="2435035"/>
            <a:ext cx="422981" cy="422981"/>
          </a:xfrm>
          <a:prstGeom prst="ellipse">
            <a:avLst/>
          </a:prstGeom>
          <a:solidFill>
            <a:srgbClr val="1F7A3A"/>
          </a:solidFill>
          <a:ln w="12700">
            <a:solidFill>
              <a:srgbClr val="1F7A3A"/>
            </a:solidFill>
            <a:prstDash val="solid"/>
          </a:ln>
        </p:spPr>
      </p:sp>
      <p:sp>
        <p:nvSpPr>
          <p:cNvPr id="24" name="Text 22"/>
          <p:cNvSpPr txBox="1"/>
          <p:nvPr/>
        </p:nvSpPr>
        <p:spPr>
          <a:xfrm>
            <a:off x="9403197" y="2435035"/>
            <a:ext cx="422981" cy="422981"/>
          </a:xfrm>
          <a:prstGeom prst="rect">
            <a:avLst/>
          </a:prstGeom>
          <a:noFill/>
          <a:ln/>
        </p:spPr>
        <p:txBody>
          <a:bodyPr wrap="square" lIns="0" tIns="0" rIns="0" bIns="0" rtlCol="0" anchor="ctr"/>
          <a:lstStyle/>
          <a:p>
            <a:pPr algn="ctr" indent="0" marL="0">
              <a:buNone/>
            </a:pPr>
            <a:r>
              <a:rPr lang="tr-TR" altLang="en-US" sz="1020" b="1" dirty="0">
                <a:solidFill>
                  <a:srgbClr val="FFFFFF"/>
                </a:solidFill>
                <a:latin typeface="Calibri" pitchFamily="34" charset="0"/>
                <a:ea typeface="Calibri" pitchFamily="34" charset="-122"/>
                <a:cs typeface="Calibri" pitchFamily="34" charset="-120"/>
              </a:rPr>
              <a:t>4</a:t>
            </a:r>
            <a:endParaRPr lang="tr-TR" sz="1020" dirty="0"/>
          </a:p>
        </p:txBody>
      </p:sp>
      <p:sp>
        <p:nvSpPr>
          <p:cNvPr id="25" name="Text 23"/>
          <p:cNvSpPr txBox="1"/>
          <p:nvPr/>
        </p:nvSpPr>
        <p:spPr>
          <a:xfrm>
            <a:off x="9358655" y="2986422"/>
            <a:ext cx="2083232" cy="604259"/>
          </a:xfrm>
          <a:prstGeom prst="rect">
            <a:avLst/>
          </a:prstGeom>
          <a:noFill/>
          <a:ln/>
        </p:spPr>
        <p:txBody>
          <a:bodyPr wrap="square" lIns="0" tIns="0" rIns="0" bIns="0" rtlCol="0" anchor="t">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Yorum ve karar</a:t>
            </a:r>
            <a:endParaRPr lang="tr-TR" sz="1490" dirty="0"/>
          </a:p>
        </p:txBody>
      </p:sp>
      <p:sp>
        <p:nvSpPr>
          <p:cNvPr id="26" name="Text 24"/>
          <p:cNvSpPr txBox="1"/>
          <p:nvPr/>
        </p:nvSpPr>
        <p:spPr>
          <a:xfrm>
            <a:off x="9358655" y="3590681"/>
            <a:ext cx="2083232" cy="830856"/>
          </a:xfrm>
          <a:prstGeom prst="rect">
            <a:avLst/>
          </a:prstGeom>
          <a:noFill/>
          <a:ln/>
        </p:spPr>
        <p:txBody>
          <a:bodyPr wrap="square" lIns="0" tIns="0" rIns="0" bIns="0" rtlCol="0" anchor="t">
            <a:normAutofit/>
          </a:bodyPr>
          <a:lstStyle/>
          <a:p>
            <a:pPr indent="0" marL="0">
              <a:buNone/>
            </a:pPr>
            <a:r>
              <a:rPr lang="tr-TR" altLang="en-US" sz="1220" dirty="0">
                <a:solidFill>
                  <a:srgbClr val="3A4540"/>
                </a:solidFill>
                <a:latin typeface="Calibri" pitchFamily="34" charset="0"/>
                <a:ea typeface="Calibri" pitchFamily="34" charset="-122"/>
                <a:cs typeface="Calibri" pitchFamily="34" charset="-120"/>
              </a:rPr>
              <a:t>Eşik, geçmiş yıl ya da komşu parselle karşılaştırın; saha gözlemiyle yorumlayın, kararı kaydedin.</a:t>
            </a:r>
            <a:endParaRPr lang="tr-TR" sz="1220" dirty="0"/>
          </a:p>
        </p:txBody>
      </p:sp>
      <p:sp>
        <p:nvSpPr>
          <p:cNvPr id="27" name="Text 2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Luck, J. D., University of Nebraska-Lincoln (2013), Yield Data Cleaning</a:t>
            </a:r>
            <a:endParaRPr lang="tr-TR" sz="900" dirty="0"/>
          </a:p>
        </p:txBody>
      </p:sp>
      <p:sp>
        <p:nvSpPr>
          <p:cNvPr id="28" name="Text 2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18</a:t>
            </a:r>
            <a:endParaRPr lang="tr-TR" sz="900" dirty="0"/>
          </a:p>
        </p:txBody>
      </p:sp>
      <p:sp>
        <p:nvSpPr>
          <p:cNvPr id="30" name="Shape 27"/>
          <p:cNvSpPr/>
          <p:nvPr/>
        </p:nvSpPr>
        <p:spPr>
          <a:xfrm>
            <a:off x="548640" y="4761432"/>
            <a:ext cx="11094415" cy="989474"/>
          </a:xfrm>
          <a:prstGeom prst="roundRect">
            <a:avLst>
              <a:gd name="adj" fmla="val 9241"/>
            </a:avLst>
          </a:prstGeom>
          <a:solidFill>
            <a:srgbClr val="FBF1DC"/>
          </a:solidFill>
          <a:ln w="9525">
            <a:solidFill>
              <a:srgbClr val="FBF1DC"/>
            </a:solidFill>
            <a:prstDash val="solid"/>
          </a:ln>
        </p:spPr>
      </p:sp>
      <p:sp>
        <p:nvSpPr>
          <p:cNvPr id="31" name="Text 28"/>
          <p:cNvSpPr txBox="1"/>
          <p:nvPr/>
        </p:nvSpPr>
        <p:spPr>
          <a:xfrm>
            <a:off x="822960" y="4836965"/>
            <a:ext cx="10545775" cy="838409"/>
          </a:xfrm>
          <a:prstGeom prst="rect">
            <a:avLst/>
          </a:prstGeom>
          <a:noFill/>
          <a:ln/>
        </p:spPr>
        <p:txBody>
          <a:bodyPr wrap="square" lIns="0" tIns="0" rIns="0" bIns="0" rtlCol="0" anchor="ctr">
            <a:normAutofit/>
          </a:bodyPr>
          <a:lstStyle/>
          <a:p>
            <a:pPr indent="0" marL="0">
              <a:buNone/>
            </a:pPr>
            <a:r>
              <a:rPr lang="tr-TR" altLang="en-US" sz="1260" b="1" dirty="0">
                <a:solidFill>
                  <a:srgbClr val="854D0E"/>
                </a:solidFill>
                <a:latin typeface="Calibri" pitchFamily="34" charset="0"/>
                <a:ea typeface="Calibri" pitchFamily="34" charset="-122"/>
                <a:cs typeface="Calibri" pitchFamily="34" charset="-120"/>
              </a:rPr>
              <a:t>Hatalı görünen veriyi hemen silmeyin. </a:t>
            </a:r>
            <a:r>
              <a:rPr lang="tr-TR" altLang="en-US" sz="1260" dirty="0">
                <a:solidFill>
                  <a:srgbClr val="854D0E"/>
                </a:solidFill>
                <a:latin typeface="Calibri" pitchFamily="34" charset="0"/>
                <a:ea typeface="Calibri" pitchFamily="34" charset="-122"/>
                <a:cs typeface="Calibri" pitchFamily="34" charset="-120"/>
              </a:rPr>
              <a:t>Nebraska Üniversitesi sabit sınırlarla ya da yalnız istatistiksel filtreyle veri silmeyi önermez, çünkü gerçek veri de silinebilir. Şüpheli değeri işaretleyin, nedenini not edin, sahada doğrulayın.</a:t>
            </a:r>
            <a:endParaRPr lang="tr-TR" sz="126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VERİ ANALİZİ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 mi yanlış, tarla mı?</a:t>
            </a:r>
            <a:endParaRPr lang="tr-TR" sz="27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240280"/>
                <a:gridCol w="4754880"/>
                <a:gridCol w="4099255"/>
              </a:tblGrid>
              <a:tr h="0">
                <a:tc>
                  <a:txBody>
                    <a:bodyPr/>
                    <a:lstStyle/>
                    <a:p>
                      <a:pPr indent="0" marL="0">
                        <a:buNone/>
                      </a:pPr>
                      <a:r>
                        <a:rPr lang="tr-TR" sz="1310" b="1" dirty="0">
                          <a:solidFill>
                            <a:srgbClr val="FFFFFF"/>
                          </a:solidFill>
                          <a:latin typeface="Calibri" pitchFamily="34" charset="0"/>
                          <a:ea typeface="Calibri" pitchFamily="34" charset="-122"/>
                          <a:cs typeface="Calibri" pitchFamily="34" charset="-120"/>
                        </a:rPr>
                        <a:t>Hata türü</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10" b="1" dirty="0">
                          <a:solidFill>
                            <a:srgbClr val="FFFFFF"/>
                          </a:solidFill>
                          <a:latin typeface="Calibri" pitchFamily="34" charset="0"/>
                          <a:ea typeface="Calibri" pitchFamily="34" charset="-122"/>
                          <a:cs typeface="Calibri" pitchFamily="34" charset="-120"/>
                        </a:rPr>
                        <a:t>Grafikte nasıl görünür?</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310" b="1" dirty="0">
                          <a:solidFill>
                            <a:srgbClr val="FFFFFF"/>
                          </a:solidFill>
                          <a:latin typeface="Calibri" pitchFamily="34" charset="0"/>
                          <a:ea typeface="Calibri" pitchFamily="34" charset="-122"/>
                          <a:cs typeface="Calibri" pitchFamily="34" charset="-120"/>
                        </a:rPr>
                        <a:t>Olası neden</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310" b="1" dirty="0">
                          <a:solidFill>
                            <a:srgbClr val="1B2420"/>
                          </a:solidFill>
                          <a:latin typeface="Calibri" pitchFamily="34" charset="0"/>
                          <a:ea typeface="Calibri" pitchFamily="34" charset="-122"/>
                          <a:cs typeface="Calibri" pitchFamily="34" charset="-120"/>
                        </a:rPr>
                        <a:t>Düz çizgi</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Değer günlerce hiç değişmez, sulama olsa bile</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Donmuş kaydedici, kopuk kablo, bitmiş pil</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310" b="1" dirty="0">
                          <a:solidFill>
                            <a:srgbClr val="1B2420"/>
                          </a:solidFill>
                          <a:latin typeface="Calibri" pitchFamily="34" charset="0"/>
                          <a:ea typeface="Calibri" pitchFamily="34" charset="-122"/>
                          <a:cs typeface="Calibri" pitchFamily="34" charset="-120"/>
                        </a:rPr>
                        <a:t>Tek noktalı sıçrama</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Bir ölçüm komşularından çok farklı, sonra her şey normale döner</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Elektriksel parazit, iletim hatası, radyasyon kalkanı sorunu</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310" b="1" dirty="0">
                          <a:solidFill>
                            <a:srgbClr val="1B2420"/>
                          </a:solidFill>
                          <a:latin typeface="Calibri" pitchFamily="34" charset="0"/>
                          <a:ea typeface="Calibri" pitchFamily="34" charset="-122"/>
                          <a:cs typeface="Calibri" pitchFamily="34" charset="-120"/>
                        </a:rPr>
                        <a:t>İmkânsız değer</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Negatif nem, tarla kapasitesinin çok üstünde nem, bölgede görülmemiş sıcaklık</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Arıza ya da yanlış birim</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310" b="1" dirty="0">
                          <a:solidFill>
                            <a:srgbClr val="1B2420"/>
                          </a:solidFill>
                          <a:latin typeface="Calibri" pitchFamily="34" charset="0"/>
                          <a:ea typeface="Calibri" pitchFamily="34" charset="-122"/>
                          <a:cs typeface="Calibri" pitchFamily="34" charset="-120"/>
                        </a:rPr>
                        <a:t>Kayma</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Değerler haftalar içinde yavaş yavaş tek yöne kayar</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Kalibrasyon bozulması, sensör çevresindeki toprağın oturması</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310" b="1" dirty="0">
                          <a:solidFill>
                            <a:srgbClr val="1B2420"/>
                          </a:solidFill>
                          <a:latin typeface="Calibri" pitchFamily="34" charset="0"/>
                          <a:ea typeface="Calibri" pitchFamily="34" charset="-122"/>
                          <a:cs typeface="Calibri" pitchFamily="34" charset="-120"/>
                        </a:rPr>
                        <a:t>Boşluk</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Belirli saatlerde ya da günlerde veri yok</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310" dirty="0">
                          <a:solidFill>
                            <a:srgbClr val="1B2420"/>
                          </a:solidFill>
                          <a:latin typeface="Calibri" pitchFamily="34" charset="0"/>
                          <a:ea typeface="Calibri" pitchFamily="34" charset="-122"/>
                          <a:cs typeface="Calibri" pitchFamily="34" charset="-120"/>
                        </a:rPr>
                        <a:t>Bağlantı kesintisi, pil</a:t>
                      </a:r>
                      <a:endParaRPr lang="tr-TR" sz="131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tr-TR" altLang="en-US" sz="1170" b="1" dirty="0">
                <a:solidFill>
                  <a:srgbClr val="16602D"/>
                </a:solidFill>
                <a:latin typeface="Calibri" pitchFamily="34" charset="0"/>
                <a:ea typeface="Calibri" pitchFamily="34" charset="-122"/>
                <a:cs typeface="Calibri" pitchFamily="34" charset="-120"/>
              </a:rPr>
              <a:t>Eşik nereden gelir? </a:t>
            </a:r>
            <a:r>
              <a:rPr lang="tr-TR" altLang="en-US" sz="1170" dirty="0">
                <a:solidFill>
                  <a:srgbClr val="3A4540"/>
                </a:solidFill>
                <a:latin typeface="Calibri" pitchFamily="34" charset="0"/>
                <a:ea typeface="Calibri" pitchFamily="34" charset="-122"/>
                <a:cs typeface="Calibri" pitchFamily="34" charset="-120"/>
              </a:rPr>
              <a:t>Tarla kapasitesi ile solma noktası arasındaki yarayışlı suyun genel olarak %50'si tüketilince sulanır; kumlu toprakta %40 ve altı, killi toprakta %60'ın üstü.</a:t>
            </a:r>
            <a:endParaRPr lang="tr-T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Evans, Cassel ve Sneed, NC State Extension AG-452-01; Luck (2013)</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19</a:t>
            </a:r>
            <a:endParaRPr lang="tr-TR"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5</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Pano okuma: hangi veri doğru?</a:t>
            </a:r>
            <a:endParaRPr lang="tr-TR" sz="2700" dirty="0"/>
          </a:p>
        </p:txBody>
      </p:sp>
      <p:sp>
        <p:nvSpPr>
          <p:cNvPr id="4" name="Text 2"/>
          <p:cNvSpPr txBox="1"/>
          <p:nvPr/>
        </p:nvSpPr>
        <p:spPr>
          <a:xfrm>
            <a:off x="548640" y="2231098"/>
            <a:ext cx="576072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Eğilim: </a:t>
            </a:r>
            <a:r>
              <a:rPr lang="tr-TR" altLang="en-US" sz="1530" dirty="0">
                <a:solidFill>
                  <a:srgbClr val="3A4540"/>
                </a:solidFill>
                <a:latin typeface="Calibri" pitchFamily="34" charset="0"/>
                <a:ea typeface="Calibri" pitchFamily="34" charset="-122"/>
                <a:cs typeface="Calibri" pitchFamily="34" charset="-120"/>
              </a:rPr>
              <a:t>değerin günler boyunca genel yönü.</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Olay: </a:t>
            </a:r>
            <a:r>
              <a:rPr lang="tr-TR" altLang="en-US" sz="1530" dirty="0">
                <a:solidFill>
                  <a:srgbClr val="3A4540"/>
                </a:solidFill>
                <a:latin typeface="Calibri" pitchFamily="34" charset="0"/>
                <a:ea typeface="Calibri" pitchFamily="34" charset="-122"/>
                <a:cs typeface="Calibri" pitchFamily="34" charset="-120"/>
              </a:rPr>
              <a:t>sulama ya da yağışla gelen ani yükseliş.</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Döngü: </a:t>
            </a:r>
            <a:r>
              <a:rPr lang="tr-TR" altLang="en-US" sz="1530" dirty="0">
                <a:solidFill>
                  <a:srgbClr val="3A4540"/>
                </a:solidFill>
                <a:latin typeface="Calibri" pitchFamily="34" charset="0"/>
                <a:ea typeface="Calibri" pitchFamily="34" charset="-122"/>
                <a:cs typeface="Calibri" pitchFamily="34" charset="-120"/>
              </a:rPr>
              <a:t>tekrar eden desen; nem öğleden sonra daha hızlı düşer.</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Eşik: </a:t>
            </a:r>
            <a:r>
              <a:rPr lang="tr-TR" altLang="en-US" sz="1530" dirty="0">
                <a:solidFill>
                  <a:srgbClr val="3A4540"/>
                </a:solidFill>
                <a:latin typeface="Calibri" pitchFamily="34" charset="0"/>
                <a:ea typeface="Calibri" pitchFamily="34" charset="-122"/>
                <a:cs typeface="Calibri" pitchFamily="34" charset="-120"/>
              </a:rPr>
              <a:t>danışmanın belirlediği %22; altına inince sulama zamanı.</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Görev: </a:t>
            </a:r>
            <a:r>
              <a:rPr lang="tr-TR" altLang="en-US" sz="1530" dirty="0">
                <a:solidFill>
                  <a:srgbClr val="3A4540"/>
                </a:solidFill>
                <a:latin typeface="Calibri" pitchFamily="34" charset="0"/>
                <a:ea typeface="Calibri" pitchFamily="34" charset="-122"/>
                <a:cs typeface="Calibri" pitchFamily="34" charset="-120"/>
              </a:rPr>
              <a:t>Larissa yakınında damla sulanan pamuk, 1-14 Ağustos. Verilerin bir kısmı hatalı: bulun.</a:t>
            </a:r>
            <a:endParaRPr lang="tr-TR" sz="1530" dirty="0"/>
          </a:p>
          <a:p>
            <a:pPr marL="228600" indent="-228600">
              <a:lnSpc>
                <a:spcPct val="105000"/>
              </a:lnSpc>
              <a:spcAft>
                <a:spcPts val="661"/>
              </a:spcAft>
              <a:buSzPct val="100000"/>
              <a:buChar char="•"/>
            </a:pPr>
            <a:r>
              <a:rPr lang="tr-TR" altLang="en-US" sz="1530" b="1" dirty="0">
                <a:solidFill>
                  <a:srgbClr val="1B2420"/>
                </a:solidFill>
                <a:latin typeface="Calibri" pitchFamily="34" charset="0"/>
                <a:ea typeface="Calibri" pitchFamily="34" charset="-122"/>
                <a:cs typeface="Calibri" pitchFamily="34" charset="-120"/>
              </a:rPr>
              <a:t>Bağlam: </a:t>
            </a:r>
            <a:r>
              <a:rPr lang="tr-TR" altLang="en-US" sz="1530" dirty="0">
                <a:solidFill>
                  <a:srgbClr val="3A4540"/>
                </a:solidFill>
                <a:latin typeface="Calibri" pitchFamily="34" charset="0"/>
                <a:ea typeface="Calibri" pitchFamily="34" charset="-122"/>
                <a:cs typeface="Calibri" pitchFamily="34" charset="-120"/>
              </a:rPr>
              <a:t>Pinios havzasında suyun %90-95'i sulamaya gidiyor.</a:t>
            </a:r>
            <a:endParaRPr lang="tr-TR" sz="1530" dirty="0"/>
          </a:p>
        </p:txBody>
      </p:sp>
      <p:pic>
        <p:nvPicPr>
          <p:cNvPr id="5" name="Image 0" descr="/root/kozan-akilli-tarim/sunum/build/cache/m3-tr-dash5-dbeba7b4-1800-0.jpg">    </p:cNvPr>
          <p:cNvPicPr>
            <a:picLocks noChangeAspect="1"/>
          </p:cNvPicPr>
          <p:nvPr/>
        </p:nvPicPr>
        <p:blipFill>
          <a:blip r:embed="rId1"/>
          <a:stretch>
            <a:fillRect/>
          </a:stretch>
        </p:blipFill>
        <p:spPr>
          <a:xfrm>
            <a:off x="7602471" y="2231098"/>
            <a:ext cx="3158953"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720840" y="5509203"/>
            <a:ext cx="492221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5 etkinliği: sensör, istasyon ve sulama kayıtları tek panoda</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JRC, Fact Sheet: Pinios River Basin; NC State Extension</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20</a:t>
            </a:r>
            <a:endParaRPr lang="tr-TR" sz="9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5 · YORUMLAMA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Yorumlarken iki tuzak</a:t>
            </a:r>
            <a:endParaRPr lang="tr-T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Karşılaştırmadan yorumlamak</a:t>
            </a:r>
            <a:endParaRPr lang="tr-T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Adana'da temmuzda ortalama en yüksek sıcaklık 33,9 °C</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Bahçede 38 °C: normalin yaklaşık 4 °C üstü, su tüketimi artar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48 °C: temmuz rekoru 44,4 °C'nin de üstünde; önce istasyonu kontrol edin</a:t>
            </a:r>
            <a:endParaRPr lang="tr-TR" sz="153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İlişkiyi neden sanmak</a:t>
            </a:r>
            <a:endParaRPr lang="tr-T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En verimli bahçelerde aynı gübre: bu bir ilişkidir, neden değil</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Üçüncü etken olabilir: daha iyi toprak, genç ağaç, düzenli sulama</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Tek yılın sonucuna göre kesin karar vermeyin</a:t>
            </a:r>
            <a:endParaRPr lang="tr-TR" sz="153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MGM, Resmi istatistikler: Adana (1929-2025)</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21</a:t>
            </a:r>
            <a:endParaRPr lang="tr-TR" sz="900" dirty="0"/>
          </a:p>
        </p:txBody>
      </p:sp>
      <p:sp>
        <p:nvSpPr>
          <p:cNvPr id="13" name="Shape 10"/>
          <p:cNvSpPr/>
          <p:nvPr/>
        </p:nvSpPr>
        <p:spPr>
          <a:xfrm>
            <a:off x="777240" y="4716113"/>
            <a:ext cx="4907128" cy="717557"/>
          </a:xfrm>
          <a:prstGeom prst="roundRect">
            <a:avLst>
              <a:gd name="adj" fmla="val 10195"/>
            </a:avLst>
          </a:prstGeom>
          <a:solidFill>
            <a:srgbClr val="FFFFFF"/>
          </a:solidFill>
          <a:ln w="9525">
            <a:solidFill>
              <a:srgbClr val="F0DDB5"/>
            </a:solidFill>
            <a:prstDash val="solid"/>
          </a:ln>
        </p:spPr>
      </p:sp>
      <p:sp>
        <p:nvSpPr>
          <p:cNvPr id="14" name="Text 11"/>
          <p:cNvSpPr txBox="1"/>
          <p:nvPr/>
        </p:nvSpPr>
        <p:spPr>
          <a:xfrm>
            <a:off x="960120" y="4776539"/>
            <a:ext cx="4541368" cy="596706"/>
          </a:xfrm>
          <a:prstGeom prst="rect">
            <a:avLst/>
          </a:prstGeom>
          <a:noFill/>
          <a:ln/>
        </p:spPr>
        <p:txBody>
          <a:bodyPr wrap="square" lIns="0" tIns="0" rIns="0" bIns="0" rtlCol="0" anchor="ctr">
            <a:normAutofit/>
          </a:bodyPr>
          <a:lstStyle/>
          <a:p>
            <a:pPr indent="0" marL="0">
              <a:buNone/>
            </a:pPr>
            <a:r>
              <a:rPr lang="tr-TR" altLang="en-US" sz="1260" b="1" dirty="0">
                <a:solidFill>
                  <a:srgbClr val="854D0E"/>
                </a:solidFill>
                <a:latin typeface="Calibri" pitchFamily="34" charset="0"/>
                <a:ea typeface="Calibri" pitchFamily="34" charset="-122"/>
                <a:cs typeface="Calibri" pitchFamily="34" charset="-120"/>
              </a:rPr>
              <a:t>Kural: </a:t>
            </a:r>
            <a:r>
              <a:rPr lang="tr-TR" altLang="en-US" sz="1260" dirty="0">
                <a:solidFill>
                  <a:srgbClr val="1B2420"/>
                </a:solidFill>
                <a:latin typeface="Calibri" pitchFamily="34" charset="0"/>
                <a:ea typeface="Calibri" pitchFamily="34" charset="-122"/>
                <a:cs typeface="Calibri" pitchFamily="34" charset="-120"/>
              </a:rPr>
              <a:t>Karşılaştırın: geçmiş yıllar, komşu parsel, uzun yıllar ortalaması (normal)</a:t>
            </a:r>
            <a:endParaRPr lang="tr-TR" sz="1260" dirty="0"/>
          </a:p>
        </p:txBody>
      </p:sp>
      <p:sp>
        <p:nvSpPr>
          <p:cNvPr id="15" name="Shape 12"/>
          <p:cNvSpPr/>
          <p:nvPr/>
        </p:nvSpPr>
        <p:spPr>
          <a:xfrm>
            <a:off x="6507328" y="4716113"/>
            <a:ext cx="4907128" cy="717557"/>
          </a:xfrm>
          <a:prstGeom prst="roundRect">
            <a:avLst>
              <a:gd name="adj" fmla="val 10195"/>
            </a:avLst>
          </a:prstGeom>
          <a:solidFill>
            <a:srgbClr val="FFFFFF"/>
          </a:solidFill>
          <a:ln w="9525">
            <a:solidFill>
              <a:srgbClr val="CFE6D6"/>
            </a:solidFill>
            <a:prstDash val="solid"/>
          </a:ln>
        </p:spPr>
      </p:sp>
      <p:sp>
        <p:nvSpPr>
          <p:cNvPr id="16" name="Text 13"/>
          <p:cNvSpPr txBox="1"/>
          <p:nvPr/>
        </p:nvSpPr>
        <p:spPr>
          <a:xfrm>
            <a:off x="6690208" y="4776539"/>
            <a:ext cx="4541368" cy="596706"/>
          </a:xfrm>
          <a:prstGeom prst="rect">
            <a:avLst/>
          </a:prstGeom>
          <a:noFill/>
          <a:ln/>
        </p:spPr>
        <p:txBody>
          <a:bodyPr wrap="square" lIns="0" tIns="0" rIns="0" bIns="0" rtlCol="0" anchor="ctr">
            <a:normAutofit/>
          </a:bodyPr>
          <a:lstStyle/>
          <a:p>
            <a:pPr indent="0" marL="0">
              <a:buNone/>
            </a:pPr>
            <a:r>
              <a:rPr lang="tr-TR" altLang="en-US" sz="1260" b="1" dirty="0">
                <a:solidFill>
                  <a:srgbClr val="16602D"/>
                </a:solidFill>
                <a:latin typeface="Calibri" pitchFamily="34" charset="0"/>
                <a:ea typeface="Calibri" pitchFamily="34" charset="-122"/>
                <a:cs typeface="Calibri" pitchFamily="34" charset="-120"/>
              </a:rPr>
              <a:t>Kural: </a:t>
            </a:r>
            <a:r>
              <a:rPr lang="tr-TR" altLang="en-US" sz="1260" dirty="0">
                <a:solidFill>
                  <a:srgbClr val="1B2420"/>
                </a:solidFill>
                <a:latin typeface="Calibri" pitchFamily="34" charset="0"/>
                <a:ea typeface="Calibri" pitchFamily="34" charset="-122"/>
                <a:cs typeface="Calibri" pitchFamily="34" charset="-120"/>
              </a:rPr>
              <a:t>Sınayın: aynı bahçede uygulamalı ve uygulamasız şeritler, birkaç tekrar</a:t>
            </a:r>
            <a:endParaRPr lang="tr-TR" sz="126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6</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Verim haritası: önce temizle, sonra yorumla</a:t>
            </a:r>
            <a:endParaRPr lang="tr-TR" sz="2700" dirty="0"/>
          </a:p>
        </p:txBody>
      </p:sp>
      <p:pic>
        <p:nvPicPr>
          <p:cNvPr id="5" name="Image 0" descr="/root/kozan-akilli-tarim/sunum/build/cache/m3-tr-hotspot-32646aba-2000-0.jpg">    </p:cNvPr>
          <p:cNvPicPr>
            <a:picLocks noChangeAspect="1"/>
          </p:cNvPicPr>
          <p:nvPr/>
        </p:nvPicPr>
        <p:blipFill>
          <a:blip r:embed="rId1"/>
          <a:stretch>
            <a:fillRect/>
          </a:stretch>
        </p:blipFill>
        <p:spPr>
          <a:xfrm>
            <a:off x="2004247" y="2231098"/>
            <a:ext cx="3976962"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585459" y="5471436"/>
            <a:ext cx="4814537"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6 etkinliği: ham verim haritası (kurgusal buğday tarlası)</a:t>
            </a:r>
            <a:endParaRPr lang="tr-T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tr-TR" altLang="en-US" sz="1400" b="1" dirty="0">
                <a:solidFill>
                  <a:srgbClr val="16602D"/>
                </a:solidFill>
                <a:latin typeface="Calibri" pitchFamily="34" charset="0"/>
                <a:ea typeface="Calibri" pitchFamily="34" charset="-122"/>
                <a:cs typeface="Calibri" pitchFamily="34" charset="-120"/>
              </a:rPr>
              <a:t>Verim monitörü: </a:t>
            </a:r>
            <a:r>
              <a:rPr lang="tr-TR" altLang="en-US" sz="1400" dirty="0">
                <a:solidFill>
                  <a:srgbClr val="3A4540"/>
                </a:solidFill>
                <a:latin typeface="Calibri" pitchFamily="34" charset="0"/>
                <a:ea typeface="Calibri" pitchFamily="34" charset="-122"/>
                <a:cs typeface="Calibri" pitchFamily="34" charset="-120"/>
              </a:rPr>
              <a:t>akış, nem, konum, hız ve tabla genişliğini birleştirir.</a:t>
            </a:r>
            <a:endParaRPr lang="tr-TR" sz="1400" dirty="0"/>
          </a:p>
          <a:p>
            <a:pPr marL="203200" indent="-203200">
              <a:spcAft>
                <a:spcPts val="661"/>
              </a:spcAft>
              <a:buSzPct val="100000"/>
              <a:buChar char="•"/>
            </a:pPr>
            <a:r>
              <a:rPr lang="tr-TR" altLang="en-US" sz="1400" b="1" dirty="0">
                <a:solidFill>
                  <a:srgbClr val="16602D"/>
                </a:solidFill>
                <a:latin typeface="Calibri" pitchFamily="34" charset="0"/>
                <a:ea typeface="Calibri" pitchFamily="34" charset="-122"/>
                <a:cs typeface="Calibri" pitchFamily="34" charset="-120"/>
              </a:rPr>
              <a:t>%1-3: </a:t>
            </a:r>
            <a:r>
              <a:rPr lang="tr-TR" altLang="en-US" sz="1400" dirty="0">
                <a:solidFill>
                  <a:srgbClr val="3A4540"/>
                </a:solidFill>
                <a:latin typeface="Calibri" pitchFamily="34" charset="0"/>
                <a:ea typeface="Calibri" pitchFamily="34" charset="-122"/>
                <a:cs typeface="Calibri" pitchFamily="34" charset="-120"/>
              </a:rPr>
              <a:t>iyi kalibre edilmiş sistemin toplam üründeki hatası.</a:t>
            </a:r>
            <a:endParaRPr lang="tr-TR" sz="1400" dirty="0"/>
          </a:p>
          <a:p>
            <a:pPr marL="203200" indent="-203200">
              <a:spcAft>
                <a:spcPts val="661"/>
              </a:spcAft>
              <a:buSzPct val="100000"/>
              <a:buChar char="•"/>
            </a:pPr>
            <a:r>
              <a:rPr lang="tr-TR" altLang="en-US" sz="1400" b="1" dirty="0">
                <a:solidFill>
                  <a:srgbClr val="16602D"/>
                </a:solidFill>
                <a:latin typeface="Calibri" pitchFamily="34" charset="0"/>
                <a:ea typeface="Calibri" pitchFamily="34" charset="-122"/>
                <a:cs typeface="Calibri" pitchFamily="34" charset="-120"/>
              </a:rPr>
              <a:t>%13-20: </a:t>
            </a:r>
            <a:r>
              <a:rPr lang="tr-TR" altLang="en-US" sz="1400" dirty="0">
                <a:solidFill>
                  <a:srgbClr val="3A4540"/>
                </a:solidFill>
                <a:latin typeface="Calibri" pitchFamily="34" charset="0"/>
                <a:ea typeface="Calibri" pitchFamily="34" charset="-122"/>
                <a:cs typeface="Calibri" pitchFamily="34" charset="-120"/>
              </a:rPr>
              <a:t>bir araştırmada temizlemede çıkarılan ham veri payı.</a:t>
            </a:r>
            <a:endParaRPr lang="tr-TR" sz="1400" dirty="0"/>
          </a:p>
          <a:p>
            <a:pPr marL="203200" indent="-203200">
              <a:spcAft>
                <a:spcPts val="661"/>
              </a:spcAft>
              <a:buSzPct val="100000"/>
              <a:buChar char="•"/>
            </a:pPr>
            <a:r>
              <a:rPr lang="tr-TR" altLang="en-US" sz="1400" b="1" dirty="0">
                <a:solidFill>
                  <a:srgbClr val="16602D"/>
                </a:solidFill>
                <a:latin typeface="Calibri" pitchFamily="34" charset="0"/>
                <a:ea typeface="Calibri" pitchFamily="34" charset="-122"/>
                <a:cs typeface="Calibri" pitchFamily="34" charset="-120"/>
              </a:rPr>
              <a:t>10-15 sn: </a:t>
            </a:r>
            <a:r>
              <a:rPr lang="tr-TR" altLang="en-US" sz="1400" dirty="0">
                <a:solidFill>
                  <a:srgbClr val="3A4540"/>
                </a:solidFill>
                <a:latin typeface="Calibri" pitchFamily="34" charset="0"/>
                <a:ea typeface="Calibri" pitchFamily="34" charset="-122"/>
                <a:cs typeface="Calibri" pitchFamily="34" charset="-120"/>
              </a:rPr>
              <a:t>ürünün tabladan akış sensörüne ulaşma gecikmesi.</a:t>
            </a:r>
            <a:endParaRPr lang="tr-TR" sz="1400" dirty="0"/>
          </a:p>
          <a:p>
            <a:pPr marL="203200" indent="-203200">
              <a:spcAft>
                <a:spcPts val="661"/>
              </a:spcAft>
              <a:buSzPct val="100000"/>
              <a:buChar char="•"/>
            </a:pPr>
            <a:r>
              <a:rPr lang="tr-TR" altLang="en-US" sz="1400" b="1" dirty="0">
                <a:solidFill>
                  <a:srgbClr val="16602D"/>
                </a:solidFill>
                <a:latin typeface="Calibri" pitchFamily="34" charset="0"/>
                <a:ea typeface="Calibri" pitchFamily="34" charset="-122"/>
                <a:cs typeface="Calibri" pitchFamily="34" charset="-120"/>
              </a:rPr>
              <a:t>Görev: </a:t>
            </a:r>
            <a:r>
              <a:rPr lang="tr-TR" altLang="en-US" sz="1400" dirty="0">
                <a:solidFill>
                  <a:srgbClr val="3A4540"/>
                </a:solidFill>
                <a:latin typeface="Calibri" pitchFamily="34" charset="0"/>
                <a:ea typeface="Calibri" pitchFamily="34" charset="-122"/>
                <a:cs typeface="Calibri" pitchFamily="34" charset="-120"/>
              </a:rPr>
              <a:t>haritadaki beş hatayı bulun; her düşük değer hata değildir.</a:t>
            </a:r>
            <a:endParaRPr lang="tr-TR" sz="140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Luck, UNL CropWatch (2013); Simbahan, Dobermann ve Ping (2004), Agronomy Journal 96</a:t>
            </a:r>
            <a:endParaRPr lang="tr-T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22</a:t>
            </a:r>
            <a:endParaRPr lang="tr-TR" sz="9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6 · YÖNETİM BÖLGELERİ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Verim haritasından yönetim bölgelerine</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Mirzakhani Nafchi, SDSU Extension (2021); TÜİK MEDAS 2024-2025</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23</a:t>
            </a:r>
            <a:endParaRPr lang="tr-TR" sz="900" dirty="0"/>
          </a:p>
        </p:txBody>
      </p:sp>
      <p:sp>
        <p:nvSpPr>
          <p:cNvPr id="7" name="Shape 4"/>
          <p:cNvSpPr/>
          <p:nvPr/>
        </p:nvSpPr>
        <p:spPr>
          <a:xfrm>
            <a:off x="548640" y="2268864"/>
            <a:ext cx="448056" cy="302129"/>
          </a:xfrm>
          <a:prstGeom prst="rect">
            <a:avLst/>
          </a:prstGeom>
          <a:solidFill>
            <a:srgbClr val="AC7423"/>
          </a:solidFill>
          <a:ln w="12700">
            <a:solidFill>
              <a:srgbClr val="AC7423"/>
            </a:solidFill>
            <a:prstDash val="solid"/>
          </a:ln>
        </p:spPr>
      </p:sp>
      <p:sp>
        <p:nvSpPr>
          <p:cNvPr id="8" name="Text 5"/>
          <p:cNvSpPr txBox="1"/>
          <p:nvPr/>
        </p:nvSpPr>
        <p:spPr>
          <a:xfrm>
            <a:off x="548640"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0,79</a:t>
            </a:r>
            <a:endParaRPr lang="tr-TR" sz="900" dirty="0"/>
          </a:p>
        </p:txBody>
      </p:sp>
      <p:sp>
        <p:nvSpPr>
          <p:cNvPr id="9" name="Shape 6"/>
          <p:cNvSpPr/>
          <p:nvPr/>
        </p:nvSpPr>
        <p:spPr>
          <a:xfrm>
            <a:off x="1024128" y="2268864"/>
            <a:ext cx="448056" cy="302129"/>
          </a:xfrm>
          <a:prstGeom prst="rect">
            <a:avLst/>
          </a:prstGeom>
          <a:solidFill>
            <a:srgbClr val="C1985A"/>
          </a:solidFill>
          <a:ln w="12700">
            <a:solidFill>
              <a:srgbClr val="C1985A"/>
            </a:solidFill>
            <a:prstDash val="solid"/>
          </a:ln>
        </p:spPr>
      </p:sp>
      <p:sp>
        <p:nvSpPr>
          <p:cNvPr id="10" name="Text 7"/>
          <p:cNvSpPr txBox="1"/>
          <p:nvPr/>
        </p:nvSpPr>
        <p:spPr>
          <a:xfrm>
            <a:off x="1024128"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0,85</a:t>
            </a:r>
            <a:endParaRPr lang="tr-TR" sz="900" dirty="0"/>
          </a:p>
        </p:txBody>
      </p:sp>
      <p:sp>
        <p:nvSpPr>
          <p:cNvPr id="11" name="Shape 8"/>
          <p:cNvSpPr/>
          <p:nvPr/>
        </p:nvSpPr>
        <p:spPr>
          <a:xfrm>
            <a:off x="1499616" y="2268864"/>
            <a:ext cx="448056" cy="302129"/>
          </a:xfrm>
          <a:prstGeom prst="rect">
            <a:avLst/>
          </a:prstGeom>
          <a:solidFill>
            <a:srgbClr val="AF7A2C"/>
          </a:solidFill>
          <a:ln w="12700">
            <a:solidFill>
              <a:srgbClr val="AF7A2C"/>
            </a:solidFill>
            <a:prstDash val="solid"/>
          </a:ln>
        </p:spPr>
      </p:sp>
      <p:sp>
        <p:nvSpPr>
          <p:cNvPr id="12" name="Text 9"/>
          <p:cNvSpPr txBox="1"/>
          <p:nvPr/>
        </p:nvSpPr>
        <p:spPr>
          <a:xfrm>
            <a:off x="1499616"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0,80</a:t>
            </a:r>
            <a:endParaRPr lang="tr-TR" sz="900" dirty="0"/>
          </a:p>
        </p:txBody>
      </p:sp>
      <p:sp>
        <p:nvSpPr>
          <p:cNvPr id="13" name="Shape 10"/>
          <p:cNvSpPr/>
          <p:nvPr/>
        </p:nvSpPr>
        <p:spPr>
          <a:xfrm>
            <a:off x="1975104" y="2268864"/>
            <a:ext cx="448056" cy="302129"/>
          </a:xfrm>
          <a:prstGeom prst="rect">
            <a:avLst/>
          </a:prstGeom>
          <a:solidFill>
            <a:srgbClr val="C1985A"/>
          </a:solidFill>
          <a:ln w="12700">
            <a:solidFill>
              <a:srgbClr val="C1985A"/>
            </a:solidFill>
            <a:prstDash val="solid"/>
          </a:ln>
        </p:spPr>
      </p:sp>
      <p:sp>
        <p:nvSpPr>
          <p:cNvPr id="14" name="Text 11"/>
          <p:cNvSpPr txBox="1"/>
          <p:nvPr/>
        </p:nvSpPr>
        <p:spPr>
          <a:xfrm>
            <a:off x="1975104"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0,85</a:t>
            </a:r>
            <a:endParaRPr lang="tr-TR" sz="900" dirty="0"/>
          </a:p>
        </p:txBody>
      </p:sp>
      <p:sp>
        <p:nvSpPr>
          <p:cNvPr id="15" name="Shape 12"/>
          <p:cNvSpPr/>
          <p:nvPr/>
        </p:nvSpPr>
        <p:spPr>
          <a:xfrm>
            <a:off x="2450592" y="2268864"/>
            <a:ext cx="448056" cy="302129"/>
          </a:xfrm>
          <a:prstGeom prst="rect">
            <a:avLst/>
          </a:prstGeom>
          <a:solidFill>
            <a:srgbClr val="C49E63"/>
          </a:solidFill>
          <a:ln w="12700">
            <a:solidFill>
              <a:srgbClr val="C49E63"/>
            </a:solidFill>
            <a:prstDash val="solid"/>
          </a:ln>
        </p:spPr>
      </p:sp>
      <p:sp>
        <p:nvSpPr>
          <p:cNvPr id="16" name="Text 13"/>
          <p:cNvSpPr txBox="1"/>
          <p:nvPr/>
        </p:nvSpPr>
        <p:spPr>
          <a:xfrm>
            <a:off x="2450592"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0,86</a:t>
            </a:r>
            <a:endParaRPr lang="tr-TR" sz="900" dirty="0"/>
          </a:p>
        </p:txBody>
      </p:sp>
      <p:sp>
        <p:nvSpPr>
          <p:cNvPr id="17" name="Shape 14"/>
          <p:cNvSpPr/>
          <p:nvPr/>
        </p:nvSpPr>
        <p:spPr>
          <a:xfrm>
            <a:off x="2926080" y="2268864"/>
            <a:ext cx="448056" cy="302129"/>
          </a:xfrm>
          <a:prstGeom prst="rect">
            <a:avLst/>
          </a:prstGeom>
          <a:solidFill>
            <a:srgbClr val="C9D8C1"/>
          </a:solidFill>
          <a:ln w="12700">
            <a:solidFill>
              <a:srgbClr val="C9D8C1"/>
            </a:solidFill>
            <a:prstDash val="solid"/>
          </a:ln>
        </p:spPr>
      </p:sp>
      <p:sp>
        <p:nvSpPr>
          <p:cNvPr id="18" name="Text 15"/>
          <p:cNvSpPr txBox="1"/>
          <p:nvPr/>
        </p:nvSpPr>
        <p:spPr>
          <a:xfrm>
            <a:off x="2926080"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1,05</a:t>
            </a:r>
            <a:endParaRPr lang="tr-TR" sz="900" dirty="0"/>
          </a:p>
        </p:txBody>
      </p:sp>
      <p:sp>
        <p:nvSpPr>
          <p:cNvPr id="19" name="Shape 16"/>
          <p:cNvSpPr/>
          <p:nvPr/>
        </p:nvSpPr>
        <p:spPr>
          <a:xfrm>
            <a:off x="3401568" y="2268864"/>
            <a:ext cx="448056" cy="302129"/>
          </a:xfrm>
          <a:prstGeom prst="rect">
            <a:avLst/>
          </a:prstGeom>
          <a:solidFill>
            <a:srgbClr val="F6F1E4"/>
          </a:solidFill>
          <a:ln w="12700">
            <a:solidFill>
              <a:srgbClr val="F6F1E4"/>
            </a:solidFill>
            <a:prstDash val="solid"/>
          </a:ln>
        </p:spPr>
      </p:sp>
      <p:sp>
        <p:nvSpPr>
          <p:cNvPr id="20" name="Text 17"/>
          <p:cNvSpPr txBox="1"/>
          <p:nvPr/>
        </p:nvSpPr>
        <p:spPr>
          <a:xfrm>
            <a:off x="3401568"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1,00</a:t>
            </a:r>
            <a:endParaRPr lang="tr-TR" sz="900" dirty="0"/>
          </a:p>
        </p:txBody>
      </p:sp>
      <p:sp>
        <p:nvSpPr>
          <p:cNvPr id="21" name="Shape 18"/>
          <p:cNvSpPr/>
          <p:nvPr/>
        </p:nvSpPr>
        <p:spPr>
          <a:xfrm>
            <a:off x="3877056" y="2268864"/>
            <a:ext cx="448056" cy="302129"/>
          </a:xfrm>
          <a:prstGeom prst="rect">
            <a:avLst/>
          </a:prstGeom>
          <a:solidFill>
            <a:srgbClr val="F6F1E4"/>
          </a:solidFill>
          <a:ln w="12700">
            <a:solidFill>
              <a:srgbClr val="F6F1E4"/>
            </a:solidFill>
            <a:prstDash val="solid"/>
          </a:ln>
        </p:spPr>
      </p:sp>
      <p:sp>
        <p:nvSpPr>
          <p:cNvPr id="22" name="Text 19"/>
          <p:cNvSpPr txBox="1"/>
          <p:nvPr/>
        </p:nvSpPr>
        <p:spPr>
          <a:xfrm>
            <a:off x="3877056"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1,00</a:t>
            </a:r>
            <a:endParaRPr lang="tr-TR" sz="900" dirty="0"/>
          </a:p>
        </p:txBody>
      </p:sp>
      <p:sp>
        <p:nvSpPr>
          <p:cNvPr id="23" name="Shape 20"/>
          <p:cNvSpPr/>
          <p:nvPr/>
        </p:nvSpPr>
        <p:spPr>
          <a:xfrm>
            <a:off x="4352544" y="2268864"/>
            <a:ext cx="448056" cy="302129"/>
          </a:xfrm>
          <a:prstGeom prst="rect">
            <a:avLst/>
          </a:prstGeom>
          <a:solidFill>
            <a:srgbClr val="EDECDD"/>
          </a:solidFill>
          <a:ln w="12700">
            <a:solidFill>
              <a:srgbClr val="EDECDD"/>
            </a:solidFill>
            <a:prstDash val="solid"/>
          </a:ln>
        </p:spPr>
      </p:sp>
      <p:sp>
        <p:nvSpPr>
          <p:cNvPr id="24" name="Text 21"/>
          <p:cNvSpPr txBox="1"/>
          <p:nvPr/>
        </p:nvSpPr>
        <p:spPr>
          <a:xfrm>
            <a:off x="4352544"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1,01</a:t>
            </a:r>
            <a:endParaRPr lang="tr-TR" sz="900" dirty="0"/>
          </a:p>
        </p:txBody>
      </p:sp>
      <p:sp>
        <p:nvSpPr>
          <p:cNvPr id="25" name="Shape 22"/>
          <p:cNvSpPr/>
          <p:nvPr/>
        </p:nvSpPr>
        <p:spPr>
          <a:xfrm>
            <a:off x="4828032" y="2268864"/>
            <a:ext cx="448056" cy="302129"/>
          </a:xfrm>
          <a:prstGeom prst="rect">
            <a:avLst/>
          </a:prstGeom>
          <a:solidFill>
            <a:srgbClr val="E4E7D6"/>
          </a:solidFill>
          <a:ln w="12700">
            <a:solidFill>
              <a:srgbClr val="E4E7D6"/>
            </a:solidFill>
            <a:prstDash val="solid"/>
          </a:ln>
        </p:spPr>
      </p:sp>
      <p:sp>
        <p:nvSpPr>
          <p:cNvPr id="26" name="Text 23"/>
          <p:cNvSpPr txBox="1"/>
          <p:nvPr/>
        </p:nvSpPr>
        <p:spPr>
          <a:xfrm>
            <a:off x="4828032"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1,02</a:t>
            </a:r>
            <a:endParaRPr lang="tr-TR" sz="900" dirty="0"/>
          </a:p>
        </p:txBody>
      </p:sp>
      <p:sp>
        <p:nvSpPr>
          <p:cNvPr id="27" name="Shape 24"/>
          <p:cNvSpPr/>
          <p:nvPr/>
        </p:nvSpPr>
        <p:spPr>
          <a:xfrm>
            <a:off x="5303520" y="2268864"/>
            <a:ext cx="448056" cy="302129"/>
          </a:xfrm>
          <a:prstGeom prst="rect">
            <a:avLst/>
          </a:prstGeom>
          <a:solidFill>
            <a:srgbClr val="E8D9BF"/>
          </a:solidFill>
          <a:ln w="12700">
            <a:solidFill>
              <a:srgbClr val="E8D9BF"/>
            </a:solidFill>
            <a:prstDash val="solid"/>
          </a:ln>
        </p:spPr>
      </p:sp>
      <p:sp>
        <p:nvSpPr>
          <p:cNvPr id="28" name="Text 25"/>
          <p:cNvSpPr txBox="1"/>
          <p:nvPr/>
        </p:nvSpPr>
        <p:spPr>
          <a:xfrm>
            <a:off x="5303520"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0,96</a:t>
            </a:r>
            <a:endParaRPr lang="tr-TR" sz="900" dirty="0"/>
          </a:p>
        </p:txBody>
      </p:sp>
      <p:sp>
        <p:nvSpPr>
          <p:cNvPr id="29" name="Shape 26"/>
          <p:cNvSpPr/>
          <p:nvPr/>
        </p:nvSpPr>
        <p:spPr>
          <a:xfrm>
            <a:off x="5779008" y="2268864"/>
            <a:ext cx="448056" cy="302129"/>
          </a:xfrm>
          <a:prstGeom prst="rect">
            <a:avLst/>
          </a:prstGeom>
          <a:solidFill>
            <a:srgbClr val="E4D3B6"/>
          </a:solidFill>
          <a:ln w="12700">
            <a:solidFill>
              <a:srgbClr val="E4D3B6"/>
            </a:solidFill>
            <a:prstDash val="solid"/>
          </a:ln>
        </p:spPr>
      </p:sp>
      <p:sp>
        <p:nvSpPr>
          <p:cNvPr id="30" name="Text 27"/>
          <p:cNvSpPr txBox="1"/>
          <p:nvPr/>
        </p:nvSpPr>
        <p:spPr>
          <a:xfrm>
            <a:off x="5779008" y="2268864"/>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0,95</a:t>
            </a:r>
            <a:endParaRPr lang="tr-TR" sz="900" dirty="0"/>
          </a:p>
        </p:txBody>
      </p:sp>
      <p:sp>
        <p:nvSpPr>
          <p:cNvPr id="31" name="Shape 28"/>
          <p:cNvSpPr/>
          <p:nvPr/>
        </p:nvSpPr>
        <p:spPr>
          <a:xfrm>
            <a:off x="548640" y="2593653"/>
            <a:ext cx="448056" cy="302129"/>
          </a:xfrm>
          <a:prstGeom prst="rect">
            <a:avLst/>
          </a:prstGeom>
          <a:solidFill>
            <a:srgbClr val="BD9251"/>
          </a:solidFill>
          <a:ln w="12700">
            <a:solidFill>
              <a:srgbClr val="BD9251"/>
            </a:solidFill>
            <a:prstDash val="solid"/>
          </a:ln>
        </p:spPr>
      </p:sp>
      <p:sp>
        <p:nvSpPr>
          <p:cNvPr id="32" name="Text 29"/>
          <p:cNvSpPr txBox="1"/>
          <p:nvPr/>
        </p:nvSpPr>
        <p:spPr>
          <a:xfrm>
            <a:off x="548640"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0,84</a:t>
            </a:r>
            <a:endParaRPr lang="tr-TR" sz="900" dirty="0"/>
          </a:p>
        </p:txBody>
      </p:sp>
      <p:sp>
        <p:nvSpPr>
          <p:cNvPr id="33" name="Shape 30"/>
          <p:cNvSpPr/>
          <p:nvPr/>
        </p:nvSpPr>
        <p:spPr>
          <a:xfrm>
            <a:off x="1024128" y="2593653"/>
            <a:ext cx="448056" cy="302129"/>
          </a:xfrm>
          <a:prstGeom prst="rect">
            <a:avLst/>
          </a:prstGeom>
          <a:solidFill>
            <a:srgbClr val="AF7A2C"/>
          </a:solidFill>
          <a:ln w="12700">
            <a:solidFill>
              <a:srgbClr val="AF7A2C"/>
            </a:solidFill>
            <a:prstDash val="solid"/>
          </a:ln>
        </p:spPr>
      </p:sp>
      <p:sp>
        <p:nvSpPr>
          <p:cNvPr id="34" name="Text 31"/>
          <p:cNvSpPr txBox="1"/>
          <p:nvPr/>
        </p:nvSpPr>
        <p:spPr>
          <a:xfrm>
            <a:off x="1024128"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0,80</a:t>
            </a:r>
            <a:endParaRPr lang="tr-TR" sz="900" dirty="0"/>
          </a:p>
        </p:txBody>
      </p:sp>
      <p:sp>
        <p:nvSpPr>
          <p:cNvPr id="35" name="Shape 32"/>
          <p:cNvSpPr/>
          <p:nvPr/>
        </p:nvSpPr>
        <p:spPr>
          <a:xfrm>
            <a:off x="1499616" y="2593653"/>
            <a:ext cx="448056" cy="302129"/>
          </a:xfrm>
          <a:prstGeom prst="rect">
            <a:avLst/>
          </a:prstGeom>
          <a:solidFill>
            <a:srgbClr val="AC7423"/>
          </a:solidFill>
          <a:ln w="12700">
            <a:solidFill>
              <a:srgbClr val="AC7423"/>
            </a:solidFill>
            <a:prstDash val="solid"/>
          </a:ln>
        </p:spPr>
      </p:sp>
      <p:sp>
        <p:nvSpPr>
          <p:cNvPr id="36" name="Text 33"/>
          <p:cNvSpPr txBox="1"/>
          <p:nvPr/>
        </p:nvSpPr>
        <p:spPr>
          <a:xfrm>
            <a:off x="1499616"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0,79</a:t>
            </a:r>
            <a:endParaRPr lang="tr-TR" sz="900" dirty="0"/>
          </a:p>
        </p:txBody>
      </p:sp>
      <p:sp>
        <p:nvSpPr>
          <p:cNvPr id="37" name="Shape 34"/>
          <p:cNvSpPr/>
          <p:nvPr/>
        </p:nvSpPr>
        <p:spPr>
          <a:xfrm>
            <a:off x="1975104" y="2593653"/>
            <a:ext cx="448056" cy="302129"/>
          </a:xfrm>
          <a:prstGeom prst="rect">
            <a:avLst/>
          </a:prstGeom>
          <a:solidFill>
            <a:srgbClr val="B6863E"/>
          </a:solidFill>
          <a:ln w="12700">
            <a:solidFill>
              <a:srgbClr val="B6863E"/>
            </a:solidFill>
            <a:prstDash val="solid"/>
          </a:ln>
        </p:spPr>
      </p:sp>
      <p:sp>
        <p:nvSpPr>
          <p:cNvPr id="38" name="Text 35"/>
          <p:cNvSpPr txBox="1"/>
          <p:nvPr/>
        </p:nvSpPr>
        <p:spPr>
          <a:xfrm>
            <a:off x="1975104"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0,82</a:t>
            </a:r>
            <a:endParaRPr lang="tr-TR" sz="900" dirty="0"/>
          </a:p>
        </p:txBody>
      </p:sp>
      <p:sp>
        <p:nvSpPr>
          <p:cNvPr id="39" name="Shape 36"/>
          <p:cNvSpPr/>
          <p:nvPr/>
        </p:nvSpPr>
        <p:spPr>
          <a:xfrm>
            <a:off x="2450592" y="2593653"/>
            <a:ext cx="448056" cy="302129"/>
          </a:xfrm>
          <a:prstGeom prst="rect">
            <a:avLst/>
          </a:prstGeom>
          <a:solidFill>
            <a:srgbClr val="E4E7D6"/>
          </a:solidFill>
          <a:ln w="12700">
            <a:solidFill>
              <a:srgbClr val="E4E7D6"/>
            </a:solidFill>
            <a:prstDash val="solid"/>
          </a:ln>
        </p:spPr>
      </p:sp>
      <p:sp>
        <p:nvSpPr>
          <p:cNvPr id="40" name="Text 37"/>
          <p:cNvSpPr txBox="1"/>
          <p:nvPr/>
        </p:nvSpPr>
        <p:spPr>
          <a:xfrm>
            <a:off x="2450592"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1,02</a:t>
            </a:r>
            <a:endParaRPr lang="tr-TR" sz="900" dirty="0"/>
          </a:p>
        </p:txBody>
      </p:sp>
      <p:sp>
        <p:nvSpPr>
          <p:cNvPr id="41" name="Shape 38"/>
          <p:cNvSpPr/>
          <p:nvPr/>
        </p:nvSpPr>
        <p:spPr>
          <a:xfrm>
            <a:off x="2926080" y="2593653"/>
            <a:ext cx="448056" cy="302129"/>
          </a:xfrm>
          <a:prstGeom prst="rect">
            <a:avLst/>
          </a:prstGeom>
          <a:solidFill>
            <a:srgbClr val="C9D8C1"/>
          </a:solidFill>
          <a:ln w="12700">
            <a:solidFill>
              <a:srgbClr val="C9D8C1"/>
            </a:solidFill>
            <a:prstDash val="solid"/>
          </a:ln>
        </p:spPr>
      </p:sp>
      <p:sp>
        <p:nvSpPr>
          <p:cNvPr id="42" name="Text 39"/>
          <p:cNvSpPr txBox="1"/>
          <p:nvPr/>
        </p:nvSpPr>
        <p:spPr>
          <a:xfrm>
            <a:off x="2926080"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1,05</a:t>
            </a:r>
            <a:endParaRPr lang="tr-TR" sz="900" dirty="0"/>
          </a:p>
        </p:txBody>
      </p:sp>
      <p:sp>
        <p:nvSpPr>
          <p:cNvPr id="43" name="Shape 40"/>
          <p:cNvSpPr/>
          <p:nvPr/>
        </p:nvSpPr>
        <p:spPr>
          <a:xfrm>
            <a:off x="3401568" y="2593653"/>
            <a:ext cx="448056" cy="302129"/>
          </a:xfrm>
          <a:prstGeom prst="rect">
            <a:avLst/>
          </a:prstGeom>
          <a:solidFill>
            <a:srgbClr val="E4D3B6"/>
          </a:solidFill>
          <a:ln w="12700">
            <a:solidFill>
              <a:srgbClr val="E4D3B6"/>
            </a:solidFill>
            <a:prstDash val="solid"/>
          </a:ln>
        </p:spPr>
      </p:sp>
      <p:sp>
        <p:nvSpPr>
          <p:cNvPr id="44" name="Text 41"/>
          <p:cNvSpPr txBox="1"/>
          <p:nvPr/>
        </p:nvSpPr>
        <p:spPr>
          <a:xfrm>
            <a:off x="3401568"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0,95</a:t>
            </a:r>
            <a:endParaRPr lang="tr-TR" sz="900" dirty="0"/>
          </a:p>
        </p:txBody>
      </p:sp>
      <p:sp>
        <p:nvSpPr>
          <p:cNvPr id="45" name="Shape 42"/>
          <p:cNvSpPr/>
          <p:nvPr/>
        </p:nvSpPr>
        <p:spPr>
          <a:xfrm>
            <a:off x="3877056" y="2593653"/>
            <a:ext cx="448056" cy="302129"/>
          </a:xfrm>
          <a:prstGeom prst="rect">
            <a:avLst/>
          </a:prstGeom>
          <a:solidFill>
            <a:srgbClr val="E1CDAD"/>
          </a:solidFill>
          <a:ln w="12700">
            <a:solidFill>
              <a:srgbClr val="E1CDAD"/>
            </a:solidFill>
            <a:prstDash val="solid"/>
          </a:ln>
        </p:spPr>
      </p:sp>
      <p:sp>
        <p:nvSpPr>
          <p:cNvPr id="46" name="Text 43"/>
          <p:cNvSpPr txBox="1"/>
          <p:nvPr/>
        </p:nvSpPr>
        <p:spPr>
          <a:xfrm>
            <a:off x="3877056"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0,94</a:t>
            </a:r>
            <a:endParaRPr lang="tr-TR" sz="900" dirty="0"/>
          </a:p>
        </p:txBody>
      </p:sp>
      <p:sp>
        <p:nvSpPr>
          <p:cNvPr id="47" name="Shape 44"/>
          <p:cNvSpPr/>
          <p:nvPr/>
        </p:nvSpPr>
        <p:spPr>
          <a:xfrm>
            <a:off x="4352544" y="2593653"/>
            <a:ext cx="448056" cy="302129"/>
          </a:xfrm>
          <a:prstGeom prst="rect">
            <a:avLst/>
          </a:prstGeom>
          <a:solidFill>
            <a:srgbClr val="F6F1E4"/>
          </a:solidFill>
          <a:ln w="12700">
            <a:solidFill>
              <a:srgbClr val="F6F1E4"/>
            </a:solidFill>
            <a:prstDash val="solid"/>
          </a:ln>
        </p:spPr>
      </p:sp>
      <p:sp>
        <p:nvSpPr>
          <p:cNvPr id="48" name="Text 45"/>
          <p:cNvSpPr txBox="1"/>
          <p:nvPr/>
        </p:nvSpPr>
        <p:spPr>
          <a:xfrm>
            <a:off x="4352544"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1,00</a:t>
            </a:r>
            <a:endParaRPr lang="tr-TR" sz="900" dirty="0"/>
          </a:p>
        </p:txBody>
      </p:sp>
      <p:sp>
        <p:nvSpPr>
          <p:cNvPr id="49" name="Shape 46"/>
          <p:cNvSpPr/>
          <p:nvPr/>
        </p:nvSpPr>
        <p:spPr>
          <a:xfrm>
            <a:off x="4828032" y="2593653"/>
            <a:ext cx="448056" cy="302129"/>
          </a:xfrm>
          <a:prstGeom prst="rect">
            <a:avLst/>
          </a:prstGeom>
          <a:solidFill>
            <a:srgbClr val="EBDFC8"/>
          </a:solidFill>
          <a:ln w="12700">
            <a:solidFill>
              <a:srgbClr val="EBDFC8"/>
            </a:solidFill>
            <a:prstDash val="solid"/>
          </a:ln>
        </p:spPr>
      </p:sp>
      <p:sp>
        <p:nvSpPr>
          <p:cNvPr id="50" name="Text 47"/>
          <p:cNvSpPr txBox="1"/>
          <p:nvPr/>
        </p:nvSpPr>
        <p:spPr>
          <a:xfrm>
            <a:off x="4828032"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0,97</a:t>
            </a:r>
            <a:endParaRPr lang="tr-TR" sz="900" dirty="0"/>
          </a:p>
        </p:txBody>
      </p:sp>
      <p:sp>
        <p:nvSpPr>
          <p:cNvPr id="51" name="Shape 48"/>
          <p:cNvSpPr/>
          <p:nvPr/>
        </p:nvSpPr>
        <p:spPr>
          <a:xfrm>
            <a:off x="5303520" y="2593653"/>
            <a:ext cx="448056" cy="302129"/>
          </a:xfrm>
          <a:prstGeom prst="rect">
            <a:avLst/>
          </a:prstGeom>
          <a:solidFill>
            <a:srgbClr val="E4D3B6"/>
          </a:solidFill>
          <a:ln w="12700">
            <a:solidFill>
              <a:srgbClr val="E4D3B6"/>
            </a:solidFill>
            <a:prstDash val="solid"/>
          </a:ln>
        </p:spPr>
      </p:sp>
      <p:sp>
        <p:nvSpPr>
          <p:cNvPr id="52" name="Text 49"/>
          <p:cNvSpPr txBox="1"/>
          <p:nvPr/>
        </p:nvSpPr>
        <p:spPr>
          <a:xfrm>
            <a:off x="5303520"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0,95</a:t>
            </a:r>
            <a:endParaRPr lang="tr-TR" sz="900" dirty="0"/>
          </a:p>
        </p:txBody>
      </p:sp>
      <p:sp>
        <p:nvSpPr>
          <p:cNvPr id="53" name="Shape 50"/>
          <p:cNvSpPr/>
          <p:nvPr/>
        </p:nvSpPr>
        <p:spPr>
          <a:xfrm>
            <a:off x="5779008" y="2593653"/>
            <a:ext cx="448056" cy="302129"/>
          </a:xfrm>
          <a:prstGeom prst="rect">
            <a:avLst/>
          </a:prstGeom>
          <a:solidFill>
            <a:srgbClr val="E1CDAD"/>
          </a:solidFill>
          <a:ln w="12700">
            <a:solidFill>
              <a:srgbClr val="E1CDAD"/>
            </a:solidFill>
            <a:prstDash val="solid"/>
          </a:ln>
        </p:spPr>
      </p:sp>
      <p:sp>
        <p:nvSpPr>
          <p:cNvPr id="54" name="Text 51"/>
          <p:cNvSpPr txBox="1"/>
          <p:nvPr/>
        </p:nvSpPr>
        <p:spPr>
          <a:xfrm>
            <a:off x="5779008" y="259365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0,94</a:t>
            </a:r>
            <a:endParaRPr lang="tr-TR" sz="900" dirty="0"/>
          </a:p>
        </p:txBody>
      </p:sp>
      <p:sp>
        <p:nvSpPr>
          <p:cNvPr id="55" name="Shape 52"/>
          <p:cNvSpPr/>
          <p:nvPr/>
        </p:nvSpPr>
        <p:spPr>
          <a:xfrm>
            <a:off x="548640" y="2918443"/>
            <a:ext cx="448056" cy="302129"/>
          </a:xfrm>
          <a:prstGeom prst="rect">
            <a:avLst/>
          </a:prstGeom>
          <a:solidFill>
            <a:srgbClr val="AF7A2C"/>
          </a:solidFill>
          <a:ln w="12700">
            <a:solidFill>
              <a:srgbClr val="AF7A2C"/>
            </a:solidFill>
            <a:prstDash val="solid"/>
          </a:ln>
        </p:spPr>
      </p:sp>
      <p:sp>
        <p:nvSpPr>
          <p:cNvPr id="56" name="Text 53"/>
          <p:cNvSpPr txBox="1"/>
          <p:nvPr/>
        </p:nvSpPr>
        <p:spPr>
          <a:xfrm>
            <a:off x="548640"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0,80</a:t>
            </a:r>
            <a:endParaRPr lang="tr-TR" sz="900" dirty="0"/>
          </a:p>
        </p:txBody>
      </p:sp>
      <p:sp>
        <p:nvSpPr>
          <p:cNvPr id="57" name="Shape 54"/>
          <p:cNvSpPr/>
          <p:nvPr/>
        </p:nvSpPr>
        <p:spPr>
          <a:xfrm>
            <a:off x="1024128" y="2918443"/>
            <a:ext cx="448056" cy="302129"/>
          </a:xfrm>
          <a:prstGeom prst="rect">
            <a:avLst/>
          </a:prstGeom>
          <a:solidFill>
            <a:srgbClr val="BD9251"/>
          </a:solidFill>
          <a:ln w="12700">
            <a:solidFill>
              <a:srgbClr val="BD9251"/>
            </a:solidFill>
            <a:prstDash val="solid"/>
          </a:ln>
        </p:spPr>
      </p:sp>
      <p:sp>
        <p:nvSpPr>
          <p:cNvPr id="58" name="Text 55"/>
          <p:cNvSpPr txBox="1"/>
          <p:nvPr/>
        </p:nvSpPr>
        <p:spPr>
          <a:xfrm>
            <a:off x="1024128"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0,84</a:t>
            </a:r>
            <a:endParaRPr lang="tr-TR" sz="900" dirty="0"/>
          </a:p>
        </p:txBody>
      </p:sp>
      <p:sp>
        <p:nvSpPr>
          <p:cNvPr id="59" name="Shape 56"/>
          <p:cNvSpPr/>
          <p:nvPr/>
        </p:nvSpPr>
        <p:spPr>
          <a:xfrm>
            <a:off x="1499616" y="2918443"/>
            <a:ext cx="448056" cy="302129"/>
          </a:xfrm>
          <a:prstGeom prst="rect">
            <a:avLst/>
          </a:prstGeom>
          <a:solidFill>
            <a:srgbClr val="C49E63"/>
          </a:solidFill>
          <a:ln w="12700">
            <a:solidFill>
              <a:srgbClr val="C49E63"/>
            </a:solidFill>
            <a:prstDash val="solid"/>
          </a:ln>
        </p:spPr>
      </p:sp>
      <p:sp>
        <p:nvSpPr>
          <p:cNvPr id="60" name="Text 57"/>
          <p:cNvSpPr txBox="1"/>
          <p:nvPr/>
        </p:nvSpPr>
        <p:spPr>
          <a:xfrm>
            <a:off x="1499616"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0,86</a:t>
            </a:r>
            <a:endParaRPr lang="tr-TR" sz="900" dirty="0"/>
          </a:p>
        </p:txBody>
      </p:sp>
      <p:sp>
        <p:nvSpPr>
          <p:cNvPr id="61" name="Shape 58"/>
          <p:cNvSpPr/>
          <p:nvPr/>
        </p:nvSpPr>
        <p:spPr>
          <a:xfrm>
            <a:off x="1975104" y="2918443"/>
            <a:ext cx="448056" cy="302129"/>
          </a:xfrm>
          <a:prstGeom prst="rect">
            <a:avLst/>
          </a:prstGeom>
          <a:solidFill>
            <a:srgbClr val="D2DDC8"/>
          </a:solidFill>
          <a:ln w="12700">
            <a:solidFill>
              <a:srgbClr val="D2DDC8"/>
            </a:solidFill>
            <a:prstDash val="solid"/>
          </a:ln>
        </p:spPr>
      </p:sp>
      <p:sp>
        <p:nvSpPr>
          <p:cNvPr id="62" name="Text 59"/>
          <p:cNvSpPr txBox="1"/>
          <p:nvPr/>
        </p:nvSpPr>
        <p:spPr>
          <a:xfrm>
            <a:off x="1975104"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1,04</a:t>
            </a:r>
            <a:endParaRPr lang="tr-TR" sz="900" dirty="0"/>
          </a:p>
        </p:txBody>
      </p:sp>
      <p:sp>
        <p:nvSpPr>
          <p:cNvPr id="63" name="Shape 60"/>
          <p:cNvSpPr/>
          <p:nvPr/>
        </p:nvSpPr>
        <p:spPr>
          <a:xfrm>
            <a:off x="2450592" y="2918443"/>
            <a:ext cx="448056" cy="302129"/>
          </a:xfrm>
          <a:prstGeom prst="rect">
            <a:avLst/>
          </a:prstGeom>
          <a:solidFill>
            <a:srgbClr val="DBE2CF"/>
          </a:solidFill>
          <a:ln w="12700">
            <a:solidFill>
              <a:srgbClr val="DBE2CF"/>
            </a:solidFill>
            <a:prstDash val="solid"/>
          </a:ln>
        </p:spPr>
      </p:sp>
      <p:sp>
        <p:nvSpPr>
          <p:cNvPr id="64" name="Text 61"/>
          <p:cNvSpPr txBox="1"/>
          <p:nvPr/>
        </p:nvSpPr>
        <p:spPr>
          <a:xfrm>
            <a:off x="2450592"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1,03</a:t>
            </a:r>
            <a:endParaRPr lang="tr-TR" sz="900" dirty="0"/>
          </a:p>
        </p:txBody>
      </p:sp>
      <p:sp>
        <p:nvSpPr>
          <p:cNvPr id="65" name="Shape 62"/>
          <p:cNvSpPr/>
          <p:nvPr/>
        </p:nvSpPr>
        <p:spPr>
          <a:xfrm>
            <a:off x="2926080" y="2918443"/>
            <a:ext cx="448056" cy="302129"/>
          </a:xfrm>
          <a:prstGeom prst="rect">
            <a:avLst/>
          </a:prstGeom>
          <a:solidFill>
            <a:srgbClr val="DDC7A4"/>
          </a:solidFill>
          <a:ln w="12700">
            <a:solidFill>
              <a:srgbClr val="DDC7A4"/>
            </a:solidFill>
            <a:prstDash val="solid"/>
          </a:ln>
        </p:spPr>
      </p:sp>
      <p:sp>
        <p:nvSpPr>
          <p:cNvPr id="66" name="Text 63"/>
          <p:cNvSpPr txBox="1"/>
          <p:nvPr/>
        </p:nvSpPr>
        <p:spPr>
          <a:xfrm>
            <a:off x="2926080"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67" name="Shape 64"/>
          <p:cNvSpPr/>
          <p:nvPr/>
        </p:nvSpPr>
        <p:spPr>
          <a:xfrm>
            <a:off x="3401568" y="2918443"/>
            <a:ext cx="448056" cy="302129"/>
          </a:xfrm>
          <a:prstGeom prst="rect">
            <a:avLst/>
          </a:prstGeom>
          <a:solidFill>
            <a:srgbClr val="E4E7D6"/>
          </a:solidFill>
          <a:ln w="12700">
            <a:solidFill>
              <a:srgbClr val="E4E7D6"/>
            </a:solidFill>
            <a:prstDash val="solid"/>
          </a:ln>
        </p:spPr>
      </p:sp>
      <p:sp>
        <p:nvSpPr>
          <p:cNvPr id="68" name="Text 65"/>
          <p:cNvSpPr txBox="1"/>
          <p:nvPr/>
        </p:nvSpPr>
        <p:spPr>
          <a:xfrm>
            <a:off x="3401568"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1,02</a:t>
            </a:r>
            <a:endParaRPr lang="tr-TR" sz="900" dirty="0"/>
          </a:p>
        </p:txBody>
      </p:sp>
      <p:sp>
        <p:nvSpPr>
          <p:cNvPr id="69" name="Shape 66"/>
          <p:cNvSpPr/>
          <p:nvPr/>
        </p:nvSpPr>
        <p:spPr>
          <a:xfrm>
            <a:off x="3877056" y="2918443"/>
            <a:ext cx="448056" cy="302129"/>
          </a:xfrm>
          <a:prstGeom prst="rect">
            <a:avLst/>
          </a:prstGeom>
          <a:solidFill>
            <a:srgbClr val="F2EBDB"/>
          </a:solidFill>
          <a:ln w="12700">
            <a:solidFill>
              <a:srgbClr val="F2EBDB"/>
            </a:solidFill>
            <a:prstDash val="solid"/>
          </a:ln>
        </p:spPr>
      </p:sp>
      <p:sp>
        <p:nvSpPr>
          <p:cNvPr id="70" name="Text 67"/>
          <p:cNvSpPr txBox="1"/>
          <p:nvPr/>
        </p:nvSpPr>
        <p:spPr>
          <a:xfrm>
            <a:off x="3877056"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0,99</a:t>
            </a:r>
            <a:endParaRPr lang="tr-TR" sz="900" dirty="0"/>
          </a:p>
        </p:txBody>
      </p:sp>
      <p:sp>
        <p:nvSpPr>
          <p:cNvPr id="71" name="Shape 68"/>
          <p:cNvSpPr/>
          <p:nvPr/>
        </p:nvSpPr>
        <p:spPr>
          <a:xfrm>
            <a:off x="4352544" y="2918443"/>
            <a:ext cx="448056" cy="302129"/>
          </a:xfrm>
          <a:prstGeom prst="rect">
            <a:avLst/>
          </a:prstGeom>
          <a:solidFill>
            <a:srgbClr val="F6F1E4"/>
          </a:solidFill>
          <a:ln w="12700">
            <a:solidFill>
              <a:srgbClr val="F6F1E4"/>
            </a:solidFill>
            <a:prstDash val="solid"/>
          </a:ln>
        </p:spPr>
      </p:sp>
      <p:sp>
        <p:nvSpPr>
          <p:cNvPr id="72" name="Text 69"/>
          <p:cNvSpPr txBox="1"/>
          <p:nvPr/>
        </p:nvSpPr>
        <p:spPr>
          <a:xfrm>
            <a:off x="4352544"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1,00</a:t>
            </a:r>
            <a:endParaRPr lang="tr-TR" sz="900" dirty="0"/>
          </a:p>
        </p:txBody>
      </p:sp>
      <p:sp>
        <p:nvSpPr>
          <p:cNvPr id="73" name="Shape 70"/>
          <p:cNvSpPr/>
          <p:nvPr/>
        </p:nvSpPr>
        <p:spPr>
          <a:xfrm>
            <a:off x="4828032" y="2918443"/>
            <a:ext cx="448056" cy="302129"/>
          </a:xfrm>
          <a:prstGeom prst="rect">
            <a:avLst/>
          </a:prstGeom>
          <a:solidFill>
            <a:srgbClr val="DBE2CF"/>
          </a:solidFill>
          <a:ln w="12700">
            <a:solidFill>
              <a:srgbClr val="DBE2CF"/>
            </a:solidFill>
            <a:prstDash val="solid"/>
          </a:ln>
        </p:spPr>
      </p:sp>
      <p:sp>
        <p:nvSpPr>
          <p:cNvPr id="74" name="Text 71"/>
          <p:cNvSpPr txBox="1"/>
          <p:nvPr/>
        </p:nvSpPr>
        <p:spPr>
          <a:xfrm>
            <a:off x="4828032"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1,03</a:t>
            </a:r>
            <a:endParaRPr lang="tr-TR" sz="900" dirty="0"/>
          </a:p>
        </p:txBody>
      </p:sp>
      <p:sp>
        <p:nvSpPr>
          <p:cNvPr id="75" name="Shape 72"/>
          <p:cNvSpPr/>
          <p:nvPr/>
        </p:nvSpPr>
        <p:spPr>
          <a:xfrm>
            <a:off x="5303520" y="2918443"/>
            <a:ext cx="448056" cy="302129"/>
          </a:xfrm>
          <a:prstGeom prst="rect">
            <a:avLst/>
          </a:prstGeom>
          <a:solidFill>
            <a:srgbClr val="D2DDC8"/>
          </a:solidFill>
          <a:ln w="12700">
            <a:solidFill>
              <a:srgbClr val="D2DDC8"/>
            </a:solidFill>
            <a:prstDash val="solid"/>
          </a:ln>
        </p:spPr>
      </p:sp>
      <p:sp>
        <p:nvSpPr>
          <p:cNvPr id="76" name="Text 73"/>
          <p:cNvSpPr txBox="1"/>
          <p:nvPr/>
        </p:nvSpPr>
        <p:spPr>
          <a:xfrm>
            <a:off x="5303520"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1,04</a:t>
            </a:r>
            <a:endParaRPr lang="tr-TR" sz="900" dirty="0"/>
          </a:p>
        </p:txBody>
      </p:sp>
      <p:sp>
        <p:nvSpPr>
          <p:cNvPr id="77" name="Shape 74"/>
          <p:cNvSpPr/>
          <p:nvPr/>
        </p:nvSpPr>
        <p:spPr>
          <a:xfrm>
            <a:off x="5779008" y="2918443"/>
            <a:ext cx="448056" cy="302129"/>
          </a:xfrm>
          <a:prstGeom prst="rect">
            <a:avLst/>
          </a:prstGeom>
          <a:solidFill>
            <a:srgbClr val="E4E7D6"/>
          </a:solidFill>
          <a:ln w="12700">
            <a:solidFill>
              <a:srgbClr val="E4E7D6"/>
            </a:solidFill>
            <a:prstDash val="solid"/>
          </a:ln>
        </p:spPr>
      </p:sp>
      <p:sp>
        <p:nvSpPr>
          <p:cNvPr id="78" name="Text 75"/>
          <p:cNvSpPr txBox="1"/>
          <p:nvPr/>
        </p:nvSpPr>
        <p:spPr>
          <a:xfrm>
            <a:off x="5779008" y="2918443"/>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1,02</a:t>
            </a:r>
            <a:endParaRPr lang="tr-TR" sz="900" dirty="0"/>
          </a:p>
        </p:txBody>
      </p:sp>
      <p:sp>
        <p:nvSpPr>
          <p:cNvPr id="79" name="Shape 76"/>
          <p:cNvSpPr/>
          <p:nvPr/>
        </p:nvSpPr>
        <p:spPr>
          <a:xfrm>
            <a:off x="548640" y="3243232"/>
            <a:ext cx="448056" cy="302129"/>
          </a:xfrm>
          <a:prstGeom prst="rect">
            <a:avLst/>
          </a:prstGeom>
          <a:solidFill>
            <a:srgbClr val="B6863E"/>
          </a:solidFill>
          <a:ln w="12700">
            <a:solidFill>
              <a:srgbClr val="B6863E"/>
            </a:solidFill>
            <a:prstDash val="solid"/>
          </a:ln>
        </p:spPr>
      </p:sp>
      <p:sp>
        <p:nvSpPr>
          <p:cNvPr id="80" name="Text 77"/>
          <p:cNvSpPr txBox="1"/>
          <p:nvPr/>
        </p:nvSpPr>
        <p:spPr>
          <a:xfrm>
            <a:off x="548640"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0,82</a:t>
            </a:r>
            <a:endParaRPr lang="tr-TR" sz="900" dirty="0"/>
          </a:p>
        </p:txBody>
      </p:sp>
      <p:sp>
        <p:nvSpPr>
          <p:cNvPr id="81" name="Shape 78"/>
          <p:cNvSpPr/>
          <p:nvPr/>
        </p:nvSpPr>
        <p:spPr>
          <a:xfrm>
            <a:off x="1024128" y="3243232"/>
            <a:ext cx="448056" cy="302129"/>
          </a:xfrm>
          <a:prstGeom prst="rect">
            <a:avLst/>
          </a:prstGeom>
          <a:solidFill>
            <a:srgbClr val="A16207"/>
          </a:solidFill>
          <a:ln w="12700">
            <a:solidFill>
              <a:srgbClr val="A16207"/>
            </a:solidFill>
            <a:prstDash val="solid"/>
          </a:ln>
        </p:spPr>
      </p:sp>
      <p:sp>
        <p:nvSpPr>
          <p:cNvPr id="82" name="Text 79"/>
          <p:cNvSpPr txBox="1"/>
          <p:nvPr/>
        </p:nvSpPr>
        <p:spPr>
          <a:xfrm>
            <a:off x="1024128"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0,74</a:t>
            </a:r>
            <a:endParaRPr lang="tr-TR" sz="900" dirty="0"/>
          </a:p>
        </p:txBody>
      </p:sp>
      <p:sp>
        <p:nvSpPr>
          <p:cNvPr id="83" name="Shape 80"/>
          <p:cNvSpPr/>
          <p:nvPr/>
        </p:nvSpPr>
        <p:spPr>
          <a:xfrm>
            <a:off x="1499616" y="3243232"/>
            <a:ext cx="448056" cy="302129"/>
          </a:xfrm>
          <a:prstGeom prst="rect">
            <a:avLst/>
          </a:prstGeom>
          <a:solidFill>
            <a:srgbClr val="B38035"/>
          </a:solidFill>
          <a:ln w="12700">
            <a:solidFill>
              <a:srgbClr val="B38035"/>
            </a:solidFill>
            <a:prstDash val="solid"/>
          </a:ln>
        </p:spPr>
      </p:sp>
      <p:sp>
        <p:nvSpPr>
          <p:cNvPr id="84" name="Text 81"/>
          <p:cNvSpPr txBox="1"/>
          <p:nvPr/>
        </p:nvSpPr>
        <p:spPr>
          <a:xfrm>
            <a:off x="1499616"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0,81</a:t>
            </a:r>
            <a:endParaRPr lang="tr-TR" sz="900" dirty="0"/>
          </a:p>
        </p:txBody>
      </p:sp>
      <p:sp>
        <p:nvSpPr>
          <p:cNvPr id="85" name="Shape 82"/>
          <p:cNvSpPr/>
          <p:nvPr/>
        </p:nvSpPr>
        <p:spPr>
          <a:xfrm>
            <a:off x="1975104" y="3243232"/>
            <a:ext cx="448056" cy="302129"/>
          </a:xfrm>
          <a:prstGeom prst="rect">
            <a:avLst/>
          </a:prstGeom>
          <a:solidFill>
            <a:srgbClr val="DDC7A4"/>
          </a:solidFill>
          <a:ln w="12700">
            <a:solidFill>
              <a:srgbClr val="DDC7A4"/>
            </a:solidFill>
            <a:prstDash val="solid"/>
          </a:ln>
        </p:spPr>
      </p:sp>
      <p:sp>
        <p:nvSpPr>
          <p:cNvPr id="86" name="Text 83"/>
          <p:cNvSpPr txBox="1"/>
          <p:nvPr/>
        </p:nvSpPr>
        <p:spPr>
          <a:xfrm>
            <a:off x="1975104"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87" name="Shape 84"/>
          <p:cNvSpPr/>
          <p:nvPr/>
        </p:nvSpPr>
        <p:spPr>
          <a:xfrm>
            <a:off x="2450592" y="3243232"/>
            <a:ext cx="448056" cy="302129"/>
          </a:xfrm>
          <a:prstGeom prst="rect">
            <a:avLst/>
          </a:prstGeom>
          <a:solidFill>
            <a:srgbClr val="EDECDD"/>
          </a:solidFill>
          <a:ln w="12700">
            <a:solidFill>
              <a:srgbClr val="EDECDD"/>
            </a:solidFill>
            <a:prstDash val="solid"/>
          </a:ln>
        </p:spPr>
      </p:sp>
      <p:sp>
        <p:nvSpPr>
          <p:cNvPr id="88" name="Text 85"/>
          <p:cNvSpPr txBox="1"/>
          <p:nvPr/>
        </p:nvSpPr>
        <p:spPr>
          <a:xfrm>
            <a:off x="2450592"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1,01</a:t>
            </a:r>
            <a:endParaRPr lang="tr-TR" sz="900" dirty="0"/>
          </a:p>
        </p:txBody>
      </p:sp>
      <p:sp>
        <p:nvSpPr>
          <p:cNvPr id="89" name="Shape 86"/>
          <p:cNvSpPr/>
          <p:nvPr/>
        </p:nvSpPr>
        <p:spPr>
          <a:xfrm>
            <a:off x="2926080" y="3243232"/>
            <a:ext cx="448056" cy="302129"/>
          </a:xfrm>
          <a:prstGeom prst="rect">
            <a:avLst/>
          </a:prstGeom>
          <a:solidFill>
            <a:srgbClr val="E1CDAD"/>
          </a:solidFill>
          <a:ln w="12700">
            <a:solidFill>
              <a:srgbClr val="E1CDAD"/>
            </a:solidFill>
            <a:prstDash val="solid"/>
          </a:ln>
        </p:spPr>
      </p:sp>
      <p:sp>
        <p:nvSpPr>
          <p:cNvPr id="90" name="Text 87"/>
          <p:cNvSpPr txBox="1"/>
          <p:nvPr/>
        </p:nvSpPr>
        <p:spPr>
          <a:xfrm>
            <a:off x="2926080"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0,94</a:t>
            </a:r>
            <a:endParaRPr lang="tr-TR" sz="900" dirty="0"/>
          </a:p>
        </p:txBody>
      </p:sp>
      <p:sp>
        <p:nvSpPr>
          <p:cNvPr id="91" name="Shape 88"/>
          <p:cNvSpPr/>
          <p:nvPr/>
        </p:nvSpPr>
        <p:spPr>
          <a:xfrm>
            <a:off x="3401568" y="3243232"/>
            <a:ext cx="448056" cy="302129"/>
          </a:xfrm>
          <a:prstGeom prst="rect">
            <a:avLst/>
          </a:prstGeom>
          <a:solidFill>
            <a:srgbClr val="DDC7A4"/>
          </a:solidFill>
          <a:ln w="12700">
            <a:solidFill>
              <a:srgbClr val="DDC7A4"/>
            </a:solidFill>
            <a:prstDash val="solid"/>
          </a:ln>
        </p:spPr>
      </p:sp>
      <p:sp>
        <p:nvSpPr>
          <p:cNvPr id="92" name="Text 89"/>
          <p:cNvSpPr txBox="1"/>
          <p:nvPr/>
        </p:nvSpPr>
        <p:spPr>
          <a:xfrm>
            <a:off x="3401568"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93" name="Shape 90"/>
          <p:cNvSpPr/>
          <p:nvPr/>
        </p:nvSpPr>
        <p:spPr>
          <a:xfrm>
            <a:off x="3877056" y="3243232"/>
            <a:ext cx="448056" cy="302129"/>
          </a:xfrm>
          <a:prstGeom prst="rect">
            <a:avLst/>
          </a:prstGeom>
          <a:solidFill>
            <a:srgbClr val="DDC7A4"/>
          </a:solidFill>
          <a:ln w="12700">
            <a:solidFill>
              <a:srgbClr val="DDC7A4"/>
            </a:solidFill>
            <a:prstDash val="solid"/>
          </a:ln>
        </p:spPr>
      </p:sp>
      <p:sp>
        <p:nvSpPr>
          <p:cNvPr id="94" name="Text 91"/>
          <p:cNvSpPr txBox="1"/>
          <p:nvPr/>
        </p:nvSpPr>
        <p:spPr>
          <a:xfrm>
            <a:off x="3877056"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95" name="Shape 92"/>
          <p:cNvSpPr/>
          <p:nvPr/>
        </p:nvSpPr>
        <p:spPr>
          <a:xfrm>
            <a:off x="4352544" y="3243232"/>
            <a:ext cx="448056" cy="302129"/>
          </a:xfrm>
          <a:prstGeom prst="rect">
            <a:avLst/>
          </a:prstGeom>
          <a:solidFill>
            <a:srgbClr val="E8D9BF"/>
          </a:solidFill>
          <a:ln w="12700">
            <a:solidFill>
              <a:srgbClr val="E8D9BF"/>
            </a:solidFill>
            <a:prstDash val="solid"/>
          </a:ln>
        </p:spPr>
      </p:sp>
      <p:sp>
        <p:nvSpPr>
          <p:cNvPr id="96" name="Text 93"/>
          <p:cNvSpPr txBox="1"/>
          <p:nvPr/>
        </p:nvSpPr>
        <p:spPr>
          <a:xfrm>
            <a:off x="4352544"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0,96</a:t>
            </a:r>
            <a:endParaRPr lang="tr-TR" sz="900" dirty="0"/>
          </a:p>
        </p:txBody>
      </p:sp>
      <p:sp>
        <p:nvSpPr>
          <p:cNvPr id="97" name="Shape 94"/>
          <p:cNvSpPr/>
          <p:nvPr/>
        </p:nvSpPr>
        <p:spPr>
          <a:xfrm>
            <a:off x="4828032" y="3243232"/>
            <a:ext cx="448056" cy="302129"/>
          </a:xfrm>
          <a:prstGeom prst="rect">
            <a:avLst/>
          </a:prstGeom>
          <a:solidFill>
            <a:srgbClr val="79AC81"/>
          </a:solidFill>
          <a:ln w="12700">
            <a:solidFill>
              <a:srgbClr val="79AC81"/>
            </a:solidFill>
            <a:prstDash val="solid"/>
          </a:ln>
        </p:spPr>
      </p:sp>
      <p:sp>
        <p:nvSpPr>
          <p:cNvPr id="98" name="Text 95"/>
          <p:cNvSpPr txBox="1"/>
          <p:nvPr/>
        </p:nvSpPr>
        <p:spPr>
          <a:xfrm>
            <a:off x="4828032"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1,14</a:t>
            </a:r>
            <a:endParaRPr lang="tr-TR" sz="900" dirty="0"/>
          </a:p>
        </p:txBody>
      </p:sp>
      <p:sp>
        <p:nvSpPr>
          <p:cNvPr id="99" name="Shape 96"/>
          <p:cNvSpPr/>
          <p:nvPr/>
        </p:nvSpPr>
        <p:spPr>
          <a:xfrm>
            <a:off x="5303520" y="3243232"/>
            <a:ext cx="448056" cy="302129"/>
          </a:xfrm>
          <a:prstGeom prst="rect">
            <a:avLst/>
          </a:prstGeom>
          <a:solidFill>
            <a:srgbClr val="438E56"/>
          </a:solidFill>
          <a:ln w="12700">
            <a:solidFill>
              <a:srgbClr val="438E56"/>
            </a:solidFill>
            <a:prstDash val="solid"/>
          </a:ln>
        </p:spPr>
      </p:sp>
      <p:sp>
        <p:nvSpPr>
          <p:cNvPr id="100" name="Text 97"/>
          <p:cNvSpPr txBox="1"/>
          <p:nvPr/>
        </p:nvSpPr>
        <p:spPr>
          <a:xfrm>
            <a:off x="5303520"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1,20</a:t>
            </a:r>
            <a:endParaRPr lang="tr-TR" sz="900" dirty="0"/>
          </a:p>
        </p:txBody>
      </p:sp>
      <p:sp>
        <p:nvSpPr>
          <p:cNvPr id="101" name="Shape 98"/>
          <p:cNvSpPr/>
          <p:nvPr/>
        </p:nvSpPr>
        <p:spPr>
          <a:xfrm>
            <a:off x="5779008" y="3243232"/>
            <a:ext cx="448056" cy="302129"/>
          </a:xfrm>
          <a:prstGeom prst="rect">
            <a:avLst/>
          </a:prstGeom>
          <a:solidFill>
            <a:srgbClr val="93BA96"/>
          </a:solidFill>
          <a:ln w="12700">
            <a:solidFill>
              <a:srgbClr val="93BA96"/>
            </a:solidFill>
            <a:prstDash val="solid"/>
          </a:ln>
        </p:spPr>
      </p:sp>
      <p:sp>
        <p:nvSpPr>
          <p:cNvPr id="102" name="Text 99"/>
          <p:cNvSpPr txBox="1"/>
          <p:nvPr/>
        </p:nvSpPr>
        <p:spPr>
          <a:xfrm>
            <a:off x="5779008" y="3243232"/>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1,11</a:t>
            </a:r>
            <a:endParaRPr lang="tr-TR" sz="900" dirty="0"/>
          </a:p>
        </p:txBody>
      </p:sp>
      <p:sp>
        <p:nvSpPr>
          <p:cNvPr id="103" name="Shape 100"/>
          <p:cNvSpPr/>
          <p:nvPr/>
        </p:nvSpPr>
        <p:spPr>
          <a:xfrm>
            <a:off x="548640" y="3568021"/>
            <a:ext cx="448056" cy="302129"/>
          </a:xfrm>
          <a:prstGeom prst="rect">
            <a:avLst/>
          </a:prstGeom>
          <a:solidFill>
            <a:srgbClr val="BD9251"/>
          </a:solidFill>
          <a:ln w="12700">
            <a:solidFill>
              <a:srgbClr val="BD9251"/>
            </a:solidFill>
            <a:prstDash val="solid"/>
          </a:ln>
        </p:spPr>
      </p:sp>
      <p:sp>
        <p:nvSpPr>
          <p:cNvPr id="104" name="Text 101"/>
          <p:cNvSpPr txBox="1"/>
          <p:nvPr/>
        </p:nvSpPr>
        <p:spPr>
          <a:xfrm>
            <a:off x="548640"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0,84</a:t>
            </a:r>
            <a:endParaRPr lang="tr-TR" sz="900" dirty="0"/>
          </a:p>
        </p:txBody>
      </p:sp>
      <p:sp>
        <p:nvSpPr>
          <p:cNvPr id="105" name="Shape 102"/>
          <p:cNvSpPr/>
          <p:nvPr/>
        </p:nvSpPr>
        <p:spPr>
          <a:xfrm>
            <a:off x="1024128" y="3568021"/>
            <a:ext cx="448056" cy="302129"/>
          </a:xfrm>
          <a:prstGeom prst="rect">
            <a:avLst/>
          </a:prstGeom>
          <a:solidFill>
            <a:srgbClr val="AC7423"/>
          </a:solidFill>
          <a:ln w="12700">
            <a:solidFill>
              <a:srgbClr val="AC7423"/>
            </a:solidFill>
            <a:prstDash val="solid"/>
          </a:ln>
        </p:spPr>
      </p:sp>
      <p:sp>
        <p:nvSpPr>
          <p:cNvPr id="106" name="Text 103"/>
          <p:cNvSpPr txBox="1"/>
          <p:nvPr/>
        </p:nvSpPr>
        <p:spPr>
          <a:xfrm>
            <a:off x="1024128"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0,79</a:t>
            </a:r>
            <a:endParaRPr lang="tr-TR" sz="900" dirty="0"/>
          </a:p>
        </p:txBody>
      </p:sp>
      <p:sp>
        <p:nvSpPr>
          <p:cNvPr id="107" name="Shape 104"/>
          <p:cNvSpPr/>
          <p:nvPr/>
        </p:nvSpPr>
        <p:spPr>
          <a:xfrm>
            <a:off x="1499616" y="3568021"/>
            <a:ext cx="448056" cy="302129"/>
          </a:xfrm>
          <a:prstGeom prst="rect">
            <a:avLst/>
          </a:prstGeom>
          <a:solidFill>
            <a:srgbClr val="A56810"/>
          </a:solidFill>
          <a:ln w="12700">
            <a:solidFill>
              <a:srgbClr val="A56810"/>
            </a:solidFill>
            <a:prstDash val="solid"/>
          </a:ln>
        </p:spPr>
      </p:sp>
      <p:sp>
        <p:nvSpPr>
          <p:cNvPr id="108" name="Text 105"/>
          <p:cNvSpPr txBox="1"/>
          <p:nvPr/>
        </p:nvSpPr>
        <p:spPr>
          <a:xfrm>
            <a:off x="1499616"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0,77</a:t>
            </a:r>
            <a:endParaRPr lang="tr-TR" sz="900" dirty="0"/>
          </a:p>
        </p:txBody>
      </p:sp>
      <p:sp>
        <p:nvSpPr>
          <p:cNvPr id="109" name="Shape 106"/>
          <p:cNvSpPr/>
          <p:nvPr/>
        </p:nvSpPr>
        <p:spPr>
          <a:xfrm>
            <a:off x="1975104" y="3568021"/>
            <a:ext cx="448056" cy="302129"/>
          </a:xfrm>
          <a:prstGeom prst="rect">
            <a:avLst/>
          </a:prstGeom>
          <a:solidFill>
            <a:srgbClr val="F6F1E4"/>
          </a:solidFill>
          <a:ln w="12700">
            <a:solidFill>
              <a:srgbClr val="F6F1E4"/>
            </a:solidFill>
            <a:prstDash val="solid"/>
          </a:ln>
        </p:spPr>
      </p:sp>
      <p:sp>
        <p:nvSpPr>
          <p:cNvPr id="110" name="Text 107"/>
          <p:cNvSpPr txBox="1"/>
          <p:nvPr/>
        </p:nvSpPr>
        <p:spPr>
          <a:xfrm>
            <a:off x="1975104"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1,00</a:t>
            </a:r>
            <a:endParaRPr lang="tr-TR" sz="900" dirty="0"/>
          </a:p>
        </p:txBody>
      </p:sp>
      <p:sp>
        <p:nvSpPr>
          <p:cNvPr id="111" name="Shape 108"/>
          <p:cNvSpPr/>
          <p:nvPr/>
        </p:nvSpPr>
        <p:spPr>
          <a:xfrm>
            <a:off x="2450592" y="3568021"/>
            <a:ext cx="448056" cy="302129"/>
          </a:xfrm>
          <a:prstGeom prst="rect">
            <a:avLst/>
          </a:prstGeom>
          <a:solidFill>
            <a:srgbClr val="E4E7D6"/>
          </a:solidFill>
          <a:ln w="12700">
            <a:solidFill>
              <a:srgbClr val="E4E7D6"/>
            </a:solidFill>
            <a:prstDash val="solid"/>
          </a:ln>
        </p:spPr>
      </p:sp>
      <p:sp>
        <p:nvSpPr>
          <p:cNvPr id="112" name="Text 109"/>
          <p:cNvSpPr txBox="1"/>
          <p:nvPr/>
        </p:nvSpPr>
        <p:spPr>
          <a:xfrm>
            <a:off x="2450592"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1,02</a:t>
            </a:r>
            <a:endParaRPr lang="tr-TR" sz="900" dirty="0"/>
          </a:p>
        </p:txBody>
      </p:sp>
      <p:sp>
        <p:nvSpPr>
          <p:cNvPr id="113" name="Shape 110"/>
          <p:cNvSpPr/>
          <p:nvPr/>
        </p:nvSpPr>
        <p:spPr>
          <a:xfrm>
            <a:off x="2926080" y="3568021"/>
            <a:ext cx="448056" cy="302129"/>
          </a:xfrm>
          <a:prstGeom prst="rect">
            <a:avLst/>
          </a:prstGeom>
          <a:solidFill>
            <a:srgbClr val="E8D9BF"/>
          </a:solidFill>
          <a:ln w="12700">
            <a:solidFill>
              <a:srgbClr val="E8D9BF"/>
            </a:solidFill>
            <a:prstDash val="solid"/>
          </a:ln>
        </p:spPr>
      </p:sp>
      <p:sp>
        <p:nvSpPr>
          <p:cNvPr id="114" name="Text 111"/>
          <p:cNvSpPr txBox="1"/>
          <p:nvPr/>
        </p:nvSpPr>
        <p:spPr>
          <a:xfrm>
            <a:off x="2926080"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0,96</a:t>
            </a:r>
            <a:endParaRPr lang="tr-TR" sz="900" dirty="0"/>
          </a:p>
        </p:txBody>
      </p:sp>
      <p:sp>
        <p:nvSpPr>
          <p:cNvPr id="115" name="Shape 112"/>
          <p:cNvSpPr/>
          <p:nvPr/>
        </p:nvSpPr>
        <p:spPr>
          <a:xfrm>
            <a:off x="3401568" y="3568021"/>
            <a:ext cx="448056" cy="302129"/>
          </a:xfrm>
          <a:prstGeom prst="rect">
            <a:avLst/>
          </a:prstGeom>
          <a:solidFill>
            <a:srgbClr val="EDECDD"/>
          </a:solidFill>
          <a:ln w="12700">
            <a:solidFill>
              <a:srgbClr val="EDECDD"/>
            </a:solidFill>
            <a:prstDash val="solid"/>
          </a:ln>
        </p:spPr>
      </p:sp>
      <p:sp>
        <p:nvSpPr>
          <p:cNvPr id="116" name="Text 113"/>
          <p:cNvSpPr txBox="1"/>
          <p:nvPr/>
        </p:nvSpPr>
        <p:spPr>
          <a:xfrm>
            <a:off x="3401568"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1,01</a:t>
            </a:r>
            <a:endParaRPr lang="tr-TR" sz="900" dirty="0"/>
          </a:p>
        </p:txBody>
      </p:sp>
      <p:sp>
        <p:nvSpPr>
          <p:cNvPr id="117" name="Shape 114"/>
          <p:cNvSpPr/>
          <p:nvPr/>
        </p:nvSpPr>
        <p:spPr>
          <a:xfrm>
            <a:off x="3877056" y="3568021"/>
            <a:ext cx="448056" cy="302129"/>
          </a:xfrm>
          <a:prstGeom prst="rect">
            <a:avLst/>
          </a:prstGeom>
          <a:solidFill>
            <a:srgbClr val="E8D9BF"/>
          </a:solidFill>
          <a:ln w="12700">
            <a:solidFill>
              <a:srgbClr val="E8D9BF"/>
            </a:solidFill>
            <a:prstDash val="solid"/>
          </a:ln>
        </p:spPr>
      </p:sp>
      <p:sp>
        <p:nvSpPr>
          <p:cNvPr id="118" name="Text 115"/>
          <p:cNvSpPr txBox="1"/>
          <p:nvPr/>
        </p:nvSpPr>
        <p:spPr>
          <a:xfrm>
            <a:off x="3877056"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0,96</a:t>
            </a:r>
            <a:endParaRPr lang="tr-TR" sz="900" dirty="0"/>
          </a:p>
        </p:txBody>
      </p:sp>
      <p:sp>
        <p:nvSpPr>
          <p:cNvPr id="119" name="Shape 116"/>
          <p:cNvSpPr/>
          <p:nvPr/>
        </p:nvSpPr>
        <p:spPr>
          <a:xfrm>
            <a:off x="4352544" y="3568021"/>
            <a:ext cx="448056" cy="302129"/>
          </a:xfrm>
          <a:prstGeom prst="rect">
            <a:avLst/>
          </a:prstGeom>
          <a:solidFill>
            <a:srgbClr val="3A894F"/>
          </a:solidFill>
          <a:ln w="12700">
            <a:solidFill>
              <a:srgbClr val="3A894F"/>
            </a:solidFill>
            <a:prstDash val="solid"/>
          </a:ln>
        </p:spPr>
      </p:sp>
      <p:sp>
        <p:nvSpPr>
          <p:cNvPr id="120" name="Text 117"/>
          <p:cNvSpPr txBox="1"/>
          <p:nvPr/>
        </p:nvSpPr>
        <p:spPr>
          <a:xfrm>
            <a:off x="4352544"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1,21</a:t>
            </a:r>
            <a:endParaRPr lang="tr-TR" sz="900" dirty="0"/>
          </a:p>
        </p:txBody>
      </p:sp>
      <p:sp>
        <p:nvSpPr>
          <p:cNvPr id="121" name="Shape 118"/>
          <p:cNvSpPr/>
          <p:nvPr/>
        </p:nvSpPr>
        <p:spPr>
          <a:xfrm>
            <a:off x="4828032" y="3568021"/>
            <a:ext cx="448056" cy="302129"/>
          </a:xfrm>
          <a:prstGeom prst="rect">
            <a:avLst/>
          </a:prstGeom>
          <a:solidFill>
            <a:srgbClr val="70A77A"/>
          </a:solidFill>
          <a:ln w="12700">
            <a:solidFill>
              <a:srgbClr val="70A77A"/>
            </a:solidFill>
            <a:prstDash val="solid"/>
          </a:ln>
        </p:spPr>
      </p:sp>
      <p:sp>
        <p:nvSpPr>
          <p:cNvPr id="122" name="Text 119"/>
          <p:cNvSpPr txBox="1"/>
          <p:nvPr/>
        </p:nvSpPr>
        <p:spPr>
          <a:xfrm>
            <a:off x="4828032"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1,15</a:t>
            </a:r>
            <a:endParaRPr lang="tr-TR" sz="900" dirty="0"/>
          </a:p>
        </p:txBody>
      </p:sp>
      <p:sp>
        <p:nvSpPr>
          <p:cNvPr id="123" name="Shape 120"/>
          <p:cNvSpPr/>
          <p:nvPr/>
        </p:nvSpPr>
        <p:spPr>
          <a:xfrm>
            <a:off x="5303520" y="3568021"/>
            <a:ext cx="448056" cy="302129"/>
          </a:xfrm>
          <a:prstGeom prst="rect">
            <a:avLst/>
          </a:prstGeom>
          <a:solidFill>
            <a:srgbClr val="559865"/>
          </a:solidFill>
          <a:ln w="12700">
            <a:solidFill>
              <a:srgbClr val="559865"/>
            </a:solidFill>
            <a:prstDash val="solid"/>
          </a:ln>
        </p:spPr>
      </p:sp>
      <p:sp>
        <p:nvSpPr>
          <p:cNvPr id="124" name="Text 121"/>
          <p:cNvSpPr txBox="1"/>
          <p:nvPr/>
        </p:nvSpPr>
        <p:spPr>
          <a:xfrm>
            <a:off x="5303520"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1,18</a:t>
            </a:r>
            <a:endParaRPr lang="tr-TR" sz="900" dirty="0"/>
          </a:p>
        </p:txBody>
      </p:sp>
      <p:sp>
        <p:nvSpPr>
          <p:cNvPr id="125" name="Shape 122"/>
          <p:cNvSpPr/>
          <p:nvPr/>
        </p:nvSpPr>
        <p:spPr>
          <a:xfrm>
            <a:off x="5779008" y="3568021"/>
            <a:ext cx="448056" cy="302129"/>
          </a:xfrm>
          <a:prstGeom prst="rect">
            <a:avLst/>
          </a:prstGeom>
          <a:solidFill>
            <a:srgbClr val="93BA96"/>
          </a:solidFill>
          <a:ln w="12700">
            <a:solidFill>
              <a:srgbClr val="93BA96"/>
            </a:solidFill>
            <a:prstDash val="solid"/>
          </a:ln>
        </p:spPr>
      </p:sp>
      <p:sp>
        <p:nvSpPr>
          <p:cNvPr id="126" name="Text 123"/>
          <p:cNvSpPr txBox="1"/>
          <p:nvPr/>
        </p:nvSpPr>
        <p:spPr>
          <a:xfrm>
            <a:off x="5779008" y="3568021"/>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1,11</a:t>
            </a:r>
            <a:endParaRPr lang="tr-TR" sz="900" dirty="0"/>
          </a:p>
        </p:txBody>
      </p:sp>
      <p:sp>
        <p:nvSpPr>
          <p:cNvPr id="127" name="Shape 124"/>
          <p:cNvSpPr/>
          <p:nvPr/>
        </p:nvSpPr>
        <p:spPr>
          <a:xfrm>
            <a:off x="548640" y="3892810"/>
            <a:ext cx="448056" cy="302129"/>
          </a:xfrm>
          <a:prstGeom prst="rect">
            <a:avLst/>
          </a:prstGeom>
          <a:solidFill>
            <a:srgbClr val="DBE2CF"/>
          </a:solidFill>
          <a:ln w="12700">
            <a:solidFill>
              <a:srgbClr val="DBE2CF"/>
            </a:solidFill>
            <a:prstDash val="solid"/>
          </a:ln>
        </p:spPr>
      </p:sp>
      <p:sp>
        <p:nvSpPr>
          <p:cNvPr id="128" name="Text 125"/>
          <p:cNvSpPr txBox="1"/>
          <p:nvPr/>
        </p:nvSpPr>
        <p:spPr>
          <a:xfrm>
            <a:off x="548640"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1,03</a:t>
            </a:r>
            <a:endParaRPr lang="tr-TR" sz="900" dirty="0"/>
          </a:p>
        </p:txBody>
      </p:sp>
      <p:sp>
        <p:nvSpPr>
          <p:cNvPr id="129" name="Shape 126"/>
          <p:cNvSpPr/>
          <p:nvPr/>
        </p:nvSpPr>
        <p:spPr>
          <a:xfrm>
            <a:off x="1024128" y="3892810"/>
            <a:ext cx="448056" cy="302129"/>
          </a:xfrm>
          <a:prstGeom prst="rect">
            <a:avLst/>
          </a:prstGeom>
          <a:solidFill>
            <a:srgbClr val="E1CDAD"/>
          </a:solidFill>
          <a:ln w="12700">
            <a:solidFill>
              <a:srgbClr val="E1CDAD"/>
            </a:solidFill>
            <a:prstDash val="solid"/>
          </a:ln>
        </p:spPr>
      </p:sp>
      <p:sp>
        <p:nvSpPr>
          <p:cNvPr id="130" name="Text 127"/>
          <p:cNvSpPr txBox="1"/>
          <p:nvPr/>
        </p:nvSpPr>
        <p:spPr>
          <a:xfrm>
            <a:off x="1024128"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0,94</a:t>
            </a:r>
            <a:endParaRPr lang="tr-TR" sz="900" dirty="0"/>
          </a:p>
        </p:txBody>
      </p:sp>
      <p:sp>
        <p:nvSpPr>
          <p:cNvPr id="131" name="Shape 128"/>
          <p:cNvSpPr/>
          <p:nvPr/>
        </p:nvSpPr>
        <p:spPr>
          <a:xfrm>
            <a:off x="1499616" y="3892810"/>
            <a:ext cx="448056" cy="302129"/>
          </a:xfrm>
          <a:prstGeom prst="rect">
            <a:avLst/>
          </a:prstGeom>
          <a:solidFill>
            <a:srgbClr val="F6F1E4"/>
          </a:solidFill>
          <a:ln w="12700">
            <a:solidFill>
              <a:srgbClr val="F6F1E4"/>
            </a:solidFill>
            <a:prstDash val="solid"/>
          </a:ln>
        </p:spPr>
      </p:sp>
      <p:sp>
        <p:nvSpPr>
          <p:cNvPr id="132" name="Text 129"/>
          <p:cNvSpPr txBox="1"/>
          <p:nvPr/>
        </p:nvSpPr>
        <p:spPr>
          <a:xfrm>
            <a:off x="1499616"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1,00</a:t>
            </a:r>
            <a:endParaRPr lang="tr-TR" sz="900" dirty="0"/>
          </a:p>
        </p:txBody>
      </p:sp>
      <p:sp>
        <p:nvSpPr>
          <p:cNvPr id="133" name="Shape 130"/>
          <p:cNvSpPr/>
          <p:nvPr/>
        </p:nvSpPr>
        <p:spPr>
          <a:xfrm>
            <a:off x="1975104" y="3892810"/>
            <a:ext cx="448056" cy="302129"/>
          </a:xfrm>
          <a:prstGeom prst="rect">
            <a:avLst/>
          </a:prstGeom>
          <a:solidFill>
            <a:srgbClr val="DBE2CF"/>
          </a:solidFill>
          <a:ln w="12700">
            <a:solidFill>
              <a:srgbClr val="DBE2CF"/>
            </a:solidFill>
            <a:prstDash val="solid"/>
          </a:ln>
        </p:spPr>
      </p:sp>
      <p:sp>
        <p:nvSpPr>
          <p:cNvPr id="134" name="Text 131"/>
          <p:cNvSpPr txBox="1"/>
          <p:nvPr/>
        </p:nvSpPr>
        <p:spPr>
          <a:xfrm>
            <a:off x="1975104"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1,03</a:t>
            </a:r>
            <a:endParaRPr lang="tr-TR" sz="900" dirty="0"/>
          </a:p>
        </p:txBody>
      </p:sp>
      <p:sp>
        <p:nvSpPr>
          <p:cNvPr id="135" name="Shape 132"/>
          <p:cNvSpPr/>
          <p:nvPr/>
        </p:nvSpPr>
        <p:spPr>
          <a:xfrm>
            <a:off x="2450592" y="3892810"/>
            <a:ext cx="448056" cy="302129"/>
          </a:xfrm>
          <a:prstGeom prst="rect">
            <a:avLst/>
          </a:prstGeom>
          <a:solidFill>
            <a:srgbClr val="EBDFC8"/>
          </a:solidFill>
          <a:ln w="12700">
            <a:solidFill>
              <a:srgbClr val="EBDFC8"/>
            </a:solidFill>
            <a:prstDash val="solid"/>
          </a:ln>
        </p:spPr>
      </p:sp>
      <p:sp>
        <p:nvSpPr>
          <p:cNvPr id="136" name="Text 133"/>
          <p:cNvSpPr txBox="1"/>
          <p:nvPr/>
        </p:nvSpPr>
        <p:spPr>
          <a:xfrm>
            <a:off x="2450592"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0,97</a:t>
            </a:r>
            <a:endParaRPr lang="tr-TR" sz="900" dirty="0"/>
          </a:p>
        </p:txBody>
      </p:sp>
      <p:sp>
        <p:nvSpPr>
          <p:cNvPr id="137" name="Shape 134"/>
          <p:cNvSpPr/>
          <p:nvPr/>
        </p:nvSpPr>
        <p:spPr>
          <a:xfrm>
            <a:off x="2926080" y="3892810"/>
            <a:ext cx="448056" cy="302129"/>
          </a:xfrm>
          <a:prstGeom prst="rect">
            <a:avLst/>
          </a:prstGeom>
          <a:solidFill>
            <a:srgbClr val="F2EBDB"/>
          </a:solidFill>
          <a:ln w="12700">
            <a:solidFill>
              <a:srgbClr val="F2EBDB"/>
            </a:solidFill>
            <a:prstDash val="solid"/>
          </a:ln>
        </p:spPr>
      </p:sp>
      <p:sp>
        <p:nvSpPr>
          <p:cNvPr id="138" name="Text 135"/>
          <p:cNvSpPr txBox="1"/>
          <p:nvPr/>
        </p:nvSpPr>
        <p:spPr>
          <a:xfrm>
            <a:off x="2926080"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0,99</a:t>
            </a:r>
            <a:endParaRPr lang="tr-TR" sz="900" dirty="0"/>
          </a:p>
        </p:txBody>
      </p:sp>
      <p:sp>
        <p:nvSpPr>
          <p:cNvPr id="139" name="Shape 136"/>
          <p:cNvSpPr/>
          <p:nvPr/>
        </p:nvSpPr>
        <p:spPr>
          <a:xfrm>
            <a:off x="3401568" y="3892810"/>
            <a:ext cx="448056" cy="302129"/>
          </a:xfrm>
          <a:prstGeom prst="rect">
            <a:avLst/>
          </a:prstGeom>
          <a:solidFill>
            <a:srgbClr val="EDECDD"/>
          </a:solidFill>
          <a:ln w="12700">
            <a:solidFill>
              <a:srgbClr val="EDECDD"/>
            </a:solidFill>
            <a:prstDash val="solid"/>
          </a:ln>
        </p:spPr>
      </p:sp>
      <p:sp>
        <p:nvSpPr>
          <p:cNvPr id="140" name="Text 137"/>
          <p:cNvSpPr txBox="1"/>
          <p:nvPr/>
        </p:nvSpPr>
        <p:spPr>
          <a:xfrm>
            <a:off x="3401568"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1,01</a:t>
            </a:r>
            <a:endParaRPr lang="tr-TR" sz="900" dirty="0"/>
          </a:p>
        </p:txBody>
      </p:sp>
      <p:sp>
        <p:nvSpPr>
          <p:cNvPr id="141" name="Shape 138"/>
          <p:cNvSpPr/>
          <p:nvPr/>
        </p:nvSpPr>
        <p:spPr>
          <a:xfrm>
            <a:off x="3877056" y="3892810"/>
            <a:ext cx="448056" cy="302129"/>
          </a:xfrm>
          <a:prstGeom prst="rect">
            <a:avLst/>
          </a:prstGeom>
          <a:solidFill>
            <a:srgbClr val="1F7A3A"/>
          </a:solidFill>
          <a:ln w="12700">
            <a:solidFill>
              <a:srgbClr val="1F7A3A"/>
            </a:solidFill>
            <a:prstDash val="solid"/>
          </a:ln>
        </p:spPr>
      </p:sp>
      <p:sp>
        <p:nvSpPr>
          <p:cNvPr id="142" name="Text 139"/>
          <p:cNvSpPr txBox="1"/>
          <p:nvPr/>
        </p:nvSpPr>
        <p:spPr>
          <a:xfrm>
            <a:off x="3877056"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1,24</a:t>
            </a:r>
            <a:endParaRPr lang="tr-TR" sz="900" dirty="0"/>
          </a:p>
        </p:txBody>
      </p:sp>
      <p:sp>
        <p:nvSpPr>
          <p:cNvPr id="143" name="Shape 140"/>
          <p:cNvSpPr/>
          <p:nvPr/>
        </p:nvSpPr>
        <p:spPr>
          <a:xfrm>
            <a:off x="4352544" y="3892810"/>
            <a:ext cx="448056" cy="302129"/>
          </a:xfrm>
          <a:prstGeom prst="rect">
            <a:avLst/>
          </a:prstGeom>
          <a:solidFill>
            <a:srgbClr val="8AB58F"/>
          </a:solidFill>
          <a:ln w="12700">
            <a:solidFill>
              <a:srgbClr val="8AB58F"/>
            </a:solidFill>
            <a:prstDash val="solid"/>
          </a:ln>
        </p:spPr>
      </p:sp>
      <p:sp>
        <p:nvSpPr>
          <p:cNvPr id="144" name="Text 141"/>
          <p:cNvSpPr txBox="1"/>
          <p:nvPr/>
        </p:nvSpPr>
        <p:spPr>
          <a:xfrm>
            <a:off x="4352544"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1,12</a:t>
            </a:r>
            <a:endParaRPr lang="tr-TR" sz="900" dirty="0"/>
          </a:p>
        </p:txBody>
      </p:sp>
      <p:sp>
        <p:nvSpPr>
          <p:cNvPr id="145" name="Shape 142"/>
          <p:cNvSpPr/>
          <p:nvPr/>
        </p:nvSpPr>
        <p:spPr>
          <a:xfrm>
            <a:off x="4828032" y="3892810"/>
            <a:ext cx="448056" cy="302129"/>
          </a:xfrm>
          <a:prstGeom prst="rect">
            <a:avLst/>
          </a:prstGeom>
          <a:solidFill>
            <a:srgbClr val="318448"/>
          </a:solidFill>
          <a:ln w="12700">
            <a:solidFill>
              <a:srgbClr val="318448"/>
            </a:solidFill>
            <a:prstDash val="solid"/>
          </a:ln>
        </p:spPr>
      </p:sp>
      <p:sp>
        <p:nvSpPr>
          <p:cNvPr id="146" name="Text 143"/>
          <p:cNvSpPr txBox="1"/>
          <p:nvPr/>
        </p:nvSpPr>
        <p:spPr>
          <a:xfrm>
            <a:off x="4828032"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1,22</a:t>
            </a:r>
            <a:endParaRPr lang="tr-TR" sz="900" dirty="0"/>
          </a:p>
        </p:txBody>
      </p:sp>
      <p:sp>
        <p:nvSpPr>
          <p:cNvPr id="147" name="Shape 144"/>
          <p:cNvSpPr/>
          <p:nvPr/>
        </p:nvSpPr>
        <p:spPr>
          <a:xfrm>
            <a:off x="5303520" y="3892810"/>
            <a:ext cx="448056" cy="302129"/>
          </a:xfrm>
          <a:prstGeom prst="rect">
            <a:avLst/>
          </a:prstGeom>
          <a:solidFill>
            <a:srgbClr val="70A77A"/>
          </a:solidFill>
          <a:ln w="12700">
            <a:solidFill>
              <a:srgbClr val="70A77A"/>
            </a:solidFill>
            <a:prstDash val="solid"/>
          </a:ln>
        </p:spPr>
      </p:sp>
      <p:sp>
        <p:nvSpPr>
          <p:cNvPr id="148" name="Text 145"/>
          <p:cNvSpPr txBox="1"/>
          <p:nvPr/>
        </p:nvSpPr>
        <p:spPr>
          <a:xfrm>
            <a:off x="5303520"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1,15</a:t>
            </a:r>
            <a:endParaRPr lang="tr-TR" sz="900" dirty="0"/>
          </a:p>
        </p:txBody>
      </p:sp>
      <p:sp>
        <p:nvSpPr>
          <p:cNvPr id="149" name="Shape 146"/>
          <p:cNvSpPr/>
          <p:nvPr/>
        </p:nvSpPr>
        <p:spPr>
          <a:xfrm>
            <a:off x="5779008" y="3892810"/>
            <a:ext cx="448056" cy="302129"/>
          </a:xfrm>
          <a:prstGeom prst="rect">
            <a:avLst/>
          </a:prstGeom>
          <a:solidFill>
            <a:srgbClr val="67A273"/>
          </a:solidFill>
          <a:ln w="12700">
            <a:solidFill>
              <a:srgbClr val="67A273"/>
            </a:solidFill>
            <a:prstDash val="solid"/>
          </a:ln>
        </p:spPr>
      </p:sp>
      <p:sp>
        <p:nvSpPr>
          <p:cNvPr id="150" name="Text 147"/>
          <p:cNvSpPr txBox="1"/>
          <p:nvPr/>
        </p:nvSpPr>
        <p:spPr>
          <a:xfrm>
            <a:off x="5779008" y="3892810"/>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1,16</a:t>
            </a:r>
            <a:endParaRPr lang="tr-TR" sz="900" dirty="0"/>
          </a:p>
        </p:txBody>
      </p:sp>
      <p:sp>
        <p:nvSpPr>
          <p:cNvPr id="151" name="Shape 148"/>
          <p:cNvSpPr/>
          <p:nvPr/>
        </p:nvSpPr>
        <p:spPr>
          <a:xfrm>
            <a:off x="548640" y="4217599"/>
            <a:ext cx="448056" cy="302129"/>
          </a:xfrm>
          <a:prstGeom prst="rect">
            <a:avLst/>
          </a:prstGeom>
          <a:solidFill>
            <a:srgbClr val="C9D8C1"/>
          </a:solidFill>
          <a:ln w="12700">
            <a:solidFill>
              <a:srgbClr val="C9D8C1"/>
            </a:solidFill>
            <a:prstDash val="solid"/>
          </a:ln>
        </p:spPr>
      </p:sp>
      <p:sp>
        <p:nvSpPr>
          <p:cNvPr id="152" name="Text 149"/>
          <p:cNvSpPr txBox="1"/>
          <p:nvPr/>
        </p:nvSpPr>
        <p:spPr>
          <a:xfrm>
            <a:off x="548640"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1,05</a:t>
            </a:r>
            <a:endParaRPr lang="tr-TR" sz="900" dirty="0"/>
          </a:p>
        </p:txBody>
      </p:sp>
      <p:sp>
        <p:nvSpPr>
          <p:cNvPr id="153" name="Shape 150"/>
          <p:cNvSpPr/>
          <p:nvPr/>
        </p:nvSpPr>
        <p:spPr>
          <a:xfrm>
            <a:off x="1024128" y="4217599"/>
            <a:ext cx="448056" cy="302129"/>
          </a:xfrm>
          <a:prstGeom prst="rect">
            <a:avLst/>
          </a:prstGeom>
          <a:solidFill>
            <a:srgbClr val="E8D9BF"/>
          </a:solidFill>
          <a:ln w="12700">
            <a:solidFill>
              <a:srgbClr val="E8D9BF"/>
            </a:solidFill>
            <a:prstDash val="solid"/>
          </a:ln>
        </p:spPr>
      </p:sp>
      <p:sp>
        <p:nvSpPr>
          <p:cNvPr id="154" name="Text 151"/>
          <p:cNvSpPr txBox="1"/>
          <p:nvPr/>
        </p:nvSpPr>
        <p:spPr>
          <a:xfrm>
            <a:off x="1024128"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0,96</a:t>
            </a:r>
            <a:endParaRPr lang="tr-TR" sz="900" dirty="0"/>
          </a:p>
        </p:txBody>
      </p:sp>
      <p:sp>
        <p:nvSpPr>
          <p:cNvPr id="155" name="Shape 152"/>
          <p:cNvSpPr/>
          <p:nvPr/>
        </p:nvSpPr>
        <p:spPr>
          <a:xfrm>
            <a:off x="1499616" y="4217599"/>
            <a:ext cx="448056" cy="302129"/>
          </a:xfrm>
          <a:prstGeom prst="rect">
            <a:avLst/>
          </a:prstGeom>
          <a:solidFill>
            <a:srgbClr val="EDECDD"/>
          </a:solidFill>
          <a:ln w="12700">
            <a:solidFill>
              <a:srgbClr val="EDECDD"/>
            </a:solidFill>
            <a:prstDash val="solid"/>
          </a:ln>
        </p:spPr>
      </p:sp>
      <p:sp>
        <p:nvSpPr>
          <p:cNvPr id="156" name="Text 153"/>
          <p:cNvSpPr txBox="1"/>
          <p:nvPr/>
        </p:nvSpPr>
        <p:spPr>
          <a:xfrm>
            <a:off x="1499616"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1,01</a:t>
            </a:r>
            <a:endParaRPr lang="tr-TR" sz="900" dirty="0"/>
          </a:p>
        </p:txBody>
      </p:sp>
      <p:sp>
        <p:nvSpPr>
          <p:cNvPr id="157" name="Shape 154"/>
          <p:cNvSpPr/>
          <p:nvPr/>
        </p:nvSpPr>
        <p:spPr>
          <a:xfrm>
            <a:off x="1975104" y="4217599"/>
            <a:ext cx="448056" cy="302129"/>
          </a:xfrm>
          <a:prstGeom prst="rect">
            <a:avLst/>
          </a:prstGeom>
          <a:solidFill>
            <a:srgbClr val="EBDFC8"/>
          </a:solidFill>
          <a:ln w="12700">
            <a:solidFill>
              <a:srgbClr val="EBDFC8"/>
            </a:solidFill>
            <a:prstDash val="solid"/>
          </a:ln>
        </p:spPr>
      </p:sp>
      <p:sp>
        <p:nvSpPr>
          <p:cNvPr id="158" name="Text 155"/>
          <p:cNvSpPr txBox="1"/>
          <p:nvPr/>
        </p:nvSpPr>
        <p:spPr>
          <a:xfrm>
            <a:off x="1975104"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0,97</a:t>
            </a:r>
            <a:endParaRPr lang="tr-TR" sz="900" dirty="0"/>
          </a:p>
        </p:txBody>
      </p:sp>
      <p:sp>
        <p:nvSpPr>
          <p:cNvPr id="159" name="Shape 156"/>
          <p:cNvSpPr/>
          <p:nvPr/>
        </p:nvSpPr>
        <p:spPr>
          <a:xfrm>
            <a:off x="2450592" y="4217599"/>
            <a:ext cx="448056" cy="302129"/>
          </a:xfrm>
          <a:prstGeom prst="rect">
            <a:avLst/>
          </a:prstGeom>
          <a:solidFill>
            <a:srgbClr val="DDC7A4"/>
          </a:solidFill>
          <a:ln w="12700">
            <a:solidFill>
              <a:srgbClr val="DDC7A4"/>
            </a:solidFill>
            <a:prstDash val="solid"/>
          </a:ln>
        </p:spPr>
      </p:sp>
      <p:sp>
        <p:nvSpPr>
          <p:cNvPr id="160" name="Text 157"/>
          <p:cNvSpPr txBox="1"/>
          <p:nvPr/>
        </p:nvSpPr>
        <p:spPr>
          <a:xfrm>
            <a:off x="2450592"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161" name="Shape 158"/>
          <p:cNvSpPr/>
          <p:nvPr/>
        </p:nvSpPr>
        <p:spPr>
          <a:xfrm>
            <a:off x="2926080" y="4217599"/>
            <a:ext cx="448056" cy="302129"/>
          </a:xfrm>
          <a:prstGeom prst="rect">
            <a:avLst/>
          </a:prstGeom>
          <a:solidFill>
            <a:srgbClr val="E1CDAD"/>
          </a:solidFill>
          <a:ln w="12700">
            <a:solidFill>
              <a:srgbClr val="E1CDAD"/>
            </a:solidFill>
            <a:prstDash val="solid"/>
          </a:ln>
        </p:spPr>
      </p:sp>
      <p:sp>
        <p:nvSpPr>
          <p:cNvPr id="162" name="Text 159"/>
          <p:cNvSpPr txBox="1"/>
          <p:nvPr/>
        </p:nvSpPr>
        <p:spPr>
          <a:xfrm>
            <a:off x="2926080"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0,94</a:t>
            </a:r>
            <a:endParaRPr lang="tr-TR" sz="900" dirty="0"/>
          </a:p>
        </p:txBody>
      </p:sp>
      <p:sp>
        <p:nvSpPr>
          <p:cNvPr id="163" name="Shape 160"/>
          <p:cNvSpPr/>
          <p:nvPr/>
        </p:nvSpPr>
        <p:spPr>
          <a:xfrm>
            <a:off x="3401568" y="4217599"/>
            <a:ext cx="448056" cy="302129"/>
          </a:xfrm>
          <a:prstGeom prst="rect">
            <a:avLst/>
          </a:prstGeom>
          <a:solidFill>
            <a:srgbClr val="E4E7D6"/>
          </a:solidFill>
          <a:ln w="12700">
            <a:solidFill>
              <a:srgbClr val="E4E7D6"/>
            </a:solidFill>
            <a:prstDash val="solid"/>
          </a:ln>
        </p:spPr>
      </p:sp>
      <p:sp>
        <p:nvSpPr>
          <p:cNvPr id="164" name="Text 161"/>
          <p:cNvSpPr txBox="1"/>
          <p:nvPr/>
        </p:nvSpPr>
        <p:spPr>
          <a:xfrm>
            <a:off x="3401568"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1,02</a:t>
            </a:r>
            <a:endParaRPr lang="tr-TR" sz="900" dirty="0"/>
          </a:p>
        </p:txBody>
      </p:sp>
      <p:sp>
        <p:nvSpPr>
          <p:cNvPr id="165" name="Shape 162"/>
          <p:cNvSpPr/>
          <p:nvPr/>
        </p:nvSpPr>
        <p:spPr>
          <a:xfrm>
            <a:off x="3877056" y="4217599"/>
            <a:ext cx="448056" cy="302129"/>
          </a:xfrm>
          <a:prstGeom prst="rect">
            <a:avLst/>
          </a:prstGeom>
          <a:solidFill>
            <a:srgbClr val="287F41"/>
          </a:solidFill>
          <a:ln w="12700">
            <a:solidFill>
              <a:srgbClr val="287F41"/>
            </a:solidFill>
            <a:prstDash val="solid"/>
          </a:ln>
        </p:spPr>
      </p:sp>
      <p:sp>
        <p:nvSpPr>
          <p:cNvPr id="166" name="Text 163"/>
          <p:cNvSpPr txBox="1"/>
          <p:nvPr/>
        </p:nvSpPr>
        <p:spPr>
          <a:xfrm>
            <a:off x="3877056"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1,23</a:t>
            </a:r>
            <a:endParaRPr lang="tr-TR" sz="900" dirty="0"/>
          </a:p>
        </p:txBody>
      </p:sp>
      <p:sp>
        <p:nvSpPr>
          <p:cNvPr id="167" name="Shape 164"/>
          <p:cNvSpPr/>
          <p:nvPr/>
        </p:nvSpPr>
        <p:spPr>
          <a:xfrm>
            <a:off x="4352544" y="4217599"/>
            <a:ext cx="448056" cy="302129"/>
          </a:xfrm>
          <a:prstGeom prst="rect">
            <a:avLst/>
          </a:prstGeom>
          <a:solidFill>
            <a:srgbClr val="8AB58F"/>
          </a:solidFill>
          <a:ln w="12700">
            <a:solidFill>
              <a:srgbClr val="8AB58F"/>
            </a:solidFill>
            <a:prstDash val="solid"/>
          </a:ln>
        </p:spPr>
      </p:sp>
      <p:sp>
        <p:nvSpPr>
          <p:cNvPr id="168" name="Text 165"/>
          <p:cNvSpPr txBox="1"/>
          <p:nvPr/>
        </p:nvSpPr>
        <p:spPr>
          <a:xfrm>
            <a:off x="4352544"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1,12</a:t>
            </a:r>
            <a:endParaRPr lang="tr-TR" sz="900" dirty="0"/>
          </a:p>
        </p:txBody>
      </p:sp>
      <p:sp>
        <p:nvSpPr>
          <p:cNvPr id="169" name="Shape 166"/>
          <p:cNvSpPr/>
          <p:nvPr/>
        </p:nvSpPr>
        <p:spPr>
          <a:xfrm>
            <a:off x="4828032" y="4217599"/>
            <a:ext cx="448056" cy="302129"/>
          </a:xfrm>
          <a:prstGeom prst="rect">
            <a:avLst/>
          </a:prstGeom>
          <a:solidFill>
            <a:srgbClr val="5E9D6C"/>
          </a:solidFill>
          <a:ln w="12700">
            <a:solidFill>
              <a:srgbClr val="5E9D6C"/>
            </a:solidFill>
            <a:prstDash val="solid"/>
          </a:ln>
        </p:spPr>
      </p:sp>
      <p:sp>
        <p:nvSpPr>
          <p:cNvPr id="170" name="Text 167"/>
          <p:cNvSpPr txBox="1"/>
          <p:nvPr/>
        </p:nvSpPr>
        <p:spPr>
          <a:xfrm>
            <a:off x="4828032"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1,17</a:t>
            </a:r>
            <a:endParaRPr lang="tr-TR" sz="900" dirty="0"/>
          </a:p>
        </p:txBody>
      </p:sp>
      <p:sp>
        <p:nvSpPr>
          <p:cNvPr id="171" name="Shape 168"/>
          <p:cNvSpPr/>
          <p:nvPr/>
        </p:nvSpPr>
        <p:spPr>
          <a:xfrm>
            <a:off x="5303520" y="4217599"/>
            <a:ext cx="448056" cy="302129"/>
          </a:xfrm>
          <a:prstGeom prst="rect">
            <a:avLst/>
          </a:prstGeom>
          <a:solidFill>
            <a:srgbClr val="8AB58F"/>
          </a:solidFill>
          <a:ln w="12700">
            <a:solidFill>
              <a:srgbClr val="8AB58F"/>
            </a:solidFill>
            <a:prstDash val="solid"/>
          </a:ln>
        </p:spPr>
      </p:sp>
      <p:sp>
        <p:nvSpPr>
          <p:cNvPr id="172" name="Text 169"/>
          <p:cNvSpPr txBox="1"/>
          <p:nvPr/>
        </p:nvSpPr>
        <p:spPr>
          <a:xfrm>
            <a:off x="5303520"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1,12</a:t>
            </a:r>
            <a:endParaRPr lang="tr-TR" sz="900" dirty="0"/>
          </a:p>
        </p:txBody>
      </p:sp>
      <p:sp>
        <p:nvSpPr>
          <p:cNvPr id="173" name="Shape 170"/>
          <p:cNvSpPr/>
          <p:nvPr/>
        </p:nvSpPr>
        <p:spPr>
          <a:xfrm>
            <a:off x="5779008" y="4217599"/>
            <a:ext cx="448056" cy="302129"/>
          </a:xfrm>
          <a:prstGeom prst="rect">
            <a:avLst/>
          </a:prstGeom>
          <a:solidFill>
            <a:srgbClr val="1F7A3A"/>
          </a:solidFill>
          <a:ln w="12700">
            <a:solidFill>
              <a:srgbClr val="1F7A3A"/>
            </a:solidFill>
            <a:prstDash val="solid"/>
          </a:ln>
        </p:spPr>
      </p:sp>
      <p:sp>
        <p:nvSpPr>
          <p:cNvPr id="174" name="Text 171"/>
          <p:cNvSpPr txBox="1"/>
          <p:nvPr/>
        </p:nvSpPr>
        <p:spPr>
          <a:xfrm>
            <a:off x="5779008" y="4217599"/>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1,24</a:t>
            </a:r>
            <a:endParaRPr lang="tr-TR" sz="900" dirty="0"/>
          </a:p>
        </p:txBody>
      </p:sp>
      <p:sp>
        <p:nvSpPr>
          <p:cNvPr id="175" name="Shape 172"/>
          <p:cNvSpPr/>
          <p:nvPr/>
        </p:nvSpPr>
        <p:spPr>
          <a:xfrm>
            <a:off x="548640" y="4542388"/>
            <a:ext cx="448056" cy="302129"/>
          </a:xfrm>
          <a:prstGeom prst="rect">
            <a:avLst/>
          </a:prstGeom>
          <a:solidFill>
            <a:srgbClr val="EBDFC8"/>
          </a:solidFill>
          <a:ln w="12700">
            <a:solidFill>
              <a:srgbClr val="EBDFC8"/>
            </a:solidFill>
            <a:prstDash val="solid"/>
          </a:ln>
        </p:spPr>
      </p:sp>
      <p:sp>
        <p:nvSpPr>
          <p:cNvPr id="176" name="Text 173"/>
          <p:cNvSpPr txBox="1"/>
          <p:nvPr/>
        </p:nvSpPr>
        <p:spPr>
          <a:xfrm>
            <a:off x="548640"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0,97</a:t>
            </a:r>
            <a:endParaRPr lang="tr-TR" sz="900" dirty="0"/>
          </a:p>
        </p:txBody>
      </p:sp>
      <p:sp>
        <p:nvSpPr>
          <p:cNvPr id="177" name="Shape 174"/>
          <p:cNvSpPr/>
          <p:nvPr/>
        </p:nvSpPr>
        <p:spPr>
          <a:xfrm>
            <a:off x="1024128" y="4542388"/>
            <a:ext cx="448056" cy="302129"/>
          </a:xfrm>
          <a:prstGeom prst="rect">
            <a:avLst/>
          </a:prstGeom>
          <a:solidFill>
            <a:srgbClr val="F2EBDB"/>
          </a:solidFill>
          <a:ln w="12700">
            <a:solidFill>
              <a:srgbClr val="F2EBDB"/>
            </a:solidFill>
            <a:prstDash val="solid"/>
          </a:ln>
        </p:spPr>
      </p:sp>
      <p:sp>
        <p:nvSpPr>
          <p:cNvPr id="178" name="Text 175"/>
          <p:cNvSpPr txBox="1"/>
          <p:nvPr/>
        </p:nvSpPr>
        <p:spPr>
          <a:xfrm>
            <a:off x="1024128"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0,99</a:t>
            </a:r>
            <a:endParaRPr lang="tr-TR" sz="900" dirty="0"/>
          </a:p>
        </p:txBody>
      </p:sp>
      <p:sp>
        <p:nvSpPr>
          <p:cNvPr id="179" name="Shape 176"/>
          <p:cNvSpPr/>
          <p:nvPr/>
        </p:nvSpPr>
        <p:spPr>
          <a:xfrm>
            <a:off x="1499616" y="4542388"/>
            <a:ext cx="448056" cy="302129"/>
          </a:xfrm>
          <a:prstGeom prst="rect">
            <a:avLst/>
          </a:prstGeom>
          <a:solidFill>
            <a:srgbClr val="E1CDAD"/>
          </a:solidFill>
          <a:ln w="12700">
            <a:solidFill>
              <a:srgbClr val="E1CDAD"/>
            </a:solidFill>
            <a:prstDash val="solid"/>
          </a:ln>
        </p:spPr>
      </p:sp>
      <p:sp>
        <p:nvSpPr>
          <p:cNvPr id="180" name="Text 177"/>
          <p:cNvSpPr txBox="1"/>
          <p:nvPr/>
        </p:nvSpPr>
        <p:spPr>
          <a:xfrm>
            <a:off x="1499616"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0,94</a:t>
            </a:r>
            <a:endParaRPr lang="tr-TR" sz="900" dirty="0"/>
          </a:p>
        </p:txBody>
      </p:sp>
      <p:sp>
        <p:nvSpPr>
          <p:cNvPr id="181" name="Shape 178"/>
          <p:cNvSpPr/>
          <p:nvPr/>
        </p:nvSpPr>
        <p:spPr>
          <a:xfrm>
            <a:off x="1975104" y="4542388"/>
            <a:ext cx="448056" cy="302129"/>
          </a:xfrm>
          <a:prstGeom prst="rect">
            <a:avLst/>
          </a:prstGeom>
          <a:solidFill>
            <a:srgbClr val="DDC7A4"/>
          </a:solidFill>
          <a:ln w="12700">
            <a:solidFill>
              <a:srgbClr val="DDC7A4"/>
            </a:solidFill>
            <a:prstDash val="solid"/>
          </a:ln>
        </p:spPr>
      </p:sp>
      <p:sp>
        <p:nvSpPr>
          <p:cNvPr id="182" name="Text 179"/>
          <p:cNvSpPr txBox="1"/>
          <p:nvPr/>
        </p:nvSpPr>
        <p:spPr>
          <a:xfrm>
            <a:off x="1975104"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183" name="Shape 180"/>
          <p:cNvSpPr/>
          <p:nvPr/>
        </p:nvSpPr>
        <p:spPr>
          <a:xfrm>
            <a:off x="2450592" y="4542388"/>
            <a:ext cx="448056" cy="302129"/>
          </a:xfrm>
          <a:prstGeom prst="rect">
            <a:avLst/>
          </a:prstGeom>
          <a:solidFill>
            <a:srgbClr val="DBE2CF"/>
          </a:solidFill>
          <a:ln w="12700">
            <a:solidFill>
              <a:srgbClr val="DBE2CF"/>
            </a:solidFill>
            <a:prstDash val="solid"/>
          </a:ln>
        </p:spPr>
      </p:sp>
      <p:sp>
        <p:nvSpPr>
          <p:cNvPr id="184" name="Text 181"/>
          <p:cNvSpPr txBox="1"/>
          <p:nvPr/>
        </p:nvSpPr>
        <p:spPr>
          <a:xfrm>
            <a:off x="2450592"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1,03</a:t>
            </a:r>
            <a:endParaRPr lang="tr-TR" sz="900" dirty="0"/>
          </a:p>
        </p:txBody>
      </p:sp>
      <p:sp>
        <p:nvSpPr>
          <p:cNvPr id="185" name="Shape 182"/>
          <p:cNvSpPr/>
          <p:nvPr/>
        </p:nvSpPr>
        <p:spPr>
          <a:xfrm>
            <a:off x="2926080" y="4542388"/>
            <a:ext cx="448056" cy="302129"/>
          </a:xfrm>
          <a:prstGeom prst="rect">
            <a:avLst/>
          </a:prstGeom>
          <a:solidFill>
            <a:srgbClr val="DDC7A4"/>
          </a:solidFill>
          <a:ln w="12700">
            <a:solidFill>
              <a:srgbClr val="DDC7A4"/>
            </a:solidFill>
            <a:prstDash val="solid"/>
          </a:ln>
        </p:spPr>
      </p:sp>
      <p:sp>
        <p:nvSpPr>
          <p:cNvPr id="186" name="Text 183"/>
          <p:cNvSpPr txBox="1"/>
          <p:nvPr/>
        </p:nvSpPr>
        <p:spPr>
          <a:xfrm>
            <a:off x="2926080"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0,93</a:t>
            </a:r>
            <a:endParaRPr lang="tr-TR" sz="900" dirty="0"/>
          </a:p>
        </p:txBody>
      </p:sp>
      <p:sp>
        <p:nvSpPr>
          <p:cNvPr id="187" name="Shape 184"/>
          <p:cNvSpPr/>
          <p:nvPr/>
        </p:nvSpPr>
        <p:spPr>
          <a:xfrm>
            <a:off x="3401568" y="4542388"/>
            <a:ext cx="448056" cy="302129"/>
          </a:xfrm>
          <a:prstGeom prst="rect">
            <a:avLst/>
          </a:prstGeom>
          <a:solidFill>
            <a:srgbClr val="E8D9BF"/>
          </a:solidFill>
          <a:ln w="12700">
            <a:solidFill>
              <a:srgbClr val="E8D9BF"/>
            </a:solidFill>
            <a:prstDash val="solid"/>
          </a:ln>
        </p:spPr>
      </p:sp>
      <p:sp>
        <p:nvSpPr>
          <p:cNvPr id="188" name="Text 185"/>
          <p:cNvSpPr txBox="1"/>
          <p:nvPr/>
        </p:nvSpPr>
        <p:spPr>
          <a:xfrm>
            <a:off x="3401568"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0,96</a:t>
            </a:r>
            <a:endParaRPr lang="tr-TR" sz="900" dirty="0"/>
          </a:p>
        </p:txBody>
      </p:sp>
      <p:sp>
        <p:nvSpPr>
          <p:cNvPr id="189" name="Shape 186"/>
          <p:cNvSpPr/>
          <p:nvPr/>
        </p:nvSpPr>
        <p:spPr>
          <a:xfrm>
            <a:off x="3877056" y="4542388"/>
            <a:ext cx="448056" cy="302129"/>
          </a:xfrm>
          <a:prstGeom prst="rect">
            <a:avLst/>
          </a:prstGeom>
          <a:solidFill>
            <a:srgbClr val="79AC81"/>
          </a:solidFill>
          <a:ln w="12700">
            <a:solidFill>
              <a:srgbClr val="79AC81"/>
            </a:solidFill>
            <a:prstDash val="solid"/>
          </a:ln>
        </p:spPr>
      </p:sp>
      <p:sp>
        <p:nvSpPr>
          <p:cNvPr id="190" name="Text 187"/>
          <p:cNvSpPr txBox="1"/>
          <p:nvPr/>
        </p:nvSpPr>
        <p:spPr>
          <a:xfrm>
            <a:off x="3877056"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1,14</a:t>
            </a:r>
            <a:endParaRPr lang="tr-TR" sz="900" dirty="0"/>
          </a:p>
        </p:txBody>
      </p:sp>
      <p:sp>
        <p:nvSpPr>
          <p:cNvPr id="191" name="Shape 188"/>
          <p:cNvSpPr/>
          <p:nvPr/>
        </p:nvSpPr>
        <p:spPr>
          <a:xfrm>
            <a:off x="4352544" y="4542388"/>
            <a:ext cx="448056" cy="302129"/>
          </a:xfrm>
          <a:prstGeom prst="rect">
            <a:avLst/>
          </a:prstGeom>
          <a:solidFill>
            <a:srgbClr val="93BA96"/>
          </a:solidFill>
          <a:ln w="12700">
            <a:solidFill>
              <a:srgbClr val="93BA96"/>
            </a:solidFill>
            <a:prstDash val="solid"/>
          </a:ln>
        </p:spPr>
      </p:sp>
      <p:sp>
        <p:nvSpPr>
          <p:cNvPr id="192" name="Text 189"/>
          <p:cNvSpPr txBox="1"/>
          <p:nvPr/>
        </p:nvSpPr>
        <p:spPr>
          <a:xfrm>
            <a:off x="4352544"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1B2420"/>
                </a:solidFill>
                <a:latin typeface="Calibri" pitchFamily="34" charset="0"/>
                <a:ea typeface="Calibri" pitchFamily="34" charset="-122"/>
                <a:cs typeface="Calibri" pitchFamily="34" charset="-120"/>
              </a:rPr>
              <a:t>1,11</a:t>
            </a:r>
            <a:endParaRPr lang="tr-TR" sz="900" dirty="0"/>
          </a:p>
        </p:txBody>
      </p:sp>
      <p:sp>
        <p:nvSpPr>
          <p:cNvPr id="193" name="Shape 190"/>
          <p:cNvSpPr/>
          <p:nvPr/>
        </p:nvSpPr>
        <p:spPr>
          <a:xfrm>
            <a:off x="4828032" y="4542388"/>
            <a:ext cx="448056" cy="302129"/>
          </a:xfrm>
          <a:prstGeom prst="rect">
            <a:avLst/>
          </a:prstGeom>
          <a:solidFill>
            <a:srgbClr val="559865"/>
          </a:solidFill>
          <a:ln w="12700">
            <a:solidFill>
              <a:srgbClr val="559865"/>
            </a:solidFill>
            <a:prstDash val="solid"/>
          </a:ln>
        </p:spPr>
      </p:sp>
      <p:sp>
        <p:nvSpPr>
          <p:cNvPr id="194" name="Text 191"/>
          <p:cNvSpPr txBox="1"/>
          <p:nvPr/>
        </p:nvSpPr>
        <p:spPr>
          <a:xfrm>
            <a:off x="4828032"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1,18</a:t>
            </a:r>
            <a:endParaRPr lang="tr-TR" sz="900" dirty="0"/>
          </a:p>
        </p:txBody>
      </p:sp>
      <p:sp>
        <p:nvSpPr>
          <p:cNvPr id="195" name="Shape 192"/>
          <p:cNvSpPr/>
          <p:nvPr/>
        </p:nvSpPr>
        <p:spPr>
          <a:xfrm>
            <a:off x="5303520" y="4542388"/>
            <a:ext cx="448056" cy="302129"/>
          </a:xfrm>
          <a:prstGeom prst="rect">
            <a:avLst/>
          </a:prstGeom>
          <a:solidFill>
            <a:srgbClr val="5E9D6C"/>
          </a:solidFill>
          <a:ln w="12700">
            <a:solidFill>
              <a:srgbClr val="5E9D6C"/>
            </a:solidFill>
            <a:prstDash val="solid"/>
          </a:ln>
        </p:spPr>
      </p:sp>
      <p:sp>
        <p:nvSpPr>
          <p:cNvPr id="196" name="Text 193"/>
          <p:cNvSpPr txBox="1"/>
          <p:nvPr/>
        </p:nvSpPr>
        <p:spPr>
          <a:xfrm>
            <a:off x="5303520"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1,17</a:t>
            </a:r>
            <a:endParaRPr lang="tr-TR" sz="900" dirty="0"/>
          </a:p>
        </p:txBody>
      </p:sp>
      <p:sp>
        <p:nvSpPr>
          <p:cNvPr id="197" name="Shape 194"/>
          <p:cNvSpPr/>
          <p:nvPr/>
        </p:nvSpPr>
        <p:spPr>
          <a:xfrm>
            <a:off x="5779008" y="4542388"/>
            <a:ext cx="448056" cy="302129"/>
          </a:xfrm>
          <a:prstGeom prst="rect">
            <a:avLst/>
          </a:prstGeom>
          <a:solidFill>
            <a:srgbClr val="318448"/>
          </a:solidFill>
          <a:ln w="12700">
            <a:solidFill>
              <a:srgbClr val="318448"/>
            </a:solidFill>
            <a:prstDash val="solid"/>
          </a:ln>
        </p:spPr>
      </p:sp>
      <p:sp>
        <p:nvSpPr>
          <p:cNvPr id="198" name="Text 195"/>
          <p:cNvSpPr txBox="1"/>
          <p:nvPr/>
        </p:nvSpPr>
        <p:spPr>
          <a:xfrm>
            <a:off x="5779008" y="4542388"/>
            <a:ext cx="448056" cy="302129"/>
          </a:xfrm>
          <a:prstGeom prst="rect">
            <a:avLst/>
          </a:prstGeom>
          <a:noFill/>
          <a:ln/>
        </p:spPr>
        <p:txBody>
          <a:bodyPr wrap="square" lIns="0" tIns="0" rIns="0" bIns="0" rtlCol="0" anchor="ctr"/>
          <a:lstStyle/>
          <a:p>
            <a:pPr algn="ctr" indent="0" marL="0">
              <a:buNone/>
            </a:pPr>
            <a:r>
              <a:rPr lang="tr-TR" altLang="en-US" sz="900" b="1" dirty="0">
                <a:solidFill>
                  <a:srgbClr val="FFFFFF"/>
                </a:solidFill>
                <a:latin typeface="Calibri" pitchFamily="34" charset="0"/>
                <a:ea typeface="Calibri" pitchFamily="34" charset="-122"/>
                <a:cs typeface="Calibri" pitchFamily="34" charset="-120"/>
              </a:rPr>
              <a:t>1,22</a:t>
            </a:r>
            <a:endParaRPr lang="tr-TR" sz="900" dirty="0"/>
          </a:p>
        </p:txBody>
      </p:sp>
      <p:sp>
        <p:nvSpPr>
          <p:cNvPr id="199" name="Shape 196"/>
          <p:cNvSpPr/>
          <p:nvPr/>
        </p:nvSpPr>
        <p:spPr>
          <a:xfrm>
            <a:off x="548640" y="5003136"/>
            <a:ext cx="237744" cy="120852"/>
          </a:xfrm>
          <a:prstGeom prst="rect">
            <a:avLst/>
          </a:prstGeom>
          <a:solidFill>
            <a:srgbClr val="A16207"/>
          </a:solidFill>
          <a:ln w="12700">
            <a:solidFill>
              <a:srgbClr val="A16207"/>
            </a:solidFill>
            <a:prstDash val="solid"/>
          </a:ln>
        </p:spPr>
      </p:sp>
      <p:sp>
        <p:nvSpPr>
          <p:cNvPr id="200" name="Shape 197"/>
          <p:cNvSpPr/>
          <p:nvPr/>
        </p:nvSpPr>
        <p:spPr>
          <a:xfrm>
            <a:off x="786384" y="5003136"/>
            <a:ext cx="237744" cy="120852"/>
          </a:xfrm>
          <a:prstGeom prst="rect">
            <a:avLst/>
          </a:prstGeom>
          <a:solidFill>
            <a:srgbClr val="A86E19"/>
          </a:solidFill>
          <a:ln w="12700">
            <a:solidFill>
              <a:srgbClr val="A86E19"/>
            </a:solidFill>
            <a:prstDash val="solid"/>
          </a:ln>
        </p:spPr>
      </p:sp>
      <p:sp>
        <p:nvSpPr>
          <p:cNvPr id="201" name="Shape 198"/>
          <p:cNvSpPr/>
          <p:nvPr/>
        </p:nvSpPr>
        <p:spPr>
          <a:xfrm>
            <a:off x="1024128" y="5003136"/>
            <a:ext cx="237744" cy="120852"/>
          </a:xfrm>
          <a:prstGeom prst="rect">
            <a:avLst/>
          </a:prstGeom>
          <a:solidFill>
            <a:srgbClr val="AF7A2C"/>
          </a:solidFill>
          <a:ln w="12700">
            <a:solidFill>
              <a:srgbClr val="AF7A2C"/>
            </a:solidFill>
            <a:prstDash val="solid"/>
          </a:ln>
        </p:spPr>
      </p:sp>
      <p:sp>
        <p:nvSpPr>
          <p:cNvPr id="202" name="Shape 199"/>
          <p:cNvSpPr/>
          <p:nvPr/>
        </p:nvSpPr>
        <p:spPr>
          <a:xfrm>
            <a:off x="1261872" y="5003136"/>
            <a:ext cx="237744" cy="120852"/>
          </a:xfrm>
          <a:prstGeom prst="rect">
            <a:avLst/>
          </a:prstGeom>
          <a:solidFill>
            <a:srgbClr val="B6863E"/>
          </a:solidFill>
          <a:ln w="12700">
            <a:solidFill>
              <a:srgbClr val="B6863E"/>
            </a:solidFill>
            <a:prstDash val="solid"/>
          </a:ln>
        </p:spPr>
      </p:sp>
      <p:sp>
        <p:nvSpPr>
          <p:cNvPr id="203" name="Shape 200"/>
          <p:cNvSpPr/>
          <p:nvPr/>
        </p:nvSpPr>
        <p:spPr>
          <a:xfrm>
            <a:off x="1499616" y="5003136"/>
            <a:ext cx="237744" cy="120852"/>
          </a:xfrm>
          <a:prstGeom prst="rect">
            <a:avLst/>
          </a:prstGeom>
          <a:solidFill>
            <a:srgbClr val="BD9251"/>
          </a:solidFill>
          <a:ln w="12700">
            <a:solidFill>
              <a:srgbClr val="BD9251"/>
            </a:solidFill>
            <a:prstDash val="solid"/>
          </a:ln>
        </p:spPr>
      </p:sp>
      <p:sp>
        <p:nvSpPr>
          <p:cNvPr id="204" name="Shape 201"/>
          <p:cNvSpPr/>
          <p:nvPr/>
        </p:nvSpPr>
        <p:spPr>
          <a:xfrm>
            <a:off x="1737360" y="5003136"/>
            <a:ext cx="237744" cy="120852"/>
          </a:xfrm>
          <a:prstGeom prst="rect">
            <a:avLst/>
          </a:prstGeom>
          <a:solidFill>
            <a:srgbClr val="C49E63"/>
          </a:solidFill>
          <a:ln w="12700">
            <a:solidFill>
              <a:srgbClr val="C49E63"/>
            </a:solidFill>
            <a:prstDash val="solid"/>
          </a:ln>
        </p:spPr>
      </p:sp>
      <p:sp>
        <p:nvSpPr>
          <p:cNvPr id="205" name="Shape 202"/>
          <p:cNvSpPr/>
          <p:nvPr/>
        </p:nvSpPr>
        <p:spPr>
          <a:xfrm>
            <a:off x="1975104" y="5003136"/>
            <a:ext cx="237744" cy="120852"/>
          </a:xfrm>
          <a:prstGeom prst="rect">
            <a:avLst/>
          </a:prstGeom>
          <a:solidFill>
            <a:srgbClr val="CCAA76"/>
          </a:solidFill>
          <a:ln w="12700">
            <a:solidFill>
              <a:srgbClr val="CCAA76"/>
            </a:solidFill>
            <a:prstDash val="solid"/>
          </a:ln>
        </p:spPr>
      </p:sp>
      <p:sp>
        <p:nvSpPr>
          <p:cNvPr id="206" name="Shape 203"/>
          <p:cNvSpPr/>
          <p:nvPr/>
        </p:nvSpPr>
        <p:spPr>
          <a:xfrm>
            <a:off x="2212848" y="5003136"/>
            <a:ext cx="237744" cy="120852"/>
          </a:xfrm>
          <a:prstGeom prst="rect">
            <a:avLst/>
          </a:prstGeom>
          <a:solidFill>
            <a:srgbClr val="D3B588"/>
          </a:solidFill>
          <a:ln w="12700">
            <a:solidFill>
              <a:srgbClr val="D3B588"/>
            </a:solidFill>
            <a:prstDash val="solid"/>
          </a:ln>
        </p:spPr>
      </p:sp>
      <p:sp>
        <p:nvSpPr>
          <p:cNvPr id="207" name="Shape 204"/>
          <p:cNvSpPr/>
          <p:nvPr/>
        </p:nvSpPr>
        <p:spPr>
          <a:xfrm>
            <a:off x="2450592" y="5003136"/>
            <a:ext cx="237744" cy="120852"/>
          </a:xfrm>
          <a:prstGeom prst="rect">
            <a:avLst/>
          </a:prstGeom>
          <a:solidFill>
            <a:srgbClr val="DAC19A"/>
          </a:solidFill>
          <a:ln w="12700">
            <a:solidFill>
              <a:srgbClr val="DAC19A"/>
            </a:solidFill>
            <a:prstDash val="solid"/>
          </a:ln>
        </p:spPr>
      </p:sp>
      <p:sp>
        <p:nvSpPr>
          <p:cNvPr id="208" name="Shape 205"/>
          <p:cNvSpPr/>
          <p:nvPr/>
        </p:nvSpPr>
        <p:spPr>
          <a:xfrm>
            <a:off x="2688336" y="5003136"/>
            <a:ext cx="237744" cy="120852"/>
          </a:xfrm>
          <a:prstGeom prst="rect">
            <a:avLst/>
          </a:prstGeom>
          <a:solidFill>
            <a:srgbClr val="E1CDAD"/>
          </a:solidFill>
          <a:ln w="12700">
            <a:solidFill>
              <a:srgbClr val="E1CDAD"/>
            </a:solidFill>
            <a:prstDash val="solid"/>
          </a:ln>
        </p:spPr>
      </p:sp>
      <p:sp>
        <p:nvSpPr>
          <p:cNvPr id="209" name="Shape 206"/>
          <p:cNvSpPr/>
          <p:nvPr/>
        </p:nvSpPr>
        <p:spPr>
          <a:xfrm>
            <a:off x="2926080" y="5003136"/>
            <a:ext cx="237744" cy="120852"/>
          </a:xfrm>
          <a:prstGeom prst="rect">
            <a:avLst/>
          </a:prstGeom>
          <a:solidFill>
            <a:srgbClr val="E8D9BF"/>
          </a:solidFill>
          <a:ln w="12700">
            <a:solidFill>
              <a:srgbClr val="E8D9BF"/>
            </a:solidFill>
            <a:prstDash val="solid"/>
          </a:ln>
        </p:spPr>
      </p:sp>
      <p:sp>
        <p:nvSpPr>
          <p:cNvPr id="210" name="Shape 207"/>
          <p:cNvSpPr/>
          <p:nvPr/>
        </p:nvSpPr>
        <p:spPr>
          <a:xfrm>
            <a:off x="3163824" y="5003136"/>
            <a:ext cx="237744" cy="120852"/>
          </a:xfrm>
          <a:prstGeom prst="rect">
            <a:avLst/>
          </a:prstGeom>
          <a:solidFill>
            <a:srgbClr val="EFE5D2"/>
          </a:solidFill>
          <a:ln w="12700">
            <a:solidFill>
              <a:srgbClr val="EFE5D2"/>
            </a:solidFill>
            <a:prstDash val="solid"/>
          </a:ln>
        </p:spPr>
      </p:sp>
      <p:sp>
        <p:nvSpPr>
          <p:cNvPr id="211" name="Shape 208"/>
          <p:cNvSpPr/>
          <p:nvPr/>
        </p:nvSpPr>
        <p:spPr>
          <a:xfrm>
            <a:off x="3401568" y="5003136"/>
            <a:ext cx="237744" cy="120852"/>
          </a:xfrm>
          <a:prstGeom prst="rect">
            <a:avLst/>
          </a:prstGeom>
          <a:solidFill>
            <a:srgbClr val="F6F1E4"/>
          </a:solidFill>
          <a:ln w="12700">
            <a:solidFill>
              <a:srgbClr val="F6F1E4"/>
            </a:solidFill>
            <a:prstDash val="solid"/>
          </a:ln>
        </p:spPr>
      </p:sp>
      <p:sp>
        <p:nvSpPr>
          <p:cNvPr id="212" name="Shape 209"/>
          <p:cNvSpPr/>
          <p:nvPr/>
        </p:nvSpPr>
        <p:spPr>
          <a:xfrm>
            <a:off x="3639312" y="5003136"/>
            <a:ext cx="237744" cy="120852"/>
          </a:xfrm>
          <a:prstGeom prst="rect">
            <a:avLst/>
          </a:prstGeom>
          <a:solidFill>
            <a:srgbClr val="E4E7D6"/>
          </a:solidFill>
          <a:ln w="12700">
            <a:solidFill>
              <a:srgbClr val="E4E7D6"/>
            </a:solidFill>
            <a:prstDash val="solid"/>
          </a:ln>
        </p:spPr>
      </p:sp>
      <p:sp>
        <p:nvSpPr>
          <p:cNvPr id="213" name="Shape 210"/>
          <p:cNvSpPr/>
          <p:nvPr/>
        </p:nvSpPr>
        <p:spPr>
          <a:xfrm>
            <a:off x="3877056" y="5003136"/>
            <a:ext cx="237744" cy="120852"/>
          </a:xfrm>
          <a:prstGeom prst="rect">
            <a:avLst/>
          </a:prstGeom>
          <a:solidFill>
            <a:srgbClr val="D2DDC8"/>
          </a:solidFill>
          <a:ln w="12700">
            <a:solidFill>
              <a:srgbClr val="D2DDC8"/>
            </a:solidFill>
            <a:prstDash val="solid"/>
          </a:ln>
        </p:spPr>
      </p:sp>
      <p:sp>
        <p:nvSpPr>
          <p:cNvPr id="214" name="Shape 211"/>
          <p:cNvSpPr/>
          <p:nvPr/>
        </p:nvSpPr>
        <p:spPr>
          <a:xfrm>
            <a:off x="4114800" y="5003136"/>
            <a:ext cx="237744" cy="120852"/>
          </a:xfrm>
          <a:prstGeom prst="rect">
            <a:avLst/>
          </a:prstGeom>
          <a:solidFill>
            <a:srgbClr val="C0D3B9"/>
          </a:solidFill>
          <a:ln w="12700">
            <a:solidFill>
              <a:srgbClr val="C0D3B9"/>
            </a:solidFill>
            <a:prstDash val="solid"/>
          </a:ln>
        </p:spPr>
      </p:sp>
      <p:sp>
        <p:nvSpPr>
          <p:cNvPr id="215" name="Shape 212"/>
          <p:cNvSpPr/>
          <p:nvPr/>
        </p:nvSpPr>
        <p:spPr>
          <a:xfrm>
            <a:off x="4352544" y="5003136"/>
            <a:ext cx="237744" cy="120852"/>
          </a:xfrm>
          <a:prstGeom prst="rect">
            <a:avLst/>
          </a:prstGeom>
          <a:solidFill>
            <a:srgbClr val="AEC9AB"/>
          </a:solidFill>
          <a:ln w="12700">
            <a:solidFill>
              <a:srgbClr val="AEC9AB"/>
            </a:solidFill>
            <a:prstDash val="solid"/>
          </a:ln>
        </p:spPr>
      </p:sp>
      <p:sp>
        <p:nvSpPr>
          <p:cNvPr id="216" name="Shape 213"/>
          <p:cNvSpPr/>
          <p:nvPr/>
        </p:nvSpPr>
        <p:spPr>
          <a:xfrm>
            <a:off x="4590288" y="5003136"/>
            <a:ext cx="237744" cy="120852"/>
          </a:xfrm>
          <a:prstGeom prst="rect">
            <a:avLst/>
          </a:prstGeom>
          <a:solidFill>
            <a:srgbClr val="9CBF9D"/>
          </a:solidFill>
          <a:ln w="12700">
            <a:solidFill>
              <a:srgbClr val="9CBF9D"/>
            </a:solidFill>
            <a:prstDash val="solid"/>
          </a:ln>
        </p:spPr>
      </p:sp>
      <p:sp>
        <p:nvSpPr>
          <p:cNvPr id="217" name="Shape 214"/>
          <p:cNvSpPr/>
          <p:nvPr/>
        </p:nvSpPr>
        <p:spPr>
          <a:xfrm>
            <a:off x="4828032" y="5003136"/>
            <a:ext cx="237744" cy="120852"/>
          </a:xfrm>
          <a:prstGeom prst="rect">
            <a:avLst/>
          </a:prstGeom>
          <a:solidFill>
            <a:srgbClr val="8AB58F"/>
          </a:solidFill>
          <a:ln w="12700">
            <a:solidFill>
              <a:srgbClr val="8AB58F"/>
            </a:solidFill>
            <a:prstDash val="solid"/>
          </a:ln>
        </p:spPr>
      </p:sp>
      <p:sp>
        <p:nvSpPr>
          <p:cNvPr id="218" name="Shape 215"/>
          <p:cNvSpPr/>
          <p:nvPr/>
        </p:nvSpPr>
        <p:spPr>
          <a:xfrm>
            <a:off x="5065776" y="5003136"/>
            <a:ext cx="237744" cy="120852"/>
          </a:xfrm>
          <a:prstGeom prst="rect">
            <a:avLst/>
          </a:prstGeom>
          <a:solidFill>
            <a:srgbClr val="79AC81"/>
          </a:solidFill>
          <a:ln w="12700">
            <a:solidFill>
              <a:srgbClr val="79AC81"/>
            </a:solidFill>
            <a:prstDash val="solid"/>
          </a:ln>
        </p:spPr>
      </p:sp>
      <p:sp>
        <p:nvSpPr>
          <p:cNvPr id="219" name="Shape 216"/>
          <p:cNvSpPr/>
          <p:nvPr/>
        </p:nvSpPr>
        <p:spPr>
          <a:xfrm>
            <a:off x="5303520" y="5003136"/>
            <a:ext cx="237744" cy="120852"/>
          </a:xfrm>
          <a:prstGeom prst="rect">
            <a:avLst/>
          </a:prstGeom>
          <a:solidFill>
            <a:srgbClr val="67A273"/>
          </a:solidFill>
          <a:ln w="12700">
            <a:solidFill>
              <a:srgbClr val="67A273"/>
            </a:solidFill>
            <a:prstDash val="solid"/>
          </a:ln>
        </p:spPr>
      </p:sp>
      <p:sp>
        <p:nvSpPr>
          <p:cNvPr id="220" name="Shape 217"/>
          <p:cNvSpPr/>
          <p:nvPr/>
        </p:nvSpPr>
        <p:spPr>
          <a:xfrm>
            <a:off x="5541264" y="5003136"/>
            <a:ext cx="237744" cy="120852"/>
          </a:xfrm>
          <a:prstGeom prst="rect">
            <a:avLst/>
          </a:prstGeom>
          <a:solidFill>
            <a:srgbClr val="559865"/>
          </a:solidFill>
          <a:ln w="12700">
            <a:solidFill>
              <a:srgbClr val="559865"/>
            </a:solidFill>
            <a:prstDash val="solid"/>
          </a:ln>
        </p:spPr>
      </p:sp>
      <p:sp>
        <p:nvSpPr>
          <p:cNvPr id="221" name="Shape 218"/>
          <p:cNvSpPr/>
          <p:nvPr/>
        </p:nvSpPr>
        <p:spPr>
          <a:xfrm>
            <a:off x="5779008" y="5003136"/>
            <a:ext cx="237744" cy="120852"/>
          </a:xfrm>
          <a:prstGeom prst="rect">
            <a:avLst/>
          </a:prstGeom>
          <a:solidFill>
            <a:srgbClr val="438E56"/>
          </a:solidFill>
          <a:ln w="12700">
            <a:solidFill>
              <a:srgbClr val="438E56"/>
            </a:solidFill>
            <a:prstDash val="solid"/>
          </a:ln>
        </p:spPr>
      </p:sp>
      <p:sp>
        <p:nvSpPr>
          <p:cNvPr id="222" name="Shape 219"/>
          <p:cNvSpPr/>
          <p:nvPr/>
        </p:nvSpPr>
        <p:spPr>
          <a:xfrm>
            <a:off x="6016752" y="5003136"/>
            <a:ext cx="237744" cy="120852"/>
          </a:xfrm>
          <a:prstGeom prst="rect">
            <a:avLst/>
          </a:prstGeom>
          <a:solidFill>
            <a:srgbClr val="318448"/>
          </a:solidFill>
          <a:ln w="12700">
            <a:solidFill>
              <a:srgbClr val="318448"/>
            </a:solidFill>
            <a:prstDash val="solid"/>
          </a:ln>
        </p:spPr>
      </p:sp>
      <p:sp>
        <p:nvSpPr>
          <p:cNvPr id="223" name="Text 220"/>
          <p:cNvSpPr txBox="1"/>
          <p:nvPr/>
        </p:nvSpPr>
        <p:spPr>
          <a:xfrm>
            <a:off x="548640" y="5154201"/>
            <a:ext cx="2011680" cy="196384"/>
          </a:xfrm>
          <a:prstGeom prst="rect">
            <a:avLst/>
          </a:prstGeom>
          <a:noFill/>
          <a:ln/>
        </p:spPr>
        <p:txBody>
          <a:bodyPr wrap="square" lIns="0" tIns="0" rIns="0" bIns="0" rtlCol="0" anchor="t"/>
          <a:lstStyle/>
          <a:p>
            <a:pPr indent="0" marL="0">
              <a:buNone/>
            </a:pPr>
            <a:r>
              <a:rPr lang="tr-TR" altLang="en-US" sz="990" b="1" dirty="0">
                <a:solidFill>
                  <a:srgbClr val="854D0E"/>
                </a:solidFill>
                <a:latin typeface="Calibri" pitchFamily="34" charset="0"/>
                <a:ea typeface="Calibri" pitchFamily="34" charset="-122"/>
                <a:cs typeface="Calibri" pitchFamily="34" charset="-120"/>
              </a:rPr>
              <a:t>0,76 ve altı: düşük</a:t>
            </a:r>
            <a:endParaRPr lang="tr-TR" sz="990" dirty="0"/>
          </a:p>
        </p:txBody>
      </p:sp>
      <p:sp>
        <p:nvSpPr>
          <p:cNvPr id="224" name="Text 221"/>
          <p:cNvSpPr txBox="1"/>
          <p:nvPr/>
        </p:nvSpPr>
        <p:spPr>
          <a:xfrm>
            <a:off x="2286000" y="5154201"/>
            <a:ext cx="2286000" cy="196384"/>
          </a:xfrm>
          <a:prstGeom prst="rect">
            <a:avLst/>
          </a:prstGeom>
          <a:noFill/>
          <a:ln/>
        </p:spPr>
        <p:txBody>
          <a:bodyPr wrap="square" lIns="0" tIns="0" rIns="0" bIns="0" rtlCol="0" anchor="t"/>
          <a:lstStyle/>
          <a:p>
            <a:pPr algn="ctr" indent="0" marL="0">
              <a:buNone/>
            </a:pPr>
            <a:r>
              <a:rPr lang="tr-TR" altLang="en-US" sz="990" b="1" dirty="0">
                <a:solidFill>
                  <a:srgbClr val="3A4540"/>
                </a:solidFill>
                <a:latin typeface="Calibri" pitchFamily="34" charset="0"/>
                <a:ea typeface="Calibri" pitchFamily="34" charset="-122"/>
                <a:cs typeface="Calibri" pitchFamily="34" charset="-120"/>
              </a:rPr>
              <a:t>1,00 = tarla ortalaması</a:t>
            </a:r>
            <a:endParaRPr lang="tr-TR" sz="990" dirty="0"/>
          </a:p>
        </p:txBody>
      </p:sp>
      <p:sp>
        <p:nvSpPr>
          <p:cNvPr id="225" name="Text 222"/>
          <p:cNvSpPr txBox="1"/>
          <p:nvPr/>
        </p:nvSpPr>
        <p:spPr>
          <a:xfrm>
            <a:off x="4242816" y="5154201"/>
            <a:ext cx="2011680" cy="196384"/>
          </a:xfrm>
          <a:prstGeom prst="rect">
            <a:avLst/>
          </a:prstGeom>
          <a:noFill/>
          <a:ln/>
        </p:spPr>
        <p:txBody>
          <a:bodyPr wrap="square" lIns="0" tIns="0" rIns="0" bIns="0" rtlCol="0" anchor="t"/>
          <a:lstStyle/>
          <a:p>
            <a:pPr algn="r" indent="0" marL="0">
              <a:buNone/>
            </a:pPr>
            <a:r>
              <a:rPr lang="tr-TR" altLang="en-US" sz="990" b="1" dirty="0">
                <a:solidFill>
                  <a:srgbClr val="16602D"/>
                </a:solidFill>
                <a:latin typeface="Calibri" pitchFamily="34" charset="0"/>
                <a:ea typeface="Calibri" pitchFamily="34" charset="-122"/>
                <a:cs typeface="Calibri" pitchFamily="34" charset="-120"/>
              </a:rPr>
              <a:t>yüksek: 1,24</a:t>
            </a:r>
            <a:endParaRPr lang="tr-TR" sz="990" dirty="0"/>
          </a:p>
        </p:txBody>
      </p:sp>
      <p:sp>
        <p:nvSpPr>
          <p:cNvPr id="226" name="Text 223"/>
          <p:cNvSpPr txBox="1"/>
          <p:nvPr/>
        </p:nvSpPr>
        <p:spPr>
          <a:xfrm>
            <a:off x="548640" y="5380798"/>
            <a:ext cx="5705856" cy="377662"/>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Kurgusal Kozan buğday tarlası: üç yıllık göreli verim ortalaması (Ders 6 etkinliğinin verisi)</a:t>
            </a:r>
            <a:endParaRPr lang="tr-TR" sz="990" dirty="0"/>
          </a:p>
        </p:txBody>
      </p:sp>
      <p:sp>
        <p:nvSpPr>
          <p:cNvPr id="227" name="Shape 224"/>
          <p:cNvSpPr/>
          <p:nvPr/>
        </p:nvSpPr>
        <p:spPr>
          <a:xfrm>
            <a:off x="6699382" y="2261311"/>
            <a:ext cx="317236" cy="317236"/>
          </a:xfrm>
          <a:prstGeom prst="ellipse">
            <a:avLst/>
          </a:prstGeom>
          <a:solidFill>
            <a:srgbClr val="1F7A3A"/>
          </a:solidFill>
          <a:ln w="12700">
            <a:solidFill>
              <a:srgbClr val="1F7A3A"/>
            </a:solidFill>
            <a:prstDash val="solid"/>
          </a:ln>
        </p:spPr>
      </p:sp>
      <p:sp>
        <p:nvSpPr>
          <p:cNvPr id="228" name="Text 225"/>
          <p:cNvSpPr txBox="1"/>
          <p:nvPr/>
        </p:nvSpPr>
        <p:spPr>
          <a:xfrm>
            <a:off x="6699382" y="2261311"/>
            <a:ext cx="317236" cy="317236"/>
          </a:xfrm>
          <a:prstGeom prst="rect">
            <a:avLst/>
          </a:prstGeom>
          <a:noFill/>
          <a:ln/>
        </p:spPr>
        <p:txBody>
          <a:bodyPr wrap="square" lIns="0" tIns="0" rIns="0" bIns="0" rtlCol="0" anchor="ctr"/>
          <a:lstStyle/>
          <a:p>
            <a:pPr algn="ctr" indent="0" marL="0">
              <a:buNone/>
            </a:pPr>
            <a:r>
              <a:rPr lang="tr-TR" altLang="en-US" sz="1070" b="1" dirty="0">
                <a:solidFill>
                  <a:srgbClr val="FFFFFF"/>
                </a:solidFill>
                <a:latin typeface="Calibri" pitchFamily="34" charset="0"/>
                <a:ea typeface="Calibri" pitchFamily="34" charset="-122"/>
                <a:cs typeface="Calibri" pitchFamily="34" charset="-120"/>
              </a:rPr>
              <a:t>1</a:t>
            </a:r>
            <a:endParaRPr lang="tr-TR" sz="1070" dirty="0"/>
          </a:p>
        </p:txBody>
      </p:sp>
      <p:sp>
        <p:nvSpPr>
          <p:cNvPr id="229" name="Text 226"/>
          <p:cNvSpPr txBox="1"/>
          <p:nvPr/>
        </p:nvSpPr>
        <p:spPr>
          <a:xfrm>
            <a:off x="7168896" y="2231098"/>
            <a:ext cx="4474159" cy="513620"/>
          </a:xfrm>
          <a:prstGeom prst="rect">
            <a:avLst/>
          </a:prstGeom>
          <a:noFill/>
          <a:ln/>
        </p:spPr>
        <p:txBody>
          <a:bodyPr wrap="square" lIns="0" tIns="0" rIns="0" bIns="0" rtlCol="0" anchor="t">
            <a:normAutofit/>
          </a:bodyPr>
          <a:lstStyle/>
          <a:p>
            <a:pPr indent="0" marL="0">
              <a:buNone/>
            </a:pPr>
            <a:r>
              <a:rPr lang="tr-TR" altLang="en-US" sz="1220" b="1" dirty="0">
                <a:solidFill>
                  <a:srgbClr val="1B2420"/>
                </a:solidFill>
                <a:latin typeface="Calibri" pitchFamily="34" charset="0"/>
                <a:ea typeface="Calibri" pitchFamily="34" charset="-122"/>
                <a:cs typeface="Calibri" pitchFamily="34" charset="-120"/>
              </a:rPr>
              <a:t>Katmanları toplayın</a:t>
            </a:r>
            <a:endParaRPr lang="tr-TR" sz="1220" dirty="0"/>
          </a:p>
          <a:p>
            <a:pPr indent="0" marL="0">
              <a:buNone/>
            </a:pPr>
            <a:r>
              <a:rPr lang="tr-TR" altLang="en-US" sz="1080" dirty="0">
                <a:solidFill>
                  <a:srgbClr val="3A4540"/>
                </a:solidFill>
                <a:latin typeface="Calibri" pitchFamily="34" charset="0"/>
                <a:ea typeface="Calibri" pitchFamily="34" charset="-122"/>
                <a:cs typeface="Calibri" pitchFamily="34" charset="-120"/>
              </a:rPr>
              <a:t>Birkaç yıllık temiz verim haritası; varsa toprak EC haritası, uydu görüntüsü, toprak analizi</a:t>
            </a:r>
            <a:endParaRPr lang="tr-TR" sz="1220" dirty="0"/>
          </a:p>
        </p:txBody>
      </p:sp>
      <p:sp>
        <p:nvSpPr>
          <p:cNvPr id="230" name="Shape 227"/>
          <p:cNvSpPr/>
          <p:nvPr/>
        </p:nvSpPr>
        <p:spPr>
          <a:xfrm>
            <a:off x="6699382" y="2820250"/>
            <a:ext cx="317236" cy="317236"/>
          </a:xfrm>
          <a:prstGeom prst="ellipse">
            <a:avLst/>
          </a:prstGeom>
          <a:solidFill>
            <a:srgbClr val="1F7A3A"/>
          </a:solidFill>
          <a:ln w="12700">
            <a:solidFill>
              <a:srgbClr val="1F7A3A"/>
            </a:solidFill>
            <a:prstDash val="solid"/>
          </a:ln>
        </p:spPr>
      </p:sp>
      <p:sp>
        <p:nvSpPr>
          <p:cNvPr id="231" name="Text 228"/>
          <p:cNvSpPr txBox="1"/>
          <p:nvPr/>
        </p:nvSpPr>
        <p:spPr>
          <a:xfrm>
            <a:off x="6699382" y="2820250"/>
            <a:ext cx="317236" cy="317236"/>
          </a:xfrm>
          <a:prstGeom prst="rect">
            <a:avLst/>
          </a:prstGeom>
          <a:noFill/>
          <a:ln/>
        </p:spPr>
        <p:txBody>
          <a:bodyPr wrap="square" lIns="0" tIns="0" rIns="0" bIns="0" rtlCol="0" anchor="ctr"/>
          <a:lstStyle/>
          <a:p>
            <a:pPr algn="ctr" indent="0" marL="0">
              <a:buNone/>
            </a:pPr>
            <a:r>
              <a:rPr lang="tr-TR" altLang="en-US" sz="1070" b="1" dirty="0">
                <a:solidFill>
                  <a:srgbClr val="FFFFFF"/>
                </a:solidFill>
                <a:latin typeface="Calibri" pitchFamily="34" charset="0"/>
                <a:ea typeface="Calibri" pitchFamily="34" charset="-122"/>
                <a:cs typeface="Calibri" pitchFamily="34" charset="-120"/>
              </a:rPr>
              <a:t>2</a:t>
            </a:r>
            <a:endParaRPr lang="tr-TR" sz="1070" dirty="0"/>
          </a:p>
        </p:txBody>
      </p:sp>
      <p:sp>
        <p:nvSpPr>
          <p:cNvPr id="232" name="Text 229"/>
          <p:cNvSpPr txBox="1"/>
          <p:nvPr/>
        </p:nvSpPr>
        <p:spPr>
          <a:xfrm>
            <a:off x="7168896" y="2790038"/>
            <a:ext cx="4474159" cy="513620"/>
          </a:xfrm>
          <a:prstGeom prst="rect">
            <a:avLst/>
          </a:prstGeom>
          <a:noFill/>
          <a:ln/>
        </p:spPr>
        <p:txBody>
          <a:bodyPr wrap="square" lIns="0" tIns="0" rIns="0" bIns="0" rtlCol="0" anchor="t">
            <a:normAutofit/>
          </a:bodyPr>
          <a:lstStyle/>
          <a:p>
            <a:pPr indent="0" marL="0">
              <a:buNone/>
            </a:pPr>
            <a:r>
              <a:rPr lang="tr-TR" altLang="en-US" sz="1220" b="1" dirty="0">
                <a:solidFill>
                  <a:srgbClr val="1B2420"/>
                </a:solidFill>
                <a:latin typeface="Calibri" pitchFamily="34" charset="0"/>
                <a:ea typeface="Calibri" pitchFamily="34" charset="-122"/>
                <a:cs typeface="Calibri" pitchFamily="34" charset="-120"/>
              </a:rPr>
              <a:t>Göreli değere çevirin</a:t>
            </a:r>
            <a:endParaRPr lang="tr-TR" sz="1220" dirty="0"/>
          </a:p>
          <a:p>
            <a:pPr indent="0" marL="0">
              <a:buNone/>
            </a:pPr>
            <a:r>
              <a:rPr lang="tr-TR" altLang="en-US" sz="1080" dirty="0">
                <a:solidFill>
                  <a:srgbClr val="3A4540"/>
                </a:solidFill>
                <a:latin typeface="Calibri" pitchFamily="34" charset="0"/>
                <a:ea typeface="Calibri" pitchFamily="34" charset="-122"/>
                <a:cs typeface="Calibri" pitchFamily="34" charset="-120"/>
              </a:rPr>
              <a:t>Her yılı kendi ortalamasına bölün; olağan dışı yılı ayrı tutun</a:t>
            </a:r>
            <a:endParaRPr lang="tr-TR" sz="1220" dirty="0"/>
          </a:p>
        </p:txBody>
      </p:sp>
      <p:sp>
        <p:nvSpPr>
          <p:cNvPr id="233" name="Shape 230"/>
          <p:cNvSpPr/>
          <p:nvPr/>
        </p:nvSpPr>
        <p:spPr>
          <a:xfrm>
            <a:off x="6699382" y="3379190"/>
            <a:ext cx="317236" cy="317236"/>
          </a:xfrm>
          <a:prstGeom prst="ellipse">
            <a:avLst/>
          </a:prstGeom>
          <a:solidFill>
            <a:srgbClr val="1F7A3A"/>
          </a:solidFill>
          <a:ln w="12700">
            <a:solidFill>
              <a:srgbClr val="1F7A3A"/>
            </a:solidFill>
            <a:prstDash val="solid"/>
          </a:ln>
        </p:spPr>
      </p:sp>
      <p:sp>
        <p:nvSpPr>
          <p:cNvPr id="234" name="Text 231"/>
          <p:cNvSpPr txBox="1"/>
          <p:nvPr/>
        </p:nvSpPr>
        <p:spPr>
          <a:xfrm>
            <a:off x="6699382" y="3379190"/>
            <a:ext cx="317236" cy="317236"/>
          </a:xfrm>
          <a:prstGeom prst="rect">
            <a:avLst/>
          </a:prstGeom>
          <a:noFill/>
          <a:ln/>
        </p:spPr>
        <p:txBody>
          <a:bodyPr wrap="square" lIns="0" tIns="0" rIns="0" bIns="0" rtlCol="0" anchor="ctr"/>
          <a:lstStyle/>
          <a:p>
            <a:pPr algn="ctr" indent="0" marL="0">
              <a:buNone/>
            </a:pPr>
            <a:r>
              <a:rPr lang="tr-TR" altLang="en-US" sz="1070" b="1" dirty="0">
                <a:solidFill>
                  <a:srgbClr val="FFFFFF"/>
                </a:solidFill>
                <a:latin typeface="Calibri" pitchFamily="34" charset="0"/>
                <a:ea typeface="Calibri" pitchFamily="34" charset="-122"/>
                <a:cs typeface="Calibri" pitchFamily="34" charset="-120"/>
              </a:rPr>
              <a:t>3</a:t>
            </a:r>
            <a:endParaRPr lang="tr-TR" sz="1070" dirty="0"/>
          </a:p>
        </p:txBody>
      </p:sp>
      <p:sp>
        <p:nvSpPr>
          <p:cNvPr id="235" name="Text 232"/>
          <p:cNvSpPr txBox="1"/>
          <p:nvPr/>
        </p:nvSpPr>
        <p:spPr>
          <a:xfrm>
            <a:off x="7168896" y="3348977"/>
            <a:ext cx="4474159" cy="513620"/>
          </a:xfrm>
          <a:prstGeom prst="rect">
            <a:avLst/>
          </a:prstGeom>
          <a:noFill/>
          <a:ln/>
        </p:spPr>
        <p:txBody>
          <a:bodyPr wrap="square" lIns="0" tIns="0" rIns="0" bIns="0" rtlCol="0" anchor="t">
            <a:normAutofit/>
          </a:bodyPr>
          <a:lstStyle/>
          <a:p>
            <a:pPr indent="0" marL="0">
              <a:buNone/>
            </a:pPr>
            <a:r>
              <a:rPr lang="tr-TR" altLang="en-US" sz="1220" b="1" dirty="0">
                <a:solidFill>
                  <a:srgbClr val="1B2420"/>
                </a:solidFill>
                <a:latin typeface="Calibri" pitchFamily="34" charset="0"/>
                <a:ea typeface="Calibri" pitchFamily="34" charset="-122"/>
                <a:cs typeface="Calibri" pitchFamily="34" charset="-120"/>
              </a:rPr>
              <a:t>Bölgelere ayırın</a:t>
            </a:r>
            <a:endParaRPr lang="tr-TR" sz="1220" dirty="0"/>
          </a:p>
          <a:p>
            <a:pPr indent="0" marL="0">
              <a:buNone/>
            </a:pPr>
            <a:r>
              <a:rPr lang="tr-TR" altLang="en-US" sz="1080" dirty="0">
                <a:solidFill>
                  <a:srgbClr val="3A4540"/>
                </a:solidFill>
                <a:latin typeface="Calibri" pitchFamily="34" charset="0"/>
                <a:ea typeface="Calibri" pitchFamily="34" charset="-122"/>
                <a:cs typeface="Calibri" pitchFamily="34" charset="-120"/>
              </a:rPr>
              <a:t>Benzer alanları gruplayın; genellikle 3-5 bölge yeterlidir</a:t>
            </a:r>
            <a:endParaRPr lang="tr-TR" sz="1220" dirty="0"/>
          </a:p>
        </p:txBody>
      </p:sp>
      <p:sp>
        <p:nvSpPr>
          <p:cNvPr id="236" name="Shape 233"/>
          <p:cNvSpPr/>
          <p:nvPr/>
        </p:nvSpPr>
        <p:spPr>
          <a:xfrm>
            <a:off x="6699382" y="3938129"/>
            <a:ext cx="317236" cy="317236"/>
          </a:xfrm>
          <a:prstGeom prst="ellipse">
            <a:avLst/>
          </a:prstGeom>
          <a:solidFill>
            <a:srgbClr val="1F7A3A"/>
          </a:solidFill>
          <a:ln w="12700">
            <a:solidFill>
              <a:srgbClr val="1F7A3A"/>
            </a:solidFill>
            <a:prstDash val="solid"/>
          </a:ln>
        </p:spPr>
      </p:sp>
      <p:sp>
        <p:nvSpPr>
          <p:cNvPr id="237" name="Text 234"/>
          <p:cNvSpPr txBox="1"/>
          <p:nvPr/>
        </p:nvSpPr>
        <p:spPr>
          <a:xfrm>
            <a:off x="6699382" y="3938129"/>
            <a:ext cx="317236" cy="317236"/>
          </a:xfrm>
          <a:prstGeom prst="rect">
            <a:avLst/>
          </a:prstGeom>
          <a:noFill/>
          <a:ln/>
        </p:spPr>
        <p:txBody>
          <a:bodyPr wrap="square" lIns="0" tIns="0" rIns="0" bIns="0" rtlCol="0" anchor="ctr"/>
          <a:lstStyle/>
          <a:p>
            <a:pPr algn="ctr" indent="0" marL="0">
              <a:buNone/>
            </a:pPr>
            <a:r>
              <a:rPr lang="tr-TR" altLang="en-US" sz="1070" b="1" dirty="0">
                <a:solidFill>
                  <a:srgbClr val="FFFFFF"/>
                </a:solidFill>
                <a:latin typeface="Calibri" pitchFamily="34" charset="0"/>
                <a:ea typeface="Calibri" pitchFamily="34" charset="-122"/>
                <a:cs typeface="Calibri" pitchFamily="34" charset="-120"/>
              </a:rPr>
              <a:t>4</a:t>
            </a:r>
            <a:endParaRPr lang="tr-TR" sz="1070" dirty="0"/>
          </a:p>
        </p:txBody>
      </p:sp>
      <p:sp>
        <p:nvSpPr>
          <p:cNvPr id="238" name="Text 235"/>
          <p:cNvSpPr txBox="1"/>
          <p:nvPr/>
        </p:nvSpPr>
        <p:spPr>
          <a:xfrm>
            <a:off x="7168896" y="3907917"/>
            <a:ext cx="4474159" cy="513620"/>
          </a:xfrm>
          <a:prstGeom prst="rect">
            <a:avLst/>
          </a:prstGeom>
          <a:noFill/>
          <a:ln/>
        </p:spPr>
        <p:txBody>
          <a:bodyPr wrap="square" lIns="0" tIns="0" rIns="0" bIns="0" rtlCol="0" anchor="t">
            <a:normAutofit/>
          </a:bodyPr>
          <a:lstStyle/>
          <a:p>
            <a:pPr indent="0" marL="0">
              <a:buNone/>
            </a:pPr>
            <a:r>
              <a:rPr lang="tr-TR" altLang="en-US" sz="1220" b="1" dirty="0">
                <a:solidFill>
                  <a:srgbClr val="1B2420"/>
                </a:solidFill>
                <a:latin typeface="Calibri" pitchFamily="34" charset="0"/>
                <a:ea typeface="Calibri" pitchFamily="34" charset="-122"/>
                <a:cs typeface="Calibri" pitchFamily="34" charset="-120"/>
              </a:rPr>
              <a:t>Sahada doğrulayın</a:t>
            </a:r>
            <a:endParaRPr lang="tr-TR" sz="1220" dirty="0"/>
          </a:p>
          <a:p>
            <a:pPr indent="0" marL="0">
              <a:buNone/>
            </a:pPr>
            <a:r>
              <a:rPr lang="tr-TR" altLang="en-US" sz="1080" dirty="0">
                <a:solidFill>
                  <a:srgbClr val="3A4540"/>
                </a:solidFill>
                <a:latin typeface="Calibri" pitchFamily="34" charset="0"/>
                <a:ea typeface="Calibri" pitchFamily="34" charset="-122"/>
                <a:cs typeface="Calibri" pitchFamily="34" charset="-120"/>
              </a:rPr>
              <a:t>Her bölgeden toprak örneği: doku mu, tuzluluk mu, drenaj mı?</a:t>
            </a:r>
            <a:endParaRPr lang="tr-TR" sz="1220" dirty="0"/>
          </a:p>
        </p:txBody>
      </p:sp>
      <p:sp>
        <p:nvSpPr>
          <p:cNvPr id="239" name="Shape 236"/>
          <p:cNvSpPr/>
          <p:nvPr/>
        </p:nvSpPr>
        <p:spPr>
          <a:xfrm>
            <a:off x="6699382" y="4497069"/>
            <a:ext cx="317236" cy="317236"/>
          </a:xfrm>
          <a:prstGeom prst="ellipse">
            <a:avLst/>
          </a:prstGeom>
          <a:solidFill>
            <a:srgbClr val="1F7A3A"/>
          </a:solidFill>
          <a:ln w="12700">
            <a:solidFill>
              <a:srgbClr val="1F7A3A"/>
            </a:solidFill>
            <a:prstDash val="solid"/>
          </a:ln>
        </p:spPr>
      </p:sp>
      <p:sp>
        <p:nvSpPr>
          <p:cNvPr id="240" name="Text 237"/>
          <p:cNvSpPr txBox="1"/>
          <p:nvPr/>
        </p:nvSpPr>
        <p:spPr>
          <a:xfrm>
            <a:off x="6699382" y="4497069"/>
            <a:ext cx="317236" cy="317236"/>
          </a:xfrm>
          <a:prstGeom prst="rect">
            <a:avLst/>
          </a:prstGeom>
          <a:noFill/>
          <a:ln/>
        </p:spPr>
        <p:txBody>
          <a:bodyPr wrap="square" lIns="0" tIns="0" rIns="0" bIns="0" rtlCol="0" anchor="ctr"/>
          <a:lstStyle/>
          <a:p>
            <a:pPr algn="ctr" indent="0" marL="0">
              <a:buNone/>
            </a:pPr>
            <a:r>
              <a:rPr lang="tr-TR" altLang="en-US" sz="1070" b="1" dirty="0">
                <a:solidFill>
                  <a:srgbClr val="FFFFFF"/>
                </a:solidFill>
                <a:latin typeface="Calibri" pitchFamily="34" charset="0"/>
                <a:ea typeface="Calibri" pitchFamily="34" charset="-122"/>
                <a:cs typeface="Calibri" pitchFamily="34" charset="-120"/>
              </a:rPr>
              <a:t>5</a:t>
            </a:r>
            <a:endParaRPr lang="tr-TR" sz="1070" dirty="0"/>
          </a:p>
        </p:txBody>
      </p:sp>
      <p:sp>
        <p:nvSpPr>
          <p:cNvPr id="241" name="Text 238"/>
          <p:cNvSpPr txBox="1"/>
          <p:nvPr/>
        </p:nvSpPr>
        <p:spPr>
          <a:xfrm>
            <a:off x="7168896" y="4466856"/>
            <a:ext cx="4474159" cy="513620"/>
          </a:xfrm>
          <a:prstGeom prst="rect">
            <a:avLst/>
          </a:prstGeom>
          <a:noFill/>
          <a:ln/>
        </p:spPr>
        <p:txBody>
          <a:bodyPr wrap="square" lIns="0" tIns="0" rIns="0" bIns="0" rtlCol="0" anchor="t">
            <a:normAutofit/>
          </a:bodyPr>
          <a:lstStyle/>
          <a:p>
            <a:pPr indent="0" marL="0">
              <a:buNone/>
            </a:pPr>
            <a:r>
              <a:rPr lang="tr-TR" altLang="en-US" sz="1220" b="1" dirty="0">
                <a:solidFill>
                  <a:srgbClr val="1B2420"/>
                </a:solidFill>
                <a:latin typeface="Calibri" pitchFamily="34" charset="0"/>
                <a:ea typeface="Calibri" pitchFamily="34" charset="-122"/>
                <a:cs typeface="Calibri" pitchFamily="34" charset="-120"/>
              </a:rPr>
              <a:t>Bölgeye göre yönetin</a:t>
            </a:r>
            <a:endParaRPr lang="tr-TR" sz="1220" dirty="0"/>
          </a:p>
          <a:p>
            <a:pPr indent="0" marL="0">
              <a:buNone/>
            </a:pPr>
            <a:r>
              <a:rPr lang="tr-TR" altLang="en-US" sz="1080" dirty="0">
                <a:solidFill>
                  <a:srgbClr val="3A4540"/>
                </a:solidFill>
                <a:latin typeface="Calibri" pitchFamily="34" charset="0"/>
                <a:ea typeface="Calibri" pitchFamily="34" charset="-122"/>
                <a:cs typeface="Calibri" pitchFamily="34" charset="-120"/>
              </a:rPr>
              <a:t>Tohum, gübre ve suyu ayarlayın; sonucu gelecek yılın haritasıyla kontrol edin</a:t>
            </a:r>
            <a:endParaRPr lang="tr-TR" sz="1220" dirty="0"/>
          </a:p>
        </p:txBody>
      </p:sp>
      <p:sp>
        <p:nvSpPr>
          <p:cNvPr id="242" name="Shape 239"/>
          <p:cNvSpPr/>
          <p:nvPr/>
        </p:nvSpPr>
        <p:spPr>
          <a:xfrm>
            <a:off x="6665976" y="5086221"/>
            <a:ext cx="4977079" cy="664685"/>
          </a:xfrm>
          <a:prstGeom prst="roundRect">
            <a:avLst>
              <a:gd name="adj" fmla="val 13757"/>
            </a:avLst>
          </a:prstGeom>
          <a:solidFill>
            <a:srgbClr val="FBF1DC"/>
          </a:solidFill>
          <a:ln w="9525">
            <a:solidFill>
              <a:srgbClr val="FBF1DC"/>
            </a:solidFill>
            <a:prstDash val="solid"/>
          </a:ln>
        </p:spPr>
      </p:sp>
      <p:sp>
        <p:nvSpPr>
          <p:cNvPr id="243" name="Text 240"/>
          <p:cNvSpPr txBox="1"/>
          <p:nvPr/>
        </p:nvSpPr>
        <p:spPr>
          <a:xfrm>
            <a:off x="6848856" y="5146647"/>
            <a:ext cx="4611319" cy="543833"/>
          </a:xfrm>
          <a:prstGeom prst="rect">
            <a:avLst/>
          </a:prstGeom>
          <a:noFill/>
          <a:ln/>
        </p:spPr>
        <p:txBody>
          <a:bodyPr wrap="square" lIns="0" tIns="0" rIns="0" bIns="0" rtlCol="0" anchor="ctr">
            <a:normAutofit/>
          </a:bodyPr>
          <a:lstStyle/>
          <a:p>
            <a:pPr indent="0" marL="0">
              <a:buNone/>
            </a:pPr>
            <a:r>
              <a:rPr lang="tr-TR" altLang="en-US" sz="1130" dirty="0">
                <a:solidFill>
                  <a:srgbClr val="854D0E"/>
                </a:solidFill>
                <a:latin typeface="Calibri" pitchFamily="34" charset="0"/>
                <a:ea typeface="Calibri" pitchFamily="34" charset="-122"/>
                <a:cs typeface="Calibri" pitchFamily="34" charset="-120"/>
              </a:rPr>
              <a:t>Kozan'da buğday verimi 2024'te 281 kg/da, kurak 2025'te 162 kg/da oldu. Tek yılın haritası o yılın koşulunu gösterir.</a:t>
            </a:r>
            <a:endParaRPr lang="tr-TR" sz="113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KARAR DESTEK SİSTEMLERİ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Karar destek: veri, model, öneri, kullanıcı</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Allen, Pereira, Raes ve Smith, FAO-56 (1998), Bölüm 6 ve 8</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24</a:t>
            </a:r>
            <a:endParaRPr lang="tr-TR" sz="900" dirty="0"/>
          </a:p>
        </p:txBody>
      </p:sp>
      <p:sp>
        <p:nvSpPr>
          <p:cNvPr id="7" name="Shape 4"/>
          <p:cNvSpPr/>
          <p:nvPr/>
        </p:nvSpPr>
        <p:spPr>
          <a:xfrm>
            <a:off x="548640" y="2231098"/>
            <a:ext cx="2526716" cy="981921"/>
          </a:xfrm>
          <a:prstGeom prst="roundRect">
            <a:avLst>
              <a:gd name="adj" fmla="val 9312"/>
            </a:avLst>
          </a:prstGeom>
          <a:solidFill>
            <a:srgbClr val="E6F3EA"/>
          </a:solidFill>
          <a:ln w="9525">
            <a:solidFill>
              <a:srgbClr val="E6F3EA"/>
            </a:solidFill>
            <a:prstDash val="solid"/>
          </a:ln>
        </p:spPr>
      </p:sp>
      <p:sp>
        <p:nvSpPr>
          <p:cNvPr id="8" name="Text 5"/>
          <p:cNvSpPr txBox="1"/>
          <p:nvPr/>
        </p:nvSpPr>
        <p:spPr>
          <a:xfrm>
            <a:off x="731520" y="2321737"/>
            <a:ext cx="2160956" cy="271917"/>
          </a:xfrm>
          <a:prstGeom prst="rect">
            <a:avLst/>
          </a:prstGeom>
          <a:noFill/>
          <a:ln/>
        </p:spPr>
        <p:txBody>
          <a:bodyPr wrap="square" lIns="0" tIns="0" rIns="0" bIns="0" rtlCol="0" anchor="t"/>
          <a:lstStyle/>
          <a:p>
            <a:pPr indent="0" marL="0">
              <a:buNone/>
            </a:pPr>
            <a:r>
              <a:rPr lang="tr-TR" altLang="en-US" sz="1350" b="1" dirty="0">
                <a:solidFill>
                  <a:srgbClr val="16602D"/>
                </a:solidFill>
                <a:latin typeface="Calibri" pitchFamily="34" charset="0"/>
                <a:ea typeface="Calibri" pitchFamily="34" charset="-122"/>
                <a:cs typeface="Calibri" pitchFamily="34" charset="-120"/>
              </a:rPr>
              <a:t>Girdiler</a:t>
            </a:r>
            <a:endParaRPr lang="tr-TR" sz="1350" dirty="0"/>
          </a:p>
        </p:txBody>
      </p:sp>
      <p:sp>
        <p:nvSpPr>
          <p:cNvPr id="9" name="Text 6"/>
          <p:cNvSpPr txBox="1"/>
          <p:nvPr/>
        </p:nvSpPr>
        <p:spPr>
          <a:xfrm>
            <a:off x="731520" y="2608760"/>
            <a:ext cx="2160956" cy="528727"/>
          </a:xfrm>
          <a:prstGeom prst="rect">
            <a:avLst/>
          </a:prstGeom>
          <a:noFill/>
          <a:ln/>
        </p:spPr>
        <p:txBody>
          <a:bodyPr wrap="square" lIns="0" tIns="0" rIns="0" bIns="0" rtlCol="0" anchor="t">
            <a:normAutofit/>
          </a:bodyPr>
          <a:lstStyle/>
          <a:p>
            <a:pPr indent="0" marL="0">
              <a:buNone/>
            </a:pPr>
            <a:r>
              <a:rPr lang="tr-TR" altLang="en-US" sz="1080" dirty="0">
                <a:solidFill>
                  <a:srgbClr val="3A4540"/>
                </a:solidFill>
                <a:latin typeface="Calibri" pitchFamily="34" charset="0"/>
                <a:ea typeface="Calibri" pitchFamily="34" charset="-122"/>
                <a:cs typeface="Calibri" pitchFamily="34" charset="-120"/>
              </a:rPr>
              <a:t>Meteoroloji istasyonu, nem sensörü, uydu görüntüsü, toprak analizi, çiftlik kayıtları</a:t>
            </a:r>
            <a:endParaRPr lang="tr-TR" sz="1080" dirty="0"/>
          </a:p>
        </p:txBody>
      </p:sp>
      <p:sp>
        <p:nvSpPr>
          <p:cNvPr id="10" name="Shape 7"/>
          <p:cNvSpPr/>
          <p:nvPr/>
        </p:nvSpPr>
        <p:spPr>
          <a:xfrm rot="5400000">
            <a:off x="3148508" y="2631420"/>
            <a:ext cx="182880" cy="181278"/>
          </a:xfrm>
          <a:prstGeom prst="triangle">
            <a:avLst/>
          </a:prstGeom>
          <a:solidFill>
            <a:srgbClr val="BFE0C8"/>
          </a:solidFill>
          <a:ln w="12700">
            <a:solidFill>
              <a:srgbClr val="BFE0C8"/>
            </a:solidFill>
            <a:prstDash val="solid"/>
          </a:ln>
        </p:spPr>
      </p:sp>
      <p:sp>
        <p:nvSpPr>
          <p:cNvPr id="11" name="Shape 8"/>
          <p:cNvSpPr/>
          <p:nvPr/>
        </p:nvSpPr>
        <p:spPr>
          <a:xfrm>
            <a:off x="3404540" y="2231098"/>
            <a:ext cx="2526716" cy="981921"/>
          </a:xfrm>
          <a:prstGeom prst="roundRect">
            <a:avLst>
              <a:gd name="adj" fmla="val 9312"/>
            </a:avLst>
          </a:prstGeom>
          <a:solidFill>
            <a:srgbClr val="E6F3EA"/>
          </a:solidFill>
          <a:ln w="9525">
            <a:solidFill>
              <a:srgbClr val="E6F3EA"/>
            </a:solidFill>
            <a:prstDash val="solid"/>
          </a:ln>
        </p:spPr>
      </p:sp>
      <p:sp>
        <p:nvSpPr>
          <p:cNvPr id="12" name="Text 9"/>
          <p:cNvSpPr txBox="1"/>
          <p:nvPr/>
        </p:nvSpPr>
        <p:spPr>
          <a:xfrm>
            <a:off x="3587420" y="2321737"/>
            <a:ext cx="2160956" cy="271917"/>
          </a:xfrm>
          <a:prstGeom prst="rect">
            <a:avLst/>
          </a:prstGeom>
          <a:noFill/>
          <a:ln/>
        </p:spPr>
        <p:txBody>
          <a:bodyPr wrap="square" lIns="0" tIns="0" rIns="0" bIns="0" rtlCol="0" anchor="t"/>
          <a:lstStyle/>
          <a:p>
            <a:pPr indent="0" marL="0">
              <a:buNone/>
            </a:pPr>
            <a:r>
              <a:rPr lang="tr-TR" altLang="en-US" sz="1350" b="1" dirty="0">
                <a:solidFill>
                  <a:srgbClr val="16602D"/>
                </a:solidFill>
                <a:latin typeface="Calibri" pitchFamily="34" charset="0"/>
                <a:ea typeface="Calibri" pitchFamily="34" charset="-122"/>
                <a:cs typeface="Calibri" pitchFamily="34" charset="-120"/>
              </a:rPr>
              <a:t>Model</a:t>
            </a:r>
            <a:endParaRPr lang="tr-TR" sz="1350" dirty="0"/>
          </a:p>
        </p:txBody>
      </p:sp>
      <p:sp>
        <p:nvSpPr>
          <p:cNvPr id="13" name="Text 10"/>
          <p:cNvSpPr txBox="1"/>
          <p:nvPr/>
        </p:nvSpPr>
        <p:spPr>
          <a:xfrm>
            <a:off x="3587420" y="2608760"/>
            <a:ext cx="2160956" cy="528727"/>
          </a:xfrm>
          <a:prstGeom prst="rect">
            <a:avLst/>
          </a:prstGeom>
          <a:noFill/>
          <a:ln/>
        </p:spPr>
        <p:txBody>
          <a:bodyPr wrap="square" lIns="0" tIns="0" rIns="0" bIns="0" rtlCol="0" anchor="t">
            <a:normAutofit/>
          </a:bodyPr>
          <a:lstStyle/>
          <a:p>
            <a:pPr indent="0" marL="0">
              <a:buNone/>
            </a:pPr>
            <a:r>
              <a:rPr lang="tr-TR" altLang="en-US" sz="1080" dirty="0">
                <a:solidFill>
                  <a:srgbClr val="3A4540"/>
                </a:solidFill>
                <a:latin typeface="Calibri" pitchFamily="34" charset="0"/>
                <a:ea typeface="Calibri" pitchFamily="34" charset="-122"/>
                <a:cs typeface="Calibri" pitchFamily="34" charset="-120"/>
              </a:rPr>
              <a:t>Su dengesi, hastalık risk tablosu, besin dengesi</a:t>
            </a:r>
            <a:endParaRPr lang="tr-TR" sz="1080" dirty="0"/>
          </a:p>
        </p:txBody>
      </p:sp>
      <p:sp>
        <p:nvSpPr>
          <p:cNvPr id="14" name="Shape 11"/>
          <p:cNvSpPr/>
          <p:nvPr/>
        </p:nvSpPr>
        <p:spPr>
          <a:xfrm rot="5400000">
            <a:off x="6004408" y="2631420"/>
            <a:ext cx="182880" cy="181278"/>
          </a:xfrm>
          <a:prstGeom prst="triangle">
            <a:avLst/>
          </a:prstGeom>
          <a:solidFill>
            <a:srgbClr val="BFE0C8"/>
          </a:solidFill>
          <a:ln w="12700">
            <a:solidFill>
              <a:srgbClr val="BFE0C8"/>
            </a:solidFill>
            <a:prstDash val="solid"/>
          </a:ln>
        </p:spPr>
      </p:sp>
      <p:sp>
        <p:nvSpPr>
          <p:cNvPr id="15" name="Shape 12"/>
          <p:cNvSpPr/>
          <p:nvPr/>
        </p:nvSpPr>
        <p:spPr>
          <a:xfrm>
            <a:off x="6260440" y="2231098"/>
            <a:ext cx="2526716" cy="981921"/>
          </a:xfrm>
          <a:prstGeom prst="roundRect">
            <a:avLst>
              <a:gd name="adj" fmla="val 9312"/>
            </a:avLst>
          </a:prstGeom>
          <a:solidFill>
            <a:srgbClr val="E6F3EA"/>
          </a:solidFill>
          <a:ln w="9525">
            <a:solidFill>
              <a:srgbClr val="E6F3EA"/>
            </a:solidFill>
            <a:prstDash val="solid"/>
          </a:ln>
        </p:spPr>
      </p:sp>
      <p:sp>
        <p:nvSpPr>
          <p:cNvPr id="16" name="Text 13"/>
          <p:cNvSpPr txBox="1"/>
          <p:nvPr/>
        </p:nvSpPr>
        <p:spPr>
          <a:xfrm>
            <a:off x="6443320" y="2321737"/>
            <a:ext cx="2160956" cy="271917"/>
          </a:xfrm>
          <a:prstGeom prst="rect">
            <a:avLst/>
          </a:prstGeom>
          <a:noFill/>
          <a:ln/>
        </p:spPr>
        <p:txBody>
          <a:bodyPr wrap="square" lIns="0" tIns="0" rIns="0" bIns="0" rtlCol="0" anchor="t"/>
          <a:lstStyle/>
          <a:p>
            <a:pPr indent="0" marL="0">
              <a:buNone/>
            </a:pPr>
            <a:r>
              <a:rPr lang="tr-TR" altLang="en-US" sz="1350" b="1" dirty="0">
                <a:solidFill>
                  <a:srgbClr val="16602D"/>
                </a:solidFill>
                <a:latin typeface="Calibri" pitchFamily="34" charset="0"/>
                <a:ea typeface="Calibri" pitchFamily="34" charset="-122"/>
                <a:cs typeface="Calibri" pitchFamily="34" charset="-120"/>
              </a:rPr>
              <a:t>Öneri</a:t>
            </a:r>
            <a:endParaRPr lang="tr-TR" sz="1350" dirty="0"/>
          </a:p>
        </p:txBody>
      </p:sp>
      <p:sp>
        <p:nvSpPr>
          <p:cNvPr id="17" name="Text 14"/>
          <p:cNvSpPr txBox="1"/>
          <p:nvPr/>
        </p:nvSpPr>
        <p:spPr>
          <a:xfrm>
            <a:off x="6443320" y="2608760"/>
            <a:ext cx="2160956" cy="528727"/>
          </a:xfrm>
          <a:prstGeom prst="rect">
            <a:avLst/>
          </a:prstGeom>
          <a:noFill/>
          <a:ln/>
        </p:spPr>
        <p:txBody>
          <a:bodyPr wrap="square" lIns="0" tIns="0" rIns="0" bIns="0" rtlCol="0" anchor="t">
            <a:normAutofit/>
          </a:bodyPr>
          <a:lstStyle/>
          <a:p>
            <a:pPr indent="0" marL="0">
              <a:buNone/>
            </a:pPr>
            <a:r>
              <a:rPr lang="tr-TR" altLang="en-US" sz="1080" dirty="0">
                <a:solidFill>
                  <a:srgbClr val="3A4540"/>
                </a:solidFill>
                <a:latin typeface="Calibri" pitchFamily="34" charset="0"/>
                <a:ea typeface="Calibri" pitchFamily="34" charset="-122"/>
                <a:cs typeface="Calibri" pitchFamily="34" charset="-120"/>
              </a:rPr>
              <a:t>"Yarın 4 saat sula", "önümüzdeki 48 saatte hastalık riski yüksek"</a:t>
            </a:r>
            <a:endParaRPr lang="tr-TR" sz="1080" dirty="0"/>
          </a:p>
        </p:txBody>
      </p:sp>
      <p:sp>
        <p:nvSpPr>
          <p:cNvPr id="18" name="Shape 15"/>
          <p:cNvSpPr/>
          <p:nvPr/>
        </p:nvSpPr>
        <p:spPr>
          <a:xfrm rot="5400000">
            <a:off x="8860307" y="2631420"/>
            <a:ext cx="182880" cy="181278"/>
          </a:xfrm>
          <a:prstGeom prst="triangle">
            <a:avLst/>
          </a:prstGeom>
          <a:solidFill>
            <a:srgbClr val="BFE0C8"/>
          </a:solidFill>
          <a:ln w="12700">
            <a:solidFill>
              <a:srgbClr val="BFE0C8"/>
            </a:solidFill>
            <a:prstDash val="solid"/>
          </a:ln>
        </p:spPr>
      </p:sp>
      <p:sp>
        <p:nvSpPr>
          <p:cNvPr id="19" name="Shape 16"/>
          <p:cNvSpPr/>
          <p:nvPr/>
        </p:nvSpPr>
        <p:spPr>
          <a:xfrm>
            <a:off x="9116339" y="2231098"/>
            <a:ext cx="2526716" cy="981921"/>
          </a:xfrm>
          <a:prstGeom prst="roundRect">
            <a:avLst>
              <a:gd name="adj" fmla="val 9312"/>
            </a:avLst>
          </a:prstGeom>
          <a:solidFill>
            <a:srgbClr val="FBF1DC"/>
          </a:solidFill>
          <a:ln w="9525">
            <a:solidFill>
              <a:srgbClr val="FBF1DC"/>
            </a:solidFill>
            <a:prstDash val="solid"/>
          </a:ln>
        </p:spPr>
      </p:sp>
      <p:sp>
        <p:nvSpPr>
          <p:cNvPr id="20" name="Text 17"/>
          <p:cNvSpPr txBox="1"/>
          <p:nvPr/>
        </p:nvSpPr>
        <p:spPr>
          <a:xfrm>
            <a:off x="9299219" y="2321737"/>
            <a:ext cx="2160956" cy="271917"/>
          </a:xfrm>
          <a:prstGeom prst="rect">
            <a:avLst/>
          </a:prstGeom>
          <a:noFill/>
          <a:ln/>
        </p:spPr>
        <p:txBody>
          <a:bodyPr wrap="square" lIns="0" tIns="0" rIns="0" bIns="0" rtlCol="0" anchor="t"/>
          <a:lstStyle/>
          <a:p>
            <a:pPr indent="0" marL="0">
              <a:buNone/>
            </a:pPr>
            <a:r>
              <a:rPr lang="tr-TR" altLang="en-US" sz="1350" b="1" dirty="0">
                <a:solidFill>
                  <a:srgbClr val="854D0E"/>
                </a:solidFill>
                <a:latin typeface="Calibri" pitchFamily="34" charset="0"/>
                <a:ea typeface="Calibri" pitchFamily="34" charset="-122"/>
                <a:cs typeface="Calibri" pitchFamily="34" charset="-120"/>
              </a:rPr>
              <a:t>Kullanıcı</a:t>
            </a:r>
            <a:endParaRPr lang="tr-TR" sz="1350" dirty="0"/>
          </a:p>
        </p:txBody>
      </p:sp>
      <p:sp>
        <p:nvSpPr>
          <p:cNvPr id="21" name="Text 18"/>
          <p:cNvSpPr txBox="1"/>
          <p:nvPr/>
        </p:nvSpPr>
        <p:spPr>
          <a:xfrm>
            <a:off x="9299219" y="2608760"/>
            <a:ext cx="2160956" cy="528727"/>
          </a:xfrm>
          <a:prstGeom prst="rect">
            <a:avLst/>
          </a:prstGeom>
          <a:noFill/>
          <a:ln/>
        </p:spPr>
        <p:txBody>
          <a:bodyPr wrap="square" lIns="0" tIns="0" rIns="0" bIns="0" rtlCol="0" anchor="t">
            <a:normAutofit/>
          </a:bodyPr>
          <a:lstStyle/>
          <a:p>
            <a:pPr indent="0" marL="0">
              <a:buNone/>
            </a:pPr>
            <a:r>
              <a:rPr lang="tr-TR" altLang="en-US" sz="1080" dirty="0">
                <a:solidFill>
                  <a:srgbClr val="3A4540"/>
                </a:solidFill>
                <a:latin typeface="Calibri" pitchFamily="34" charset="0"/>
                <a:ea typeface="Calibri" pitchFamily="34" charset="-122"/>
                <a:cs typeface="Calibri" pitchFamily="34" charset="-120"/>
              </a:rPr>
              <a:t>Öneriyi tartar, tarlaya bakar, kararı verir ve sonucu izler</a:t>
            </a:r>
            <a:endParaRPr lang="tr-TR" sz="1080" dirty="0"/>
          </a:p>
        </p:txBody>
      </p:sp>
      <p:sp>
        <p:nvSpPr>
          <p:cNvPr id="22" name="Shape 19"/>
          <p:cNvSpPr/>
          <p:nvPr/>
        </p:nvSpPr>
        <p:spPr>
          <a:xfrm>
            <a:off x="548640" y="3439616"/>
            <a:ext cx="5120640" cy="2333950"/>
          </a:xfrm>
          <a:prstGeom prst="roundRect">
            <a:avLst>
              <a:gd name="adj" fmla="val 3918"/>
            </a:avLst>
          </a:prstGeom>
          <a:solidFill>
            <a:srgbClr val="0E3D1E"/>
          </a:solidFill>
          <a:ln w="9525">
            <a:solidFill>
              <a:srgbClr val="0E3D1E"/>
            </a:solidFill>
            <a:prstDash val="solid"/>
          </a:ln>
        </p:spPr>
      </p:sp>
      <p:sp>
        <p:nvSpPr>
          <p:cNvPr id="23" name="Text 20"/>
          <p:cNvSpPr txBox="1"/>
          <p:nvPr/>
        </p:nvSpPr>
        <p:spPr>
          <a:xfrm>
            <a:off x="822960" y="3590681"/>
            <a:ext cx="4572000" cy="566493"/>
          </a:xfrm>
          <a:prstGeom prst="rect">
            <a:avLst/>
          </a:prstGeom>
          <a:noFill/>
          <a:ln/>
        </p:spPr>
        <p:txBody>
          <a:bodyPr wrap="square" lIns="0" tIns="0" rIns="0" bIns="0" rtlCol="0" anchor="ctr"/>
          <a:lstStyle/>
          <a:p>
            <a:pPr indent="0" marL="0">
              <a:buNone/>
            </a:pPr>
            <a:r>
              <a:rPr lang="tr-TR" altLang="en-US" sz="2880" b="1" dirty="0">
                <a:solidFill>
                  <a:srgbClr val="FFFFFF"/>
                </a:solidFill>
                <a:latin typeface="Calibri" pitchFamily="34" charset="0"/>
                <a:ea typeface="Calibri" pitchFamily="34" charset="-122"/>
                <a:cs typeface="Calibri" pitchFamily="34" charset="-120"/>
              </a:rPr>
              <a:t>ETc = Kc × ET0</a:t>
            </a:r>
            <a:endParaRPr lang="tr-TR" sz="2880" dirty="0"/>
          </a:p>
        </p:txBody>
      </p:sp>
      <p:sp>
        <p:nvSpPr>
          <p:cNvPr id="24" name="Text 21"/>
          <p:cNvSpPr txBox="1"/>
          <p:nvPr/>
        </p:nvSpPr>
        <p:spPr>
          <a:xfrm>
            <a:off x="822960" y="4232706"/>
            <a:ext cx="4572000" cy="1427562"/>
          </a:xfrm>
          <a:prstGeom prst="rect">
            <a:avLst/>
          </a:prstGeom>
          <a:noFill/>
          <a:ln/>
        </p:spPr>
        <p:txBody>
          <a:bodyPr wrap="square" lIns="0" tIns="0" rIns="0" bIns="0" rtlCol="0" anchor="t">
            <a:normAutofit/>
          </a:bodyPr>
          <a:lstStyle/>
          <a:p>
            <a:pPr indent="0" marL="0">
              <a:buNone/>
            </a:pPr>
            <a:r>
              <a:rPr lang="tr-TR" altLang="en-US" sz="1350" b="1" dirty="0">
                <a:solidFill>
                  <a:srgbClr val="E8B54A"/>
                </a:solidFill>
                <a:latin typeface="Calibri" pitchFamily="34" charset="0"/>
                <a:ea typeface="Calibri" pitchFamily="34" charset="-122"/>
                <a:cs typeface="Calibri" pitchFamily="34" charset="-120"/>
              </a:rPr>
              <a:t>ET0: </a:t>
            </a:r>
            <a:r>
              <a:rPr lang="tr-TR" altLang="en-US" sz="1350" dirty="0">
                <a:solidFill>
                  <a:srgbClr val="CFE6D6"/>
                </a:solidFill>
                <a:latin typeface="Calibri" pitchFamily="34" charset="0"/>
                <a:ea typeface="Calibri" pitchFamily="34" charset="-122"/>
                <a:cs typeface="Calibri" pitchFamily="34" charset="-120"/>
              </a:rPr>
              <a:t>referans evapotranspirasyon: havanın "susuzluğu", mm/gün</a:t>
            </a:r>
            <a:endParaRPr lang="tr-TR" sz="1350" dirty="0"/>
          </a:p>
          <a:p>
            <a:pPr indent="0" marL="0">
              <a:buNone/>
            </a:pPr>
            <a:r>
              <a:rPr lang="tr-TR" altLang="en-US" sz="1350" b="1" dirty="0">
                <a:solidFill>
                  <a:srgbClr val="E8B54A"/>
                </a:solidFill>
                <a:latin typeface="Calibri" pitchFamily="34" charset="0"/>
                <a:ea typeface="Calibri" pitchFamily="34" charset="-122"/>
                <a:cs typeface="Calibri" pitchFamily="34" charset="-120"/>
              </a:rPr>
              <a:t>Kc: </a:t>
            </a:r>
            <a:r>
              <a:rPr lang="tr-TR" altLang="en-US" sz="1350" dirty="0">
                <a:solidFill>
                  <a:srgbClr val="CFE6D6"/>
                </a:solidFill>
                <a:latin typeface="Calibri" pitchFamily="34" charset="0"/>
                <a:ea typeface="Calibri" pitchFamily="34" charset="-122"/>
                <a:cs typeface="Calibri" pitchFamily="34" charset="-120"/>
              </a:rPr>
              <a:t>bitki katsayısı: ürüne ve gelişme dönemine göre değişir</a:t>
            </a:r>
            <a:endParaRPr lang="tr-TR" sz="1350" dirty="0"/>
          </a:p>
          <a:p>
            <a:pPr indent="0" marL="0">
              <a:buNone/>
            </a:pPr>
            <a:r>
              <a:rPr lang="tr-TR" altLang="en-US" sz="1350" b="1" dirty="0">
                <a:solidFill>
                  <a:srgbClr val="E8B54A"/>
                </a:solidFill>
                <a:latin typeface="Calibri" pitchFamily="34" charset="0"/>
                <a:ea typeface="Calibri" pitchFamily="34" charset="-122"/>
                <a:cs typeface="Calibri" pitchFamily="34" charset="-120"/>
              </a:rPr>
              <a:t>ETc: </a:t>
            </a:r>
            <a:r>
              <a:rPr lang="tr-TR" altLang="en-US" sz="1350" dirty="0">
                <a:solidFill>
                  <a:srgbClr val="CFE6D6"/>
                </a:solidFill>
                <a:latin typeface="Calibri" pitchFamily="34" charset="0"/>
                <a:ea typeface="Calibri" pitchFamily="34" charset="-122"/>
                <a:cs typeface="Calibri" pitchFamily="34" charset="-120"/>
              </a:rPr>
              <a:t>bitkinin gerçek günlük su ihtiyacı, mm/gün</a:t>
            </a:r>
            <a:endParaRPr lang="tr-TR" sz="1350" dirty="0"/>
          </a:p>
        </p:txBody>
      </p:sp>
      <p:sp>
        <p:nvSpPr>
          <p:cNvPr id="25" name="Shape 22"/>
          <p:cNvSpPr/>
          <p:nvPr/>
        </p:nvSpPr>
        <p:spPr>
          <a:xfrm>
            <a:off x="5989320" y="3439616"/>
            <a:ext cx="5653735" cy="2333950"/>
          </a:xfrm>
          <a:prstGeom prst="roundRect">
            <a:avLst>
              <a:gd name="adj" fmla="val 3918"/>
            </a:avLst>
          </a:prstGeom>
          <a:solidFill>
            <a:srgbClr val="FFFFFF"/>
          </a:solidFill>
          <a:ln w="9525">
            <a:solidFill>
              <a:srgbClr val="DFE6DC"/>
            </a:solidFill>
            <a:prstDash val="solid"/>
          </a:ln>
        </p:spPr>
      </p:sp>
      <p:sp>
        <p:nvSpPr>
          <p:cNvPr id="26" name="Text 23"/>
          <p:cNvSpPr txBox="1"/>
          <p:nvPr/>
        </p:nvSpPr>
        <p:spPr>
          <a:xfrm>
            <a:off x="6217920" y="3552914"/>
            <a:ext cx="5196535" cy="287023"/>
          </a:xfrm>
          <a:prstGeom prst="rect">
            <a:avLst/>
          </a:prstGeom>
          <a:noFill/>
          <a:ln/>
        </p:spPr>
        <p:txBody>
          <a:bodyPr wrap="square" lIns="0" tIns="0" rIns="0" bIns="0" rtlCol="0" anchor="t"/>
          <a:lstStyle/>
          <a:p>
            <a:pPr indent="0" marL="0">
              <a:buNone/>
            </a:pPr>
            <a:r>
              <a:rPr lang="tr-TR" altLang="en-US" sz="1400" b="1" dirty="0">
                <a:solidFill>
                  <a:srgbClr val="16602D"/>
                </a:solidFill>
                <a:latin typeface="Calibri" pitchFamily="34" charset="0"/>
                <a:ea typeface="Calibri" pitchFamily="34" charset="-122"/>
                <a:cs typeface="Calibri" pitchFamily="34" charset="-120"/>
              </a:rPr>
              <a:t>Kök bölgesi bir banka hesabıdır</a:t>
            </a:r>
            <a:endParaRPr lang="tr-TR" sz="1400" dirty="0"/>
          </a:p>
        </p:txBody>
      </p:sp>
      <p:sp>
        <p:nvSpPr>
          <p:cNvPr id="27" name="Text 24"/>
          <p:cNvSpPr txBox="1"/>
          <p:nvPr/>
        </p:nvSpPr>
        <p:spPr>
          <a:xfrm>
            <a:off x="6217920" y="3892810"/>
            <a:ext cx="5196535" cy="1790117"/>
          </a:xfrm>
          <a:prstGeom prst="rect">
            <a:avLst/>
          </a:prstGeom>
          <a:noFill/>
          <a:ln/>
        </p:spPr>
        <p:txBody>
          <a:bodyPr wrap="square" lIns="0" tIns="0" rIns="0" bIns="0" rtlCol="0" anchor="t">
            <a:normAutofit/>
          </a:bodyPr>
          <a:lstStyle/>
          <a:p>
            <a:pPr marL="177800" indent="-177800">
              <a:spcAft>
                <a:spcPts val="496"/>
              </a:spcAft>
              <a:buSzPct val="100000"/>
              <a:buChar char="•"/>
            </a:pPr>
            <a:r>
              <a:rPr lang="tr-TR" altLang="en-US" sz="1310" dirty="0">
                <a:solidFill>
                  <a:srgbClr val="3A4540"/>
                </a:solidFill>
                <a:latin typeface="Calibri" pitchFamily="34" charset="0"/>
                <a:ea typeface="Calibri" pitchFamily="34" charset="-122"/>
                <a:cs typeface="Calibri" pitchFamily="34" charset="-120"/>
              </a:rPr>
              <a:t>TAW: tarla kapasitesi ile solma noktası arasındaki su</a:t>
            </a:r>
            <a:endParaRPr lang="tr-TR" sz="1310" dirty="0"/>
          </a:p>
          <a:p>
            <a:pPr marL="177800" indent="-177800">
              <a:spcAft>
                <a:spcPts val="496"/>
              </a:spcAft>
              <a:buSzPct val="100000"/>
              <a:buChar char="•"/>
            </a:pPr>
            <a:r>
              <a:rPr lang="tr-TR" altLang="en-US" sz="1310" dirty="0">
                <a:solidFill>
                  <a:srgbClr val="3A4540"/>
                </a:solidFill>
                <a:latin typeface="Calibri" pitchFamily="34" charset="0"/>
                <a:ea typeface="Calibri" pitchFamily="34" charset="-122"/>
                <a:cs typeface="Calibri" pitchFamily="34" charset="-120"/>
              </a:rPr>
              <a:t>RAW = p × TAW; FAO-56'da p narenciyede 0,50, pamukta 0,65</a:t>
            </a:r>
            <a:endParaRPr lang="tr-TR" sz="1310" dirty="0"/>
          </a:p>
          <a:p>
            <a:pPr marL="177800" indent="-177800">
              <a:spcAft>
                <a:spcPts val="496"/>
              </a:spcAft>
              <a:buSzPct val="100000"/>
              <a:buChar char="•"/>
            </a:pPr>
            <a:r>
              <a:rPr lang="tr-TR" altLang="en-US" sz="1310" dirty="0">
                <a:solidFill>
                  <a:srgbClr val="3A4540"/>
                </a:solidFill>
                <a:latin typeface="Calibri" pitchFamily="34" charset="0"/>
                <a:ea typeface="Calibri" pitchFamily="34" charset="-122"/>
                <a:cs typeface="Calibri" pitchFamily="34" charset="-120"/>
              </a:rPr>
              <a:t>Her gün ETc düşülür, yağış ve sulama eklenir; tüketim RAW'a ulaşınca sulanır</a:t>
            </a:r>
            <a:endParaRPr lang="tr-TR" sz="1310" dirty="0"/>
          </a:p>
          <a:p>
            <a:pPr marL="177800" indent="-177800">
              <a:spcAft>
                <a:spcPts val="496"/>
              </a:spcAft>
              <a:buSzPct val="100000"/>
              <a:buChar char="•"/>
            </a:pPr>
            <a:r>
              <a:rPr lang="tr-TR" altLang="en-US" sz="1310" dirty="0">
                <a:solidFill>
                  <a:srgbClr val="3A4540"/>
                </a:solidFill>
                <a:latin typeface="Calibri" pitchFamily="34" charset="0"/>
                <a:ea typeface="Calibri" pitchFamily="34" charset="-122"/>
                <a:cs typeface="Calibri" pitchFamily="34" charset="-120"/>
              </a:rPr>
              <a:t>Sezon ortası Kc: narenciye (%70 örtü) 0,65; pamuk 1,15-1,20</a:t>
            </a:r>
            <a:endParaRPr lang="tr-TR" sz="1310" dirty="0"/>
          </a:p>
          <a:p>
            <a:pPr marL="177800" indent="-177800">
              <a:spcAft>
                <a:spcPts val="496"/>
              </a:spcAft>
              <a:buSzPct val="100000"/>
              <a:buChar char="•"/>
            </a:pPr>
            <a:r>
              <a:rPr lang="tr-TR" altLang="en-US" sz="1310" dirty="0">
                <a:solidFill>
                  <a:srgbClr val="3A4540"/>
                </a:solidFill>
                <a:latin typeface="Calibri" pitchFamily="34" charset="0"/>
                <a:ea typeface="Calibri" pitchFamily="34" charset="-122"/>
                <a:cs typeface="Calibri" pitchFamily="34" charset="-120"/>
              </a:rPr>
              <a:t>1 mm su = 1 m³/da: 20 da, ETc 4 mm/gün ise yaklaşık 80 m³/gün</a:t>
            </a:r>
            <a:endParaRPr lang="tr-TR" sz="131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7 · HASTALIK TAHMİN MODELLERİ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Model yalnızca doğrulandığı yerde güvenilir</a:t>
            </a:r>
            <a:endParaRPr lang="tr-TR" sz="2700" dirty="0"/>
          </a:p>
        </p:txBody>
      </p:sp>
      <p:graphicFrame>
        <p:nvGraphicFramePr>
          <p:cNvPr id="4" name="Chart 0" descr=""/>
          <p:cNvGraphicFramePr/>
          <p:nvPr/>
        </p:nvGraphicFramePr>
        <p:xfrm>
          <a:off x="548640" y="2231098"/>
          <a:ext cx="6979615" cy="3391403"/>
        </p:xfrm>
        <a:graphic xmlns:a="http://schemas.openxmlformats.org/drawingml/2006/main">
          <a:graphicData uri="http://schemas.openxmlformats.org/drawingml/2006/chart">
            <c:chart xmlns:c="http://schemas.openxmlformats.org/drawingml/2006/chart" r:id="rId1"/>
          </a:graphicData>
        </a:graphic>
      </p:graphicFrame>
      <p:sp>
        <p:nvSpPr>
          <p:cNvPr id="5" name="Text 2"/>
          <p:cNvSpPr txBox="1"/>
          <p:nvPr/>
        </p:nvSpPr>
        <p:spPr>
          <a:xfrm>
            <a:off x="7894015" y="2344397"/>
            <a:ext cx="3749040" cy="3240338"/>
          </a:xfrm>
          <a:prstGeom prst="rect">
            <a:avLst/>
          </a:prstGeom>
          <a:noFill/>
          <a:ln/>
        </p:spPr>
        <p:txBody>
          <a:bodyPr wrap="square" lIns="0" tIns="0" rIns="0" bIns="0" rtlCol="0" anchor="t">
            <a:normAutofit/>
          </a:bodyPr>
          <a:lstStyle/>
          <a:p>
            <a:pPr indent="0" marL="0">
              <a:buNone/>
            </a:pPr>
            <a:r>
              <a:rPr lang="tr-TR" altLang="en-US" sz="1350" b="1" dirty="0">
                <a:solidFill>
                  <a:srgbClr val="1B2420"/>
                </a:solidFill>
                <a:latin typeface="Calibri" pitchFamily="34" charset="0"/>
                <a:ea typeface="Calibri" pitchFamily="34" charset="-122"/>
                <a:cs typeface="Calibri" pitchFamily="34" charset="-120"/>
              </a:rPr>
              <a:t>Elma karalekesi, Mills tablosu: </a:t>
            </a:r>
            <a:r>
              <a:rPr lang="tr-TR" altLang="en-US" sz="1350" dirty="0">
                <a:solidFill>
                  <a:srgbClr val="3A4540"/>
                </a:solidFill>
                <a:latin typeface="Calibri" pitchFamily="34" charset="0"/>
                <a:ea typeface="Calibri" pitchFamily="34" charset="-122"/>
                <a:cs typeface="Calibri" pitchFamily="34" charset="-120"/>
              </a:rPr>
              <a:t>askospor enfeksiyonu için gereken sürekli ıslaklık sıcaklık düştükçe uzar. UC IPM'ye göre model yalnız Kuzey Kaliforniya için doğrulandı.</a:t>
            </a:r>
            <a:endParaRPr lang="tr-TR" sz="1350" dirty="0"/>
          </a:p>
          <a:p>
            <a:pPr indent="0" marL="0">
              <a:buNone/>
            </a:pPr>
            <a:r>
              <a:rPr lang="tr-TR" altLang="en-US" sz="600" dirty="0">
                <a:solidFill>
                  <a:srgbClr val="3A4540"/>
                </a:solidFill>
                <a:latin typeface="Calibri" pitchFamily="34" charset="0"/>
                <a:ea typeface="Calibri" pitchFamily="34" charset="-122"/>
                <a:cs typeface="Calibri" pitchFamily="34" charset="-120"/>
              </a:rPr>
              <a:t> </a:t>
            </a:r>
            <a:endParaRPr lang="tr-TR" sz="1350" dirty="0"/>
          </a:p>
          <a:p>
            <a:pPr indent="0" marL="0">
              <a:buNone/>
            </a:pPr>
            <a:r>
              <a:rPr lang="tr-TR" altLang="en-US" sz="1350" b="1" dirty="0">
                <a:solidFill>
                  <a:srgbClr val="16602D"/>
                </a:solidFill>
                <a:latin typeface="Calibri" pitchFamily="34" charset="0"/>
                <a:ea typeface="Calibri" pitchFamily="34" charset="-122"/>
                <a:cs typeface="Calibri" pitchFamily="34" charset="-120"/>
              </a:rPr>
              <a:t>Uygulamadan önce sorun: </a:t>
            </a:r>
            <a:r>
              <a:rPr lang="tr-TR" altLang="en-US" sz="1350" dirty="0">
                <a:solidFill>
                  <a:srgbClr val="3A4540"/>
                </a:solidFill>
                <a:latin typeface="Calibri" pitchFamily="34" charset="0"/>
                <a:ea typeface="Calibri" pitchFamily="34" charset="-122"/>
                <a:cs typeface="Calibri" pitchFamily="34" charset="-120"/>
              </a:rPr>
              <a:t>Hangi veriye dayanıyor? Nerede doğrulandı? Mantığı anlaşılır mı? Sahayla örtüşüyor mu? Sonucu izliyor musunuz?</a:t>
            </a:r>
            <a:endParaRPr lang="tr-TR" sz="135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UC IPM, University of California, Apple Scab: Pest Management Guidelines</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25</a:t>
            </a:r>
            <a:endParaRPr lang="tr-TR" sz="9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BÖLÜM 2 · SENTEZ</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Çiftlik yönetiminde dijital araçlar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Climate-ADAPT (2019), IRRINET; gaiasense; MGM; Copernicus Data Space Ecosystem</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26</a:t>
            </a:r>
            <a:endParaRPr lang="tr-TR" sz="900" dirty="0"/>
          </a:p>
        </p:txBody>
      </p:sp>
      <p:sp>
        <p:nvSpPr>
          <p:cNvPr id="7" name="Shape 4"/>
          <p:cNvSpPr/>
          <p:nvPr/>
        </p:nvSpPr>
        <p:spPr>
          <a:xfrm>
            <a:off x="548640"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1</a:t>
            </a:r>
            <a:endParaRPr lang="tr-TR" sz="1240" dirty="0"/>
          </a:p>
        </p:txBody>
      </p:sp>
      <p:sp>
        <p:nvSpPr>
          <p:cNvPr id="10" name="Text 7"/>
          <p:cNvSpPr txBox="1"/>
          <p:nvPr/>
        </p:nvSpPr>
        <p:spPr>
          <a:xfrm>
            <a:off x="1353312" y="2351950"/>
            <a:ext cx="2539898" cy="453194"/>
          </a:xfrm>
          <a:prstGeom prst="rect">
            <a:avLst/>
          </a:prstGeom>
          <a:noFill/>
          <a:ln/>
        </p:spPr>
        <p:txBody>
          <a:bodyPr wrap="square" lIns="0" tIns="0" rIns="0" bIns="0" rtlCol="0" anchor="ctr">
            <a:normAutofit/>
          </a:bodyPr>
          <a:lstStyle/>
          <a:p>
            <a:pPr indent="0" marL="0">
              <a:buNone/>
            </a:pPr>
            <a:r>
              <a:rPr lang="tr-TR" altLang="en-US" sz="1400" b="1" dirty="0">
                <a:solidFill>
                  <a:srgbClr val="1B2420"/>
                </a:solidFill>
                <a:latin typeface="Calibri" pitchFamily="34" charset="0"/>
                <a:ea typeface="Calibri" pitchFamily="34" charset="-122"/>
                <a:cs typeface="Calibri" pitchFamily="34" charset="-120"/>
              </a:rPr>
              <a:t>Dijital kayıt defteri</a:t>
            </a:r>
            <a:endParaRPr lang="tr-TR" sz="1400" dirty="0"/>
          </a:p>
        </p:txBody>
      </p:sp>
      <p:sp>
        <p:nvSpPr>
          <p:cNvPr id="11" name="Text 8"/>
          <p:cNvSpPr txBox="1"/>
          <p:nvPr/>
        </p:nvSpPr>
        <p:spPr>
          <a:xfrm>
            <a:off x="768096"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220" dirty="0">
                <a:solidFill>
                  <a:srgbClr val="3A4540"/>
                </a:solidFill>
                <a:latin typeface="Calibri" pitchFamily="34" charset="0"/>
                <a:ea typeface="Calibri" pitchFamily="34" charset="-122"/>
                <a:cs typeface="Calibri" pitchFamily="34" charset="-120"/>
              </a:rPr>
              <a:t>Telefon uygulaması ya da e-kayıt defteri (B-Reçete); AB'de elektronik bitki koruma kaydı. Kayıt bir kez girilir, denetimde ve analizde kullanılır.</a:t>
            </a:r>
            <a:endParaRPr lang="tr-TR" sz="1220" dirty="0"/>
          </a:p>
        </p:txBody>
      </p:sp>
      <p:sp>
        <p:nvSpPr>
          <p:cNvPr id="12" name="Shape 9"/>
          <p:cNvSpPr/>
          <p:nvPr/>
        </p:nvSpPr>
        <p:spPr>
          <a:xfrm>
            <a:off x="4332122"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74650"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4574650"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2</a:t>
            </a:r>
            <a:endParaRPr lang="tr-TR" sz="1240" dirty="0"/>
          </a:p>
        </p:txBody>
      </p:sp>
      <p:sp>
        <p:nvSpPr>
          <p:cNvPr id="15" name="Text 12"/>
          <p:cNvSpPr txBox="1"/>
          <p:nvPr/>
        </p:nvSpPr>
        <p:spPr>
          <a:xfrm>
            <a:off x="5136794" y="2351950"/>
            <a:ext cx="2539898" cy="453194"/>
          </a:xfrm>
          <a:prstGeom prst="rect">
            <a:avLst/>
          </a:prstGeom>
          <a:noFill/>
          <a:ln/>
        </p:spPr>
        <p:txBody>
          <a:bodyPr wrap="square" lIns="0" tIns="0" rIns="0" bIns="0" rtlCol="0" anchor="ctr">
            <a:normAutofit/>
          </a:bodyPr>
          <a:lstStyle/>
          <a:p>
            <a:pPr indent="0" marL="0">
              <a:buNone/>
            </a:pPr>
            <a:r>
              <a:rPr lang="tr-TR" altLang="en-US" sz="1400" b="1" dirty="0">
                <a:solidFill>
                  <a:srgbClr val="1B2420"/>
                </a:solidFill>
                <a:latin typeface="Calibri" pitchFamily="34" charset="0"/>
                <a:ea typeface="Calibri" pitchFamily="34" charset="-122"/>
                <a:cs typeface="Calibri" pitchFamily="34" charset="-120"/>
              </a:rPr>
              <a:t>IoT sensör panosu</a:t>
            </a:r>
            <a:endParaRPr lang="tr-TR" sz="1400" dirty="0"/>
          </a:p>
        </p:txBody>
      </p:sp>
      <p:sp>
        <p:nvSpPr>
          <p:cNvPr id="16" name="Text 13"/>
          <p:cNvSpPr txBox="1"/>
          <p:nvPr/>
        </p:nvSpPr>
        <p:spPr>
          <a:xfrm>
            <a:off x="4551578"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220" dirty="0">
                <a:solidFill>
                  <a:srgbClr val="3A4540"/>
                </a:solidFill>
                <a:latin typeface="Calibri" pitchFamily="34" charset="0"/>
                <a:ea typeface="Calibri" pitchFamily="34" charset="-122"/>
                <a:cs typeface="Calibri" pitchFamily="34" charset="-120"/>
              </a:rPr>
              <a:t>Toprak nemi ve hava verisi LoRaWAN ya da NB-IoT ile telefona gelir; verinin son geliş zamanı görünür olmalı.</a:t>
            </a:r>
            <a:endParaRPr lang="tr-TR" sz="1220" dirty="0"/>
          </a:p>
        </p:txBody>
      </p:sp>
      <p:sp>
        <p:nvSpPr>
          <p:cNvPr id="17" name="Shape 14"/>
          <p:cNvSpPr/>
          <p:nvPr/>
        </p:nvSpPr>
        <p:spPr>
          <a:xfrm>
            <a:off x="8115605"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58133" y="2382163"/>
            <a:ext cx="392768" cy="392768"/>
          </a:xfrm>
          <a:prstGeom prst="ellipse">
            <a:avLst/>
          </a:prstGeom>
          <a:solidFill>
            <a:srgbClr val="E2F2F6"/>
          </a:solidFill>
          <a:ln w="12700">
            <a:solidFill>
              <a:srgbClr val="E2F2F6"/>
            </a:solidFill>
            <a:prstDash val="solid"/>
          </a:ln>
        </p:spPr>
      </p:sp>
      <p:sp>
        <p:nvSpPr>
          <p:cNvPr id="19" name="Text 16"/>
          <p:cNvSpPr txBox="1"/>
          <p:nvPr/>
        </p:nvSpPr>
        <p:spPr>
          <a:xfrm>
            <a:off x="8358133"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3</a:t>
            </a:r>
            <a:endParaRPr lang="tr-TR" sz="1240" dirty="0"/>
          </a:p>
        </p:txBody>
      </p:sp>
      <p:sp>
        <p:nvSpPr>
          <p:cNvPr id="20" name="Text 17"/>
          <p:cNvSpPr txBox="1"/>
          <p:nvPr/>
        </p:nvSpPr>
        <p:spPr>
          <a:xfrm>
            <a:off x="8920277" y="2351950"/>
            <a:ext cx="2539898" cy="453194"/>
          </a:xfrm>
          <a:prstGeom prst="rect">
            <a:avLst/>
          </a:prstGeom>
          <a:noFill/>
          <a:ln/>
        </p:spPr>
        <p:txBody>
          <a:bodyPr wrap="square" lIns="0" tIns="0" rIns="0" bIns="0" rtlCol="0" anchor="ctr">
            <a:normAutofit/>
          </a:bodyPr>
          <a:lstStyle/>
          <a:p>
            <a:pPr indent="0" marL="0">
              <a:buNone/>
            </a:pPr>
            <a:r>
              <a:rPr lang="tr-TR" altLang="en-US" sz="1400" b="1" dirty="0">
                <a:solidFill>
                  <a:srgbClr val="1B2420"/>
                </a:solidFill>
                <a:latin typeface="Calibri" pitchFamily="34" charset="0"/>
                <a:ea typeface="Calibri" pitchFamily="34" charset="-122"/>
                <a:cs typeface="Calibri" pitchFamily="34" charset="-120"/>
              </a:rPr>
              <a:t>Uydu görüntü tarayıcısı</a:t>
            </a:r>
            <a:endParaRPr lang="tr-TR" sz="1400" dirty="0"/>
          </a:p>
        </p:txBody>
      </p:sp>
      <p:sp>
        <p:nvSpPr>
          <p:cNvPr id="21" name="Text 18"/>
          <p:cNvSpPr txBox="1"/>
          <p:nvPr/>
        </p:nvSpPr>
        <p:spPr>
          <a:xfrm>
            <a:off x="8335061"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220" dirty="0">
                <a:solidFill>
                  <a:srgbClr val="3A4540"/>
                </a:solidFill>
                <a:latin typeface="Calibri" pitchFamily="34" charset="0"/>
                <a:ea typeface="Calibri" pitchFamily="34" charset="-122"/>
                <a:cs typeface="Calibri" pitchFamily="34" charset="-120"/>
              </a:rPr>
              <a:t>Copernicus Data Space Ecosystem: ücretsiz Sentinel-2 görüntüsü, NDVI ve geçmiş yıllarla karşılaştırma.</a:t>
            </a:r>
            <a:endParaRPr lang="tr-TR" sz="1220" dirty="0"/>
          </a:p>
        </p:txBody>
      </p:sp>
      <p:sp>
        <p:nvSpPr>
          <p:cNvPr id="22" name="Shape 19"/>
          <p:cNvSpPr/>
          <p:nvPr/>
        </p:nvSpPr>
        <p:spPr>
          <a:xfrm>
            <a:off x="548640"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91168"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4</a:t>
            </a:r>
            <a:endParaRPr lang="tr-TR" sz="1240" dirty="0"/>
          </a:p>
        </p:txBody>
      </p:sp>
      <p:sp>
        <p:nvSpPr>
          <p:cNvPr id="25" name="Text 22"/>
          <p:cNvSpPr txBox="1"/>
          <p:nvPr/>
        </p:nvSpPr>
        <p:spPr>
          <a:xfrm>
            <a:off x="1353312" y="4210046"/>
            <a:ext cx="2539898" cy="453194"/>
          </a:xfrm>
          <a:prstGeom prst="rect">
            <a:avLst/>
          </a:prstGeom>
          <a:noFill/>
          <a:ln/>
        </p:spPr>
        <p:txBody>
          <a:bodyPr wrap="square" lIns="0" tIns="0" rIns="0" bIns="0" rtlCol="0" anchor="ctr">
            <a:normAutofit/>
          </a:bodyPr>
          <a:lstStyle/>
          <a:p>
            <a:pPr indent="0" marL="0">
              <a:buNone/>
            </a:pPr>
            <a:r>
              <a:rPr lang="tr-TR" altLang="en-US" sz="1400" b="1" dirty="0">
                <a:solidFill>
                  <a:srgbClr val="1B2420"/>
                </a:solidFill>
                <a:latin typeface="Calibri" pitchFamily="34" charset="0"/>
                <a:ea typeface="Calibri" pitchFamily="34" charset="-122"/>
                <a:cs typeface="Calibri" pitchFamily="34" charset="-120"/>
              </a:rPr>
              <a:t>Sulama tavsiye hizmeti</a:t>
            </a:r>
            <a:endParaRPr lang="tr-TR" sz="1400" dirty="0"/>
          </a:p>
        </p:txBody>
      </p:sp>
      <p:sp>
        <p:nvSpPr>
          <p:cNvPr id="26" name="Text 23"/>
          <p:cNvSpPr txBox="1"/>
          <p:nvPr/>
        </p:nvSpPr>
        <p:spPr>
          <a:xfrm>
            <a:off x="768096"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220" dirty="0">
                <a:solidFill>
                  <a:srgbClr val="3A4540"/>
                </a:solidFill>
                <a:latin typeface="Calibri" pitchFamily="34" charset="0"/>
                <a:ea typeface="Calibri" pitchFamily="34" charset="-122"/>
                <a:cs typeface="Calibri" pitchFamily="34" charset="-120"/>
              </a:rPr>
              <a:t>IRRINET (Emilia-Romagna): 12.000'den fazla işletme, sulanan alanın yaklaşık %22'si; 2017'de yaklaşık 90 milyon m³ su tasarrufu.</a:t>
            </a:r>
            <a:endParaRPr lang="tr-TR" sz="1220" dirty="0"/>
          </a:p>
        </p:txBody>
      </p:sp>
      <p:sp>
        <p:nvSpPr>
          <p:cNvPr id="27" name="Shape 24"/>
          <p:cNvSpPr/>
          <p:nvPr/>
        </p:nvSpPr>
        <p:spPr>
          <a:xfrm>
            <a:off x="4332122"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74650" y="4240259"/>
            <a:ext cx="392768" cy="392768"/>
          </a:xfrm>
          <a:prstGeom prst="ellipse">
            <a:avLst/>
          </a:prstGeom>
          <a:solidFill>
            <a:srgbClr val="FBF1DC"/>
          </a:solidFill>
          <a:ln w="12700">
            <a:solidFill>
              <a:srgbClr val="FBF1DC"/>
            </a:solidFill>
            <a:prstDash val="solid"/>
          </a:ln>
        </p:spPr>
      </p:sp>
      <p:sp>
        <p:nvSpPr>
          <p:cNvPr id="29" name="Text 26"/>
          <p:cNvSpPr txBox="1"/>
          <p:nvPr/>
        </p:nvSpPr>
        <p:spPr>
          <a:xfrm>
            <a:off x="4574650"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5</a:t>
            </a:r>
            <a:endParaRPr lang="tr-TR" sz="1240" dirty="0"/>
          </a:p>
        </p:txBody>
      </p:sp>
      <p:sp>
        <p:nvSpPr>
          <p:cNvPr id="30" name="Text 27"/>
          <p:cNvSpPr txBox="1"/>
          <p:nvPr/>
        </p:nvSpPr>
        <p:spPr>
          <a:xfrm>
            <a:off x="5136794" y="4210046"/>
            <a:ext cx="2539898" cy="453194"/>
          </a:xfrm>
          <a:prstGeom prst="rect">
            <a:avLst/>
          </a:prstGeom>
          <a:noFill/>
          <a:ln/>
        </p:spPr>
        <p:txBody>
          <a:bodyPr wrap="square" lIns="0" tIns="0" rIns="0" bIns="0" rtlCol="0" anchor="ctr">
            <a:normAutofit/>
          </a:bodyPr>
          <a:lstStyle/>
          <a:p>
            <a:pPr indent="0" marL="0">
              <a:buNone/>
            </a:pPr>
            <a:r>
              <a:rPr lang="tr-TR" altLang="en-US" sz="1400" b="1" dirty="0">
                <a:solidFill>
                  <a:srgbClr val="1B2420"/>
                </a:solidFill>
                <a:latin typeface="Calibri" pitchFamily="34" charset="0"/>
                <a:ea typeface="Calibri" pitchFamily="34" charset="-122"/>
                <a:cs typeface="Calibri" pitchFamily="34" charset="-120"/>
              </a:rPr>
              <a:t>Tarım meteorolojisi</a:t>
            </a:r>
            <a:endParaRPr lang="tr-TR" sz="1400" dirty="0"/>
          </a:p>
        </p:txBody>
      </p:sp>
      <p:sp>
        <p:nvSpPr>
          <p:cNvPr id="31" name="Text 28"/>
          <p:cNvSpPr txBox="1"/>
          <p:nvPr/>
        </p:nvSpPr>
        <p:spPr>
          <a:xfrm>
            <a:off x="4551578"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220" dirty="0">
                <a:solidFill>
                  <a:srgbClr val="3A4540"/>
                </a:solidFill>
                <a:latin typeface="Calibri" pitchFamily="34" charset="0"/>
                <a:ea typeface="Calibri" pitchFamily="34" charset="-122"/>
                <a:cs typeface="Calibri" pitchFamily="34" charset="-120"/>
              </a:rPr>
              <a:t>MGM tarım sayfası: referans buharlaşma (ETo), zirai don, tarımsal hava ve hasat zamanı tahmini.</a:t>
            </a:r>
            <a:endParaRPr lang="tr-TR" sz="1220" dirty="0"/>
          </a:p>
        </p:txBody>
      </p:sp>
      <p:sp>
        <p:nvSpPr>
          <p:cNvPr id="32" name="Shape 29"/>
          <p:cNvSpPr/>
          <p:nvPr/>
        </p:nvSpPr>
        <p:spPr>
          <a:xfrm>
            <a:off x="8115605"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58133" y="4240259"/>
            <a:ext cx="392768" cy="392768"/>
          </a:xfrm>
          <a:prstGeom prst="ellipse">
            <a:avLst/>
          </a:prstGeom>
          <a:solidFill>
            <a:srgbClr val="E2F2F6"/>
          </a:solidFill>
          <a:ln w="12700">
            <a:solidFill>
              <a:srgbClr val="E2F2F6"/>
            </a:solidFill>
            <a:prstDash val="solid"/>
          </a:ln>
        </p:spPr>
      </p:sp>
      <p:sp>
        <p:nvSpPr>
          <p:cNvPr id="34" name="Text 31"/>
          <p:cNvSpPr txBox="1"/>
          <p:nvPr/>
        </p:nvSpPr>
        <p:spPr>
          <a:xfrm>
            <a:off x="8358133"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6</a:t>
            </a:r>
            <a:endParaRPr lang="tr-TR" sz="1240" dirty="0"/>
          </a:p>
        </p:txBody>
      </p:sp>
      <p:sp>
        <p:nvSpPr>
          <p:cNvPr id="35" name="Text 32"/>
          <p:cNvSpPr txBox="1"/>
          <p:nvPr/>
        </p:nvSpPr>
        <p:spPr>
          <a:xfrm>
            <a:off x="8920277" y="4210046"/>
            <a:ext cx="2539898" cy="453194"/>
          </a:xfrm>
          <a:prstGeom prst="rect">
            <a:avLst/>
          </a:prstGeom>
          <a:noFill/>
          <a:ln/>
        </p:spPr>
        <p:txBody>
          <a:bodyPr wrap="square" lIns="0" tIns="0" rIns="0" bIns="0" rtlCol="0" anchor="ctr">
            <a:normAutofit/>
          </a:bodyPr>
          <a:lstStyle/>
          <a:p>
            <a:pPr indent="0" marL="0">
              <a:buNone/>
            </a:pPr>
            <a:r>
              <a:rPr lang="tr-TR" altLang="en-US" sz="1400" b="1" dirty="0">
                <a:solidFill>
                  <a:srgbClr val="1B2420"/>
                </a:solidFill>
                <a:latin typeface="Calibri" pitchFamily="34" charset="0"/>
                <a:ea typeface="Calibri" pitchFamily="34" charset="-122"/>
                <a:cs typeface="Calibri" pitchFamily="34" charset="-120"/>
              </a:rPr>
              <a:t>Ticari akıllı tarım platformu</a:t>
            </a:r>
            <a:endParaRPr lang="tr-TR" sz="1400" dirty="0"/>
          </a:p>
        </p:txBody>
      </p:sp>
      <p:sp>
        <p:nvSpPr>
          <p:cNvPr id="36" name="Text 33"/>
          <p:cNvSpPr txBox="1"/>
          <p:nvPr/>
        </p:nvSpPr>
        <p:spPr>
          <a:xfrm>
            <a:off x="8335061"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220" dirty="0">
                <a:solidFill>
                  <a:srgbClr val="3A4540"/>
                </a:solidFill>
                <a:latin typeface="Calibri" pitchFamily="34" charset="0"/>
                <a:ea typeface="Calibri" pitchFamily="34" charset="-122"/>
                <a:cs typeface="Calibri" pitchFamily="34" charset="-120"/>
              </a:rPr>
              <a:t>gaiasense (Yunanistan): 400'ü aşkın istasyon, 80.000 kullanıcı; rakamlar şirket beyanıdır, önerileri kendi tarlanızda sınayın.</a:t>
            </a:r>
            <a:endParaRPr lang="tr-TR" sz="122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root/kozan-akilli-tarim/sunum/build/cache/bg-section-0363c0b6-1920-0-0_0.13253674517715958_1_0.8674632548228405.jpg">    </p:cNvPr>
          <p:cNvPicPr>
            <a:picLocks noChangeAspect="1"/>
          </p:cNvPicPr>
          <p:nvPr/>
        </p:nvPicPr>
        <p:blipFill>
          <a:blip r:embed="rId1"/>
          <a:stretch>
            <a:fillRect/>
          </a:stretch>
        </p:blipFill>
        <p:spPr>
          <a:xfrm>
            <a:off x="0" y="1116000"/>
            <a:ext cx="12191695" cy="5040000"/>
          </a:xfrm>
          <a:prstGeom prst="rect">
            <a:avLst/>
          </a:prstGeom>
        </p:spPr>
      </p:pic>
      <p:sp>
        <p:nvSpPr>
          <p:cNvPr id="3" name="Text 0"/>
          <p:cNvSpPr txBox="1"/>
          <p:nvPr/>
        </p:nvSpPr>
        <p:spPr>
          <a:xfrm>
            <a:off x="548640" y="1581520"/>
            <a:ext cx="2743200" cy="1423402"/>
          </a:xfrm>
          <a:prstGeom prst="rect">
            <a:avLst/>
          </a:prstGeom>
          <a:noFill/>
          <a:ln/>
        </p:spPr>
        <p:txBody>
          <a:bodyPr wrap="square" lIns="0" tIns="0" rIns="0" bIns="0" rtlCol="0" anchor="t"/>
          <a:lstStyle/>
          <a:p>
            <a:pPr indent="0" marL="0">
              <a:buNone/>
            </a:pPr>
            <a:r>
              <a:rPr lang="tr-TR" altLang="en-US" sz="8750" b="1" dirty="0">
                <a:solidFill>
                  <a:srgbClr val="E8B54A"/>
                </a:solidFill>
                <a:latin typeface="Calibri" pitchFamily="34" charset="0"/>
                <a:ea typeface="Calibri" pitchFamily="34" charset="-122"/>
                <a:cs typeface="Calibri" pitchFamily="34" charset="-120"/>
              </a:rPr>
              <a:t>03</a:t>
            </a:r>
            <a:endParaRPr lang="tr-TR" sz="8750" dirty="0"/>
          </a:p>
        </p:txBody>
      </p:sp>
      <p:sp>
        <p:nvSpPr>
          <p:cNvPr id="4" name="Text 1"/>
          <p:cNvSpPr txBox="1"/>
          <p:nvPr/>
        </p:nvSpPr>
        <p:spPr>
          <a:xfrm>
            <a:off x="548640" y="2978868"/>
            <a:ext cx="5486400" cy="226597"/>
          </a:xfrm>
          <a:prstGeom prst="rect">
            <a:avLst/>
          </a:prstGeom>
          <a:noFill/>
          <a:ln/>
        </p:spPr>
        <p:txBody>
          <a:bodyPr wrap="square" lIns="0" tIns="0" rIns="0" bIns="0" rtlCol="0" anchor="t"/>
          <a:lstStyle/>
          <a:p>
            <a:pPr indent="0" marL="0">
              <a:buNone/>
            </a:pPr>
            <a:r>
              <a:rPr lang="tr-TR" altLang="en-US" sz="1170" b="1" spc="300" kern="0" dirty="0">
                <a:solidFill>
                  <a:srgbClr val="A9D2B5"/>
                </a:solidFill>
                <a:latin typeface="Calibri" pitchFamily="34" charset="0"/>
                <a:ea typeface="Calibri" pitchFamily="34" charset="-122"/>
                <a:cs typeface="Calibri" pitchFamily="34" charset="-120"/>
              </a:rPr>
              <a:t>BÖLÜM 3</a:t>
            </a:r>
            <a:endParaRPr lang="tr-TR" sz="1170" dirty="0"/>
          </a:p>
        </p:txBody>
      </p:sp>
      <p:sp>
        <p:nvSpPr>
          <p:cNvPr id="5" name="Text 2"/>
          <p:cNvSpPr txBox="1"/>
          <p:nvPr/>
        </p:nvSpPr>
        <p:spPr>
          <a:xfrm>
            <a:off x="548640" y="3243232"/>
            <a:ext cx="7863840" cy="1057453"/>
          </a:xfrm>
          <a:prstGeom prst="rect">
            <a:avLst/>
          </a:prstGeom>
          <a:noFill/>
          <a:ln/>
        </p:spPr>
        <p:txBody>
          <a:bodyPr wrap="square" lIns="0" tIns="0" rIns="0" bIns="0" rtlCol="0" anchor="t">
            <a:normAutofit/>
          </a:bodyPr>
          <a:lstStyle/>
          <a:p>
            <a:pPr indent="0" marL="0">
              <a:buNone/>
            </a:pPr>
            <a:r>
              <a:rPr lang="tr-TR" altLang="en-US" sz="3420" b="1" dirty="0">
                <a:solidFill>
                  <a:srgbClr val="FFFFFF"/>
                </a:solidFill>
                <a:latin typeface="Calibri" pitchFamily="34" charset="0"/>
                <a:ea typeface="Calibri" pitchFamily="34" charset="-122"/>
                <a:cs typeface="Calibri" pitchFamily="34" charset="-120"/>
              </a:rPr>
              <a:t>Veri Yönetişimi</a:t>
            </a:r>
            <a:endParaRPr lang="tr-TR" sz="3420" dirty="0"/>
          </a:p>
        </p:txBody>
      </p:sp>
      <p:sp>
        <p:nvSpPr>
          <p:cNvPr id="6" name="Text 3"/>
          <p:cNvSpPr txBox="1"/>
          <p:nvPr/>
        </p:nvSpPr>
        <p:spPr>
          <a:xfrm>
            <a:off x="548640" y="4338451"/>
            <a:ext cx="7680960" cy="755324"/>
          </a:xfrm>
          <a:prstGeom prst="rect">
            <a:avLst/>
          </a:prstGeom>
          <a:noFill/>
          <a:ln/>
        </p:spPr>
        <p:txBody>
          <a:bodyPr wrap="square" lIns="0" tIns="0" rIns="0" bIns="0" rtlCol="0" anchor="t"/>
          <a:lstStyle/>
          <a:p>
            <a:pPr indent="0" marL="0">
              <a:buNone/>
            </a:pPr>
            <a:r>
              <a:rPr lang="tr-TR" altLang="en-US" sz="1530" dirty="0">
                <a:solidFill>
                  <a:srgbClr val="CFE6D6"/>
                </a:solidFill>
                <a:latin typeface="Calibri" pitchFamily="34" charset="0"/>
                <a:ea typeface="Calibri" pitchFamily="34" charset="-122"/>
                <a:cs typeface="Calibri" pitchFamily="34" charset="-120"/>
              </a:rPr>
              <a:t>Veri kalitesi ve sınıflandırma, standartlar, veri depolama ve güvenliği, veri hakları ve paylaşım</a:t>
            </a:r>
            <a:endParaRPr lang="tr-TR" sz="1530" dirty="0"/>
          </a:p>
        </p:txBody>
      </p:sp>
      <p:sp>
        <p:nvSpPr>
          <p:cNvPr id="7" name="Shape 4"/>
          <p:cNvSpPr/>
          <p:nvPr/>
        </p:nvSpPr>
        <p:spPr>
          <a:xfrm>
            <a:off x="548640" y="5244839"/>
            <a:ext cx="1010229"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8" name="Text 5"/>
          <p:cNvSpPr txBox="1"/>
          <p:nvPr/>
        </p:nvSpPr>
        <p:spPr>
          <a:xfrm>
            <a:off x="548640" y="5244839"/>
            <a:ext cx="1010229"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Ders 8-9</a:t>
            </a:r>
            <a:endParaRPr lang="tr-TR" sz="1040" dirty="0"/>
          </a:p>
        </p:txBody>
      </p:sp>
      <p:sp>
        <p:nvSpPr>
          <p:cNvPr id="9" name="Shape 6"/>
          <p:cNvSpPr/>
          <p:nvPr/>
        </p:nvSpPr>
        <p:spPr>
          <a:xfrm>
            <a:off x="1668597" y="5244839"/>
            <a:ext cx="789127"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0" name="Text 7"/>
          <p:cNvSpPr txBox="1"/>
          <p:nvPr/>
        </p:nvSpPr>
        <p:spPr>
          <a:xfrm>
            <a:off x="1668597" y="5244839"/>
            <a:ext cx="789127"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35 dk</a:t>
            </a:r>
            <a:endParaRPr lang="tr-TR" sz="1040" dirty="0"/>
          </a:p>
        </p:txBody>
      </p:sp>
      <p:sp>
        <p:nvSpPr>
          <p:cNvPr id="11" name="Shape 8"/>
          <p:cNvSpPr/>
          <p:nvPr/>
        </p:nvSpPr>
        <p:spPr>
          <a:xfrm>
            <a:off x="2567452" y="5244839"/>
            <a:ext cx="1157630" cy="287023"/>
          </a:xfrm>
          <a:prstGeom prst="roundRect">
            <a:avLst>
              <a:gd name="adj" fmla="val 60530"/>
            </a:avLst>
          </a:prstGeom>
          <a:solidFill>
            <a:srgbClr val="FFFFFF">
              <a:alpha val="10000"/>
            </a:srgbClr>
          </a:solidFill>
          <a:ln w="9525">
            <a:solidFill>
              <a:srgbClr val="FFFFFF">
                <a:alpha val="28000"/>
              </a:srgbClr>
            </a:solidFill>
            <a:prstDash val="solid"/>
          </a:ln>
        </p:spPr>
      </p:sp>
      <p:sp>
        <p:nvSpPr>
          <p:cNvPr id="12" name="Text 9"/>
          <p:cNvSpPr txBox="1"/>
          <p:nvPr/>
        </p:nvSpPr>
        <p:spPr>
          <a:xfrm>
            <a:off x="2567452" y="5244839"/>
            <a:ext cx="1157630" cy="287023"/>
          </a:xfrm>
          <a:prstGeom prst="rect">
            <a:avLst/>
          </a:prstGeom>
          <a:noFill/>
          <a:ln/>
        </p:spPr>
        <p:txBody>
          <a:bodyPr wrap="square" lIns="0" tIns="0" rIns="0" bIns="0" rtlCol="0" anchor="ctr"/>
          <a:lstStyle/>
          <a:p>
            <a:pPr algn="ctr" indent="0" marL="0">
              <a:buNone/>
            </a:pPr>
            <a:r>
              <a:rPr lang="tr-TR" altLang="en-US" sz="1040" b="1" dirty="0">
                <a:solidFill>
                  <a:srgbClr val="CFE6D6"/>
                </a:solidFill>
                <a:latin typeface="Calibri" pitchFamily="34" charset="0"/>
                <a:ea typeface="Calibri" pitchFamily="34" charset="-122"/>
                <a:cs typeface="Calibri" pitchFamily="34" charset="-120"/>
              </a:rPr>
              <a:t>4 etkinlik</a:t>
            </a:r>
            <a:endParaRPr lang="tr-TR" sz="1040" dirty="0"/>
          </a:p>
        </p:txBody>
      </p:sp>
      <p:pic>
        <p:nvPicPr>
          <p:cNvPr id="13" name="Image 1" descr="/root/kozan-akilli-tarim/sunum/build/cache/m3-tr-categorize-f04175c5-1400-0.03.png">    </p:cNvPr>
          <p:cNvPicPr>
            <a:picLocks noChangeAspect="1"/>
          </p:cNvPicPr>
          <p:nvPr/>
        </p:nvPicPr>
        <p:blipFill>
          <a:blip r:embed="rId2"/>
          <a:stretch>
            <a:fillRect/>
          </a:stretch>
        </p:blipFill>
        <p:spPr>
          <a:xfrm>
            <a:off x="8778327" y="2094931"/>
            <a:ext cx="2605867" cy="2749795"/>
          </a:xfrm>
          <a:prstGeom prst="rect">
            <a:avLst/>
          </a:prstGeom>
        </p:spPr>
      </p:pic>
      <p:sp>
        <p:nvSpPr>
          <p:cNvPr id="14" name="Text 10"/>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A9D2B5"/>
                </a:solidFill>
                <a:latin typeface="Calibri" pitchFamily="34" charset="0"/>
                <a:ea typeface="Calibri" pitchFamily="34" charset="-122"/>
                <a:cs typeface="Calibri" pitchFamily="34" charset="-120"/>
              </a:rPr>
              <a:t>27</a:t>
            </a:r>
            <a:endParaRPr lang="tr-TR" sz="9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 · METAVERİ VE BİRİMLER</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Her ölçümün bir kimliği olmalı</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Copa-Cogeca vd. (2020); ISOBUS Data Dictionary, DDI 90</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28</a:t>
            </a:r>
            <a:endParaRPr lang="tr-TR" sz="900" dirty="0"/>
          </a:p>
        </p:txBody>
      </p:sp>
      <p:sp>
        <p:nvSpPr>
          <p:cNvPr id="7" name="Shape 4"/>
          <p:cNvSpPr/>
          <p:nvPr/>
        </p:nvSpPr>
        <p:spPr>
          <a:xfrm>
            <a:off x="548640" y="2231098"/>
            <a:ext cx="4754880" cy="1170752"/>
          </a:xfrm>
          <a:prstGeom prst="roundRect">
            <a:avLst>
              <a:gd name="adj" fmla="val 7810"/>
            </a:avLst>
          </a:prstGeom>
          <a:solidFill>
            <a:srgbClr val="F5F6F1"/>
          </a:solidFill>
          <a:ln w="9525">
            <a:solidFill>
              <a:srgbClr val="DFE6DC"/>
            </a:solidFill>
            <a:prstDash val="solid"/>
          </a:ln>
        </p:spPr>
      </p:sp>
      <p:sp>
        <p:nvSpPr>
          <p:cNvPr id="8" name="Text 5"/>
          <p:cNvSpPr txBox="1"/>
          <p:nvPr/>
        </p:nvSpPr>
        <p:spPr>
          <a:xfrm>
            <a:off x="777240" y="2336843"/>
            <a:ext cx="2194560" cy="226597"/>
          </a:xfrm>
          <a:prstGeom prst="rect">
            <a:avLst/>
          </a:prstGeom>
          <a:noFill/>
          <a:ln/>
        </p:spPr>
        <p:txBody>
          <a:bodyPr wrap="square" lIns="0" tIns="0" rIns="0" bIns="0" rtlCol="0" anchor="t"/>
          <a:lstStyle/>
          <a:p>
            <a:pPr indent="0" marL="0">
              <a:buNone/>
            </a:pPr>
            <a:r>
              <a:rPr lang="tr-TR" altLang="en-US" sz="1080" b="1" dirty="0">
                <a:solidFill>
                  <a:srgbClr val="5A6862"/>
                </a:solidFill>
                <a:latin typeface="Calibri" pitchFamily="34" charset="0"/>
                <a:ea typeface="Calibri" pitchFamily="34" charset="-122"/>
                <a:cs typeface="Calibri" pitchFamily="34" charset="-120"/>
              </a:rPr>
              <a:t>TEK BAŞINA</a:t>
            </a:r>
            <a:endParaRPr lang="tr-TR" sz="1080" dirty="0"/>
          </a:p>
        </p:txBody>
      </p:sp>
      <p:sp>
        <p:nvSpPr>
          <p:cNvPr id="9" name="Text 6"/>
          <p:cNvSpPr txBox="1"/>
          <p:nvPr/>
        </p:nvSpPr>
        <p:spPr>
          <a:xfrm>
            <a:off x="777240" y="2548334"/>
            <a:ext cx="1920240" cy="755324"/>
          </a:xfrm>
          <a:prstGeom prst="rect">
            <a:avLst/>
          </a:prstGeom>
          <a:noFill/>
          <a:ln/>
        </p:spPr>
        <p:txBody>
          <a:bodyPr wrap="square" lIns="0" tIns="0" rIns="0" bIns="0" rtlCol="0" anchor="ctr"/>
          <a:lstStyle/>
          <a:p>
            <a:pPr indent="0" marL="0">
              <a:buNone/>
            </a:pPr>
            <a:r>
              <a:rPr lang="tr-TR" altLang="en-US" sz="4860" b="1" dirty="0">
                <a:solidFill>
                  <a:srgbClr val="9AA59F"/>
                </a:solidFill>
                <a:latin typeface="Calibri" pitchFamily="34" charset="0"/>
                <a:ea typeface="Calibri" pitchFamily="34" charset="-122"/>
                <a:cs typeface="Calibri" pitchFamily="34" charset="-120"/>
              </a:rPr>
              <a:t>%24</a:t>
            </a:r>
            <a:endParaRPr lang="tr-TR" sz="4860" dirty="0"/>
          </a:p>
        </p:txBody>
      </p:sp>
      <p:sp>
        <p:nvSpPr>
          <p:cNvPr id="10" name="Text 7"/>
          <p:cNvSpPr txBox="1"/>
          <p:nvPr/>
        </p:nvSpPr>
        <p:spPr>
          <a:xfrm>
            <a:off x="2788920" y="2548334"/>
            <a:ext cx="2286000" cy="755324"/>
          </a:xfrm>
          <a:prstGeom prst="rect">
            <a:avLst/>
          </a:prstGeom>
          <a:noFill/>
          <a:ln/>
        </p:spPr>
        <p:txBody>
          <a:bodyPr wrap="square" lIns="0" tIns="0" rIns="0" bIns="0" rtlCol="0" anchor="ctr"/>
          <a:lstStyle/>
          <a:p>
            <a:pPr indent="0" marL="0">
              <a:buNone/>
            </a:pPr>
            <a:r>
              <a:rPr lang="tr-TR" altLang="en-US" sz="1440" i="1" dirty="0">
                <a:solidFill>
                  <a:srgbClr val="5A6862"/>
                </a:solidFill>
                <a:latin typeface="Calibri" pitchFamily="34" charset="0"/>
                <a:ea typeface="Calibri" pitchFamily="34" charset="-122"/>
                <a:cs typeface="Calibri" pitchFamily="34" charset="-120"/>
              </a:rPr>
              <a:t>bir şey anlatmaz</a:t>
            </a:r>
            <a:endParaRPr lang="tr-TR" sz="1440" dirty="0"/>
          </a:p>
        </p:txBody>
      </p:sp>
      <p:sp>
        <p:nvSpPr>
          <p:cNvPr id="11" name="Shape 8"/>
          <p:cNvSpPr/>
          <p:nvPr/>
        </p:nvSpPr>
        <p:spPr>
          <a:xfrm>
            <a:off x="2743200" y="3462276"/>
            <a:ext cx="365760" cy="317236"/>
          </a:xfrm>
          <a:prstGeom prst="downArrow">
            <a:avLst/>
          </a:prstGeom>
          <a:solidFill>
            <a:srgbClr val="BFE0C8"/>
          </a:solidFill>
          <a:ln w="12700">
            <a:solidFill>
              <a:srgbClr val="BFE0C8"/>
            </a:solidFill>
            <a:prstDash val="solid"/>
          </a:ln>
        </p:spPr>
      </p:sp>
      <p:sp>
        <p:nvSpPr>
          <p:cNvPr id="12" name="Shape 9"/>
          <p:cNvSpPr/>
          <p:nvPr/>
        </p:nvSpPr>
        <p:spPr>
          <a:xfrm>
            <a:off x="548640" y="3839937"/>
            <a:ext cx="4754880" cy="1306710"/>
          </a:xfrm>
          <a:prstGeom prst="roundRect">
            <a:avLst>
              <a:gd name="adj" fmla="val 6998"/>
            </a:avLst>
          </a:prstGeom>
          <a:solidFill>
            <a:srgbClr val="E6F3EA"/>
          </a:solidFill>
          <a:ln w="9525">
            <a:solidFill>
              <a:srgbClr val="E6F3EA"/>
            </a:solidFill>
            <a:prstDash val="solid"/>
          </a:ln>
        </p:spPr>
      </p:sp>
      <p:sp>
        <p:nvSpPr>
          <p:cNvPr id="13" name="Text 10"/>
          <p:cNvSpPr txBox="1"/>
          <p:nvPr/>
        </p:nvSpPr>
        <p:spPr>
          <a:xfrm>
            <a:off x="822960" y="3991002"/>
            <a:ext cx="4206240" cy="1004580"/>
          </a:xfrm>
          <a:prstGeom prst="rect">
            <a:avLst/>
          </a:prstGeom>
          <a:noFill/>
          <a:ln/>
        </p:spPr>
        <p:txBody>
          <a:bodyPr wrap="square" lIns="0" tIns="0" rIns="0" bIns="0" rtlCol="0" anchor="ctr">
            <a:normAutofit/>
          </a:bodyPr>
          <a:lstStyle/>
          <a:p>
            <a:pPr indent="0" marL="0">
              <a:buNone/>
            </a:pPr>
            <a:r>
              <a:rPr lang="tr-TR" altLang="en-US" sz="1530" b="1" dirty="0">
                <a:solidFill>
                  <a:srgbClr val="0E3D1E"/>
                </a:solidFill>
                <a:latin typeface="Calibri" pitchFamily="34" charset="0"/>
                <a:ea typeface="Calibri" pitchFamily="34" charset="-122"/>
                <a:cs typeface="Calibri" pitchFamily="34" charset="-120"/>
              </a:rPr>
              <a:t>K-3 parselinde, 30 cm derinlikte, 14 Temmuz saat 06:00'da, kapasitif sensörle ölçülen hacimsel toprak nemi %24</a:t>
            </a:r>
            <a:endParaRPr lang="tr-TR" sz="1530" dirty="0"/>
          </a:p>
        </p:txBody>
      </p:sp>
      <p:sp>
        <p:nvSpPr>
          <p:cNvPr id="14" name="Shape 11"/>
          <p:cNvSpPr/>
          <p:nvPr/>
        </p:nvSpPr>
        <p:spPr>
          <a:xfrm>
            <a:off x="5715000" y="2231098"/>
            <a:ext cx="1600200" cy="468301"/>
          </a:xfrm>
          <a:prstGeom prst="roundRect">
            <a:avLst>
              <a:gd name="adj" fmla="val 15621"/>
            </a:avLst>
          </a:prstGeom>
          <a:solidFill>
            <a:srgbClr val="1F7A3A"/>
          </a:solidFill>
          <a:ln w="12700">
            <a:solidFill>
              <a:srgbClr val="1F7A3A"/>
            </a:solidFill>
            <a:prstDash val="solid"/>
          </a:ln>
        </p:spPr>
      </p:sp>
      <p:sp>
        <p:nvSpPr>
          <p:cNvPr id="15" name="Text 12"/>
          <p:cNvSpPr txBox="1"/>
          <p:nvPr/>
        </p:nvSpPr>
        <p:spPr>
          <a:xfrm>
            <a:off x="5715000" y="2231098"/>
            <a:ext cx="1600200" cy="468301"/>
          </a:xfrm>
          <a:prstGeom prst="rect">
            <a:avLst/>
          </a:prstGeom>
          <a:noFill/>
          <a:ln/>
        </p:spPr>
        <p:txBody>
          <a:bodyPr wrap="square" lIns="0" tIns="0" rIns="0" bIns="0" rtlCol="0" anchor="ctr">
            <a:normAutofit/>
          </a:bodyPr>
          <a:lstStyle/>
          <a:p>
            <a:pPr algn="ctr" indent="0" marL="0">
              <a:buNone/>
            </a:pPr>
            <a:r>
              <a:rPr lang="tr-TR" altLang="en-US" sz="1220" b="1" dirty="0">
                <a:solidFill>
                  <a:srgbClr val="FFFFFF"/>
                </a:solidFill>
                <a:latin typeface="Calibri" pitchFamily="34" charset="0"/>
                <a:ea typeface="Calibri" pitchFamily="34" charset="-122"/>
                <a:cs typeface="Calibri" pitchFamily="34" charset="-120"/>
              </a:rPr>
              <a:t>NE</a:t>
            </a:r>
            <a:endParaRPr lang="tr-TR" sz="1220" dirty="0"/>
          </a:p>
        </p:txBody>
      </p:sp>
      <p:sp>
        <p:nvSpPr>
          <p:cNvPr id="16" name="Text 13"/>
          <p:cNvSpPr txBox="1"/>
          <p:nvPr/>
        </p:nvSpPr>
        <p:spPr>
          <a:xfrm>
            <a:off x="7498080" y="2231098"/>
            <a:ext cx="4144975" cy="468301"/>
          </a:xfrm>
          <a:prstGeom prst="rect">
            <a:avLst/>
          </a:prstGeom>
          <a:noFill/>
          <a:ln/>
        </p:spPr>
        <p:txBody>
          <a:bodyPr wrap="square" lIns="0" tIns="0" rIns="0" bIns="0" rtlCol="0" anchor="ctr">
            <a:normAutofit/>
          </a:bodyPr>
          <a:lstStyle/>
          <a:p>
            <a:pPr indent="0" marL="0">
              <a:buNone/>
            </a:pPr>
            <a:r>
              <a:rPr lang="tr-TR" altLang="en-US" sz="1260" dirty="0">
                <a:solidFill>
                  <a:srgbClr val="1B2420"/>
                </a:solidFill>
                <a:latin typeface="Calibri" pitchFamily="34" charset="0"/>
                <a:ea typeface="Calibri" pitchFamily="34" charset="-122"/>
                <a:cs typeface="Calibri" pitchFamily="34" charset="-120"/>
              </a:rPr>
              <a:t>ölçülen büyüklük ve birimi (hacimsel nem, %)</a:t>
            </a:r>
            <a:endParaRPr lang="tr-TR" sz="1260" dirty="0"/>
          </a:p>
        </p:txBody>
      </p:sp>
      <p:sp>
        <p:nvSpPr>
          <p:cNvPr id="17" name="Shape 14"/>
          <p:cNvSpPr/>
          <p:nvPr/>
        </p:nvSpPr>
        <p:spPr>
          <a:xfrm>
            <a:off x="5715000" y="2805144"/>
            <a:ext cx="1600200" cy="468301"/>
          </a:xfrm>
          <a:prstGeom prst="roundRect">
            <a:avLst>
              <a:gd name="adj" fmla="val 15621"/>
            </a:avLst>
          </a:prstGeom>
          <a:solidFill>
            <a:srgbClr val="0E7490"/>
          </a:solidFill>
          <a:ln w="12700">
            <a:solidFill>
              <a:srgbClr val="0E7490"/>
            </a:solidFill>
            <a:prstDash val="solid"/>
          </a:ln>
        </p:spPr>
      </p:sp>
      <p:sp>
        <p:nvSpPr>
          <p:cNvPr id="18" name="Text 15"/>
          <p:cNvSpPr txBox="1"/>
          <p:nvPr/>
        </p:nvSpPr>
        <p:spPr>
          <a:xfrm>
            <a:off x="5715000" y="2805144"/>
            <a:ext cx="1600200" cy="468301"/>
          </a:xfrm>
          <a:prstGeom prst="rect">
            <a:avLst/>
          </a:prstGeom>
          <a:noFill/>
          <a:ln/>
        </p:spPr>
        <p:txBody>
          <a:bodyPr wrap="square" lIns="0" tIns="0" rIns="0" bIns="0" rtlCol="0" anchor="ctr">
            <a:normAutofit/>
          </a:bodyPr>
          <a:lstStyle/>
          <a:p>
            <a:pPr algn="ctr" indent="0" marL="0">
              <a:buNone/>
            </a:pPr>
            <a:r>
              <a:rPr lang="tr-TR" altLang="en-US" sz="1220" b="1" dirty="0">
                <a:solidFill>
                  <a:srgbClr val="FFFFFF"/>
                </a:solidFill>
                <a:latin typeface="Calibri" pitchFamily="34" charset="0"/>
                <a:ea typeface="Calibri" pitchFamily="34" charset="-122"/>
                <a:cs typeface="Calibri" pitchFamily="34" charset="-120"/>
              </a:rPr>
              <a:t>NEREDE</a:t>
            </a:r>
            <a:endParaRPr lang="tr-TR" sz="1220" dirty="0"/>
          </a:p>
        </p:txBody>
      </p:sp>
      <p:sp>
        <p:nvSpPr>
          <p:cNvPr id="19" name="Text 16"/>
          <p:cNvSpPr txBox="1"/>
          <p:nvPr/>
        </p:nvSpPr>
        <p:spPr>
          <a:xfrm>
            <a:off x="7498080" y="2805144"/>
            <a:ext cx="4144975" cy="468301"/>
          </a:xfrm>
          <a:prstGeom prst="rect">
            <a:avLst/>
          </a:prstGeom>
          <a:noFill/>
          <a:ln/>
        </p:spPr>
        <p:txBody>
          <a:bodyPr wrap="square" lIns="0" tIns="0" rIns="0" bIns="0" rtlCol="0" anchor="ctr">
            <a:normAutofit/>
          </a:bodyPr>
          <a:lstStyle/>
          <a:p>
            <a:pPr indent="0" marL="0">
              <a:buNone/>
            </a:pPr>
            <a:r>
              <a:rPr lang="tr-TR" altLang="en-US" sz="1260" dirty="0">
                <a:solidFill>
                  <a:srgbClr val="1B2420"/>
                </a:solidFill>
                <a:latin typeface="Calibri" pitchFamily="34" charset="0"/>
                <a:ea typeface="Calibri" pitchFamily="34" charset="-122"/>
                <a:cs typeface="Calibri" pitchFamily="34" charset="-120"/>
              </a:rPr>
              <a:t>parsel kodu ve koordinat ya da derinlik (K-3, 30 cm)</a:t>
            </a:r>
            <a:endParaRPr lang="tr-TR" sz="1260" dirty="0"/>
          </a:p>
        </p:txBody>
      </p:sp>
      <p:sp>
        <p:nvSpPr>
          <p:cNvPr id="20" name="Shape 17"/>
          <p:cNvSpPr/>
          <p:nvPr/>
        </p:nvSpPr>
        <p:spPr>
          <a:xfrm>
            <a:off x="5715000" y="3379190"/>
            <a:ext cx="1600200" cy="468301"/>
          </a:xfrm>
          <a:prstGeom prst="roundRect">
            <a:avLst>
              <a:gd name="adj" fmla="val 15621"/>
            </a:avLst>
          </a:prstGeom>
          <a:solidFill>
            <a:srgbClr val="A16207"/>
          </a:solidFill>
          <a:ln w="12700">
            <a:solidFill>
              <a:srgbClr val="A16207"/>
            </a:solidFill>
            <a:prstDash val="solid"/>
          </a:ln>
        </p:spPr>
      </p:sp>
      <p:sp>
        <p:nvSpPr>
          <p:cNvPr id="21" name="Text 18"/>
          <p:cNvSpPr txBox="1"/>
          <p:nvPr/>
        </p:nvSpPr>
        <p:spPr>
          <a:xfrm>
            <a:off x="5715000" y="3379190"/>
            <a:ext cx="1600200" cy="468301"/>
          </a:xfrm>
          <a:prstGeom prst="rect">
            <a:avLst/>
          </a:prstGeom>
          <a:noFill/>
          <a:ln/>
        </p:spPr>
        <p:txBody>
          <a:bodyPr wrap="square" lIns="0" tIns="0" rIns="0" bIns="0" rtlCol="0" anchor="ctr">
            <a:normAutofit/>
          </a:bodyPr>
          <a:lstStyle/>
          <a:p>
            <a:pPr algn="ctr" indent="0" marL="0">
              <a:buNone/>
            </a:pPr>
            <a:r>
              <a:rPr lang="tr-TR" altLang="en-US" sz="1220" b="1" dirty="0">
                <a:solidFill>
                  <a:srgbClr val="FFFFFF"/>
                </a:solidFill>
                <a:latin typeface="Calibri" pitchFamily="34" charset="0"/>
                <a:ea typeface="Calibri" pitchFamily="34" charset="-122"/>
                <a:cs typeface="Calibri" pitchFamily="34" charset="-120"/>
              </a:rPr>
              <a:t>NE ZAMAN</a:t>
            </a:r>
            <a:endParaRPr lang="tr-TR" sz="1220" dirty="0"/>
          </a:p>
        </p:txBody>
      </p:sp>
      <p:sp>
        <p:nvSpPr>
          <p:cNvPr id="22" name="Text 19"/>
          <p:cNvSpPr txBox="1"/>
          <p:nvPr/>
        </p:nvSpPr>
        <p:spPr>
          <a:xfrm>
            <a:off x="7498080" y="3379190"/>
            <a:ext cx="4144975" cy="468301"/>
          </a:xfrm>
          <a:prstGeom prst="rect">
            <a:avLst/>
          </a:prstGeom>
          <a:noFill/>
          <a:ln/>
        </p:spPr>
        <p:txBody>
          <a:bodyPr wrap="square" lIns="0" tIns="0" rIns="0" bIns="0" rtlCol="0" anchor="ctr">
            <a:normAutofit/>
          </a:bodyPr>
          <a:lstStyle/>
          <a:p>
            <a:pPr indent="0" marL="0">
              <a:buNone/>
            </a:pPr>
            <a:r>
              <a:rPr lang="tr-TR" altLang="en-US" sz="1260" dirty="0">
                <a:solidFill>
                  <a:srgbClr val="1B2420"/>
                </a:solidFill>
                <a:latin typeface="Calibri" pitchFamily="34" charset="0"/>
                <a:ea typeface="Calibri" pitchFamily="34" charset="-122"/>
                <a:cs typeface="Calibri" pitchFamily="34" charset="-120"/>
              </a:rPr>
              <a:t>tarih, saat ve saat dilimi</a:t>
            </a:r>
            <a:endParaRPr lang="tr-TR" sz="1260" dirty="0"/>
          </a:p>
        </p:txBody>
      </p:sp>
      <p:sp>
        <p:nvSpPr>
          <p:cNvPr id="23" name="Shape 20"/>
          <p:cNvSpPr/>
          <p:nvPr/>
        </p:nvSpPr>
        <p:spPr>
          <a:xfrm>
            <a:off x="5715000" y="3953236"/>
            <a:ext cx="1600200" cy="468301"/>
          </a:xfrm>
          <a:prstGeom prst="roundRect">
            <a:avLst>
              <a:gd name="adj" fmla="val 15621"/>
            </a:avLst>
          </a:prstGeom>
          <a:solidFill>
            <a:srgbClr val="16602D"/>
          </a:solidFill>
          <a:ln w="12700">
            <a:solidFill>
              <a:srgbClr val="16602D"/>
            </a:solidFill>
            <a:prstDash val="solid"/>
          </a:ln>
        </p:spPr>
      </p:sp>
      <p:sp>
        <p:nvSpPr>
          <p:cNvPr id="24" name="Text 21"/>
          <p:cNvSpPr txBox="1"/>
          <p:nvPr/>
        </p:nvSpPr>
        <p:spPr>
          <a:xfrm>
            <a:off x="5715000" y="3953236"/>
            <a:ext cx="1600200" cy="468301"/>
          </a:xfrm>
          <a:prstGeom prst="rect">
            <a:avLst/>
          </a:prstGeom>
          <a:noFill/>
          <a:ln/>
        </p:spPr>
        <p:txBody>
          <a:bodyPr wrap="square" lIns="0" tIns="0" rIns="0" bIns="0" rtlCol="0" anchor="ctr">
            <a:normAutofit/>
          </a:bodyPr>
          <a:lstStyle/>
          <a:p>
            <a:pPr algn="ctr" indent="0" marL="0">
              <a:buNone/>
            </a:pPr>
            <a:r>
              <a:rPr lang="tr-TR" altLang="en-US" sz="1220" b="1" dirty="0">
                <a:solidFill>
                  <a:srgbClr val="FFFFFF"/>
                </a:solidFill>
                <a:latin typeface="Calibri" pitchFamily="34" charset="0"/>
                <a:ea typeface="Calibri" pitchFamily="34" charset="-122"/>
                <a:cs typeface="Calibri" pitchFamily="34" charset="-120"/>
              </a:rPr>
              <a:t>NASIL</a:t>
            </a:r>
            <a:endParaRPr lang="tr-TR" sz="1220" dirty="0"/>
          </a:p>
        </p:txBody>
      </p:sp>
      <p:sp>
        <p:nvSpPr>
          <p:cNvPr id="25" name="Text 22"/>
          <p:cNvSpPr txBox="1"/>
          <p:nvPr/>
        </p:nvSpPr>
        <p:spPr>
          <a:xfrm>
            <a:off x="7498080" y="3953236"/>
            <a:ext cx="4144975" cy="468301"/>
          </a:xfrm>
          <a:prstGeom prst="rect">
            <a:avLst/>
          </a:prstGeom>
          <a:noFill/>
          <a:ln/>
        </p:spPr>
        <p:txBody>
          <a:bodyPr wrap="square" lIns="0" tIns="0" rIns="0" bIns="0" rtlCol="0" anchor="ctr">
            <a:normAutofit/>
          </a:bodyPr>
          <a:lstStyle/>
          <a:p>
            <a:pPr indent="0" marL="0">
              <a:buNone/>
            </a:pPr>
            <a:r>
              <a:rPr lang="tr-TR" altLang="en-US" sz="1260" dirty="0">
                <a:solidFill>
                  <a:srgbClr val="1B2420"/>
                </a:solidFill>
                <a:latin typeface="Calibri" pitchFamily="34" charset="0"/>
                <a:ea typeface="Calibri" pitchFamily="34" charset="-122"/>
                <a:cs typeface="Calibri" pitchFamily="34" charset="-120"/>
              </a:rPr>
              <a:t>cihaz, model, kalibrasyon tarihi, yöntem</a:t>
            </a:r>
            <a:endParaRPr lang="tr-TR" sz="1260" dirty="0"/>
          </a:p>
        </p:txBody>
      </p:sp>
      <p:sp>
        <p:nvSpPr>
          <p:cNvPr id="26" name="Shape 23"/>
          <p:cNvSpPr/>
          <p:nvPr/>
        </p:nvSpPr>
        <p:spPr>
          <a:xfrm>
            <a:off x="5715000" y="4527282"/>
            <a:ext cx="1600200" cy="468301"/>
          </a:xfrm>
          <a:prstGeom prst="roundRect">
            <a:avLst>
              <a:gd name="adj" fmla="val 15621"/>
            </a:avLst>
          </a:prstGeom>
          <a:solidFill>
            <a:srgbClr val="854D0E"/>
          </a:solidFill>
          <a:ln w="12700">
            <a:solidFill>
              <a:srgbClr val="854D0E"/>
            </a:solidFill>
            <a:prstDash val="solid"/>
          </a:ln>
        </p:spPr>
      </p:sp>
      <p:sp>
        <p:nvSpPr>
          <p:cNvPr id="27" name="Text 24"/>
          <p:cNvSpPr txBox="1"/>
          <p:nvPr/>
        </p:nvSpPr>
        <p:spPr>
          <a:xfrm>
            <a:off x="5715000" y="4527282"/>
            <a:ext cx="1600200" cy="468301"/>
          </a:xfrm>
          <a:prstGeom prst="rect">
            <a:avLst/>
          </a:prstGeom>
          <a:noFill/>
          <a:ln/>
        </p:spPr>
        <p:txBody>
          <a:bodyPr wrap="square" lIns="0" tIns="0" rIns="0" bIns="0" rtlCol="0" anchor="ctr">
            <a:normAutofit/>
          </a:bodyPr>
          <a:lstStyle/>
          <a:p>
            <a:pPr algn="ctr" indent="0" marL="0">
              <a:buNone/>
            </a:pPr>
            <a:r>
              <a:rPr lang="tr-TR" altLang="en-US" sz="1220" b="1" dirty="0">
                <a:solidFill>
                  <a:srgbClr val="FFFFFF"/>
                </a:solidFill>
                <a:latin typeface="Calibri" pitchFamily="34" charset="0"/>
                <a:ea typeface="Calibri" pitchFamily="34" charset="-122"/>
                <a:cs typeface="Calibri" pitchFamily="34" charset="-120"/>
              </a:rPr>
              <a:t>KİM</a:t>
            </a:r>
            <a:endParaRPr lang="tr-TR" sz="1220" dirty="0"/>
          </a:p>
        </p:txBody>
      </p:sp>
      <p:sp>
        <p:nvSpPr>
          <p:cNvPr id="28" name="Text 25"/>
          <p:cNvSpPr txBox="1"/>
          <p:nvPr/>
        </p:nvSpPr>
        <p:spPr>
          <a:xfrm>
            <a:off x="7498080" y="4527282"/>
            <a:ext cx="4144975" cy="468301"/>
          </a:xfrm>
          <a:prstGeom prst="rect">
            <a:avLst/>
          </a:prstGeom>
          <a:noFill/>
          <a:ln/>
        </p:spPr>
        <p:txBody>
          <a:bodyPr wrap="square" lIns="0" tIns="0" rIns="0" bIns="0" rtlCol="0" anchor="ctr">
            <a:normAutofit/>
          </a:bodyPr>
          <a:lstStyle/>
          <a:p>
            <a:pPr indent="0" marL="0">
              <a:buNone/>
            </a:pPr>
            <a:r>
              <a:rPr lang="tr-TR" altLang="en-US" sz="1260" dirty="0">
                <a:solidFill>
                  <a:srgbClr val="1B2420"/>
                </a:solidFill>
                <a:latin typeface="Calibri" pitchFamily="34" charset="0"/>
                <a:ea typeface="Calibri" pitchFamily="34" charset="-122"/>
                <a:cs typeface="Calibri" pitchFamily="34" charset="-120"/>
              </a:rPr>
              <a:t>ölçen ya da kaydeden, düzeltme yapan kişi</a:t>
            </a:r>
            <a:endParaRPr lang="tr-TR" sz="1260" dirty="0"/>
          </a:p>
        </p:txBody>
      </p:sp>
      <p:sp>
        <p:nvSpPr>
          <p:cNvPr id="29" name="Shape 26"/>
          <p:cNvSpPr/>
          <p:nvPr/>
        </p:nvSpPr>
        <p:spPr>
          <a:xfrm>
            <a:off x="548640" y="5282606"/>
            <a:ext cx="3545738" cy="468301"/>
          </a:xfrm>
          <a:prstGeom prst="roundRect">
            <a:avLst>
              <a:gd name="adj" fmla="val 19526"/>
            </a:avLst>
          </a:prstGeom>
          <a:solidFill>
            <a:srgbClr val="FBF1DC"/>
          </a:solidFill>
          <a:ln w="9525">
            <a:solidFill>
              <a:srgbClr val="FBF1DC"/>
            </a:solidFill>
            <a:prstDash val="solid"/>
          </a:ln>
        </p:spPr>
      </p:sp>
      <p:sp>
        <p:nvSpPr>
          <p:cNvPr id="30" name="Text 27"/>
          <p:cNvSpPr txBox="1"/>
          <p:nvPr/>
        </p:nvSpPr>
        <p:spPr>
          <a:xfrm>
            <a:off x="713232" y="5312818"/>
            <a:ext cx="3216554" cy="407875"/>
          </a:xfrm>
          <a:prstGeom prst="rect">
            <a:avLst/>
          </a:prstGeom>
          <a:noFill/>
          <a:ln/>
        </p:spPr>
        <p:txBody>
          <a:bodyPr wrap="square" lIns="0" tIns="0" rIns="0" bIns="0" rtlCol="0" anchor="ctr">
            <a:normAutofit/>
          </a:bodyPr>
          <a:lstStyle/>
          <a:p>
            <a:pPr indent="0" marL="0">
              <a:buNone/>
            </a:pPr>
            <a:r>
              <a:rPr lang="tr-TR" altLang="en-US" sz="1080" b="1" dirty="0">
                <a:solidFill>
                  <a:srgbClr val="854D0E"/>
                </a:solidFill>
                <a:latin typeface="Calibri" pitchFamily="34" charset="0"/>
                <a:ea typeface="Calibri" pitchFamily="34" charset="-122"/>
                <a:cs typeface="Calibri" pitchFamily="34" charset="-120"/>
              </a:rPr>
              <a:t>1 ha = 10 da: "20 kg/da" ile "20 kg/ha" arasında on kat fark var</a:t>
            </a:r>
            <a:endParaRPr lang="tr-TR" sz="1080" dirty="0"/>
          </a:p>
        </p:txBody>
      </p:sp>
      <p:sp>
        <p:nvSpPr>
          <p:cNvPr id="31" name="Shape 28"/>
          <p:cNvSpPr/>
          <p:nvPr/>
        </p:nvSpPr>
        <p:spPr>
          <a:xfrm>
            <a:off x="4322978" y="5282606"/>
            <a:ext cx="3545738" cy="468301"/>
          </a:xfrm>
          <a:prstGeom prst="roundRect">
            <a:avLst>
              <a:gd name="adj" fmla="val 19526"/>
            </a:avLst>
          </a:prstGeom>
          <a:solidFill>
            <a:srgbClr val="FBF1DC"/>
          </a:solidFill>
          <a:ln w="9525">
            <a:solidFill>
              <a:srgbClr val="FBF1DC"/>
            </a:solidFill>
            <a:prstDash val="solid"/>
          </a:ln>
        </p:spPr>
      </p:sp>
      <p:sp>
        <p:nvSpPr>
          <p:cNvPr id="32" name="Text 29"/>
          <p:cNvSpPr txBox="1"/>
          <p:nvPr/>
        </p:nvSpPr>
        <p:spPr>
          <a:xfrm>
            <a:off x="4487570" y="5312818"/>
            <a:ext cx="3216554" cy="407875"/>
          </a:xfrm>
          <a:prstGeom prst="rect">
            <a:avLst/>
          </a:prstGeom>
          <a:noFill/>
          <a:ln/>
        </p:spPr>
        <p:txBody>
          <a:bodyPr wrap="square" lIns="0" tIns="0" rIns="0" bIns="0" rtlCol="0" anchor="ctr">
            <a:normAutofit/>
          </a:bodyPr>
          <a:lstStyle/>
          <a:p>
            <a:pPr indent="0" marL="0">
              <a:buNone/>
            </a:pPr>
            <a:r>
              <a:rPr lang="tr-TR" altLang="en-US" sz="1080" b="1" dirty="0">
                <a:solidFill>
                  <a:srgbClr val="854D0E"/>
                </a:solidFill>
                <a:latin typeface="Calibri" pitchFamily="34" charset="0"/>
                <a:ea typeface="Calibri" pitchFamily="34" charset="-122"/>
                <a:cs typeface="Calibri" pitchFamily="34" charset="-120"/>
              </a:rPr>
              <a:t>1 mm su = 1 m³/da</a:t>
            </a:r>
            <a:endParaRPr lang="tr-TR" sz="1080" dirty="0"/>
          </a:p>
        </p:txBody>
      </p:sp>
      <p:sp>
        <p:nvSpPr>
          <p:cNvPr id="33" name="Shape 30"/>
          <p:cNvSpPr/>
          <p:nvPr/>
        </p:nvSpPr>
        <p:spPr>
          <a:xfrm>
            <a:off x="8097317" y="5282606"/>
            <a:ext cx="3545738" cy="468301"/>
          </a:xfrm>
          <a:prstGeom prst="roundRect">
            <a:avLst>
              <a:gd name="adj" fmla="val 19526"/>
            </a:avLst>
          </a:prstGeom>
          <a:solidFill>
            <a:srgbClr val="FBF1DC"/>
          </a:solidFill>
          <a:ln w="9525">
            <a:solidFill>
              <a:srgbClr val="FBF1DC"/>
            </a:solidFill>
            <a:prstDash val="solid"/>
          </a:ln>
        </p:spPr>
      </p:sp>
      <p:sp>
        <p:nvSpPr>
          <p:cNvPr id="34" name="Text 31"/>
          <p:cNvSpPr txBox="1"/>
          <p:nvPr/>
        </p:nvSpPr>
        <p:spPr>
          <a:xfrm>
            <a:off x="8261909" y="5312818"/>
            <a:ext cx="3216554" cy="407875"/>
          </a:xfrm>
          <a:prstGeom prst="rect">
            <a:avLst/>
          </a:prstGeom>
          <a:noFill/>
          <a:ln/>
        </p:spPr>
        <p:txBody>
          <a:bodyPr wrap="square" lIns="0" tIns="0" rIns="0" bIns="0" rtlCol="0" anchor="ctr">
            <a:normAutofit/>
          </a:bodyPr>
          <a:lstStyle/>
          <a:p>
            <a:pPr indent="0" marL="0">
              <a:buNone/>
            </a:pPr>
            <a:r>
              <a:rPr lang="tr-TR" altLang="en-US" sz="1080" b="1" dirty="0">
                <a:solidFill>
                  <a:srgbClr val="854D0E"/>
                </a:solidFill>
                <a:latin typeface="Calibri" pitchFamily="34" charset="0"/>
                <a:ea typeface="Calibri" pitchFamily="34" charset="-122"/>
                <a:cs typeface="Calibri" pitchFamily="34" charset="-120"/>
              </a:rPr>
              <a:t>Koordinat sırası: enlem-boylam mı, boylam-enlem mi?</a:t>
            </a:r>
            <a:endParaRPr lang="tr-TR" sz="108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1 VE 8 · VERİ SINIFLANDIRMA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Veriyi dört açıdan sınıflandırın</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Copa-Cogeca vd. (2020); AgGateway, ADAPT; AEF, ISOBUS</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29</a:t>
            </a:r>
            <a:endParaRPr lang="tr-TR" sz="900" dirty="0"/>
          </a:p>
        </p:txBody>
      </p:sp>
      <p:sp>
        <p:nvSpPr>
          <p:cNvPr id="7" name="Shape 4"/>
          <p:cNvSpPr/>
          <p:nvPr/>
        </p:nvSpPr>
        <p:spPr>
          <a:xfrm>
            <a:off x="548640" y="2231098"/>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1</a:t>
            </a:r>
            <a:endParaRPr lang="tr-TR" sz="1240" dirty="0"/>
          </a:p>
        </p:txBody>
      </p:sp>
      <p:sp>
        <p:nvSpPr>
          <p:cNvPr id="10" name="Text 7"/>
          <p:cNvSpPr txBox="1"/>
          <p:nvPr/>
        </p:nvSpPr>
        <p:spPr>
          <a:xfrm>
            <a:off x="1353312" y="2351950"/>
            <a:ext cx="4431640" cy="453194"/>
          </a:xfrm>
          <a:prstGeom prst="rect">
            <a:avLst/>
          </a:prstGeom>
          <a:noFill/>
          <a:ln/>
        </p:spPr>
        <p:txBody>
          <a:bodyPr wrap="square" lIns="0" tIns="0" rIns="0" bIns="0" rtlCol="0" anchor="ctr">
            <a:normAutofit/>
          </a:bodyPr>
          <a:lstStyle/>
          <a:p>
            <a:pPr indent="0" marL="0">
              <a:buNone/>
            </a:pPr>
            <a:r>
              <a:rPr lang="tr-TR" altLang="en-US" sz="1580" b="1" dirty="0">
                <a:solidFill>
                  <a:srgbClr val="1B2420"/>
                </a:solidFill>
                <a:latin typeface="Calibri" pitchFamily="34" charset="0"/>
                <a:ea typeface="Calibri" pitchFamily="34" charset="-122"/>
                <a:cs typeface="Calibri" pitchFamily="34" charset="-120"/>
              </a:rPr>
              <a:t>Kaynağına göre</a:t>
            </a:r>
            <a:endParaRPr lang="tr-TR" sz="1580" dirty="0"/>
          </a:p>
        </p:txBody>
      </p:sp>
      <p:sp>
        <p:nvSpPr>
          <p:cNvPr id="11" name="Text 8"/>
          <p:cNvSpPr txBox="1"/>
          <p:nvPr/>
        </p:nvSpPr>
        <p:spPr>
          <a:xfrm>
            <a:off x="768096" y="2895783"/>
            <a:ext cx="4980280" cy="891282"/>
          </a:xfrm>
          <a:prstGeom prst="rect">
            <a:avLst/>
          </a:prstGeom>
          <a:noFill/>
          <a:ln/>
        </p:spPr>
        <p:txBody>
          <a:bodyPr wrap="square" lIns="0" tIns="0" rIns="0" bIns="0" rtlCol="0" anchor="t">
            <a:normAutofit/>
          </a:bodyPr>
          <a:lstStyle/>
          <a:p>
            <a:pPr indent="0" marL="0">
              <a:lnSpc>
                <a:spcPct val="105000"/>
              </a:lnSpc>
              <a:buNone/>
            </a:pPr>
            <a:r>
              <a:rPr lang="tr-TR" altLang="en-US" sz="1440" dirty="0">
                <a:solidFill>
                  <a:srgbClr val="3A4540"/>
                </a:solidFill>
                <a:latin typeface="Calibri" pitchFamily="34" charset="0"/>
                <a:ea typeface="Calibri" pitchFamily="34" charset="-122"/>
                <a:cs typeface="Calibri" pitchFamily="34" charset="-120"/>
              </a:rPr>
              <a:t>Gözlem ve kayıt · yerinde ölçüm (sensör) · uzaktan algılama (uydu, drone) · makine verisi (GNSS, verim monitörü)</a:t>
            </a:r>
            <a:endParaRPr lang="tr-TR" sz="1440" dirty="0"/>
          </a:p>
        </p:txBody>
      </p:sp>
      <p:sp>
        <p:nvSpPr>
          <p:cNvPr id="12" name="Shape 9"/>
          <p:cNvSpPr/>
          <p:nvPr/>
        </p:nvSpPr>
        <p:spPr>
          <a:xfrm>
            <a:off x="6223864" y="2231098"/>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6466391"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6466391"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2</a:t>
            </a:r>
            <a:endParaRPr lang="tr-TR" sz="1240" dirty="0"/>
          </a:p>
        </p:txBody>
      </p:sp>
      <p:sp>
        <p:nvSpPr>
          <p:cNvPr id="15" name="Text 12"/>
          <p:cNvSpPr txBox="1"/>
          <p:nvPr/>
        </p:nvSpPr>
        <p:spPr>
          <a:xfrm>
            <a:off x="7028536" y="2351950"/>
            <a:ext cx="4431640" cy="453194"/>
          </a:xfrm>
          <a:prstGeom prst="rect">
            <a:avLst/>
          </a:prstGeom>
          <a:noFill/>
          <a:ln/>
        </p:spPr>
        <p:txBody>
          <a:bodyPr wrap="square" lIns="0" tIns="0" rIns="0" bIns="0" rtlCol="0" anchor="ctr">
            <a:normAutofit/>
          </a:bodyPr>
          <a:lstStyle/>
          <a:p>
            <a:pPr indent="0" marL="0">
              <a:buNone/>
            </a:pPr>
            <a:r>
              <a:rPr lang="tr-TR" altLang="en-US" sz="1580" b="1" dirty="0">
                <a:solidFill>
                  <a:srgbClr val="1B2420"/>
                </a:solidFill>
                <a:latin typeface="Calibri" pitchFamily="34" charset="0"/>
                <a:ea typeface="Calibri" pitchFamily="34" charset="-122"/>
                <a:cs typeface="Calibri" pitchFamily="34" charset="-120"/>
              </a:rPr>
              <a:t>Türüne göre</a:t>
            </a:r>
            <a:endParaRPr lang="tr-TR" sz="1580" dirty="0"/>
          </a:p>
        </p:txBody>
      </p:sp>
      <p:sp>
        <p:nvSpPr>
          <p:cNvPr id="16" name="Text 13"/>
          <p:cNvSpPr txBox="1"/>
          <p:nvPr/>
        </p:nvSpPr>
        <p:spPr>
          <a:xfrm>
            <a:off x="6443320" y="2895783"/>
            <a:ext cx="4980280" cy="891282"/>
          </a:xfrm>
          <a:prstGeom prst="rect">
            <a:avLst/>
          </a:prstGeom>
          <a:noFill/>
          <a:ln/>
        </p:spPr>
        <p:txBody>
          <a:bodyPr wrap="square" lIns="0" tIns="0" rIns="0" bIns="0" rtlCol="0" anchor="t">
            <a:normAutofit/>
          </a:bodyPr>
          <a:lstStyle/>
          <a:p>
            <a:pPr indent="0" marL="0">
              <a:lnSpc>
                <a:spcPct val="105000"/>
              </a:lnSpc>
              <a:buNone/>
            </a:pPr>
            <a:r>
              <a:rPr lang="tr-TR" altLang="en-US" sz="1440" dirty="0">
                <a:solidFill>
                  <a:srgbClr val="3A4540"/>
                </a:solidFill>
                <a:latin typeface="Calibri" pitchFamily="34" charset="0"/>
                <a:ea typeface="Calibri" pitchFamily="34" charset="-122"/>
                <a:cs typeface="Calibri" pitchFamily="34" charset="-120"/>
              </a:rPr>
              <a:t>Arazi ve agronomik · iklim · makine · hayvancılık · mali · mevzuata uyum verisi</a:t>
            </a:r>
            <a:endParaRPr lang="tr-TR" sz="1440" dirty="0"/>
          </a:p>
        </p:txBody>
      </p:sp>
      <p:sp>
        <p:nvSpPr>
          <p:cNvPr id="17" name="Shape 14"/>
          <p:cNvSpPr/>
          <p:nvPr/>
        </p:nvSpPr>
        <p:spPr>
          <a:xfrm>
            <a:off x="548640" y="4089194"/>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791168" y="4240259"/>
            <a:ext cx="392768" cy="392768"/>
          </a:xfrm>
          <a:prstGeom prst="ellipse">
            <a:avLst/>
          </a:prstGeom>
          <a:solidFill>
            <a:srgbClr val="E2F2F6"/>
          </a:solidFill>
          <a:ln w="12700">
            <a:solidFill>
              <a:srgbClr val="E2F2F6"/>
            </a:solidFill>
            <a:prstDash val="solid"/>
          </a:ln>
        </p:spPr>
      </p:sp>
      <p:sp>
        <p:nvSpPr>
          <p:cNvPr id="19" name="Text 16"/>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3</a:t>
            </a:r>
            <a:endParaRPr lang="tr-TR" sz="1240" dirty="0"/>
          </a:p>
        </p:txBody>
      </p:sp>
      <p:sp>
        <p:nvSpPr>
          <p:cNvPr id="20" name="Text 17"/>
          <p:cNvSpPr txBox="1"/>
          <p:nvPr/>
        </p:nvSpPr>
        <p:spPr>
          <a:xfrm>
            <a:off x="1353312" y="4210046"/>
            <a:ext cx="4431640" cy="453194"/>
          </a:xfrm>
          <a:prstGeom prst="rect">
            <a:avLst/>
          </a:prstGeom>
          <a:noFill/>
          <a:ln/>
        </p:spPr>
        <p:txBody>
          <a:bodyPr wrap="square" lIns="0" tIns="0" rIns="0" bIns="0" rtlCol="0" anchor="ctr">
            <a:normAutofit/>
          </a:bodyPr>
          <a:lstStyle/>
          <a:p>
            <a:pPr indent="0" marL="0">
              <a:buNone/>
            </a:pPr>
            <a:r>
              <a:rPr lang="tr-TR" altLang="en-US" sz="1580" b="1" dirty="0">
                <a:solidFill>
                  <a:srgbClr val="1B2420"/>
                </a:solidFill>
                <a:latin typeface="Calibri" pitchFamily="34" charset="0"/>
                <a:ea typeface="Calibri" pitchFamily="34" charset="-122"/>
                <a:cs typeface="Calibri" pitchFamily="34" charset="-120"/>
              </a:rPr>
              <a:t>Biçimine göre</a:t>
            </a:r>
            <a:endParaRPr lang="tr-TR" sz="1580" dirty="0"/>
          </a:p>
        </p:txBody>
      </p:sp>
      <p:sp>
        <p:nvSpPr>
          <p:cNvPr id="21" name="Text 18"/>
          <p:cNvSpPr txBox="1"/>
          <p:nvPr/>
        </p:nvSpPr>
        <p:spPr>
          <a:xfrm>
            <a:off x="768096" y="4753879"/>
            <a:ext cx="4980280" cy="891282"/>
          </a:xfrm>
          <a:prstGeom prst="rect">
            <a:avLst/>
          </a:prstGeom>
          <a:noFill/>
          <a:ln/>
        </p:spPr>
        <p:txBody>
          <a:bodyPr wrap="square" lIns="0" tIns="0" rIns="0" bIns="0" rtlCol="0" anchor="t">
            <a:normAutofit/>
          </a:bodyPr>
          <a:lstStyle/>
          <a:p>
            <a:pPr indent="0" marL="0">
              <a:lnSpc>
                <a:spcPct val="105000"/>
              </a:lnSpc>
              <a:buNone/>
            </a:pPr>
            <a:r>
              <a:rPr lang="tr-TR" altLang="en-US" sz="1440" dirty="0">
                <a:solidFill>
                  <a:srgbClr val="3A4540"/>
                </a:solidFill>
                <a:latin typeface="Calibri" pitchFamily="34" charset="0"/>
                <a:ea typeface="Calibri" pitchFamily="34" charset="-122"/>
                <a:cs typeface="Calibri" pitchFamily="34" charset="-120"/>
              </a:rPr>
              <a:t>CSV tablo (sensör ölçümleri, kayıt defteri) · GeoJSON ve Shapefile vektör (parsel sınırı) · GeoTIFF raster (NDVI haritası) · ISO-XML görev verisi (değişken oranlı reçete)</a:t>
            </a:r>
            <a:endParaRPr lang="tr-TR" sz="1440" dirty="0"/>
          </a:p>
        </p:txBody>
      </p:sp>
      <p:sp>
        <p:nvSpPr>
          <p:cNvPr id="22" name="Shape 19"/>
          <p:cNvSpPr/>
          <p:nvPr/>
        </p:nvSpPr>
        <p:spPr>
          <a:xfrm>
            <a:off x="6223864" y="4089194"/>
            <a:ext cx="5419192"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6466391"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6466391"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4</a:t>
            </a:r>
            <a:endParaRPr lang="tr-TR" sz="1240" dirty="0"/>
          </a:p>
        </p:txBody>
      </p:sp>
      <p:sp>
        <p:nvSpPr>
          <p:cNvPr id="25" name="Text 22"/>
          <p:cNvSpPr txBox="1"/>
          <p:nvPr/>
        </p:nvSpPr>
        <p:spPr>
          <a:xfrm>
            <a:off x="7028536" y="4210046"/>
            <a:ext cx="4431640" cy="453194"/>
          </a:xfrm>
          <a:prstGeom prst="rect">
            <a:avLst/>
          </a:prstGeom>
          <a:noFill/>
          <a:ln/>
        </p:spPr>
        <p:txBody>
          <a:bodyPr wrap="square" lIns="0" tIns="0" rIns="0" bIns="0" rtlCol="0" anchor="ctr">
            <a:normAutofit/>
          </a:bodyPr>
          <a:lstStyle/>
          <a:p>
            <a:pPr indent="0" marL="0">
              <a:buNone/>
            </a:pPr>
            <a:r>
              <a:rPr lang="tr-TR" altLang="en-US" sz="1580" b="1" dirty="0">
                <a:solidFill>
                  <a:srgbClr val="1B2420"/>
                </a:solidFill>
                <a:latin typeface="Calibri" pitchFamily="34" charset="0"/>
                <a:ea typeface="Calibri" pitchFamily="34" charset="-122"/>
                <a:cs typeface="Calibri" pitchFamily="34" charset="-120"/>
              </a:rPr>
              <a:t>Hassasiyetine göre</a:t>
            </a:r>
            <a:endParaRPr lang="tr-TR" sz="1580" dirty="0"/>
          </a:p>
        </p:txBody>
      </p:sp>
      <p:sp>
        <p:nvSpPr>
          <p:cNvPr id="26" name="Text 23"/>
          <p:cNvSpPr txBox="1"/>
          <p:nvPr/>
        </p:nvSpPr>
        <p:spPr>
          <a:xfrm>
            <a:off x="6443320" y="4753879"/>
            <a:ext cx="4980280" cy="891282"/>
          </a:xfrm>
          <a:prstGeom prst="rect">
            <a:avLst/>
          </a:prstGeom>
          <a:noFill/>
          <a:ln/>
        </p:spPr>
        <p:txBody>
          <a:bodyPr wrap="square" lIns="0" tIns="0" rIns="0" bIns="0" rtlCol="0" anchor="t">
            <a:normAutofit/>
          </a:bodyPr>
          <a:lstStyle/>
          <a:p>
            <a:pPr indent="0" marL="0">
              <a:lnSpc>
                <a:spcPct val="105000"/>
              </a:lnSpc>
              <a:buNone/>
            </a:pPr>
            <a:r>
              <a:rPr lang="tr-TR" altLang="en-US" sz="1440" dirty="0">
                <a:solidFill>
                  <a:srgbClr val="3A4540"/>
                </a:solidFill>
                <a:latin typeface="Calibri" pitchFamily="34" charset="0"/>
                <a:ea typeface="Calibri" pitchFamily="34" charset="-122"/>
                <a:cs typeface="Calibri" pitchFamily="34" charset="-120"/>
              </a:rPr>
              <a:t>Kişiye bağlanabilen tarla verisi kişisel veridir (GDPR, KVKK). Üçüncü taraflara toplulaştırılmış, takma adlı ya da anonim veri verilir.</a:t>
            </a:r>
            <a:endParaRPr lang="tr-TR" sz="144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8</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 kalitesinin dört boyutu</a:t>
            </a:r>
            <a:endParaRPr lang="tr-TR" sz="2700" dirty="0"/>
          </a:p>
        </p:txBody>
      </p:sp>
      <p:sp>
        <p:nvSpPr>
          <p:cNvPr id="4" name="Text 2"/>
          <p:cNvSpPr txBox="1"/>
          <p:nvPr/>
        </p:nvSpPr>
        <p:spPr>
          <a:xfrm>
            <a:off x="548640" y="2231098"/>
            <a:ext cx="5760720" cy="3504702"/>
          </a:xfrm>
          <a:prstGeom prst="rect">
            <a:avLst/>
          </a:prstGeom>
          <a:noFill/>
          <a:ln/>
        </p:spPr>
        <p:txBody>
          <a:bodyPr wrap="square" lIns="0" tIns="0" rIns="0" bIns="0" rtlCol="0" anchor="t">
            <a:normAutofit/>
          </a:bodyPr>
          <a:lstStyle/>
          <a:p>
            <a:pPr marL="228600" indent="-228600">
              <a:lnSpc>
                <a:spcPct val="105000"/>
              </a:lnSpc>
              <a:spcAft>
                <a:spcPts val="661"/>
              </a:spcAft>
              <a:buSzPct val="100000"/>
              <a:buChar char="•"/>
            </a:pPr>
            <a:r>
              <a:rPr lang="tr-TR" altLang="en-US" sz="1490" b="1" dirty="0">
                <a:solidFill>
                  <a:srgbClr val="1B2420"/>
                </a:solidFill>
                <a:latin typeface="Calibri" pitchFamily="34" charset="0"/>
                <a:ea typeface="Calibri" pitchFamily="34" charset="-122"/>
                <a:cs typeface="Calibri" pitchFamily="34" charset="-120"/>
              </a:rPr>
              <a:t>Doğruluk: </a:t>
            </a:r>
            <a:r>
              <a:rPr lang="tr-TR" altLang="en-US" sz="1490" dirty="0">
                <a:solidFill>
                  <a:srgbClr val="3A4540"/>
                </a:solidFill>
                <a:latin typeface="Calibri" pitchFamily="34" charset="0"/>
                <a:ea typeface="Calibri" pitchFamily="34" charset="-122"/>
                <a:cs typeface="Calibri" pitchFamily="34" charset="-120"/>
              </a:rPr>
              <a:t>değer gerçeği yansıtıyor mu? Kalibre edilmemiş sensör, yanlış girilmiş doz.</a:t>
            </a:r>
            <a:endParaRPr lang="tr-TR" sz="1490" dirty="0"/>
          </a:p>
          <a:p>
            <a:pPr marL="228600" indent="-228600">
              <a:lnSpc>
                <a:spcPct val="105000"/>
              </a:lnSpc>
              <a:spcAft>
                <a:spcPts val="661"/>
              </a:spcAft>
              <a:buSzPct val="100000"/>
              <a:buChar char="•"/>
            </a:pPr>
            <a:r>
              <a:rPr lang="tr-TR" altLang="en-US" sz="1490" b="1" dirty="0">
                <a:solidFill>
                  <a:srgbClr val="1B2420"/>
                </a:solidFill>
                <a:latin typeface="Calibri" pitchFamily="34" charset="0"/>
                <a:ea typeface="Calibri" pitchFamily="34" charset="-122"/>
                <a:cs typeface="Calibri" pitchFamily="34" charset="-120"/>
              </a:rPr>
              <a:t>Eksiksizlik: </a:t>
            </a:r>
            <a:r>
              <a:rPr lang="tr-TR" altLang="en-US" sz="1490" dirty="0">
                <a:solidFill>
                  <a:srgbClr val="3A4540"/>
                </a:solidFill>
                <a:latin typeface="Calibri" pitchFamily="34" charset="0"/>
                <a:ea typeface="Calibri" pitchFamily="34" charset="-122"/>
                <a:cs typeface="Calibri" pitchFamily="34" charset="-120"/>
              </a:rPr>
              <a:t>bütün kayıt ve alanlar var mı? Üç günü eksik sulama defteri, bulutlu pikseller.</a:t>
            </a:r>
            <a:endParaRPr lang="tr-TR" sz="1490" dirty="0"/>
          </a:p>
          <a:p>
            <a:pPr marL="228600" indent="-228600">
              <a:lnSpc>
                <a:spcPct val="105000"/>
              </a:lnSpc>
              <a:spcAft>
                <a:spcPts val="661"/>
              </a:spcAft>
              <a:buSzPct val="100000"/>
              <a:buChar char="•"/>
            </a:pPr>
            <a:r>
              <a:rPr lang="tr-TR" altLang="en-US" sz="1490" b="1" dirty="0">
                <a:solidFill>
                  <a:srgbClr val="1B2420"/>
                </a:solidFill>
                <a:latin typeface="Calibri" pitchFamily="34" charset="0"/>
                <a:ea typeface="Calibri" pitchFamily="34" charset="-122"/>
                <a:cs typeface="Calibri" pitchFamily="34" charset="-120"/>
              </a:rPr>
              <a:t>Tutarlılık: </a:t>
            </a:r>
            <a:r>
              <a:rPr lang="tr-TR" altLang="en-US" sz="1490" dirty="0">
                <a:solidFill>
                  <a:srgbClr val="3A4540"/>
                </a:solidFill>
                <a:latin typeface="Calibri" pitchFamily="34" charset="0"/>
                <a:ea typeface="Calibri" pitchFamily="34" charset="-122"/>
                <a:cs typeface="Calibri" pitchFamily="34" charset="-120"/>
              </a:rPr>
              <a:t>aynı şey her yerde aynı mı yazılmış? "K-3" ile "kuyu yanı"; dekar ile hektar.</a:t>
            </a:r>
            <a:endParaRPr lang="tr-TR" sz="1490" dirty="0"/>
          </a:p>
          <a:p>
            <a:pPr marL="228600" indent="-228600">
              <a:lnSpc>
                <a:spcPct val="105000"/>
              </a:lnSpc>
              <a:spcAft>
                <a:spcPts val="661"/>
              </a:spcAft>
              <a:buSzPct val="100000"/>
              <a:buChar char="•"/>
            </a:pPr>
            <a:r>
              <a:rPr lang="tr-TR" altLang="en-US" sz="1490" b="1" dirty="0">
                <a:solidFill>
                  <a:srgbClr val="1B2420"/>
                </a:solidFill>
                <a:latin typeface="Calibri" pitchFamily="34" charset="0"/>
                <a:ea typeface="Calibri" pitchFamily="34" charset="-122"/>
                <a:cs typeface="Calibri" pitchFamily="34" charset="-120"/>
              </a:rPr>
              <a:t>Güncellik: </a:t>
            </a:r>
            <a:r>
              <a:rPr lang="tr-TR" altLang="en-US" sz="1490" dirty="0">
                <a:solidFill>
                  <a:srgbClr val="3A4540"/>
                </a:solidFill>
                <a:latin typeface="Calibri" pitchFamily="34" charset="0"/>
                <a:ea typeface="Calibri" pitchFamily="34" charset="-122"/>
                <a:cs typeface="Calibri" pitchFamily="34" charset="-120"/>
              </a:rPr>
              <a:t>veri kararın anını yansıtıyor mu? İki gündür gelmeyen sensör verisi.</a:t>
            </a:r>
            <a:endParaRPr lang="tr-TR" sz="1490" dirty="0"/>
          </a:p>
          <a:p>
            <a:pPr marL="228600" indent="-228600">
              <a:lnSpc>
                <a:spcPct val="105000"/>
              </a:lnSpc>
              <a:spcAft>
                <a:spcPts val="661"/>
              </a:spcAft>
              <a:buSzPct val="100000"/>
              <a:buChar char="•"/>
            </a:pPr>
            <a:r>
              <a:rPr lang="tr-TR" altLang="en-US" sz="1490" b="1" dirty="0">
                <a:solidFill>
                  <a:srgbClr val="1B2420"/>
                </a:solidFill>
                <a:latin typeface="Calibri" pitchFamily="34" charset="0"/>
                <a:ea typeface="Calibri" pitchFamily="34" charset="-122"/>
                <a:cs typeface="Calibri" pitchFamily="34" charset="-120"/>
              </a:rPr>
              <a:t>İkinci etkinlik: </a:t>
            </a:r>
            <a:r>
              <a:rPr lang="tr-TR" altLang="en-US" sz="1490" dirty="0">
                <a:solidFill>
                  <a:srgbClr val="3A4540"/>
                </a:solidFill>
                <a:latin typeface="Calibri" pitchFamily="34" charset="0"/>
                <a:ea typeface="Calibri" pitchFamily="34" charset="-122"/>
                <a:cs typeface="Calibri" pitchFamily="34" charset="-120"/>
              </a:rPr>
              <a:t>ISOBUS, ADAPT, GeoTIFF, GeoJSON ve CSV'yi işleviyle eşleştirin.</a:t>
            </a:r>
            <a:endParaRPr lang="tr-TR" sz="1490" dirty="0"/>
          </a:p>
        </p:txBody>
      </p:sp>
      <p:pic>
        <p:nvPicPr>
          <p:cNvPr id="5" name="Image 0" descr="/root/kozan-akilli-tarim/sunum/build/cache/m3-tr-categorize-f04175c5-1800-0.jpg">    </p:cNvPr>
          <p:cNvPicPr>
            <a:picLocks noChangeAspect="1"/>
          </p:cNvPicPr>
          <p:nvPr/>
        </p:nvPicPr>
        <p:blipFill>
          <a:blip r:embed="rId1"/>
          <a:stretch>
            <a:fillRect/>
          </a:stretch>
        </p:blipFill>
        <p:spPr>
          <a:xfrm>
            <a:off x="7664475" y="2231098"/>
            <a:ext cx="3034944" cy="3202572"/>
          </a:xfrm>
          <a:prstGeom prst="rect">
            <a:avLst/>
          </a:prstGeom>
          <a:effectLst>
            <a:outerShdw sx="100000" sy="100000" kx="0" ky="0" algn="bl" rotWithShape="0" blurRad="76200" dist="25400" dir="5400000">
              <a:srgbClr val="1B2420">
                <a:alpha val="22000"/>
              </a:srgbClr>
            </a:outerShdw>
          </a:effectLst>
        </p:spPr>
      </p:pic>
      <p:sp>
        <p:nvSpPr>
          <p:cNvPr id="6" name="Text 3"/>
          <p:cNvSpPr txBox="1"/>
          <p:nvPr/>
        </p:nvSpPr>
        <p:spPr>
          <a:xfrm>
            <a:off x="6720840" y="5509203"/>
            <a:ext cx="4922215" cy="302129"/>
          </a:xfrm>
          <a:prstGeom prst="rect">
            <a:avLst/>
          </a:prstGeom>
          <a:noFill/>
          <a:ln/>
        </p:spPr>
        <p:txBody>
          <a:bodyPr wrap="square" lIns="0" tIns="0" rIns="0" bIns="0" rtlCol="0" anchor="t"/>
          <a:lstStyle/>
          <a:p>
            <a:pPr indent="0" marL="0">
              <a:buNone/>
            </a:pPr>
            <a:r>
              <a:rPr lang="tr-TR" altLang="en-US" sz="990" i="1" dirty="0">
                <a:solidFill>
                  <a:srgbClr val="5A6862"/>
                </a:solidFill>
                <a:latin typeface="Calibri" pitchFamily="34" charset="0"/>
                <a:ea typeface="Calibri" pitchFamily="34" charset="-122"/>
                <a:cs typeface="Calibri" pitchFamily="34" charset="-120"/>
              </a:rPr>
              <a:t>Ders 8 etkinliği: veri kalitesi sorunlarını sınıflandırın</a:t>
            </a:r>
            <a:endParaRPr lang="tr-TR" sz="990" dirty="0"/>
          </a:p>
        </p:txBody>
      </p:sp>
      <p:sp>
        <p:nvSpPr>
          <p:cNvPr id="7" name="Text 4"/>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AEF, ISOBUS; AgGateway, ADAPT</a:t>
            </a:r>
            <a:endParaRPr lang="tr-TR" sz="900" dirty="0"/>
          </a:p>
        </p:txBody>
      </p:sp>
      <p:sp>
        <p:nvSpPr>
          <p:cNvPr id="8" name="Text 5"/>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30</a:t>
            </a:r>
            <a:endParaRPr lang="tr-TR" sz="9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8 VE 9 · DEPOLAMA VE GÜVENLİK</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Veriyi saklamak ve korumak</a:t>
            </a:r>
            <a:endParaRPr lang="tr-TR" sz="2700" dirty="0"/>
          </a:p>
        </p:txBody>
      </p:sp>
      <p:sp>
        <p:nvSpPr>
          <p:cNvPr id="4" name="Shape 2"/>
          <p:cNvSpPr/>
          <p:nvPr/>
        </p:nvSpPr>
        <p:spPr>
          <a:xfrm>
            <a:off x="548640" y="2231098"/>
            <a:ext cx="5364328" cy="3323424"/>
          </a:xfrm>
          <a:prstGeom prst="roundRect">
            <a:avLst>
              <a:gd name="adj" fmla="val 3302"/>
            </a:avLst>
          </a:prstGeom>
          <a:solidFill>
            <a:srgbClr val="FBF1DC"/>
          </a:solidFill>
          <a:ln w="12700">
            <a:solidFill>
              <a:srgbClr val="FBF1DC"/>
            </a:solidFill>
            <a:prstDash val="solid"/>
          </a:ln>
        </p:spPr>
      </p:sp>
      <p:sp>
        <p:nvSpPr>
          <p:cNvPr id="5" name="Text 3"/>
          <p:cNvSpPr txBox="1"/>
          <p:nvPr/>
        </p:nvSpPr>
        <p:spPr>
          <a:xfrm>
            <a:off x="868680" y="2419929"/>
            <a:ext cx="4724248" cy="377662"/>
          </a:xfrm>
          <a:prstGeom prst="rect">
            <a:avLst/>
          </a:prstGeom>
          <a:noFill/>
          <a:ln/>
        </p:spPr>
        <p:txBody>
          <a:bodyPr wrap="square" lIns="0" tIns="0" rIns="0" bIns="0" rtlCol="0" anchor="t"/>
          <a:lstStyle/>
          <a:p>
            <a:pPr indent="0" marL="0">
              <a:buNone/>
            </a:pPr>
            <a:r>
              <a:rPr lang="tr-TR" altLang="en-US" sz="1800" b="1" dirty="0">
                <a:solidFill>
                  <a:srgbClr val="854D0E"/>
                </a:solidFill>
                <a:latin typeface="Calibri" pitchFamily="34" charset="0"/>
                <a:ea typeface="Calibri" pitchFamily="34" charset="-122"/>
                <a:cs typeface="Calibri" pitchFamily="34" charset="-120"/>
              </a:rPr>
              <a:t>Depolama ve yedekleme</a:t>
            </a:r>
            <a:endParaRPr lang="tr-TR" sz="1800" dirty="0"/>
          </a:p>
        </p:txBody>
      </p:sp>
      <p:sp>
        <p:nvSpPr>
          <p:cNvPr id="6" name="Text 4"/>
          <p:cNvSpPr txBox="1"/>
          <p:nvPr/>
        </p:nvSpPr>
        <p:spPr>
          <a:xfrm>
            <a:off x="868680"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Birden fazla kopya: en az biri asıl cihaz ya da hizmetin dışında</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Farklı ortam: bilgisayar ve harici disk ya da başka bir bulut</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Başka bir yer: yangın ya da sel bütün kopyaları yok etmesin</a:t>
            </a:r>
            <a:endParaRPr lang="tr-TR" sz="1530" dirty="0"/>
          </a:p>
        </p:txBody>
      </p:sp>
      <p:sp>
        <p:nvSpPr>
          <p:cNvPr id="7" name="Shape 5"/>
          <p:cNvSpPr/>
          <p:nvPr/>
        </p:nvSpPr>
        <p:spPr>
          <a:xfrm>
            <a:off x="6278728" y="2231098"/>
            <a:ext cx="5364328" cy="3323424"/>
          </a:xfrm>
          <a:prstGeom prst="roundRect">
            <a:avLst>
              <a:gd name="adj" fmla="val 3302"/>
            </a:avLst>
          </a:prstGeom>
          <a:solidFill>
            <a:srgbClr val="E6F3EA"/>
          </a:solidFill>
          <a:ln w="12700">
            <a:solidFill>
              <a:srgbClr val="E6F3EA"/>
            </a:solidFill>
            <a:prstDash val="solid"/>
          </a:ln>
        </p:spPr>
      </p:sp>
      <p:sp>
        <p:nvSpPr>
          <p:cNvPr id="8" name="Text 6"/>
          <p:cNvSpPr txBox="1"/>
          <p:nvPr/>
        </p:nvSpPr>
        <p:spPr>
          <a:xfrm>
            <a:off x="6598768" y="2419929"/>
            <a:ext cx="4724248" cy="377662"/>
          </a:xfrm>
          <a:prstGeom prst="rect">
            <a:avLst/>
          </a:prstGeom>
          <a:noFill/>
          <a:ln/>
        </p:spPr>
        <p:txBody>
          <a:bodyPr wrap="square" lIns="0" tIns="0" rIns="0" bIns="0" rtlCol="0" anchor="t"/>
          <a:lstStyle/>
          <a:p>
            <a:pPr indent="0" marL="0">
              <a:buNone/>
            </a:pPr>
            <a:r>
              <a:rPr lang="tr-TR" altLang="en-US" sz="1800" b="1" dirty="0">
                <a:solidFill>
                  <a:srgbClr val="16602D"/>
                </a:solidFill>
                <a:latin typeface="Calibri" pitchFamily="34" charset="0"/>
                <a:ea typeface="Calibri" pitchFamily="34" charset="-122"/>
                <a:cs typeface="Calibri" pitchFamily="34" charset="-120"/>
              </a:rPr>
              <a:t>Veri güvenliği</a:t>
            </a:r>
            <a:endParaRPr lang="tr-TR" sz="1800" dirty="0"/>
          </a:p>
        </p:txBody>
      </p:sp>
      <p:sp>
        <p:nvSpPr>
          <p:cNvPr id="9" name="Text 7"/>
          <p:cNvSpPr txBox="1"/>
          <p:nvPr/>
        </p:nvSpPr>
        <p:spPr>
          <a:xfrm>
            <a:off x="6598768" y="2910889"/>
            <a:ext cx="4724248" cy="2492568"/>
          </a:xfrm>
          <a:prstGeom prst="rect">
            <a:avLst/>
          </a:prstGeom>
          <a:noFill/>
          <a:ln/>
        </p:spPr>
        <p:txBody>
          <a:bodyPr wrap="square" lIns="0" tIns="0" rIns="0" bIns="0" rtlCol="0" anchor="t">
            <a:normAutofit/>
          </a:bodyPr>
          <a:lstStyle/>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Sahada ve hesapta: sensörlere yetkisiz erişim yok, kablolar korunur, şifreler değişir, yazılım güncel</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Hizmet sağlayıcı veriyi kayba, hırsızlığa ve yetkisiz erişime karşı korur; ihlali bildirir</a:t>
            </a:r>
            <a:endParaRPr lang="tr-TR" sz="1530" dirty="0"/>
          </a:p>
          <a:p>
            <a:pPr marL="203200" indent="-203200">
              <a:spcAft>
                <a:spcPts val="496"/>
              </a:spcAft>
              <a:buSzPct val="100000"/>
              <a:buChar char="•"/>
            </a:pPr>
            <a:r>
              <a:rPr lang="tr-TR" altLang="en-US" sz="1530" dirty="0">
                <a:solidFill>
                  <a:srgbClr val="1B2420"/>
                </a:solidFill>
                <a:latin typeface="Calibri" pitchFamily="34" charset="0"/>
                <a:ea typeface="Calibri" pitchFamily="34" charset="-122"/>
                <a:cs typeface="Calibri" pitchFamily="34" charset="-120"/>
              </a:rPr>
              <a:t>Paylaşımda: üçüncü taraflara toplulaştırılmış, takma adlı ya da anonim veri</a:t>
            </a:r>
            <a:endParaRPr lang="tr-TR" sz="1530" dirty="0"/>
          </a:p>
        </p:txBody>
      </p:sp>
      <p:sp>
        <p:nvSpPr>
          <p:cNvPr id="10" name="Text 8"/>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GLOBALG.A.P. IFA v6 (2024); Copa-Cogeca vd. (2020); KOZTO, IoT Sensör Kurulum Rehberi (2026)</a:t>
            </a:r>
            <a:endParaRPr lang="tr-TR" sz="900" dirty="0"/>
          </a:p>
        </p:txBody>
      </p:sp>
      <p:sp>
        <p:nvSpPr>
          <p:cNvPr id="11" name="Text 9"/>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31</a:t>
            </a:r>
            <a:endParaRPr lang="tr-TR" sz="900" dirty="0"/>
          </a:p>
        </p:txBody>
      </p:sp>
      <p:sp>
        <p:nvSpPr>
          <p:cNvPr id="13" name="Shape 10"/>
          <p:cNvSpPr/>
          <p:nvPr/>
        </p:nvSpPr>
        <p:spPr>
          <a:xfrm>
            <a:off x="777240" y="4716113"/>
            <a:ext cx="4907128" cy="717557"/>
          </a:xfrm>
          <a:prstGeom prst="roundRect">
            <a:avLst>
              <a:gd name="adj" fmla="val 10195"/>
            </a:avLst>
          </a:prstGeom>
          <a:solidFill>
            <a:srgbClr val="FFFFFF"/>
          </a:solidFill>
          <a:ln w="9525">
            <a:solidFill>
              <a:srgbClr val="F0DDB5"/>
            </a:solidFill>
            <a:prstDash val="solid"/>
          </a:ln>
        </p:spPr>
      </p:sp>
      <p:sp>
        <p:nvSpPr>
          <p:cNvPr id="14" name="Text 11"/>
          <p:cNvSpPr txBox="1"/>
          <p:nvPr/>
        </p:nvSpPr>
        <p:spPr>
          <a:xfrm>
            <a:off x="960120" y="4776539"/>
            <a:ext cx="4541368" cy="596706"/>
          </a:xfrm>
          <a:prstGeom prst="rect">
            <a:avLst/>
          </a:prstGeom>
          <a:noFill/>
          <a:ln/>
        </p:spPr>
        <p:txBody>
          <a:bodyPr wrap="square" lIns="0" tIns="0" rIns="0" bIns="0" rtlCol="0" anchor="ctr">
            <a:normAutofit/>
          </a:bodyPr>
          <a:lstStyle/>
          <a:p>
            <a:pPr indent="0" marL="0">
              <a:buNone/>
            </a:pPr>
            <a:r>
              <a:rPr lang="tr-TR" altLang="en-US" sz="1260" b="1" dirty="0">
                <a:solidFill>
                  <a:srgbClr val="854D0E"/>
                </a:solidFill>
                <a:latin typeface="Calibri" pitchFamily="34" charset="0"/>
                <a:ea typeface="Calibri" pitchFamily="34" charset="-122"/>
                <a:cs typeface="Calibri" pitchFamily="34" charset="-120"/>
              </a:rPr>
              <a:t>Geri yükleme denemesi: </a:t>
            </a:r>
            <a:r>
              <a:rPr lang="tr-TR" altLang="en-US" sz="1260" dirty="0">
                <a:solidFill>
                  <a:srgbClr val="1B2420"/>
                </a:solidFill>
                <a:latin typeface="Calibri" pitchFamily="34" charset="0"/>
                <a:ea typeface="Calibri" pitchFamily="34" charset="-122"/>
                <a:cs typeface="Calibri" pitchFamily="34" charset="-120"/>
              </a:rPr>
              <a:t>yılda en az bir kez bir yedekten dosya açın; açılamayan yedek, yedek değildir.</a:t>
            </a:r>
            <a:endParaRPr lang="tr-TR" sz="1260" dirty="0"/>
          </a:p>
        </p:txBody>
      </p:sp>
      <p:sp>
        <p:nvSpPr>
          <p:cNvPr id="15" name="Shape 12"/>
          <p:cNvSpPr/>
          <p:nvPr/>
        </p:nvSpPr>
        <p:spPr>
          <a:xfrm>
            <a:off x="6507328" y="4716113"/>
            <a:ext cx="4907128" cy="717557"/>
          </a:xfrm>
          <a:prstGeom prst="roundRect">
            <a:avLst>
              <a:gd name="adj" fmla="val 10195"/>
            </a:avLst>
          </a:prstGeom>
          <a:solidFill>
            <a:srgbClr val="FFFFFF"/>
          </a:solidFill>
          <a:ln w="9525">
            <a:solidFill>
              <a:srgbClr val="CFE6D6"/>
            </a:solidFill>
            <a:prstDash val="solid"/>
          </a:ln>
        </p:spPr>
      </p:sp>
      <p:sp>
        <p:nvSpPr>
          <p:cNvPr id="16" name="Text 13"/>
          <p:cNvSpPr txBox="1"/>
          <p:nvPr/>
        </p:nvSpPr>
        <p:spPr>
          <a:xfrm>
            <a:off x="6690208" y="4776539"/>
            <a:ext cx="4541368" cy="596706"/>
          </a:xfrm>
          <a:prstGeom prst="rect">
            <a:avLst/>
          </a:prstGeom>
          <a:noFill/>
          <a:ln/>
        </p:spPr>
        <p:txBody>
          <a:bodyPr wrap="square" lIns="0" tIns="0" rIns="0" bIns="0" rtlCol="0" anchor="ctr">
            <a:normAutofit/>
          </a:bodyPr>
          <a:lstStyle/>
          <a:p>
            <a:pPr indent="0" marL="0">
              <a:buNone/>
            </a:pPr>
            <a:r>
              <a:rPr lang="tr-TR" altLang="en-US" sz="1260" b="1" dirty="0">
                <a:solidFill>
                  <a:srgbClr val="16602D"/>
                </a:solidFill>
                <a:latin typeface="Calibri" pitchFamily="34" charset="0"/>
                <a:ea typeface="Calibri" pitchFamily="34" charset="-122"/>
                <a:cs typeface="Calibri" pitchFamily="34" charset="-120"/>
              </a:rPr>
              <a:t>Ayrıca: </a:t>
            </a:r>
            <a:r>
              <a:rPr lang="tr-TR" altLang="en-US" sz="1260" dirty="0">
                <a:solidFill>
                  <a:srgbClr val="1B2420"/>
                </a:solidFill>
                <a:latin typeface="Calibri" pitchFamily="34" charset="0"/>
                <a:ea typeface="Calibri" pitchFamily="34" charset="-122"/>
                <a:cs typeface="Calibri" pitchFamily="34" charset="-120"/>
              </a:rPr>
              <a:t>veri, veri kaynağının ödeme gücünü değerlendirmek için kullanılmaz.</a:t>
            </a:r>
            <a:endParaRPr lang="tr-TR" sz="126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VERİ HAKLARI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Veriyi kim kullanır? Kararı çiftçi verir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Copa-Cogeca, CEMA vd. (2020), EU Code of conduct on agricultural data sharing</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32</a:t>
            </a:r>
            <a:endParaRPr lang="tr-TR" sz="900" dirty="0"/>
          </a:p>
        </p:txBody>
      </p:sp>
      <p:sp>
        <p:nvSpPr>
          <p:cNvPr id="7" name="Shape 4"/>
          <p:cNvSpPr/>
          <p:nvPr/>
        </p:nvSpPr>
        <p:spPr>
          <a:xfrm>
            <a:off x="548640"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8" name="Shape 5"/>
          <p:cNvSpPr/>
          <p:nvPr/>
        </p:nvSpPr>
        <p:spPr>
          <a:xfrm>
            <a:off x="791168" y="2382163"/>
            <a:ext cx="392768" cy="392768"/>
          </a:xfrm>
          <a:prstGeom prst="ellipse">
            <a:avLst/>
          </a:prstGeom>
          <a:solidFill>
            <a:srgbClr val="E6F3EA"/>
          </a:solidFill>
          <a:ln w="12700">
            <a:solidFill>
              <a:srgbClr val="E6F3EA"/>
            </a:solidFill>
            <a:prstDash val="solid"/>
          </a:ln>
        </p:spPr>
      </p:sp>
      <p:sp>
        <p:nvSpPr>
          <p:cNvPr id="9" name="Text 6"/>
          <p:cNvSpPr txBox="1"/>
          <p:nvPr/>
        </p:nvSpPr>
        <p:spPr>
          <a:xfrm>
            <a:off x="791168"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1</a:t>
            </a:r>
            <a:endParaRPr lang="tr-TR" sz="1240" dirty="0"/>
          </a:p>
        </p:txBody>
      </p:sp>
      <p:sp>
        <p:nvSpPr>
          <p:cNvPr id="10" name="Text 7"/>
          <p:cNvSpPr txBox="1"/>
          <p:nvPr/>
        </p:nvSpPr>
        <p:spPr>
          <a:xfrm>
            <a:off x="1353312" y="2351950"/>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Açık izin</a:t>
            </a:r>
            <a:endParaRPr lang="tr-TR" sz="1490" dirty="0"/>
          </a:p>
        </p:txBody>
      </p:sp>
      <p:sp>
        <p:nvSpPr>
          <p:cNvPr id="11" name="Text 8"/>
          <p:cNvSpPr txBox="1"/>
          <p:nvPr/>
        </p:nvSpPr>
        <p:spPr>
          <a:xfrm>
            <a:off x="768096"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Veri, veri kaynağının sözleşmeyle verdiği açık ve bilgilendirilmiş izinle toplanır ve kullanılır.</a:t>
            </a:r>
            <a:endParaRPr lang="tr-TR" sz="1350" dirty="0"/>
          </a:p>
        </p:txBody>
      </p:sp>
      <p:sp>
        <p:nvSpPr>
          <p:cNvPr id="12" name="Shape 9"/>
          <p:cNvSpPr/>
          <p:nvPr/>
        </p:nvSpPr>
        <p:spPr>
          <a:xfrm>
            <a:off x="4332122"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3" name="Shape 10"/>
          <p:cNvSpPr/>
          <p:nvPr/>
        </p:nvSpPr>
        <p:spPr>
          <a:xfrm>
            <a:off x="4574650" y="2382163"/>
            <a:ext cx="392768" cy="392768"/>
          </a:xfrm>
          <a:prstGeom prst="ellipse">
            <a:avLst/>
          </a:prstGeom>
          <a:solidFill>
            <a:srgbClr val="FBF1DC"/>
          </a:solidFill>
          <a:ln w="12700">
            <a:solidFill>
              <a:srgbClr val="FBF1DC"/>
            </a:solidFill>
            <a:prstDash val="solid"/>
          </a:ln>
        </p:spPr>
      </p:sp>
      <p:sp>
        <p:nvSpPr>
          <p:cNvPr id="14" name="Text 11"/>
          <p:cNvSpPr txBox="1"/>
          <p:nvPr/>
        </p:nvSpPr>
        <p:spPr>
          <a:xfrm>
            <a:off x="4574650"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2</a:t>
            </a:r>
            <a:endParaRPr lang="tr-TR" sz="1240" dirty="0"/>
          </a:p>
        </p:txBody>
      </p:sp>
      <p:sp>
        <p:nvSpPr>
          <p:cNvPr id="15" name="Text 12"/>
          <p:cNvSpPr txBox="1"/>
          <p:nvPr/>
        </p:nvSpPr>
        <p:spPr>
          <a:xfrm>
            <a:off x="5136794" y="2351950"/>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Amaçla sınırlı kullanım</a:t>
            </a:r>
            <a:endParaRPr lang="tr-TR" sz="1490" dirty="0"/>
          </a:p>
        </p:txBody>
      </p:sp>
      <p:sp>
        <p:nvSpPr>
          <p:cNvPr id="16" name="Text 13"/>
          <p:cNvSpPr txBox="1"/>
          <p:nvPr/>
        </p:nvSpPr>
        <p:spPr>
          <a:xfrm>
            <a:off x="4551578"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Yalnız sözleşmede kabul edilen amaç için kullanılır; gerektiği kadar saklanır.</a:t>
            </a:r>
            <a:endParaRPr lang="tr-TR" sz="1350" dirty="0"/>
          </a:p>
        </p:txBody>
      </p:sp>
      <p:sp>
        <p:nvSpPr>
          <p:cNvPr id="17" name="Shape 14"/>
          <p:cNvSpPr/>
          <p:nvPr/>
        </p:nvSpPr>
        <p:spPr>
          <a:xfrm>
            <a:off x="8115605" y="2231098"/>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8" name="Shape 15"/>
          <p:cNvSpPr/>
          <p:nvPr/>
        </p:nvSpPr>
        <p:spPr>
          <a:xfrm>
            <a:off x="8358133" y="2382163"/>
            <a:ext cx="392768" cy="392768"/>
          </a:xfrm>
          <a:prstGeom prst="ellipse">
            <a:avLst/>
          </a:prstGeom>
          <a:solidFill>
            <a:srgbClr val="E2F2F6"/>
          </a:solidFill>
          <a:ln w="12700">
            <a:solidFill>
              <a:srgbClr val="E2F2F6"/>
            </a:solidFill>
            <a:prstDash val="solid"/>
          </a:ln>
        </p:spPr>
      </p:sp>
      <p:sp>
        <p:nvSpPr>
          <p:cNvPr id="19" name="Text 16"/>
          <p:cNvSpPr txBox="1"/>
          <p:nvPr/>
        </p:nvSpPr>
        <p:spPr>
          <a:xfrm>
            <a:off x="8358133" y="2382163"/>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3</a:t>
            </a:r>
            <a:endParaRPr lang="tr-TR" sz="1240" dirty="0"/>
          </a:p>
        </p:txBody>
      </p:sp>
      <p:sp>
        <p:nvSpPr>
          <p:cNvPr id="20" name="Text 17"/>
          <p:cNvSpPr txBox="1"/>
          <p:nvPr/>
        </p:nvSpPr>
        <p:spPr>
          <a:xfrm>
            <a:off x="8920277" y="2351950"/>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Üçüncü taraflar</a:t>
            </a:r>
            <a:endParaRPr lang="tr-TR" sz="1490" dirty="0"/>
          </a:p>
        </p:txBody>
      </p:sp>
      <p:sp>
        <p:nvSpPr>
          <p:cNvPr id="21" name="Text 18"/>
          <p:cNvSpPr txBox="1"/>
          <p:nvPr/>
        </p:nvSpPr>
        <p:spPr>
          <a:xfrm>
            <a:off x="8335061" y="2895783"/>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Hizmet için zorunlu değilse toplulaştırılmış, takma adlı ya da anonim verilir; satış ya da paylaşım onay ister.</a:t>
            </a:r>
            <a:endParaRPr lang="tr-TR" sz="1350" dirty="0"/>
          </a:p>
        </p:txBody>
      </p:sp>
      <p:sp>
        <p:nvSpPr>
          <p:cNvPr id="22" name="Shape 19"/>
          <p:cNvSpPr/>
          <p:nvPr/>
        </p:nvSpPr>
        <p:spPr>
          <a:xfrm>
            <a:off x="548640"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3" name="Shape 20"/>
          <p:cNvSpPr/>
          <p:nvPr/>
        </p:nvSpPr>
        <p:spPr>
          <a:xfrm>
            <a:off x="791168" y="4240259"/>
            <a:ext cx="392768" cy="392768"/>
          </a:xfrm>
          <a:prstGeom prst="ellipse">
            <a:avLst/>
          </a:prstGeom>
          <a:solidFill>
            <a:srgbClr val="E6F3EA"/>
          </a:solidFill>
          <a:ln w="12700">
            <a:solidFill>
              <a:srgbClr val="E6F3EA"/>
            </a:solidFill>
            <a:prstDash val="solid"/>
          </a:ln>
        </p:spPr>
      </p:sp>
      <p:sp>
        <p:nvSpPr>
          <p:cNvPr id="24" name="Text 21"/>
          <p:cNvSpPr txBox="1"/>
          <p:nvPr/>
        </p:nvSpPr>
        <p:spPr>
          <a:xfrm>
            <a:off x="791168"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16602D"/>
                </a:solidFill>
                <a:latin typeface="Calibri" pitchFamily="34" charset="0"/>
                <a:ea typeface="Calibri" pitchFamily="34" charset="-122"/>
                <a:cs typeface="Calibri" pitchFamily="34" charset="-120"/>
              </a:rPr>
              <a:t>4</a:t>
            </a:r>
            <a:endParaRPr lang="tr-TR" sz="1240" dirty="0"/>
          </a:p>
        </p:txBody>
      </p:sp>
      <p:sp>
        <p:nvSpPr>
          <p:cNvPr id="25" name="Text 22"/>
          <p:cNvSpPr txBox="1"/>
          <p:nvPr/>
        </p:nvSpPr>
        <p:spPr>
          <a:xfrm>
            <a:off x="1353312" y="4210046"/>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Taşınabilirlik</a:t>
            </a:r>
            <a:endParaRPr lang="tr-TR" sz="1490" dirty="0"/>
          </a:p>
        </p:txBody>
      </p:sp>
      <p:sp>
        <p:nvSpPr>
          <p:cNvPr id="26" name="Text 23"/>
          <p:cNvSpPr txBox="1"/>
          <p:nvPr/>
        </p:nvSpPr>
        <p:spPr>
          <a:xfrm>
            <a:off x="768096"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Veri yapılandırılmış, makinece okunabilir biçimde alınıp başka hizmete taşınabilir.</a:t>
            </a:r>
            <a:endParaRPr lang="tr-TR" sz="1350" dirty="0"/>
          </a:p>
        </p:txBody>
      </p:sp>
      <p:sp>
        <p:nvSpPr>
          <p:cNvPr id="27" name="Shape 24"/>
          <p:cNvSpPr/>
          <p:nvPr/>
        </p:nvSpPr>
        <p:spPr>
          <a:xfrm>
            <a:off x="4332122"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28" name="Shape 25"/>
          <p:cNvSpPr/>
          <p:nvPr/>
        </p:nvSpPr>
        <p:spPr>
          <a:xfrm>
            <a:off x="4574650" y="4240259"/>
            <a:ext cx="392768" cy="392768"/>
          </a:xfrm>
          <a:prstGeom prst="ellipse">
            <a:avLst/>
          </a:prstGeom>
          <a:solidFill>
            <a:srgbClr val="FBF1DC"/>
          </a:solidFill>
          <a:ln w="12700">
            <a:solidFill>
              <a:srgbClr val="FBF1DC"/>
            </a:solidFill>
            <a:prstDash val="solid"/>
          </a:ln>
        </p:spPr>
      </p:sp>
      <p:sp>
        <p:nvSpPr>
          <p:cNvPr id="29" name="Text 26"/>
          <p:cNvSpPr txBox="1"/>
          <p:nvPr/>
        </p:nvSpPr>
        <p:spPr>
          <a:xfrm>
            <a:off x="4574650"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854D0E"/>
                </a:solidFill>
                <a:latin typeface="Calibri" pitchFamily="34" charset="0"/>
                <a:ea typeface="Calibri" pitchFamily="34" charset="-122"/>
                <a:cs typeface="Calibri" pitchFamily="34" charset="-120"/>
              </a:rPr>
              <a:t>5</a:t>
            </a:r>
            <a:endParaRPr lang="tr-TR" sz="1240" dirty="0"/>
          </a:p>
        </p:txBody>
      </p:sp>
      <p:sp>
        <p:nvSpPr>
          <p:cNvPr id="30" name="Text 27"/>
          <p:cNvSpPr txBox="1"/>
          <p:nvPr/>
        </p:nvSpPr>
        <p:spPr>
          <a:xfrm>
            <a:off x="5136794" y="4210046"/>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Değişmeyen sözleşme</a:t>
            </a:r>
            <a:endParaRPr lang="tr-TR" sz="1490" dirty="0"/>
          </a:p>
        </p:txBody>
      </p:sp>
      <p:sp>
        <p:nvSpPr>
          <p:cNvPr id="31" name="Text 28"/>
          <p:cNvSpPr txBox="1"/>
          <p:nvPr/>
        </p:nvSpPr>
        <p:spPr>
          <a:xfrm>
            <a:off x="4551578"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Onaysız değiştirilemez; çıkışta verinin silinmesi ya da iadesi istenebilir.</a:t>
            </a:r>
            <a:endParaRPr lang="tr-TR" sz="1350" dirty="0"/>
          </a:p>
        </p:txBody>
      </p:sp>
      <p:sp>
        <p:nvSpPr>
          <p:cNvPr id="32" name="Shape 29"/>
          <p:cNvSpPr/>
          <p:nvPr/>
        </p:nvSpPr>
        <p:spPr>
          <a:xfrm>
            <a:off x="8115605" y="4089194"/>
            <a:ext cx="3527450" cy="1646606"/>
          </a:xfrm>
          <a:prstGeom prst="roundRect">
            <a:avLst>
              <a:gd name="adj" fmla="val 5553"/>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33" name="Shape 30"/>
          <p:cNvSpPr/>
          <p:nvPr/>
        </p:nvSpPr>
        <p:spPr>
          <a:xfrm>
            <a:off x="8358133" y="4240259"/>
            <a:ext cx="392768" cy="392768"/>
          </a:xfrm>
          <a:prstGeom prst="ellipse">
            <a:avLst/>
          </a:prstGeom>
          <a:solidFill>
            <a:srgbClr val="E2F2F6"/>
          </a:solidFill>
          <a:ln w="12700">
            <a:solidFill>
              <a:srgbClr val="E2F2F6"/>
            </a:solidFill>
            <a:prstDash val="solid"/>
          </a:ln>
        </p:spPr>
      </p:sp>
      <p:sp>
        <p:nvSpPr>
          <p:cNvPr id="34" name="Text 31"/>
          <p:cNvSpPr txBox="1"/>
          <p:nvPr/>
        </p:nvSpPr>
        <p:spPr>
          <a:xfrm>
            <a:off x="8358133" y="4240259"/>
            <a:ext cx="392768" cy="392768"/>
          </a:xfrm>
          <a:prstGeom prst="rect">
            <a:avLst/>
          </a:prstGeom>
          <a:noFill/>
          <a:ln/>
        </p:spPr>
        <p:txBody>
          <a:bodyPr wrap="square" lIns="0" tIns="0" rIns="0" bIns="0" rtlCol="0" anchor="ctr"/>
          <a:lstStyle/>
          <a:p>
            <a:pPr algn="ctr" indent="0" marL="0">
              <a:buNone/>
            </a:pPr>
            <a:r>
              <a:rPr lang="tr-TR" altLang="en-US" sz="1240" b="1" dirty="0">
                <a:solidFill>
                  <a:srgbClr val="0E7490"/>
                </a:solidFill>
                <a:latin typeface="Calibri" pitchFamily="34" charset="0"/>
                <a:ea typeface="Calibri" pitchFamily="34" charset="-122"/>
                <a:cs typeface="Calibri" pitchFamily="34" charset="-120"/>
              </a:rPr>
              <a:t>6</a:t>
            </a:r>
            <a:endParaRPr lang="tr-TR" sz="1240" dirty="0"/>
          </a:p>
        </p:txBody>
      </p:sp>
      <p:sp>
        <p:nvSpPr>
          <p:cNvPr id="35" name="Text 32"/>
          <p:cNvSpPr txBox="1"/>
          <p:nvPr/>
        </p:nvSpPr>
        <p:spPr>
          <a:xfrm>
            <a:off x="8920277" y="4210046"/>
            <a:ext cx="2539898" cy="453194"/>
          </a:xfrm>
          <a:prstGeom prst="rect">
            <a:avLst/>
          </a:prstGeom>
          <a:noFill/>
          <a:ln/>
        </p:spPr>
        <p:txBody>
          <a:bodyPr wrap="square" lIns="0" tIns="0" rIns="0" bIns="0" rtlCol="0" anchor="ctr">
            <a:normAutofit/>
          </a:bodyPr>
          <a:lstStyle/>
          <a:p>
            <a:pPr indent="0" marL="0">
              <a:buNone/>
            </a:pPr>
            <a:r>
              <a:rPr lang="tr-TR" altLang="en-US" sz="1490" b="1" dirty="0">
                <a:solidFill>
                  <a:srgbClr val="1B2420"/>
                </a:solidFill>
                <a:latin typeface="Calibri" pitchFamily="34" charset="0"/>
                <a:ea typeface="Calibri" pitchFamily="34" charset="-122"/>
                <a:cs typeface="Calibri" pitchFamily="34" charset="-120"/>
              </a:rPr>
              <a:t>Güvenlik ve açıklık</a:t>
            </a:r>
            <a:endParaRPr lang="tr-TR" sz="1490" dirty="0"/>
          </a:p>
        </p:txBody>
      </p:sp>
      <p:sp>
        <p:nvSpPr>
          <p:cNvPr id="36" name="Text 33"/>
          <p:cNvSpPr txBox="1"/>
          <p:nvPr/>
        </p:nvSpPr>
        <p:spPr>
          <a:xfrm>
            <a:off x="8335061" y="4753879"/>
            <a:ext cx="3088538" cy="891282"/>
          </a:xfrm>
          <a:prstGeom prst="rect">
            <a:avLst/>
          </a:prstGeom>
          <a:noFill/>
          <a:ln/>
        </p:spPr>
        <p:txBody>
          <a:bodyPr wrap="square" lIns="0" tIns="0" rIns="0" bIns="0" rtlCol="0" anchor="t">
            <a:normAutofit/>
          </a:bodyPr>
          <a:lstStyle/>
          <a:p>
            <a:pPr indent="0" marL="0">
              <a:lnSpc>
                <a:spcPct val="105000"/>
              </a:lnSpc>
              <a:buNone/>
            </a:pPr>
            <a:r>
              <a:rPr lang="tr-TR" altLang="en-US" sz="1350" dirty="0">
                <a:solidFill>
                  <a:srgbClr val="3A4540"/>
                </a:solidFill>
                <a:latin typeface="Calibri" pitchFamily="34" charset="0"/>
                <a:ea typeface="Calibri" pitchFamily="34" charset="-122"/>
                <a:cs typeface="Calibri" pitchFamily="34" charset="-120"/>
              </a:rPr>
              <a:t>Kayba, hırsızlığa ve yetkisiz erişime karşı koruma; ihlalde veri kaynağına bildirim.</a:t>
            </a:r>
            <a:endParaRPr lang="tr-TR" sz="13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DERS 9 · KİŞİSEL VERİ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Tarla verisi ne zaman kişisel veridir?</a:t>
            </a:r>
            <a:endParaRPr lang="tr-TR" sz="2700" dirty="0"/>
          </a:p>
        </p:txBody>
      </p:sp>
      <p:graphicFrame>
        <p:nvGraphicFramePr>
          <p:cNvPr id="34" name="Table 0"/>
          <p:cNvGraphicFramePr>
            <a:graphicFrameLocks noGrp="1"/>
          </p:cNvGraphicFramePr>
          <p:nvPr>
            <p:extLst>
              <p:ext uri="{D42A27DB-BD31-4B8C-83A1-F6EECF244321}">
                <p14:modId xmlns:p14="http://schemas.microsoft.com/office/powerpoint/2010/main" val="1579011935"/>
              </p:ext>
            </p:extLst>
          </p:nvPr>
        </p:nvGraphicFramePr>
        <p:xfrm>
          <a:off x="548640" y="2231098"/>
          <a:ext cx="11094415" cy="914400"/>
        </p:xfrm>
        <a:graphic>
          <a:graphicData uri="http://schemas.openxmlformats.org/drawingml/2006/table">
            <a:tbl>
              <a:tblPr/>
              <a:tblGrid>
                <a:gridCol w="2057400"/>
                <a:gridCol w="4663440"/>
                <a:gridCol w="4373575"/>
              </a:tblGrid>
              <a:tr h="0">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Konu</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KVKK (Türkiye)</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c>
                  <a:txBody>
                    <a:bodyPr/>
                    <a:lstStyle/>
                    <a:p>
                      <a:pPr indent="0" marL="0">
                        <a:buNone/>
                      </a:pPr>
                      <a:r>
                        <a:rPr lang="tr-TR" sz="1220" b="1" dirty="0">
                          <a:solidFill>
                            <a:srgbClr val="FFFFFF"/>
                          </a:solidFill>
                          <a:latin typeface="Calibri" pitchFamily="34" charset="0"/>
                          <a:ea typeface="Calibri" pitchFamily="34" charset="-122"/>
                          <a:cs typeface="Calibri" pitchFamily="34" charset="-120"/>
                        </a:rPr>
                        <a:t>GDPR (AB, Yunanistan dahil)</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16602D"/>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Kişisel veri</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Kimliği belirli ya da belirlenebilir gerçek kişiye ilişkin her türlü bilgi (md. 3)</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Tanımlanmış ya da tanımlanabilir gerçek kişiye ilişkin her türlü bilgi (md. 4)</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Bilgilendirme</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Veri sorumlusu kimliğini, amacı, aktarılacağı kişileri, yöntemi, hukuki sebebi ve hakları bildirir (md. 10)</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Adil ve şeffaf işleme için benzer bilgilendirme yükümlülüğü</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Açık rıza</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Belirli bir konuya ilişkin, bilgilendirmeye dayanan, özgür iradeyle açıklanan rıza (md. 3)</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Rıza, işlemenin hukuki dayanaklarından biridir</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FFFFF"/>
                    </a:solidFill>
                  </a:tcPr>
                </a:tc>
              </a:tr>
              <a:tr h="0">
                <a:tc>
                  <a:txBody>
                    <a:bodyPr/>
                    <a:lstStyle/>
                    <a:p>
                      <a:pPr indent="0" marL="0">
                        <a:buNone/>
                      </a:pPr>
                      <a:r>
                        <a:rPr lang="tr-TR" sz="1220" b="1" dirty="0">
                          <a:solidFill>
                            <a:srgbClr val="1B2420"/>
                          </a:solidFill>
                          <a:latin typeface="Calibri" pitchFamily="34" charset="0"/>
                          <a:ea typeface="Calibri" pitchFamily="34" charset="-122"/>
                          <a:cs typeface="Calibri" pitchFamily="34" charset="-120"/>
                        </a:rPr>
                        <a:t>Yurt dışına aktarım</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7499 sayılı Kanunla (2024): yeterlilik kararı; yoksa standart sözleşme gibi uygun güvenceler ya da sınırlı istisnalar (md. 9)</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c>
                  <a:txBody>
                    <a:bodyPr/>
                    <a:lstStyle/>
                    <a:p>
                      <a:pPr indent="0" marL="0">
                        <a:buNone/>
                      </a:pPr>
                      <a:r>
                        <a:rPr lang="tr-TR" sz="1220" dirty="0">
                          <a:solidFill>
                            <a:srgbClr val="1B2420"/>
                          </a:solidFill>
                          <a:latin typeface="Calibri" pitchFamily="34" charset="0"/>
                          <a:ea typeface="Calibri" pitchFamily="34" charset="-122"/>
                          <a:cs typeface="Calibri" pitchFamily="34" charset="-120"/>
                        </a:rPr>
                        <a:t>AB dışına aktarım da benzer güvencelere bağlıdır</a:t>
                      </a:r>
                      <a:endParaRPr lang="tr-TR" sz="1220" dirty="0">
                        <a:latin typeface="Calibri" charset="0"/>
                        <a:ea typeface="Calibri" charset="0"/>
                        <a:cs typeface="Calibri" charset="0"/>
                      </a:endParaRPr>
                    </a:p>
                  </a:txBody>
                  <a:tcPr marL="91440" marR="91440" marT="54864" marB="54864" anchor="ctr">
                    <a:lnL w="9525" cap="flat" cmpd="sng" algn="ctr">
                      <a:solidFill>
                        <a:srgbClr val="DFE6DC"/>
                      </a:solidFill>
                      <a:prstDash val="solid"/>
                      <a:round/>
                      <a:headEnd type="none" w="med" len="med"/>
                      <a:tailEnd type="none" w="med" len="med"/>
                    </a:lnL>
                    <a:lnR w="9525" cap="flat" cmpd="sng" algn="ctr">
                      <a:solidFill>
                        <a:srgbClr val="DFE6DC"/>
                      </a:solidFill>
                      <a:prstDash val="solid"/>
                      <a:round/>
                      <a:headEnd type="none" w="med" len="med"/>
                      <a:tailEnd type="none" w="med" len="med"/>
                    </a:lnR>
                    <a:lnT w="9525" cap="flat" cmpd="sng" algn="ctr">
                      <a:solidFill>
                        <a:srgbClr val="DFE6DC"/>
                      </a:solidFill>
                      <a:prstDash val="solid"/>
                      <a:round/>
                      <a:headEnd type="none" w="med" len="med"/>
                      <a:tailEnd type="none" w="med" len="med"/>
                    </a:lnT>
                    <a:lnB w="9525" cap="flat" cmpd="sng" algn="ctr">
                      <a:solidFill>
                        <a:srgbClr val="DFE6DC"/>
                      </a:solidFill>
                      <a:prstDash val="solid"/>
                      <a:round/>
                      <a:headEnd type="none" w="med" len="med"/>
                      <a:tailEnd type="none" w="med" len="med"/>
                    </a:lnB>
                    <a:solidFill>
                      <a:srgbClr val="FAFBF8"/>
                    </a:solidFill>
                  </a:tcPr>
                </a:tc>
              </a:tr>
            </a:tbl>
          </a:graphicData>
        </a:graphic>
      </p:graphicFrame>
      <p:sp>
        <p:nvSpPr>
          <p:cNvPr id="5" name="Text 2"/>
          <p:cNvSpPr txBox="1"/>
          <p:nvPr/>
        </p:nvSpPr>
        <p:spPr>
          <a:xfrm>
            <a:off x="548640" y="5395904"/>
            <a:ext cx="11094415" cy="415428"/>
          </a:xfrm>
          <a:prstGeom prst="rect">
            <a:avLst/>
          </a:prstGeom>
          <a:noFill/>
          <a:ln/>
        </p:spPr>
        <p:txBody>
          <a:bodyPr wrap="square" lIns="0" tIns="0" rIns="0" bIns="0" rtlCol="0" anchor="t"/>
          <a:lstStyle/>
          <a:p>
            <a:pPr indent="0" marL="0">
              <a:buNone/>
            </a:pPr>
            <a:r>
              <a:rPr lang="tr-TR" altLang="en-US" sz="1170" b="1" dirty="0">
                <a:solidFill>
                  <a:srgbClr val="16602D"/>
                </a:solidFill>
                <a:latin typeface="Calibri" pitchFamily="34" charset="0"/>
                <a:ea typeface="Calibri" pitchFamily="34" charset="-122"/>
                <a:cs typeface="Calibri" pitchFamily="34" charset="-120"/>
              </a:rPr>
              <a:t>AB Veri Yasası (2023/2854): </a:t>
            </a:r>
            <a:r>
              <a:rPr lang="tr-TR" altLang="en-US" sz="1170" dirty="0">
                <a:solidFill>
                  <a:srgbClr val="3A4540"/>
                </a:solidFill>
                <a:latin typeface="Calibri" pitchFamily="34" charset="0"/>
                <a:ea typeface="Calibri" pitchFamily="34" charset="-122"/>
                <a:cs typeface="Calibri" pitchFamily="34" charset="-120"/>
              </a:rPr>
              <a:t>12 Eylül 2025'ten beri uygulanıyor; bağlantılı traktör ya da sulama cihazının kullanıcısı ürettiği veriye erişip paylaşabilir.</a:t>
            </a:r>
            <a:endParaRPr lang="tr-TR" sz="1170" dirty="0"/>
          </a:p>
        </p:txBody>
      </p:sp>
      <p:sp>
        <p:nvSpPr>
          <p:cNvPr id="6" name="Text 3"/>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GDPR (AB) 2016/679; 6698 sayılı KVKK; Tüzük (AB) 2023/2854</a:t>
            </a:r>
            <a:endParaRPr lang="tr-TR" sz="900" dirty="0"/>
          </a:p>
        </p:txBody>
      </p:sp>
      <p:sp>
        <p:nvSpPr>
          <p:cNvPr id="7" name="Text 4"/>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33</a:t>
            </a:r>
            <a:endParaRPr lang="tr-TR" sz="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PLATFORMDA · DERS 9</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Bir veri paylaşım teklifi: imzalamadan önce</a:t>
            </a:r>
            <a:endParaRPr lang="tr-TR" sz="2700" dirty="0"/>
          </a:p>
        </p:txBody>
      </p:sp>
      <p:pic>
        <p:nvPicPr>
          <p:cNvPr id="5" name="Image 0" descr="/root/kozan-akilli-tarim/sunum/build/cache/m3-tr-branch-b170b487-2000-0.jpg">    </p:cNvPr>
          <p:cNvPicPr>
            <a:picLocks noChangeAspect="1"/>
          </p:cNvPicPr>
          <p:nvPr/>
        </p:nvPicPr>
        <p:blipFill>
          <a:blip r:embed="rId1"/>
          <a:stretch>
            <a:fillRect/>
          </a:stretch>
        </p:blipFill>
        <p:spPr>
          <a:xfrm>
            <a:off x="1568021" y="2231098"/>
            <a:ext cx="4849413" cy="3164806"/>
          </a:xfrm>
          <a:prstGeom prst="rect">
            <a:avLst/>
          </a:prstGeom>
          <a:effectLst>
            <a:outerShdw sx="100000" sy="100000" kx="0" ky="0" algn="bl" rotWithShape="0" blurRad="101600" dist="38100" dir="5400000">
              <a:srgbClr val="1B2420">
                <a:alpha val="25000"/>
              </a:srgbClr>
            </a:outerShdw>
          </a:effectLst>
        </p:spPr>
      </p:pic>
      <p:sp>
        <p:nvSpPr>
          <p:cNvPr id="6" name="Text 3"/>
          <p:cNvSpPr txBox="1"/>
          <p:nvPr/>
        </p:nvSpPr>
        <p:spPr>
          <a:xfrm>
            <a:off x="1057361" y="5471436"/>
            <a:ext cx="5870733" cy="264363"/>
          </a:xfrm>
          <a:prstGeom prst="rect">
            <a:avLst/>
          </a:prstGeom>
          <a:noFill/>
          <a:ln/>
        </p:spPr>
        <p:txBody>
          <a:bodyPr wrap="square" lIns="0" tIns="0" rIns="0" bIns="0" rtlCol="0" anchor="t"/>
          <a:lstStyle/>
          <a:p>
            <a:pPr indent="0" marL="0">
              <a:buNone/>
            </a:pPr>
            <a:r>
              <a:rPr lang="tr-TR" altLang="en-US" sz="1040" i="1" dirty="0">
                <a:solidFill>
                  <a:srgbClr val="5A6862"/>
                </a:solidFill>
                <a:latin typeface="Calibri" pitchFamily="34" charset="0"/>
                <a:ea typeface="Calibri" pitchFamily="34" charset="-122"/>
                <a:cs typeface="Calibri" pitchFamily="34" charset="-120"/>
              </a:rPr>
              <a:t>Ders 9 etkinliği: karar senaryosu (kurgusal)</a:t>
            </a:r>
            <a:endParaRPr lang="tr-TR" sz="1040" dirty="0"/>
          </a:p>
        </p:txBody>
      </p:sp>
      <p:sp>
        <p:nvSpPr>
          <p:cNvPr id="7" name="Text 4"/>
          <p:cNvSpPr txBox="1"/>
          <p:nvPr/>
        </p:nvSpPr>
        <p:spPr>
          <a:xfrm>
            <a:off x="7802575" y="2231098"/>
            <a:ext cx="3840480" cy="3429169"/>
          </a:xfrm>
          <a:prstGeom prst="rect">
            <a:avLst/>
          </a:prstGeom>
          <a:noFill/>
          <a:ln/>
        </p:spPr>
        <p:txBody>
          <a:bodyPr wrap="square" lIns="0" tIns="0" rIns="0" bIns="0" rtlCol="0" anchor="t">
            <a:normAutofit/>
          </a:bodyPr>
          <a:lstStyle/>
          <a:p>
            <a:pPr marL="203200" indent="-203200">
              <a:spcAft>
                <a:spcPts val="661"/>
              </a:spcAft>
              <a:buSzPct val="100000"/>
              <a:buChar char="•"/>
            </a:pPr>
            <a:r>
              <a:rPr lang="tr-TR" altLang="en-US" sz="1440" dirty="0">
                <a:solidFill>
                  <a:srgbClr val="3A4540"/>
                </a:solidFill>
                <a:latin typeface="Calibri" pitchFamily="34" charset="0"/>
                <a:ea typeface="Calibri" pitchFamily="34" charset="-122"/>
                <a:cs typeface="Calibri" pitchFamily="34" charset="-120"/>
              </a:rPr>
              <a:t>Hangi veri toplanıyor, erişimi kim kontrol ediyor?</a:t>
            </a:r>
            <a:endParaRPr lang="tr-TR" sz="1440" dirty="0"/>
          </a:p>
          <a:p>
            <a:pPr marL="203200" indent="-203200">
              <a:spcAft>
                <a:spcPts val="661"/>
              </a:spcAft>
              <a:buSzPct val="100000"/>
              <a:buChar char="•"/>
            </a:pPr>
            <a:r>
              <a:rPr lang="tr-TR" altLang="en-US" sz="1440" dirty="0">
                <a:solidFill>
                  <a:srgbClr val="3A4540"/>
                </a:solidFill>
                <a:latin typeface="Calibri" pitchFamily="34" charset="0"/>
                <a:ea typeface="Calibri" pitchFamily="34" charset="-122"/>
                <a:cs typeface="Calibri" pitchFamily="34" charset="-120"/>
              </a:rPr>
              <a:t>Veri başka amaçla kullanılacak mı; kabul ya da ret edebiliyor muyum?</a:t>
            </a:r>
            <a:endParaRPr lang="tr-TR" sz="1440" dirty="0"/>
          </a:p>
          <a:p>
            <a:pPr marL="203200" indent="-203200">
              <a:spcAft>
                <a:spcPts val="661"/>
              </a:spcAft>
              <a:buSzPct val="100000"/>
              <a:buChar char="•"/>
            </a:pPr>
            <a:r>
              <a:rPr lang="tr-TR" altLang="en-US" sz="1440" dirty="0">
                <a:solidFill>
                  <a:srgbClr val="3A4540"/>
                </a:solidFill>
                <a:latin typeface="Calibri" pitchFamily="34" charset="0"/>
                <a:ea typeface="Calibri" pitchFamily="34" charset="-122"/>
                <a:cs typeface="Calibri" pitchFamily="34" charset="-120"/>
              </a:rPr>
              <a:t>Kimlerle paylaşılıyor; itiraz edebiliyor muyum?</a:t>
            </a:r>
            <a:endParaRPr lang="tr-TR" sz="1440" dirty="0"/>
          </a:p>
          <a:p>
            <a:pPr marL="203200" indent="-203200">
              <a:spcAft>
                <a:spcPts val="661"/>
              </a:spcAft>
              <a:buSzPct val="100000"/>
              <a:buChar char="•"/>
            </a:pPr>
            <a:r>
              <a:rPr lang="tr-TR" altLang="en-US" sz="1440" dirty="0">
                <a:solidFill>
                  <a:srgbClr val="3A4540"/>
                </a:solidFill>
                <a:latin typeface="Calibri" pitchFamily="34" charset="0"/>
                <a:ea typeface="Calibri" pitchFamily="34" charset="-122"/>
                <a:cs typeface="Calibri" pitchFamily="34" charset="-120"/>
              </a:rPr>
              <a:t>Sözleşme tek taraflı değişebilir mi; şirket el değiştirirse ne olur?</a:t>
            </a:r>
            <a:endParaRPr lang="tr-TR" sz="1440" dirty="0"/>
          </a:p>
          <a:p>
            <a:pPr marL="203200" indent="-203200">
              <a:spcAft>
                <a:spcPts val="661"/>
              </a:spcAft>
              <a:buSzPct val="100000"/>
              <a:buChar char="•"/>
            </a:pPr>
            <a:r>
              <a:rPr lang="tr-TR" altLang="en-US" sz="1440" dirty="0">
                <a:solidFill>
                  <a:srgbClr val="3A4540"/>
                </a:solidFill>
                <a:latin typeface="Calibri" pitchFamily="34" charset="0"/>
                <a:ea typeface="Calibri" pitchFamily="34" charset="-122"/>
                <a:cs typeface="Calibri" pitchFamily="34" charset="-120"/>
              </a:rPr>
              <a:t>Verimi kullanılabilir biçimde indirip silinmesini isteyebilir miyim?</a:t>
            </a:r>
            <a:endParaRPr lang="tr-TR" sz="1440" dirty="0"/>
          </a:p>
          <a:p>
            <a:pPr marL="203200" indent="-203200">
              <a:spcAft>
                <a:spcPts val="661"/>
              </a:spcAft>
              <a:buSzPct val="100000"/>
              <a:buChar char="•"/>
            </a:pPr>
            <a:r>
              <a:rPr lang="tr-TR" altLang="en-US" sz="1440" dirty="0">
                <a:solidFill>
                  <a:srgbClr val="3A4540"/>
                </a:solidFill>
                <a:latin typeface="Calibri" pitchFamily="34" charset="0"/>
                <a:ea typeface="Calibri" pitchFamily="34" charset="-122"/>
                <a:cs typeface="Calibri" pitchFamily="34" charset="-120"/>
              </a:rPr>
              <a:t>Güvenlik ihlalinden haberim olur mu; bir iletişim noktası var mı?</a:t>
            </a:r>
            <a:endParaRPr lang="tr-TR" sz="1440" dirty="0"/>
          </a:p>
        </p:txBody>
      </p:sp>
      <p:sp>
        <p:nvSpPr>
          <p:cNvPr id="8" name="Text 5"/>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Copa-Cogeca vd. (2020), kontrol listesi</a:t>
            </a:r>
            <a:endParaRPr lang="tr-TR" sz="900" dirty="0"/>
          </a:p>
        </p:txBody>
      </p:sp>
      <p:sp>
        <p:nvSpPr>
          <p:cNvPr id="9" name="Text 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34</a:t>
            </a:r>
            <a:endParaRPr lang="tr-TR" sz="9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KOZAN VE LARİSSA</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İki bölge: kayıt, güven ve kurallar</a:t>
            </a:r>
            <a:endParaRPr lang="tr-TR" sz="2700" dirty="0"/>
          </a:p>
        </p:txBody>
      </p:sp>
      <p:sp>
        <p:nvSpPr>
          <p:cNvPr id="4" name="Text 2"/>
          <p:cNvSpPr txBox="1"/>
          <p:nvPr/>
        </p:nvSpPr>
        <p:spPr>
          <a:xfrm>
            <a:off x="548640" y="5871758"/>
            <a:ext cx="10271455" cy="226597"/>
          </a:xfrm>
          <a:prstGeom prst="rect">
            <a:avLst/>
          </a:prstGeom>
          <a:noFill/>
          <a:ln/>
        </p:spPr>
        <p:txBody>
          <a:bodyPr wrap="square" lIns="0" tIns="0" rIns="0" bIns="0" rtlCol="0" anchor="b"/>
          <a:lstStyle/>
          <a:p>
            <a:pPr indent="0" marL="0">
              <a:buNone/>
            </a:pPr>
            <a:r>
              <a:rPr lang="tr-TR" altLang="en-US" sz="900" i="1" dirty="0">
                <a:solidFill>
                  <a:srgbClr val="5A6862"/>
                </a:solidFill>
                <a:latin typeface="Calibri" pitchFamily="34" charset="0"/>
                <a:ea typeface="Calibri" pitchFamily="34" charset="-122"/>
                <a:cs typeface="Calibri" pitchFamily="34" charset="-120"/>
              </a:rPr>
              <a:t>Kaynak: KOZTO İhtiyaç Anketi Raporu (2026), Tablo 1; TÜİK MEDAS 2025; Avrupa Komisyonu, IACS</a:t>
            </a:r>
            <a:endParaRPr lang="tr-TR" sz="900" dirty="0"/>
          </a:p>
        </p:txBody>
      </p:sp>
      <p:sp>
        <p:nvSpPr>
          <p:cNvPr id="5" name="Text 3"/>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35</a:t>
            </a:r>
            <a:endParaRPr lang="tr-TR" sz="900" dirty="0"/>
          </a:p>
        </p:txBody>
      </p:sp>
      <p:sp>
        <p:nvSpPr>
          <p:cNvPr id="7" name="Shape 4"/>
          <p:cNvSpPr/>
          <p:nvPr/>
        </p:nvSpPr>
        <p:spPr>
          <a:xfrm>
            <a:off x="548640" y="2231098"/>
            <a:ext cx="5989320" cy="3542468"/>
          </a:xfrm>
          <a:prstGeom prst="roundRect">
            <a:avLst>
              <a:gd name="adj" fmla="val 2581"/>
            </a:avLst>
          </a:prstGeom>
          <a:solidFill>
            <a:srgbClr val="FFFFFF"/>
          </a:solidFill>
          <a:ln w="9525">
            <a:solidFill>
              <a:srgbClr val="DFE6DC"/>
            </a:solidFill>
            <a:prstDash val="solid"/>
          </a:ln>
        </p:spPr>
      </p:sp>
      <p:sp>
        <p:nvSpPr>
          <p:cNvPr id="8" name="Text 5"/>
          <p:cNvSpPr txBox="1"/>
          <p:nvPr/>
        </p:nvSpPr>
        <p:spPr>
          <a:xfrm>
            <a:off x="777240" y="2336843"/>
            <a:ext cx="5532120" cy="377662"/>
          </a:xfrm>
          <a:prstGeom prst="rect">
            <a:avLst/>
          </a:prstGeom>
          <a:noFill/>
          <a:ln/>
        </p:spPr>
        <p:txBody>
          <a:bodyPr wrap="square" lIns="0" tIns="0" rIns="0" bIns="0" rtlCol="0" anchor="t">
            <a:normAutofit/>
          </a:bodyPr>
          <a:lstStyle/>
          <a:p>
            <a:pPr indent="0" marL="0">
              <a:buNone/>
            </a:pPr>
            <a:r>
              <a:rPr lang="tr-TR" altLang="en-US" sz="1170" b="1" dirty="0">
                <a:solidFill>
                  <a:srgbClr val="1B2420"/>
                </a:solidFill>
                <a:latin typeface="Calibri" pitchFamily="34" charset="0"/>
                <a:ea typeface="Calibri" pitchFamily="34" charset="-122"/>
                <a:cs typeface="Calibri" pitchFamily="34" charset="-120"/>
              </a:rPr>
              <a:t>Kozan ihtiyaç anketi: 103 çiftçi ve KOBİ temsilcisinin yanıtı (kişi)</a:t>
            </a:r>
            <a:endParaRPr lang="tr-TR" sz="1170" dirty="0"/>
          </a:p>
        </p:txBody>
      </p:sp>
      <p:graphicFrame>
        <p:nvGraphicFramePr>
          <p:cNvPr id="9" name="Chart 0" descr=""/>
          <p:cNvGraphicFramePr/>
          <p:nvPr/>
        </p:nvGraphicFramePr>
        <p:xfrm>
          <a:off x="640080" y="2722058"/>
          <a:ext cx="5806440" cy="2975975"/>
        </p:xfrm>
        <a:graphic xmlns:a="http://schemas.openxmlformats.org/drawingml/2006/main">
          <a:graphicData uri="http://schemas.openxmlformats.org/drawingml/2006/chart">
            <c:chart xmlns:c="http://schemas.openxmlformats.org/drawingml/2006/chart" r:id="rId1"/>
          </a:graphicData>
        </a:graphic>
      </p:graphicFrame>
      <p:sp>
        <p:nvSpPr>
          <p:cNvPr id="10" name="Shape 6"/>
          <p:cNvSpPr/>
          <p:nvPr/>
        </p:nvSpPr>
        <p:spPr>
          <a:xfrm>
            <a:off x="6858000" y="2231098"/>
            <a:ext cx="4785055" cy="1676818"/>
          </a:xfrm>
          <a:prstGeom prst="roundRect">
            <a:avLst>
              <a:gd name="adj" fmla="val 5453"/>
            </a:avLst>
          </a:prstGeom>
          <a:solidFill>
            <a:srgbClr val="FBF1DC"/>
          </a:solidFill>
          <a:ln w="9525">
            <a:solidFill>
              <a:srgbClr val="FBF1DC"/>
            </a:solidFill>
            <a:prstDash val="solid"/>
          </a:ln>
        </p:spPr>
      </p:sp>
      <p:sp>
        <p:nvSpPr>
          <p:cNvPr id="11" name="Text 7"/>
          <p:cNvSpPr txBox="1"/>
          <p:nvPr/>
        </p:nvSpPr>
        <p:spPr>
          <a:xfrm>
            <a:off x="7086600" y="2336843"/>
            <a:ext cx="4327855" cy="271917"/>
          </a:xfrm>
          <a:prstGeom prst="rect">
            <a:avLst/>
          </a:prstGeom>
          <a:noFill/>
          <a:ln/>
        </p:spPr>
        <p:txBody>
          <a:bodyPr wrap="square" lIns="0" tIns="0" rIns="0" bIns="0" rtlCol="0" anchor="t"/>
          <a:lstStyle/>
          <a:p>
            <a:pPr indent="0" marL="0">
              <a:buNone/>
            </a:pPr>
            <a:r>
              <a:rPr lang="tr-TR" altLang="en-US" sz="1440" b="1" dirty="0">
                <a:solidFill>
                  <a:srgbClr val="854D0E"/>
                </a:solidFill>
                <a:latin typeface="Calibri" pitchFamily="34" charset="0"/>
                <a:ea typeface="Calibri" pitchFamily="34" charset="-122"/>
                <a:cs typeface="Calibri" pitchFamily="34" charset="-120"/>
              </a:rPr>
              <a:t>Kozan</a:t>
            </a:r>
            <a:endParaRPr lang="tr-TR" sz="1440" dirty="0"/>
          </a:p>
        </p:txBody>
      </p:sp>
      <p:sp>
        <p:nvSpPr>
          <p:cNvPr id="12" name="Text 8"/>
          <p:cNvSpPr txBox="1"/>
          <p:nvPr/>
        </p:nvSpPr>
        <p:spPr>
          <a:xfrm>
            <a:off x="7086600" y="2654079"/>
            <a:ext cx="4327855" cy="1178305"/>
          </a:xfrm>
          <a:prstGeom prst="rect">
            <a:avLst/>
          </a:prstGeom>
          <a:noFill/>
          <a:ln/>
        </p:spPr>
        <p:txBody>
          <a:bodyPr wrap="square" lIns="0" tIns="0" rIns="0" bIns="0" rtlCol="0" anchor="t">
            <a:normAutofit/>
          </a:bodyPr>
          <a:lstStyle/>
          <a:p>
            <a:pPr marL="177800" indent="-177800">
              <a:spcAft>
                <a:spcPts val="330"/>
              </a:spcAft>
              <a:buSzPct val="100000"/>
              <a:buChar char="•"/>
            </a:pPr>
            <a:r>
              <a:rPr lang="tr-TR" altLang="en-US" sz="1130" dirty="0">
                <a:solidFill>
                  <a:srgbClr val="3A4540"/>
                </a:solidFill>
                <a:latin typeface="Calibri" pitchFamily="34" charset="0"/>
                <a:ea typeface="Calibri" pitchFamily="34" charset="-122"/>
                <a:cs typeface="Calibri" pitchFamily="34" charset="-120"/>
              </a:rPr>
              <a:t>Turunçgil 103.200 da, 231.573 t (2025); "Kozan Portakalı" menşe adı</a:t>
            </a:r>
            <a:endParaRPr lang="tr-TR" sz="1130" dirty="0"/>
          </a:p>
          <a:p>
            <a:pPr marL="177800" indent="-177800">
              <a:spcAft>
                <a:spcPts val="330"/>
              </a:spcAft>
              <a:buSzPct val="100000"/>
              <a:buChar char="•"/>
            </a:pPr>
            <a:r>
              <a:rPr lang="tr-TR" altLang="en-US" sz="1130" dirty="0">
                <a:solidFill>
                  <a:srgbClr val="3A4540"/>
                </a:solidFill>
                <a:latin typeface="Calibri" pitchFamily="34" charset="0"/>
                <a:ea typeface="Calibri" pitchFamily="34" charset="-122"/>
                <a:cs typeface="Calibri" pitchFamily="34" charset="-120"/>
              </a:rPr>
              <a:t>E-kayıt defteri 1 Temmuz 2026'dan itibaren; parsel kimliği ÇKS ada ve parsel</a:t>
            </a:r>
            <a:endParaRPr lang="tr-TR" sz="1130" dirty="0"/>
          </a:p>
          <a:p>
            <a:pPr marL="177800" indent="-177800">
              <a:spcAft>
                <a:spcPts val="330"/>
              </a:spcAft>
              <a:buSzPct val="100000"/>
              <a:buChar char="•"/>
            </a:pPr>
            <a:r>
              <a:rPr lang="tr-TR" altLang="en-US" sz="1130" dirty="0">
                <a:solidFill>
                  <a:srgbClr val="3A4540"/>
                </a:solidFill>
                <a:latin typeface="Calibri" pitchFamily="34" charset="0"/>
                <a:ea typeface="Calibri" pitchFamily="34" charset="-122"/>
                <a:cs typeface="Calibri" pitchFamily="34" charset="-120"/>
              </a:rPr>
              <a:t>Veri yurt dışına giderse KVKK md. 9; oda ve kooperatifler ortak sözleşme şablonu hazırlayabilir</a:t>
            </a:r>
            <a:endParaRPr lang="tr-TR" sz="1130" dirty="0"/>
          </a:p>
        </p:txBody>
      </p:sp>
      <p:sp>
        <p:nvSpPr>
          <p:cNvPr id="13" name="Shape 9"/>
          <p:cNvSpPr/>
          <p:nvPr/>
        </p:nvSpPr>
        <p:spPr>
          <a:xfrm>
            <a:off x="6858000" y="4096747"/>
            <a:ext cx="4785055" cy="1676818"/>
          </a:xfrm>
          <a:prstGeom prst="roundRect">
            <a:avLst>
              <a:gd name="adj" fmla="val 5453"/>
            </a:avLst>
          </a:prstGeom>
          <a:solidFill>
            <a:srgbClr val="E6F3EA"/>
          </a:solidFill>
          <a:ln w="9525">
            <a:solidFill>
              <a:srgbClr val="E6F3EA"/>
            </a:solidFill>
            <a:prstDash val="solid"/>
          </a:ln>
        </p:spPr>
      </p:sp>
      <p:sp>
        <p:nvSpPr>
          <p:cNvPr id="14" name="Text 10"/>
          <p:cNvSpPr txBox="1"/>
          <p:nvPr/>
        </p:nvSpPr>
        <p:spPr>
          <a:xfrm>
            <a:off x="7086600" y="4202493"/>
            <a:ext cx="4327855" cy="271917"/>
          </a:xfrm>
          <a:prstGeom prst="rect">
            <a:avLst/>
          </a:prstGeom>
          <a:noFill/>
          <a:ln/>
        </p:spPr>
        <p:txBody>
          <a:bodyPr wrap="square" lIns="0" tIns="0" rIns="0" bIns="0" rtlCol="0" anchor="t"/>
          <a:lstStyle/>
          <a:p>
            <a:pPr indent="0" marL="0">
              <a:buNone/>
            </a:pPr>
            <a:r>
              <a:rPr lang="tr-TR" altLang="en-US" sz="1440" b="1" dirty="0">
                <a:solidFill>
                  <a:srgbClr val="16602D"/>
                </a:solidFill>
                <a:latin typeface="Calibri" pitchFamily="34" charset="0"/>
                <a:ea typeface="Calibri" pitchFamily="34" charset="-122"/>
                <a:cs typeface="Calibri" pitchFamily="34" charset="-120"/>
              </a:rPr>
              <a:t>Larissa</a:t>
            </a:r>
            <a:endParaRPr lang="tr-TR" sz="1440" dirty="0"/>
          </a:p>
        </p:txBody>
      </p:sp>
      <p:sp>
        <p:nvSpPr>
          <p:cNvPr id="15" name="Text 11"/>
          <p:cNvSpPr txBox="1"/>
          <p:nvPr/>
        </p:nvSpPr>
        <p:spPr>
          <a:xfrm>
            <a:off x="7086600" y="4519729"/>
            <a:ext cx="4327855" cy="1178305"/>
          </a:xfrm>
          <a:prstGeom prst="rect">
            <a:avLst/>
          </a:prstGeom>
          <a:noFill/>
          <a:ln/>
        </p:spPr>
        <p:txBody>
          <a:bodyPr wrap="square" lIns="0" tIns="0" rIns="0" bIns="0" rtlCol="0" anchor="t">
            <a:normAutofit/>
          </a:bodyPr>
          <a:lstStyle/>
          <a:p>
            <a:pPr marL="177800" indent="-177800">
              <a:spcAft>
                <a:spcPts val="330"/>
              </a:spcAft>
              <a:buSzPct val="100000"/>
              <a:buChar char="•"/>
            </a:pPr>
            <a:r>
              <a:rPr lang="tr-TR" altLang="en-US" sz="1130" dirty="0">
                <a:solidFill>
                  <a:srgbClr val="3A4540"/>
                </a:solidFill>
                <a:latin typeface="Calibri" pitchFamily="34" charset="0"/>
                <a:ea typeface="Calibri" pitchFamily="34" charset="-122"/>
                <a:cs typeface="Calibri" pitchFamily="34" charset="-120"/>
              </a:rPr>
              <a:t>Bitki koruma kayıtları 1 Ocak 2026'dan beri elektronik</a:t>
            </a:r>
            <a:endParaRPr lang="tr-TR" sz="1130" dirty="0"/>
          </a:p>
          <a:p>
            <a:pPr marL="177800" indent="-177800">
              <a:spcAft>
                <a:spcPts val="330"/>
              </a:spcAft>
              <a:buSzPct val="100000"/>
              <a:buChar char="•"/>
            </a:pPr>
            <a:r>
              <a:rPr lang="tr-TR" altLang="en-US" sz="1130" dirty="0">
                <a:solidFill>
                  <a:srgbClr val="3A4540"/>
                </a:solidFill>
                <a:latin typeface="Calibri" pitchFamily="34" charset="0"/>
                <a:ea typeface="Calibri" pitchFamily="34" charset="-122"/>
                <a:cs typeface="Calibri" pitchFamily="34" charset="-120"/>
              </a:rPr>
              <a:t>Parsel kimliği IACS ve LPIS; destek başvurusu GSA ile harita üzerinde</a:t>
            </a:r>
            <a:endParaRPr lang="tr-TR" sz="1130" dirty="0"/>
          </a:p>
          <a:p>
            <a:pPr marL="177800" indent="-177800">
              <a:spcAft>
                <a:spcPts val="330"/>
              </a:spcAft>
              <a:buSzPct val="100000"/>
              <a:buChar char="•"/>
            </a:pPr>
            <a:r>
              <a:rPr lang="tr-TR" altLang="en-US" sz="1130" dirty="0">
                <a:solidFill>
                  <a:srgbClr val="3A4540"/>
                </a:solidFill>
                <a:latin typeface="Calibri" pitchFamily="34" charset="0"/>
                <a:ea typeface="Calibri" pitchFamily="34" charset="-122"/>
                <a:cs typeface="Calibri" pitchFamily="34" charset="-120"/>
              </a:rPr>
              <a:t>GDPR ve AB Veri Yasası doğrudan geçerli: bağlantılı makinenin verisi istenebilir</a:t>
            </a:r>
            <a:endParaRPr lang="tr-TR" sz="113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AKILDA KALSIN</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Özet: tarladan karara</a:t>
            </a:r>
            <a:endParaRPr lang="tr-TR" sz="2700" dirty="0"/>
          </a:p>
        </p:txBody>
      </p:sp>
      <p:sp>
        <p:nvSpPr>
          <p:cNvPr id="4" name="Shape 2"/>
          <p:cNvSpPr/>
          <p:nvPr/>
        </p:nvSpPr>
        <p:spPr>
          <a:xfrm>
            <a:off x="548640" y="2231098"/>
            <a:ext cx="3515258" cy="2643633"/>
          </a:xfrm>
          <a:prstGeom prst="roundRect">
            <a:avLst>
              <a:gd name="adj" fmla="val 4151"/>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5" name="Shape 3"/>
          <p:cNvSpPr/>
          <p:nvPr/>
        </p:nvSpPr>
        <p:spPr>
          <a:xfrm>
            <a:off x="826554" y="2419929"/>
            <a:ext cx="468301" cy="468301"/>
          </a:xfrm>
          <a:prstGeom prst="ellipse">
            <a:avLst/>
          </a:prstGeom>
          <a:solidFill>
            <a:srgbClr val="E6F3EA"/>
          </a:solidFill>
          <a:ln w="12700">
            <a:solidFill>
              <a:srgbClr val="E6F3EA"/>
            </a:solidFill>
            <a:prstDash val="solid"/>
          </a:ln>
        </p:spPr>
      </p:sp>
      <p:sp>
        <p:nvSpPr>
          <p:cNvPr id="6" name="Text 4"/>
          <p:cNvSpPr txBox="1"/>
          <p:nvPr/>
        </p:nvSpPr>
        <p:spPr>
          <a:xfrm>
            <a:off x="826554"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16602D"/>
                </a:solidFill>
                <a:latin typeface="Calibri" pitchFamily="34" charset="0"/>
                <a:ea typeface="Calibri" pitchFamily="34" charset="-122"/>
                <a:cs typeface="Calibri" pitchFamily="34" charset="-120"/>
              </a:rPr>
              <a:t>1</a:t>
            </a:r>
            <a:endParaRPr lang="tr-TR" sz="1130" dirty="0"/>
          </a:p>
        </p:txBody>
      </p:sp>
      <p:sp>
        <p:nvSpPr>
          <p:cNvPr id="7" name="Text 5"/>
          <p:cNvSpPr txBox="1"/>
          <p:nvPr/>
        </p:nvSpPr>
        <p:spPr>
          <a:xfrm>
            <a:off x="777240" y="2986422"/>
            <a:ext cx="3058058"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Toplamak</a:t>
            </a:r>
            <a:endParaRPr lang="tr-TR" sz="1800" dirty="0"/>
          </a:p>
        </p:txBody>
      </p:sp>
      <p:sp>
        <p:nvSpPr>
          <p:cNvPr id="8" name="Text 6"/>
          <p:cNvSpPr txBox="1"/>
          <p:nvPr/>
        </p:nvSpPr>
        <p:spPr>
          <a:xfrm>
            <a:off x="777240" y="3454722"/>
            <a:ext cx="3058058" cy="1321816"/>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Karardan başlayın. Dört kaynak birbirini tamamlar. Her ölçüm ne, nerede, ne zaman, nasıl bilgisiyle kaydedilir; bitki koruma kayıtları artık elektronik.</a:t>
            </a:r>
            <a:endParaRPr lang="tr-TR" sz="1490" dirty="0"/>
          </a:p>
        </p:txBody>
      </p:sp>
      <p:sp>
        <p:nvSpPr>
          <p:cNvPr id="9" name="Shape 7"/>
          <p:cNvSpPr/>
          <p:nvPr/>
        </p:nvSpPr>
        <p:spPr>
          <a:xfrm>
            <a:off x="4338218" y="2231098"/>
            <a:ext cx="3515258" cy="2643633"/>
          </a:xfrm>
          <a:prstGeom prst="roundRect">
            <a:avLst>
              <a:gd name="adj" fmla="val 4151"/>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0" name="Shape 8"/>
          <p:cNvSpPr/>
          <p:nvPr/>
        </p:nvSpPr>
        <p:spPr>
          <a:xfrm>
            <a:off x="4616132" y="2419929"/>
            <a:ext cx="468301" cy="468301"/>
          </a:xfrm>
          <a:prstGeom prst="ellipse">
            <a:avLst/>
          </a:prstGeom>
          <a:solidFill>
            <a:srgbClr val="FBF1DC"/>
          </a:solidFill>
          <a:ln w="12700">
            <a:solidFill>
              <a:srgbClr val="FBF1DC"/>
            </a:solidFill>
            <a:prstDash val="solid"/>
          </a:ln>
        </p:spPr>
      </p:sp>
      <p:sp>
        <p:nvSpPr>
          <p:cNvPr id="11" name="Text 9"/>
          <p:cNvSpPr txBox="1"/>
          <p:nvPr/>
        </p:nvSpPr>
        <p:spPr>
          <a:xfrm>
            <a:off x="4616132"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854D0E"/>
                </a:solidFill>
                <a:latin typeface="Calibri" pitchFamily="34" charset="0"/>
                <a:ea typeface="Calibri" pitchFamily="34" charset="-122"/>
                <a:cs typeface="Calibri" pitchFamily="34" charset="-120"/>
              </a:rPr>
              <a:t>2</a:t>
            </a:r>
            <a:endParaRPr lang="tr-TR" sz="1130" dirty="0"/>
          </a:p>
        </p:txBody>
      </p:sp>
      <p:sp>
        <p:nvSpPr>
          <p:cNvPr id="12" name="Text 10"/>
          <p:cNvSpPr txBox="1"/>
          <p:nvPr/>
        </p:nvSpPr>
        <p:spPr>
          <a:xfrm>
            <a:off x="4566818" y="2986422"/>
            <a:ext cx="3058058"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Karara dönüştürmek</a:t>
            </a:r>
            <a:endParaRPr lang="tr-TR" sz="1800" dirty="0"/>
          </a:p>
        </p:txBody>
      </p:sp>
      <p:sp>
        <p:nvSpPr>
          <p:cNvPr id="13" name="Text 11"/>
          <p:cNvSpPr txBox="1"/>
          <p:nvPr/>
        </p:nvSpPr>
        <p:spPr>
          <a:xfrm>
            <a:off x="4566818" y="3454722"/>
            <a:ext cx="3058058" cy="1321816"/>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Önce kontrol ve temizleme. Eşik, geçmiş yıl ve komşuyla karşılaştırın. İlişki neden değildir; model doğrulandığı yerde güvenilir.</a:t>
            </a:r>
            <a:endParaRPr lang="tr-TR" sz="1490" dirty="0"/>
          </a:p>
        </p:txBody>
      </p:sp>
      <p:sp>
        <p:nvSpPr>
          <p:cNvPr id="14" name="Shape 12"/>
          <p:cNvSpPr/>
          <p:nvPr/>
        </p:nvSpPr>
        <p:spPr>
          <a:xfrm>
            <a:off x="8127797" y="2231098"/>
            <a:ext cx="3515258" cy="2643633"/>
          </a:xfrm>
          <a:prstGeom prst="roundRect">
            <a:avLst>
              <a:gd name="adj" fmla="val 4151"/>
            </a:avLst>
          </a:prstGeom>
          <a:solidFill>
            <a:srgbClr val="FFFFFF"/>
          </a:solidFill>
          <a:ln w="9525">
            <a:solidFill>
              <a:srgbClr val="DFE6DC"/>
            </a:solidFill>
            <a:prstDash val="solid"/>
          </a:ln>
          <a:effectLst>
            <a:outerShdw sx="100000" sy="100000" kx="0" ky="0" algn="bl" rotWithShape="0" blurRad="50800" dist="12700" dir="5400000">
              <a:srgbClr val="1B2420">
                <a:alpha val="12000"/>
              </a:srgbClr>
            </a:outerShdw>
          </a:effectLst>
        </p:spPr>
      </p:sp>
      <p:sp>
        <p:nvSpPr>
          <p:cNvPr id="15" name="Shape 13"/>
          <p:cNvSpPr/>
          <p:nvPr/>
        </p:nvSpPr>
        <p:spPr>
          <a:xfrm>
            <a:off x="8405710" y="2419929"/>
            <a:ext cx="468301" cy="468301"/>
          </a:xfrm>
          <a:prstGeom prst="ellipse">
            <a:avLst/>
          </a:prstGeom>
          <a:solidFill>
            <a:srgbClr val="E2F2F6"/>
          </a:solidFill>
          <a:ln w="12700">
            <a:solidFill>
              <a:srgbClr val="E2F2F6"/>
            </a:solidFill>
            <a:prstDash val="solid"/>
          </a:ln>
        </p:spPr>
      </p:sp>
      <p:sp>
        <p:nvSpPr>
          <p:cNvPr id="16" name="Text 14"/>
          <p:cNvSpPr txBox="1"/>
          <p:nvPr/>
        </p:nvSpPr>
        <p:spPr>
          <a:xfrm>
            <a:off x="8405710" y="2419929"/>
            <a:ext cx="468301" cy="468301"/>
          </a:xfrm>
          <a:prstGeom prst="rect">
            <a:avLst/>
          </a:prstGeom>
          <a:noFill/>
          <a:ln/>
        </p:spPr>
        <p:txBody>
          <a:bodyPr wrap="square" lIns="0" tIns="0" rIns="0" bIns="0" rtlCol="0" anchor="ctr"/>
          <a:lstStyle/>
          <a:p>
            <a:pPr algn="ctr" indent="0" marL="0">
              <a:buNone/>
            </a:pPr>
            <a:r>
              <a:rPr lang="tr-TR" altLang="en-US" sz="1130" b="1" dirty="0">
                <a:solidFill>
                  <a:srgbClr val="0E7490"/>
                </a:solidFill>
                <a:latin typeface="Calibri" pitchFamily="34" charset="0"/>
                <a:ea typeface="Calibri" pitchFamily="34" charset="-122"/>
                <a:cs typeface="Calibri" pitchFamily="34" charset="-120"/>
              </a:rPr>
              <a:t>3</a:t>
            </a:r>
            <a:endParaRPr lang="tr-TR" sz="1130" dirty="0"/>
          </a:p>
        </p:txBody>
      </p:sp>
      <p:sp>
        <p:nvSpPr>
          <p:cNvPr id="17" name="Text 15"/>
          <p:cNvSpPr txBox="1"/>
          <p:nvPr/>
        </p:nvSpPr>
        <p:spPr>
          <a:xfrm>
            <a:off x="8356397" y="2986422"/>
            <a:ext cx="3058058" cy="468301"/>
          </a:xfrm>
          <a:prstGeom prst="rect">
            <a:avLst/>
          </a:prstGeom>
          <a:noFill/>
          <a:ln/>
        </p:spPr>
        <p:txBody>
          <a:bodyPr wrap="square" lIns="0" tIns="0" rIns="0" bIns="0" rtlCol="0" anchor="t">
            <a:normAutofit/>
          </a:bodyPr>
          <a:lstStyle/>
          <a:p>
            <a:pPr indent="0" marL="0">
              <a:buNone/>
            </a:pPr>
            <a:r>
              <a:rPr lang="tr-TR" altLang="en-US" sz="1800" b="1" dirty="0">
                <a:solidFill>
                  <a:srgbClr val="1B2420"/>
                </a:solidFill>
                <a:latin typeface="Calibri" pitchFamily="34" charset="0"/>
                <a:ea typeface="Calibri" pitchFamily="34" charset="-122"/>
                <a:cs typeface="Calibri" pitchFamily="34" charset="-120"/>
              </a:rPr>
              <a:t>Yönetmek</a:t>
            </a:r>
            <a:endParaRPr lang="tr-TR" sz="1800" dirty="0"/>
          </a:p>
        </p:txBody>
      </p:sp>
      <p:sp>
        <p:nvSpPr>
          <p:cNvPr id="18" name="Text 16"/>
          <p:cNvSpPr txBox="1"/>
          <p:nvPr/>
        </p:nvSpPr>
        <p:spPr>
          <a:xfrm>
            <a:off x="8356397" y="3454722"/>
            <a:ext cx="3058058" cy="1321816"/>
          </a:xfrm>
          <a:prstGeom prst="rect">
            <a:avLst/>
          </a:prstGeom>
          <a:noFill/>
          <a:ln/>
        </p:spPr>
        <p:txBody>
          <a:bodyPr wrap="square" lIns="0" tIns="0" rIns="0" bIns="0" rtlCol="0" anchor="t">
            <a:normAutofit/>
          </a:bodyPr>
          <a:lstStyle/>
          <a:p>
            <a:pPr indent="0" marL="0">
              <a:buNone/>
            </a:pPr>
            <a:r>
              <a:rPr lang="tr-TR" altLang="en-US" sz="1490" dirty="0">
                <a:solidFill>
                  <a:srgbClr val="3A4540"/>
                </a:solidFill>
                <a:latin typeface="Calibri" pitchFamily="34" charset="0"/>
                <a:ea typeface="Calibri" pitchFamily="34" charset="-122"/>
                <a:cs typeface="Calibri" pitchFamily="34" charset="-120"/>
              </a:rPr>
              <a:t>Kaliteyi dört boyutta izleyin, ortak biçim kullanın, yedekleyin. Paylaşmadan önce sorun: hangi amaç, ne kadar süre, kimlerle, nasıl geri alınır?</a:t>
            </a:r>
            <a:endParaRPr lang="tr-TR" sz="1490" dirty="0"/>
          </a:p>
        </p:txBody>
      </p:sp>
      <p:sp>
        <p:nvSpPr>
          <p:cNvPr id="19" name="Text 17"/>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36</a:t>
            </a:r>
            <a:endParaRPr lang="tr-TR" sz="9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0" y="1116000"/>
            <a:ext cx="12191695" cy="5040000"/>
          </a:xfrm>
          <a:prstGeom prst="rect">
            <a:avLst/>
          </a:prstGeom>
          <a:solidFill>
            <a:srgbClr val="F5F6F1"/>
          </a:solidFill>
          <a:ln w="6350">
            <a:solidFill>
              <a:srgbClr val="F5F6F1"/>
            </a:solidFill>
            <a:prstDash val="solid"/>
          </a:ln>
        </p:spPr>
      </p:sp>
      <p:sp>
        <p:nvSpPr>
          <p:cNvPr id="3" name="Text 1"/>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MODÜL GÖREVİ: VERİ USTASI</a:t>
            </a:r>
            <a:endParaRPr lang="tr-TR" sz="1080" dirty="0"/>
          </a:p>
        </p:txBody>
      </p:sp>
      <p:sp>
        <p:nvSpPr>
          <p:cNvPr id="4" name="Text 2"/>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Görev, sınav ve sertifika</a:t>
            </a:r>
            <a:endParaRPr lang="tr-TR" sz="2700" dirty="0"/>
          </a:p>
        </p:txBody>
      </p:sp>
      <p:sp>
        <p:nvSpPr>
          <p:cNvPr id="5" name="Shape 3"/>
          <p:cNvSpPr/>
          <p:nvPr/>
        </p:nvSpPr>
        <p:spPr>
          <a:xfrm>
            <a:off x="548640" y="2268864"/>
            <a:ext cx="2567864" cy="1926075"/>
          </a:xfrm>
          <a:prstGeom prst="roundRect">
            <a:avLst>
              <a:gd name="adj" fmla="val 5697"/>
            </a:avLst>
          </a:prstGeom>
          <a:solidFill>
            <a:srgbClr val="FFFFFF"/>
          </a:solidFill>
          <a:ln w="9525">
            <a:solidFill>
              <a:srgbClr val="DFE6DC"/>
            </a:solidFill>
            <a:prstDash val="solid"/>
          </a:ln>
        </p:spPr>
      </p:sp>
      <p:sp>
        <p:nvSpPr>
          <p:cNvPr id="6" name="Text 4"/>
          <p:cNvSpPr txBox="1"/>
          <p:nvPr/>
        </p:nvSpPr>
        <p:spPr>
          <a:xfrm>
            <a:off x="822960"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18</a:t>
            </a:r>
            <a:endParaRPr lang="tr-TR" sz="1620" dirty="0"/>
          </a:p>
        </p:txBody>
      </p:sp>
      <p:sp>
        <p:nvSpPr>
          <p:cNvPr id="7" name="Text 5"/>
          <p:cNvSpPr txBox="1"/>
          <p:nvPr/>
        </p:nvSpPr>
        <p:spPr>
          <a:xfrm>
            <a:off x="822960"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etkinliğin tamamını en az %70 başarıyla bitirin (modül görevi)</a:t>
            </a:r>
            <a:endParaRPr lang="tr-TR" sz="1260" dirty="0"/>
          </a:p>
        </p:txBody>
      </p:sp>
      <p:sp>
        <p:nvSpPr>
          <p:cNvPr id="8" name="Shape 6"/>
          <p:cNvSpPr/>
          <p:nvPr/>
        </p:nvSpPr>
        <p:spPr>
          <a:xfrm>
            <a:off x="3390824" y="2268864"/>
            <a:ext cx="2567864" cy="1926075"/>
          </a:xfrm>
          <a:prstGeom prst="roundRect">
            <a:avLst>
              <a:gd name="adj" fmla="val 5697"/>
            </a:avLst>
          </a:prstGeom>
          <a:solidFill>
            <a:srgbClr val="FFFFFF"/>
          </a:solidFill>
          <a:ln w="9525">
            <a:solidFill>
              <a:srgbClr val="DFE6DC"/>
            </a:solidFill>
            <a:prstDash val="solid"/>
          </a:ln>
        </p:spPr>
      </p:sp>
      <p:sp>
        <p:nvSpPr>
          <p:cNvPr id="9" name="Text 7"/>
          <p:cNvSpPr txBox="1"/>
          <p:nvPr/>
        </p:nvSpPr>
        <p:spPr>
          <a:xfrm>
            <a:off x="3665144"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15</a:t>
            </a:r>
            <a:endParaRPr lang="tr-TR" sz="1620" dirty="0"/>
          </a:p>
        </p:txBody>
      </p:sp>
      <p:sp>
        <p:nvSpPr>
          <p:cNvPr id="10" name="Text 8"/>
          <p:cNvSpPr txBox="1"/>
          <p:nvPr/>
        </p:nvSpPr>
        <p:spPr>
          <a:xfrm>
            <a:off x="3665144"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soruluk sınav: tek seçim, çoklu seçim ve doğru-yanlış soruları</a:t>
            </a:r>
            <a:endParaRPr lang="tr-TR" sz="1260" dirty="0"/>
          </a:p>
        </p:txBody>
      </p:sp>
      <p:sp>
        <p:nvSpPr>
          <p:cNvPr id="11" name="Shape 9"/>
          <p:cNvSpPr/>
          <p:nvPr/>
        </p:nvSpPr>
        <p:spPr>
          <a:xfrm>
            <a:off x="6233008" y="2268864"/>
            <a:ext cx="2567864" cy="1926075"/>
          </a:xfrm>
          <a:prstGeom prst="roundRect">
            <a:avLst>
              <a:gd name="adj" fmla="val 5697"/>
            </a:avLst>
          </a:prstGeom>
          <a:solidFill>
            <a:srgbClr val="FFFFFF"/>
          </a:solidFill>
          <a:ln w="9525">
            <a:solidFill>
              <a:srgbClr val="DFE6DC"/>
            </a:solidFill>
            <a:prstDash val="solid"/>
          </a:ln>
        </p:spPr>
      </p:sp>
      <p:sp>
        <p:nvSpPr>
          <p:cNvPr id="12" name="Text 10"/>
          <p:cNvSpPr txBox="1"/>
          <p:nvPr/>
        </p:nvSpPr>
        <p:spPr>
          <a:xfrm>
            <a:off x="6507328"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70</a:t>
            </a:r>
            <a:r>
              <a:rPr lang="tr-TR" altLang="en-US" sz="1800" b="1" dirty="0">
                <a:solidFill>
                  <a:srgbClr val="1F7A3A"/>
                </a:solidFill>
                <a:latin typeface="Calibri" pitchFamily="34" charset="0"/>
                <a:ea typeface="Calibri" pitchFamily="34" charset="-122"/>
                <a:cs typeface="Calibri" pitchFamily="34" charset="-120"/>
              </a:rPr>
              <a:t> puan</a:t>
            </a:r>
            <a:endParaRPr lang="tr-TR" sz="1620" dirty="0"/>
          </a:p>
        </p:txBody>
      </p:sp>
      <p:sp>
        <p:nvSpPr>
          <p:cNvPr id="13" name="Text 11"/>
          <p:cNvSpPr txBox="1"/>
          <p:nvPr/>
        </p:nvSpPr>
        <p:spPr>
          <a:xfrm>
            <a:off x="6507328"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geçme notu; sınav süresi 20 dakika</a:t>
            </a:r>
            <a:endParaRPr lang="tr-TR" sz="1260" dirty="0"/>
          </a:p>
        </p:txBody>
      </p:sp>
      <p:sp>
        <p:nvSpPr>
          <p:cNvPr id="14" name="Shape 12"/>
          <p:cNvSpPr/>
          <p:nvPr/>
        </p:nvSpPr>
        <p:spPr>
          <a:xfrm>
            <a:off x="9075191" y="2268864"/>
            <a:ext cx="2567864" cy="1926075"/>
          </a:xfrm>
          <a:prstGeom prst="roundRect">
            <a:avLst>
              <a:gd name="adj" fmla="val 5697"/>
            </a:avLst>
          </a:prstGeom>
          <a:solidFill>
            <a:srgbClr val="FFFFFF"/>
          </a:solidFill>
          <a:ln w="9525">
            <a:solidFill>
              <a:srgbClr val="DFE6DC"/>
            </a:solidFill>
            <a:prstDash val="solid"/>
          </a:ln>
        </p:spPr>
      </p:sp>
      <p:sp>
        <p:nvSpPr>
          <p:cNvPr id="15" name="Text 13"/>
          <p:cNvSpPr txBox="1"/>
          <p:nvPr/>
        </p:nvSpPr>
        <p:spPr>
          <a:xfrm>
            <a:off x="9349511" y="2495461"/>
            <a:ext cx="2019224" cy="755324"/>
          </a:xfrm>
          <a:prstGeom prst="rect">
            <a:avLst/>
          </a:prstGeom>
          <a:noFill/>
          <a:ln/>
        </p:spPr>
        <p:txBody>
          <a:bodyPr wrap="square" lIns="0" tIns="0" rIns="0" bIns="0" rtlCol="0" anchor="b">
            <a:normAutofit/>
          </a:bodyPr>
          <a:lstStyle/>
          <a:p>
            <a:pPr indent="0" marL="0">
              <a:buNone/>
            </a:pPr>
            <a:r>
              <a:rPr lang="tr-TR" altLang="en-US" sz="4500" b="1" dirty="0">
                <a:solidFill>
                  <a:srgbClr val="16602D"/>
                </a:solidFill>
                <a:latin typeface="Calibri" pitchFamily="34" charset="0"/>
                <a:ea typeface="Calibri" pitchFamily="34" charset="-122"/>
                <a:cs typeface="Calibri" pitchFamily="34" charset="-120"/>
              </a:rPr>
              <a:t>%60</a:t>
            </a:r>
            <a:endParaRPr lang="tr-TR" sz="1620" dirty="0"/>
          </a:p>
        </p:txBody>
      </p:sp>
      <p:sp>
        <p:nvSpPr>
          <p:cNvPr id="16" name="Text 14"/>
          <p:cNvSpPr txBox="1"/>
          <p:nvPr/>
        </p:nvSpPr>
        <p:spPr>
          <a:xfrm>
            <a:off x="9349511" y="3326317"/>
            <a:ext cx="2019224" cy="755324"/>
          </a:xfrm>
          <a:prstGeom prst="rect">
            <a:avLst/>
          </a:prstGeom>
          <a:noFill/>
          <a:ln/>
        </p:spPr>
        <p:txBody>
          <a:bodyPr wrap="square" lIns="0" tIns="0" rIns="0" bIns="0" rtlCol="0" anchor="t">
            <a:normAutofit/>
          </a:bodyPr>
          <a:lstStyle/>
          <a:p>
            <a:pPr indent="0" marL="0">
              <a:buNone/>
            </a:pPr>
            <a:r>
              <a:rPr lang="tr-TR" altLang="en-US" sz="1260" dirty="0">
                <a:solidFill>
                  <a:srgbClr val="3A4540"/>
                </a:solidFill>
                <a:latin typeface="Calibri" pitchFamily="34" charset="0"/>
                <a:ea typeface="Calibri" pitchFamily="34" charset="-122"/>
                <a:cs typeface="Calibri" pitchFamily="34" charset="-120"/>
              </a:rPr>
              <a:t>sertifika için etkinlik ortalaması; dokuz dersin tamamı bitmeli</a:t>
            </a:r>
            <a:endParaRPr lang="tr-TR" sz="1260" dirty="0"/>
          </a:p>
        </p:txBody>
      </p:sp>
      <p:sp>
        <p:nvSpPr>
          <p:cNvPr id="17" name="Text 15"/>
          <p:cNvSpPr txBox="1"/>
          <p:nvPr/>
        </p:nvSpPr>
        <p:spPr>
          <a:xfrm>
            <a:off x="548640" y="4421537"/>
            <a:ext cx="11094415" cy="1314263"/>
          </a:xfrm>
          <a:prstGeom prst="rect">
            <a:avLst/>
          </a:prstGeom>
          <a:noFill/>
          <a:ln/>
        </p:spPr>
        <p:txBody>
          <a:bodyPr wrap="square" lIns="0" tIns="0" rIns="0" bIns="0" rtlCol="0" anchor="t">
            <a:normAutofit/>
          </a:bodyPr>
          <a:lstStyle/>
          <a:p>
            <a:pPr indent="0" marL="0">
              <a:buNone/>
            </a:pPr>
            <a:r>
              <a:rPr lang="tr-TR" altLang="en-US" sz="1440" dirty="0">
                <a:solidFill>
                  <a:srgbClr val="3A4540"/>
                </a:solidFill>
                <a:latin typeface="Calibri" pitchFamily="34" charset="0"/>
                <a:ea typeface="Calibri" pitchFamily="34" charset="-122"/>
                <a:cs typeface="Calibri" pitchFamily="34" charset="-120"/>
              </a:rPr>
              <a:t>Görevi bitirenler Modül uzmanı rozeti ve 100 XP kazanır. Etkinlikleri tamamlamak sınava en iyi hazırlıktır.</a:t>
            </a:r>
            <a:endParaRPr lang="tr-TR" sz="1440" dirty="0"/>
          </a:p>
        </p:txBody>
      </p:sp>
      <p:sp>
        <p:nvSpPr>
          <p:cNvPr id="18" name="Text 16"/>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37</a:t>
            </a:r>
            <a:endParaRPr lang="tr-TR" sz="900" dirty="0"/>
          </a:p>
        </p:txBody>
      </p:sp>
      <p:sp>
        <p:nvSpPr>
          <p:cNvPr id="20" name="Shape 17"/>
          <p:cNvSpPr/>
          <p:nvPr/>
        </p:nvSpPr>
        <p:spPr>
          <a:xfrm>
            <a:off x="548640" y="5018242"/>
            <a:ext cx="2485568" cy="528727"/>
          </a:xfrm>
          <a:prstGeom prst="roundRect">
            <a:avLst>
              <a:gd name="adj" fmla="val 60530"/>
            </a:avLst>
          </a:prstGeom>
          <a:solidFill>
            <a:srgbClr val="FFFFFF"/>
          </a:solidFill>
          <a:ln w="12700">
            <a:solidFill>
              <a:srgbClr val="BFE0C8"/>
            </a:solidFill>
            <a:prstDash val="solid"/>
          </a:ln>
        </p:spPr>
      </p:sp>
      <p:sp>
        <p:nvSpPr>
          <p:cNvPr id="21" name="Text 18"/>
          <p:cNvSpPr txBox="1"/>
          <p:nvPr/>
        </p:nvSpPr>
        <p:spPr>
          <a:xfrm>
            <a:off x="685800" y="5018242"/>
            <a:ext cx="2211248" cy="528727"/>
          </a:xfrm>
          <a:prstGeom prst="rect">
            <a:avLst/>
          </a:prstGeom>
          <a:noFill/>
          <a:ln/>
        </p:spPr>
        <p:txBody>
          <a:bodyPr wrap="square" lIns="0" tIns="0" rIns="0" bIns="0" rtlCol="0" anchor="ctr">
            <a:normAutofit/>
          </a:bodyPr>
          <a:lstStyle/>
          <a:p>
            <a:pPr algn="ctr" indent="0" marL="0">
              <a:buNone/>
            </a:pPr>
            <a:r>
              <a:rPr lang="tr-TR" altLang="en-US" sz="1220" b="1" dirty="0">
                <a:solidFill>
                  <a:srgbClr val="16602D"/>
                </a:solidFill>
                <a:latin typeface="Calibri" pitchFamily="34" charset="0"/>
                <a:ea typeface="Calibri" pitchFamily="34" charset="-122"/>
                <a:cs typeface="Calibri" pitchFamily="34" charset="-120"/>
              </a:rPr>
              <a:t>9 dersi tamamla</a:t>
            </a:r>
            <a:endParaRPr lang="tr-TR" sz="1220" dirty="0"/>
          </a:p>
        </p:txBody>
      </p:sp>
      <p:sp>
        <p:nvSpPr>
          <p:cNvPr id="22" name="Shape 19"/>
          <p:cNvSpPr/>
          <p:nvPr/>
        </p:nvSpPr>
        <p:spPr>
          <a:xfrm rot="5400000">
            <a:off x="3143936" y="5199520"/>
            <a:ext cx="164592" cy="166171"/>
          </a:xfrm>
          <a:prstGeom prst="triangle">
            <a:avLst/>
          </a:prstGeom>
          <a:solidFill>
            <a:srgbClr val="A16207"/>
          </a:solidFill>
          <a:ln w="12700">
            <a:solidFill>
              <a:srgbClr val="A16207"/>
            </a:solidFill>
            <a:prstDash val="solid"/>
          </a:ln>
        </p:spPr>
      </p:sp>
      <p:sp>
        <p:nvSpPr>
          <p:cNvPr id="23" name="Shape 20"/>
          <p:cNvSpPr/>
          <p:nvPr/>
        </p:nvSpPr>
        <p:spPr>
          <a:xfrm>
            <a:off x="3418256" y="5018242"/>
            <a:ext cx="2485568" cy="528727"/>
          </a:xfrm>
          <a:prstGeom prst="roundRect">
            <a:avLst>
              <a:gd name="adj" fmla="val 60530"/>
            </a:avLst>
          </a:prstGeom>
          <a:solidFill>
            <a:srgbClr val="FFFFFF"/>
          </a:solidFill>
          <a:ln w="12700">
            <a:solidFill>
              <a:srgbClr val="BFE0C8"/>
            </a:solidFill>
            <a:prstDash val="solid"/>
          </a:ln>
        </p:spPr>
      </p:sp>
      <p:sp>
        <p:nvSpPr>
          <p:cNvPr id="24" name="Text 21"/>
          <p:cNvSpPr txBox="1"/>
          <p:nvPr/>
        </p:nvSpPr>
        <p:spPr>
          <a:xfrm>
            <a:off x="3555416" y="5018242"/>
            <a:ext cx="2211248" cy="528727"/>
          </a:xfrm>
          <a:prstGeom prst="rect">
            <a:avLst/>
          </a:prstGeom>
          <a:noFill/>
          <a:ln/>
        </p:spPr>
        <p:txBody>
          <a:bodyPr wrap="square" lIns="0" tIns="0" rIns="0" bIns="0" rtlCol="0" anchor="ctr">
            <a:normAutofit/>
          </a:bodyPr>
          <a:lstStyle/>
          <a:p>
            <a:pPr algn="ctr" indent="0" marL="0">
              <a:buNone/>
            </a:pPr>
            <a:r>
              <a:rPr lang="tr-TR" altLang="en-US" sz="1220" b="1" dirty="0">
                <a:solidFill>
                  <a:srgbClr val="16602D"/>
                </a:solidFill>
                <a:latin typeface="Calibri" pitchFamily="34" charset="0"/>
                <a:ea typeface="Calibri" pitchFamily="34" charset="-122"/>
                <a:cs typeface="Calibri" pitchFamily="34" charset="-120"/>
              </a:rPr>
              <a:t>18 etkinlik, her biri en az %70</a:t>
            </a:r>
            <a:endParaRPr lang="tr-TR" sz="1220" dirty="0"/>
          </a:p>
        </p:txBody>
      </p:sp>
      <p:sp>
        <p:nvSpPr>
          <p:cNvPr id="25" name="Shape 22"/>
          <p:cNvSpPr/>
          <p:nvPr/>
        </p:nvSpPr>
        <p:spPr>
          <a:xfrm rot="5400000">
            <a:off x="6013552" y="5199520"/>
            <a:ext cx="164592" cy="166171"/>
          </a:xfrm>
          <a:prstGeom prst="triangle">
            <a:avLst/>
          </a:prstGeom>
          <a:solidFill>
            <a:srgbClr val="A16207"/>
          </a:solidFill>
          <a:ln w="12700">
            <a:solidFill>
              <a:srgbClr val="A16207"/>
            </a:solidFill>
            <a:prstDash val="solid"/>
          </a:ln>
        </p:spPr>
      </p:sp>
      <p:sp>
        <p:nvSpPr>
          <p:cNvPr id="26" name="Shape 23"/>
          <p:cNvSpPr/>
          <p:nvPr/>
        </p:nvSpPr>
        <p:spPr>
          <a:xfrm>
            <a:off x="6287872" y="5018242"/>
            <a:ext cx="2485568" cy="528727"/>
          </a:xfrm>
          <a:prstGeom prst="roundRect">
            <a:avLst>
              <a:gd name="adj" fmla="val 60530"/>
            </a:avLst>
          </a:prstGeom>
          <a:solidFill>
            <a:srgbClr val="FFFFFF"/>
          </a:solidFill>
          <a:ln w="12700">
            <a:solidFill>
              <a:srgbClr val="BFE0C8"/>
            </a:solidFill>
            <a:prstDash val="solid"/>
          </a:ln>
        </p:spPr>
      </p:sp>
      <p:sp>
        <p:nvSpPr>
          <p:cNvPr id="27" name="Text 24"/>
          <p:cNvSpPr txBox="1"/>
          <p:nvPr/>
        </p:nvSpPr>
        <p:spPr>
          <a:xfrm>
            <a:off x="6425032" y="5018242"/>
            <a:ext cx="2211248" cy="528727"/>
          </a:xfrm>
          <a:prstGeom prst="rect">
            <a:avLst/>
          </a:prstGeom>
          <a:noFill/>
          <a:ln/>
        </p:spPr>
        <p:txBody>
          <a:bodyPr wrap="square" lIns="0" tIns="0" rIns="0" bIns="0" rtlCol="0" anchor="ctr">
            <a:normAutofit/>
          </a:bodyPr>
          <a:lstStyle/>
          <a:p>
            <a:pPr algn="ctr" indent="0" marL="0">
              <a:buNone/>
            </a:pPr>
            <a:r>
              <a:rPr lang="tr-TR" altLang="en-US" sz="1220" b="1" dirty="0">
                <a:solidFill>
                  <a:srgbClr val="16602D"/>
                </a:solidFill>
                <a:latin typeface="Calibri" pitchFamily="34" charset="0"/>
                <a:ea typeface="Calibri" pitchFamily="34" charset="-122"/>
                <a:cs typeface="Calibri" pitchFamily="34" charset="-120"/>
              </a:rPr>
              <a:t>Sınav: en az 70 puan</a:t>
            </a:r>
            <a:endParaRPr lang="tr-TR" sz="1220" dirty="0"/>
          </a:p>
        </p:txBody>
      </p:sp>
      <p:sp>
        <p:nvSpPr>
          <p:cNvPr id="28" name="Shape 25"/>
          <p:cNvSpPr/>
          <p:nvPr/>
        </p:nvSpPr>
        <p:spPr>
          <a:xfrm rot="5400000">
            <a:off x="8883167" y="5199520"/>
            <a:ext cx="164592" cy="166171"/>
          </a:xfrm>
          <a:prstGeom prst="triangle">
            <a:avLst/>
          </a:prstGeom>
          <a:solidFill>
            <a:srgbClr val="A16207"/>
          </a:solidFill>
          <a:ln w="12700">
            <a:solidFill>
              <a:srgbClr val="A16207"/>
            </a:solidFill>
            <a:prstDash val="solid"/>
          </a:ln>
        </p:spPr>
      </p:sp>
      <p:sp>
        <p:nvSpPr>
          <p:cNvPr id="29" name="Shape 26"/>
          <p:cNvSpPr/>
          <p:nvPr/>
        </p:nvSpPr>
        <p:spPr>
          <a:xfrm>
            <a:off x="9157487" y="5018242"/>
            <a:ext cx="2485568" cy="528727"/>
          </a:xfrm>
          <a:prstGeom prst="roundRect">
            <a:avLst>
              <a:gd name="adj" fmla="val 60530"/>
            </a:avLst>
          </a:prstGeom>
          <a:solidFill>
            <a:srgbClr val="16602D"/>
          </a:solidFill>
          <a:ln w="12700">
            <a:solidFill>
              <a:srgbClr val="16602D"/>
            </a:solidFill>
            <a:prstDash val="solid"/>
          </a:ln>
        </p:spPr>
      </p:sp>
      <p:sp>
        <p:nvSpPr>
          <p:cNvPr id="30" name="Text 27"/>
          <p:cNvSpPr txBox="1"/>
          <p:nvPr/>
        </p:nvSpPr>
        <p:spPr>
          <a:xfrm>
            <a:off x="9294647" y="5018242"/>
            <a:ext cx="2211248" cy="528727"/>
          </a:xfrm>
          <a:prstGeom prst="rect">
            <a:avLst/>
          </a:prstGeom>
          <a:noFill/>
          <a:ln/>
        </p:spPr>
        <p:txBody>
          <a:bodyPr wrap="square" lIns="0" tIns="0" rIns="0" bIns="0" rtlCol="0" anchor="ctr">
            <a:normAutofit/>
          </a:bodyPr>
          <a:lstStyle/>
          <a:p>
            <a:pPr algn="ctr" indent="0" marL="0">
              <a:buNone/>
            </a:pPr>
            <a:r>
              <a:rPr lang="tr-TR" altLang="en-US" sz="1220" b="1" dirty="0">
                <a:solidFill>
                  <a:srgbClr val="FFFFFF"/>
                </a:solidFill>
                <a:latin typeface="Calibri" pitchFamily="34" charset="0"/>
                <a:ea typeface="Calibri" pitchFamily="34" charset="-122"/>
                <a:cs typeface="Calibri" pitchFamily="34" charset="-120"/>
              </a:rPr>
              <a:t>Rozet, 100 XP ve sertifika</a:t>
            </a:r>
            <a:endParaRPr lang="tr-TR" sz="122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(1/2)</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38</a:t>
            </a:r>
            <a:endParaRPr lang="tr-TR" sz="900" dirty="0"/>
          </a:p>
        </p:txBody>
      </p:sp>
      <p:sp>
        <p:nvSpPr>
          <p:cNvPr id="6" name="Text 3"/>
          <p:cNvSpPr txBox="1"/>
          <p:nvPr/>
        </p:nvSpPr>
        <p:spPr>
          <a:xfrm>
            <a:off x="548640"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Copa-Cogeca, CEMA ve diğerleri (2020). EU Code of conduct on agricultural data sharing by contractual agreement. https://www.cema-agri.org/images/publications/brochures/EU_Code_of_conduct_on_agricultural_data_sharing_by_contractual_agreement_2020_ENGLISH.pdf</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GPS.gov (2026). Farming with GPS. https://www.gps.gov/farming-gps</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Copernicus Data Space Ecosystem (2026). Sentinel-2. https://dataspace.copernicus.eu/data-collections/copernicus-sentinel-missions/sentinel-2</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TÜİK (2026). Merkezi Dağıtım Sistemi, Bitkisel Üretim İstatistikleri (ilçe düzeyi: Adana, Kozan), 2024-2025. https://biruni.tuik.gov.tr/medas/?kn=92&amp;locale=tr</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Türk Patent ve Marka Kurumu (2020). Kozan Portakalı, menşe adı, tescil no 534. https://ci.turkpatent.gov.tr/cografi-isaretler/detay/38677</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Kozan Ticaret Odası (2026). Kozan'daki Yerel Toplulukların İhtiyaçlarının Değerlendirilmesi: Anket Raporu. https://smartfarmingsolutions.org/storage/publications/01KQQA95BNNYA9PQK6X7H8RYGB.pdf</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T.C. Resmî Gazete (2025). Bitki Koruma Ürünlerinin Uygulanması ve Denetimine İlişkin Yönetmelik. https://www.resmigazete.gov.tr/eskiler/2025/12/20251213-5.htm</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T.C. Tarım ve Orman Bakanlığı (2026). B-Reçete sistemi. https://bitkirecete.tarimorman.gov.tr/Sayfa/Detay/2264</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Avrupa Komisyonu (2023). Commission Implementing Regulation (EU) 2023/564 on the content and format of the records of plant protection products. https://eur-lex.europa.eu/legal-content/EN/TXT/?uri=CELEX:32023R0564</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Avrupa Parlamentosu ve Konseyi (2009). Regulation (EC) No 1107/2009 concerning the placing of plant protection products on the market. https://eur-lex.europa.eu/legal-content/EN/TXT/?uri=CELEX:32009R1107</a:t>
            </a:r>
            <a:endParaRPr lang="tr-TR" sz="900" dirty="0"/>
          </a:p>
          <a:p>
            <a:pPr marL="342900" indent="-342900">
              <a:spcAft>
                <a:spcPts val="330"/>
              </a:spcAft>
              <a:buSzPct val="100000"/>
              <a:buFont typeface="+mj-lt"/>
              <a:buAutoNum type="arabicPeriod" startAt="1"/>
            </a:pPr>
            <a:r>
              <a:rPr lang="tr-TR" altLang="en-US" sz="900" dirty="0">
                <a:solidFill>
                  <a:srgbClr val="3A4540"/>
                </a:solidFill>
                <a:latin typeface="Calibri" pitchFamily="34" charset="0"/>
                <a:ea typeface="Calibri" pitchFamily="34" charset="-122"/>
                <a:cs typeface="Calibri" pitchFamily="34" charset="-120"/>
              </a:rPr>
              <a:t>GLOBALG.A.P. (2024). Integrated Farm Assurance GFS: Principles and Criteria for Fruit and Vegetables, v6.0. https://documents.globalgap.org/documents/240902_IFA_GFS_PCs_FV_v6_0_Aug24_en.pdf</a:t>
            </a:r>
            <a:endParaRPr lang="tr-TR" sz="900" dirty="0"/>
          </a:p>
        </p:txBody>
      </p:sp>
      <p:sp>
        <p:nvSpPr>
          <p:cNvPr id="7" name="Text 4"/>
          <p:cNvSpPr txBox="1"/>
          <p:nvPr/>
        </p:nvSpPr>
        <p:spPr>
          <a:xfrm>
            <a:off x="6233008"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Kadyampakeni, D. M. ve diğerleri, UF/IFAS (2026). Florida Citrus Production Guide: Irrigation Management of Citrus Trees (CG093). https://ask.ifas.ufl.edu/publication/cg093</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Herrera, E., Guzmán, S. M. ve Murcia, E., UF/IFAS (2026). Common Questions When Using Soil Moisture Sensors for Citrus and Other Fruit Trees (AE551). https://ask.ifas.ufl.edu/publication/AE551</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Cornell University NEWA (2026). Weather station placement guide. https://newa.cornell.edu/placement-guide</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The Things Network (2026). What is LoRaWAN?. https://www.thethingsnetwork.org/docs/lorawan/what-is-lorawan/</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Meteoroloji Genel Müdürlüğü (2026). Resmi istatistikler: Adana. https://www.mgm.gov.tr/veridegerlendirme/il-ve-ilceler-istatistik.aspx?m=ADANA</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Kozan Ticaret Odası (2026). IoT Sensör Kurulum Rehberi. https://smartfarmingsolutions.org/storage/publications/01KYN2SJFCJ5ABCJY93ZKX9FJ1.pdf</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USGS (2026). NDVI, the Foundation for Remote Sensing Phenology. https://www.usgs.gov/special-topics/remote-sensing-phenology/science/ndvi-foundation-remote-sensing-phenology</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ESA SentiWiki (2026). Sentinel-2 Mission. https://sentiwiki.copernicus.eu/web/s2-mission</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ESA SentiWiki (2026). Sentinel-2 Processing. https://sentiwiki.copernicus.eu/web/s2-processing</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DJI Agriculture (2026). Mavic 3 Multispectral: sık sorulan sorular. https://ag.dji.com/mavic-3-m/faq</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He, K. ve diğerleri (2024). Storm Daniel flood impact in Greece in 2023: mapping crop and livestock exposure from SAR. https://nhess.copernicus.org/articles/24/2375/2024/</a:t>
            </a:r>
            <a:endParaRPr lang="tr-TR" sz="900" dirty="0"/>
          </a:p>
          <a:p>
            <a:pPr marL="342900" indent="-342900">
              <a:spcAft>
                <a:spcPts val="330"/>
              </a:spcAft>
              <a:buSzPct val="100000"/>
              <a:buFont typeface="+mj-lt"/>
              <a:buAutoNum type="arabicPeriod" startAt="12"/>
            </a:pPr>
            <a:r>
              <a:rPr lang="tr-TR" altLang="en-US" sz="900" dirty="0">
                <a:solidFill>
                  <a:srgbClr val="3A4540"/>
                </a:solidFill>
                <a:latin typeface="Calibri" pitchFamily="34" charset="0"/>
                <a:ea typeface="Calibri" pitchFamily="34" charset="-122"/>
                <a:cs typeface="Calibri" pitchFamily="34" charset="-120"/>
              </a:rPr>
              <a:t>Evans, R., Cassel, D. ve Sneed, R. E., NC State Extension (1996). Soil, Water and Crop Characteristics Important to Irrigation Scheduling (AG-452-01). https://content.ces.ncsu.edu/soil-water-and-crop-characteristics-important-to-irrigation-scheduling</a:t>
            </a:r>
            <a:endParaRPr lang="tr-TR" sz="9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548640" y="1203858"/>
            <a:ext cx="11094415" cy="226597"/>
          </a:xfrm>
          <a:prstGeom prst="rect">
            <a:avLst/>
          </a:prstGeom>
          <a:noFill/>
          <a:ln/>
        </p:spPr>
        <p:txBody>
          <a:bodyPr wrap="square" lIns="0" tIns="0" rIns="0" bIns="0" rtlCol="0" anchor="t"/>
          <a:lstStyle/>
          <a:p>
            <a:pPr indent="0" marL="0">
              <a:buNone/>
            </a:pPr>
            <a:r>
              <a:rPr lang="tr-TR" altLang="en-US" sz="1080" b="1" spc="200" kern="0" dirty="0">
                <a:solidFill>
                  <a:srgbClr val="1F7A3A"/>
                </a:solidFill>
                <a:latin typeface="Calibri" pitchFamily="34" charset="0"/>
                <a:ea typeface="Calibri" pitchFamily="34" charset="-122"/>
                <a:cs typeface="Calibri" pitchFamily="34" charset="-120"/>
              </a:rPr>
              <a:t>BU SUNUMDAKİ RAKAM VE BİLGİLERİN KAYNAKLARI</a:t>
            </a:r>
            <a:endParaRPr lang="tr-TR" sz="1080" dirty="0"/>
          </a:p>
        </p:txBody>
      </p:sp>
      <p:sp>
        <p:nvSpPr>
          <p:cNvPr id="3" name="Text 1"/>
          <p:cNvSpPr txBox="1"/>
          <p:nvPr/>
        </p:nvSpPr>
        <p:spPr>
          <a:xfrm>
            <a:off x="548640" y="1475774"/>
            <a:ext cx="11094415" cy="679791"/>
          </a:xfrm>
          <a:prstGeom prst="rect">
            <a:avLst/>
          </a:prstGeom>
          <a:noFill/>
          <a:ln/>
        </p:spPr>
        <p:txBody>
          <a:bodyPr wrap="square" lIns="0" tIns="0" rIns="0" bIns="0" rtlCol="0" anchor="t">
            <a:normAutofit/>
          </a:bodyPr>
          <a:lstStyle/>
          <a:p>
            <a:pPr indent="0" marL="0">
              <a:buNone/>
            </a:pPr>
            <a:r>
              <a:rPr lang="tr-TR" altLang="en-US" sz="2700" b="1" dirty="0">
                <a:solidFill>
                  <a:srgbClr val="1B2420"/>
                </a:solidFill>
                <a:latin typeface="Calibri" pitchFamily="34" charset="0"/>
                <a:ea typeface="Calibri" pitchFamily="34" charset="-122"/>
                <a:cs typeface="Calibri" pitchFamily="34" charset="-120"/>
              </a:rPr>
              <a:t>Kaynaklar (2/2)</a:t>
            </a:r>
            <a:endParaRPr lang="tr-TR" sz="2700" dirty="0"/>
          </a:p>
        </p:txBody>
      </p:sp>
      <p:sp>
        <p:nvSpPr>
          <p:cNvPr id="4" name="Text 2"/>
          <p:cNvSpPr txBox="1"/>
          <p:nvPr/>
        </p:nvSpPr>
        <p:spPr>
          <a:xfrm>
            <a:off x="10911535" y="5927400"/>
            <a:ext cx="731520" cy="201168"/>
          </a:xfrm>
          <a:prstGeom prst="rect">
            <a:avLst/>
          </a:prstGeom>
          <a:noFill/>
          <a:ln/>
        </p:spPr>
        <p:txBody>
          <a:bodyPr wrap="square" lIns="0" tIns="0" rIns="0" bIns="0" rtlCol="0" anchor="b"/>
          <a:lstStyle/>
          <a:p>
            <a:pPr algn="r" indent="0" marL="0">
              <a:buNone/>
            </a:pPr>
            <a:r>
              <a:rPr lang="tr-TR" altLang="en-US" sz="900" b="1" dirty="0">
                <a:solidFill>
                  <a:srgbClr val="5A6862"/>
                </a:solidFill>
                <a:latin typeface="Calibri" pitchFamily="34" charset="0"/>
                <a:ea typeface="Calibri" pitchFamily="34" charset="-122"/>
                <a:cs typeface="Calibri" pitchFamily="34" charset="-120"/>
              </a:rPr>
              <a:t>39</a:t>
            </a:r>
            <a:endParaRPr lang="tr-TR" sz="900" dirty="0"/>
          </a:p>
        </p:txBody>
      </p:sp>
      <p:sp>
        <p:nvSpPr>
          <p:cNvPr id="6" name="Text 3"/>
          <p:cNvSpPr txBox="1"/>
          <p:nvPr/>
        </p:nvSpPr>
        <p:spPr>
          <a:xfrm>
            <a:off x="548640"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Luck, J. D., University of Nebraska-Lincoln (2013). Yield Data Cleaning: Why it's Important. https://cropwatch.unl.edu/sites/unl.edu.ianr.extension.cropwatch/files/media/file/Presentation-Yield-Data-Cleaning.pdf</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JRC (2026). Fact Sheet: Pinios River Basin. https://water.jrc.ec.europa.eu/pdf/pinios-fs.pdf</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Luck, J. D., UNL CropWatch (2013). Checks and Adjustments to Ensure Quality Yield Data Collection. https://cropwatch.unl.edu/checks-and-adjustments-ensure-quality-yield-data-collection-unl-cropwatch-sept-11-2013/</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Simbahan, G. C., Dobermann, A. ve Ping, J. L. (2004). Screening yield monitor data improves grain yield maps. https://ameriflux.lbl.gov/community/publication/screening-yield-monitor-data-improves-grain-yield-maps/</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Mirzakhani Nafchi, A., SDSU Extension (2021). Precision Agriculture and Zone Management. https://extension.sdstate.edu/precision-agriculture-and-zone-management</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Allen, R. G., Pereira, L. S., Raes, D. ve Smith, M., FAO (1998). Crop evapotranspiration (FAO-56), Chapter 6: ETc, single crop coefficient (Kc). https://www.fao.org/4/x0490e/x0490e0b.htm</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Allen, R. G., Pereira, L. S., Raes, D. ve Smith, M., FAO (1998). Crop evapotranspiration (FAO-56), Chapter 8: ETc under soil water stress conditions. https://www.fao.org/4/x0490e/x0490e0e.htm</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Avrupa Çevre Ajansı, Climate-ADAPT (2019). IRRINET: IT irrigation system for agricultural water management in Emilia-Romagna, Italy. https://climate-adapt.eea.europa.eu/en/metadata/case-studies/irrinet-it-irrigation-system-for-agricultural-water-management-in-emilia-romagna-italy/</a:t>
            </a:r>
            <a:endParaRPr lang="tr-TR" sz="900" dirty="0"/>
          </a:p>
          <a:p>
            <a:pPr marL="342900" indent="-342900">
              <a:spcAft>
                <a:spcPts val="330"/>
              </a:spcAft>
              <a:buSzPct val="100000"/>
              <a:buFont typeface="+mj-lt"/>
              <a:buAutoNum type="arabicPeriod" startAt="24"/>
            </a:pPr>
            <a:r>
              <a:rPr lang="tr-TR" altLang="en-US" sz="900" dirty="0">
                <a:solidFill>
                  <a:srgbClr val="3A4540"/>
                </a:solidFill>
                <a:latin typeface="Calibri" pitchFamily="34" charset="0"/>
                <a:ea typeface="Calibri" pitchFamily="34" charset="-122"/>
                <a:cs typeface="Calibri" pitchFamily="34" charset="-120"/>
              </a:rPr>
              <a:t>UC IPM, University of California (2026). Apple Scab: Pest Management Guidelines. https://ipm.ucanr.edu/agriculture/apple/apple-scab/</a:t>
            </a:r>
            <a:endParaRPr lang="tr-TR" sz="900" dirty="0"/>
          </a:p>
        </p:txBody>
      </p:sp>
      <p:sp>
        <p:nvSpPr>
          <p:cNvPr id="7" name="Text 4"/>
          <p:cNvSpPr txBox="1"/>
          <p:nvPr/>
        </p:nvSpPr>
        <p:spPr>
          <a:xfrm>
            <a:off x="6233008" y="2208438"/>
            <a:ext cx="5410048" cy="3791725"/>
          </a:xfrm>
          <a:prstGeom prst="rect">
            <a:avLst/>
          </a:prstGeom>
          <a:noFill/>
          <a:ln/>
        </p:spPr>
        <p:txBody>
          <a:bodyPr wrap="square" lIns="0" tIns="0" rIns="0" bIns="0" rtlCol="0" anchor="t"/>
          <a:lstStyle/>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gaiasense (2026). What is gaiasense. https://www.gaiasense.gr/en/what-is-gaiasense/</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Meteoroloji Genel Müdürlüğü (2026). Tarım: Referans Toplam Buharlaşma. https://www.mgm.gov.tr/tarim/referans-toplam-buharlasma.aspx</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AEF (2026). ISOBUS. https://www.aef-online.org/about-us/isobus.html</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AgGateway (2026). ADAPT: Agricultural Data Application Programming Toolkit. https://adaptframework.org/</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ISOBUS Data Dictionary (2026). DDI 90: Yield Total Mass. https://www.isobus.net/isobus/dDEntity/2</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Avrupa Komisyonu (2026). Managing payments: IACS. https://agriculture.ec.europa.eu/common-agricultural-policy/financing-cap/assurance-and-audit/managing-payments_en</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Avrupa Parlamentosu ve Konseyi (2016). Regulation (EU) 2016/679 (General Data Protection Regulation). https://eur-lex.europa.eu/eli/reg/2016/679/oj</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T.C. Mevzuat Bilgi Sistemi (2016). 6698 sayılı Kişisel Verilerin Korunması Kanunu. https://www.mevzuat.gov.tr/MevzuatMetin/1.5.6698.pdf</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Avrupa Komisyonu (2026). Data Act. https://digital-strategy.ec.europa.eu/en/policies/data-act</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Avrupa Parlamentosu ve Konseyi (2023). Regulation (EU) 2023/2854 on harmonised rules on fair access to and use of data (Data Act). https://eur-lex.europa.eu/eli/reg/2023/2854/oj</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Avrupa Komisyonu (2024). Policy brief: Rolling out the Common European Agricultural Data Space. https://digital-strategy.ec.europa.eu/en/news/policy-brief-rolling-out-common-european-agricultural-data-space</a:t>
            </a:r>
            <a:endParaRPr lang="tr-TR" sz="900" dirty="0"/>
          </a:p>
          <a:p>
            <a:pPr marL="342900" indent="-342900">
              <a:spcAft>
                <a:spcPts val="330"/>
              </a:spcAft>
              <a:buSzPct val="100000"/>
              <a:buFont typeface="+mj-lt"/>
              <a:buAutoNum type="arabicPeriod" startAt="33"/>
            </a:pPr>
            <a:r>
              <a:rPr lang="tr-TR" altLang="en-US" sz="900" dirty="0">
                <a:solidFill>
                  <a:srgbClr val="3A4540"/>
                </a:solidFill>
                <a:latin typeface="Calibri" pitchFamily="34" charset="0"/>
                <a:ea typeface="Calibri" pitchFamily="34" charset="-122"/>
                <a:cs typeface="Calibri" pitchFamily="34" charset="-120"/>
              </a:rPr>
              <a:t>Kozan Ticaret Odası (2026). Politika Öneri Belgesi: Çevresel Sürdürülebilirlik İçin Akıllı Tarım ve Sınır Ötesi İş Diyaloğu. https://smartfarmingsolutions.org/storage/publications/01KYN1A1NJZTR1APJQHMRG6RYB.pdf</a:t>
            </a:r>
            <a:endParaRPr lang="tr-TR" sz="9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548640" y="1298880"/>
            <a:ext cx="4937760" cy="731520"/>
          </a:xfrm>
          <a:prstGeom prst="rect">
            <a:avLst/>
          </a:prstGeom>
          <a:noFill/>
          <a:ln/>
        </p:spPr>
        <p:txBody>
          <a:bodyPr wrap="square" lIns="0" tIns="0" rIns="0" bIns="0" rtlCol="0" anchor="t">
            <a:normAutofit/>
          </a:bodyPr>
          <a:lstStyle/>
          <a:p>
            <a:pPr indent="0" marL="0">
              <a:buNone/>
            </a:pPr>
            <a:r>
              <a:rPr lang="tr-TR" altLang="en-US" sz="4000" b="1" dirty="0">
                <a:solidFill>
                  <a:srgbClr val="0E3D1E"/>
                </a:solidFill>
                <a:latin typeface="Calibri" pitchFamily="34" charset="0"/>
                <a:ea typeface="Calibri" pitchFamily="34" charset="-122"/>
                <a:cs typeface="Calibri" pitchFamily="34" charset="-120"/>
              </a:rPr>
              <a:t>Teşekkürler</a:t>
            </a:r>
            <a:endParaRPr lang="tr-TR" sz="4000" dirty="0"/>
          </a:p>
        </p:txBody>
      </p:sp>
      <p:sp>
        <p:nvSpPr>
          <p:cNvPr id="3" name="Text 1"/>
          <p:cNvSpPr txBox="1"/>
          <p:nvPr/>
        </p:nvSpPr>
        <p:spPr>
          <a:xfrm>
            <a:off x="548640" y="2048688"/>
            <a:ext cx="4937760" cy="365760"/>
          </a:xfrm>
          <a:prstGeom prst="rect">
            <a:avLst/>
          </a:prstGeom>
          <a:noFill/>
          <a:ln/>
        </p:spPr>
        <p:txBody>
          <a:bodyPr wrap="square" lIns="0" tIns="0" rIns="0" bIns="0" rtlCol="0" anchor="t">
            <a:normAutofit/>
          </a:bodyPr>
          <a:lstStyle/>
          <a:p>
            <a:pPr indent="0" marL="0">
              <a:buNone/>
            </a:pPr>
            <a:r>
              <a:rPr lang="tr-TR" altLang="en-US" sz="1500" dirty="0">
                <a:solidFill>
                  <a:srgbClr val="3A4540"/>
                </a:solidFill>
                <a:latin typeface="Calibri" pitchFamily="34" charset="0"/>
                <a:ea typeface="Calibri" pitchFamily="34" charset="-122"/>
                <a:cs typeface="Calibri" pitchFamily="34" charset="-120"/>
              </a:rPr>
              <a:t>Sorularınız ve katkılarınız için</a:t>
            </a:r>
            <a:endParaRPr lang="tr-TR" sz="1500" dirty="0"/>
          </a:p>
        </p:txBody>
      </p:sp>
      <p:sp>
        <p:nvSpPr>
          <p:cNvPr id="4" name="Text 2"/>
          <p:cNvSpPr txBox="1"/>
          <p:nvPr/>
        </p:nvSpPr>
        <p:spPr>
          <a:xfrm>
            <a:off x="548640" y="262476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PLATFORM</a:t>
            </a:r>
            <a:endParaRPr lang="tr-TR" sz="1050" dirty="0"/>
          </a:p>
        </p:txBody>
      </p:sp>
      <p:sp>
        <p:nvSpPr>
          <p:cNvPr id="5" name="Text 3"/>
          <p:cNvSpPr txBox="1"/>
          <p:nvPr/>
        </p:nvSpPr>
        <p:spPr>
          <a:xfrm>
            <a:off x="2148840" y="262476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lms.smartfarmingsolutions.org</a:t>
            </a:r>
            <a:endParaRPr lang="tr-TR" sz="1300" dirty="0"/>
          </a:p>
        </p:txBody>
      </p:sp>
      <p:sp>
        <p:nvSpPr>
          <p:cNvPr id="6" name="Text 4"/>
          <p:cNvSpPr txBox="1"/>
          <p:nvPr/>
        </p:nvSpPr>
        <p:spPr>
          <a:xfrm>
            <a:off x="548640" y="299052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İLETİŞİM</a:t>
            </a:r>
            <a:endParaRPr lang="tr-TR" sz="1050" dirty="0"/>
          </a:p>
        </p:txBody>
      </p:sp>
      <p:sp>
        <p:nvSpPr>
          <p:cNvPr id="7" name="Text 5"/>
          <p:cNvSpPr txBox="1"/>
          <p:nvPr/>
        </p:nvSpPr>
        <p:spPr>
          <a:xfrm>
            <a:off x="2148840" y="299052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info@smartfarmingsolutions.org</a:t>
            </a:r>
            <a:endParaRPr lang="tr-TR" sz="1300" dirty="0"/>
          </a:p>
        </p:txBody>
      </p:sp>
      <p:sp>
        <p:nvSpPr>
          <p:cNvPr id="8" name="Text 6"/>
          <p:cNvSpPr txBox="1"/>
          <p:nvPr/>
        </p:nvSpPr>
        <p:spPr>
          <a:xfrm>
            <a:off x="548640" y="3356280"/>
            <a:ext cx="1554480" cy="329184"/>
          </a:xfrm>
          <a:prstGeom prst="rect">
            <a:avLst/>
          </a:prstGeom>
          <a:noFill/>
          <a:ln/>
        </p:spPr>
        <p:txBody>
          <a:bodyPr wrap="square" lIns="0" tIns="0" rIns="0" bIns="0" rtlCol="0" anchor="ctr"/>
          <a:lstStyle/>
          <a:p>
            <a:pPr indent="0" marL="0">
              <a:buNone/>
            </a:pPr>
            <a:endParaRPr lang="tr-TR" sz="1050" dirty="0"/>
          </a:p>
        </p:txBody>
      </p:sp>
      <p:sp>
        <p:nvSpPr>
          <p:cNvPr id="9" name="Text 7"/>
          <p:cNvSpPr txBox="1"/>
          <p:nvPr/>
        </p:nvSpPr>
        <p:spPr>
          <a:xfrm>
            <a:off x="2148840" y="335628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+90 322 515 84 66</a:t>
            </a:r>
            <a:endParaRPr lang="tr-TR" sz="1300" dirty="0"/>
          </a:p>
        </p:txBody>
      </p:sp>
      <p:sp>
        <p:nvSpPr>
          <p:cNvPr id="10" name="Text 8"/>
          <p:cNvSpPr txBox="1"/>
          <p:nvPr/>
        </p:nvSpPr>
        <p:spPr>
          <a:xfrm>
            <a:off x="548640" y="3722040"/>
            <a:ext cx="1554480" cy="329184"/>
          </a:xfrm>
          <a:prstGeom prst="rect">
            <a:avLst/>
          </a:prstGeom>
          <a:noFill/>
          <a:ln/>
        </p:spPr>
        <p:txBody>
          <a:bodyPr wrap="square" lIns="0" tIns="0" rIns="0" bIns="0" rtlCol="0" anchor="ctr"/>
          <a:lstStyle/>
          <a:p>
            <a:pPr indent="0" marL="0">
              <a:buNone/>
            </a:pPr>
            <a:r>
              <a:rPr lang="tr-TR" altLang="en-US" sz="1050" b="1" spc="200" kern="0" dirty="0">
                <a:solidFill>
                  <a:srgbClr val="A16207"/>
                </a:solidFill>
                <a:latin typeface="Calibri" pitchFamily="34" charset="0"/>
                <a:ea typeface="Calibri" pitchFamily="34" charset="-122"/>
                <a:cs typeface="Calibri" pitchFamily="34" charset="-120"/>
              </a:rPr>
              <a:t>PROJE SİTESİ</a:t>
            </a:r>
            <a:endParaRPr lang="tr-TR" sz="1050" dirty="0"/>
          </a:p>
        </p:txBody>
      </p:sp>
      <p:sp>
        <p:nvSpPr>
          <p:cNvPr id="11" name="Text 9"/>
          <p:cNvSpPr txBox="1"/>
          <p:nvPr/>
        </p:nvSpPr>
        <p:spPr>
          <a:xfrm>
            <a:off x="2148840" y="3722040"/>
            <a:ext cx="3337560" cy="329184"/>
          </a:xfrm>
          <a:prstGeom prst="rect">
            <a:avLst/>
          </a:prstGeom>
          <a:noFill/>
          <a:ln/>
        </p:spPr>
        <p:txBody>
          <a:bodyPr wrap="square" lIns="0" tIns="0" rIns="0" bIns="0" rtlCol="0" anchor="ctr">
            <a:normAutofit/>
          </a:bodyPr>
          <a:lstStyle/>
          <a:p>
            <a:pPr indent="0" marL="0">
              <a:buNone/>
            </a:pPr>
            <a:r>
              <a:rPr lang="tr-TR" altLang="en-US" sz="1300" b="1" dirty="0">
                <a:solidFill>
                  <a:srgbClr val="1B2420"/>
                </a:solidFill>
                <a:latin typeface="Calibri" pitchFamily="34" charset="0"/>
                <a:ea typeface="Calibri" pitchFamily="34" charset="-122"/>
                <a:cs typeface="Calibri" pitchFamily="34" charset="-120"/>
              </a:rPr>
              <a:t>smartfarmingsolutions.org</a:t>
            </a:r>
            <a:endParaRPr lang="tr-TR" sz="1300" dirty="0"/>
          </a:p>
        </p:txBody>
      </p:sp>
      <p:sp>
        <p:nvSpPr>
          <p:cNvPr id="12" name="Text 10"/>
          <p:cNvSpPr txBox="1"/>
          <p:nvPr/>
        </p:nvSpPr>
        <p:spPr>
          <a:xfrm>
            <a:off x="548640" y="4224960"/>
            <a:ext cx="4937760" cy="1793880"/>
          </a:xfrm>
          <a:prstGeom prst="rect">
            <a:avLst/>
          </a:prstGeom>
          <a:noFill/>
          <a:ln/>
        </p:spPr>
        <p:txBody>
          <a:bodyPr wrap="square" lIns="0" tIns="0" rIns="0" bIns="0" rtlCol="0" anchor="b">
            <a:normAutofit/>
          </a:bodyPr>
          <a:lstStyle/>
          <a:p>
            <a:pPr indent="0" marL="0">
              <a:spcAft>
                <a:spcPts val="400"/>
              </a:spcAft>
              <a:buNone/>
            </a:pPr>
            <a:r>
              <a:rPr lang="tr-TR" altLang="en-US" sz="1300" b="1" dirty="0">
                <a:solidFill>
                  <a:srgbClr val="1B2420"/>
                </a:solidFill>
                <a:latin typeface="Calibri" pitchFamily="34" charset="0"/>
                <a:ea typeface="Calibri" pitchFamily="34" charset="-122"/>
                <a:cs typeface="Calibri" pitchFamily="34" charset="-120"/>
              </a:rPr>
              <a:t>Bu proje Avrupa Birliği tarafından finanse edilmektedir.</a:t>
            </a:r>
            <a:endParaRPr lang="tr-TR" sz="1300" dirty="0"/>
          </a:p>
          <a:p>
            <a:pPr indent="0" marL="0">
              <a:spcAft>
                <a:spcPts val="400"/>
              </a:spcAft>
              <a:buNone/>
            </a:pPr>
            <a:r>
              <a:rPr lang="tr-TR" altLang="en-US" sz="1100" dirty="0">
                <a:solidFill>
                  <a:srgbClr val="3A4540"/>
                </a:solidFill>
                <a:latin typeface="Calibri" pitchFamily="34" charset="0"/>
                <a:ea typeface="Calibri" pitchFamily="34" charset="-122"/>
                <a:cs typeface="Calibri" pitchFamily="34" charset="-120"/>
              </a:rPr>
              <a:t>Bu içerik Avrupa Birliği'nin görüşlerini yansıtmamakta olup yalnızca yazarların sorumluluğundadır.</a:t>
            </a:r>
            <a:endParaRPr lang="tr-TR" sz="1300" dirty="0"/>
          </a:p>
        </p:txBody>
      </p:sp>
      <p:sp>
        <p:nvSpPr>
          <p:cNvPr id="13" name="Shape 11"/>
          <p:cNvSpPr/>
          <p:nvPr/>
        </p:nvSpPr>
        <p:spPr>
          <a:xfrm>
            <a:off x="5897880" y="1298880"/>
            <a:ext cx="5745175" cy="4719960"/>
          </a:xfrm>
          <a:prstGeom prst="roundRect">
            <a:avLst>
              <a:gd name="adj" fmla="val 2325"/>
            </a:avLst>
          </a:prstGeom>
          <a:solidFill>
            <a:srgbClr val="F5F6F1"/>
          </a:solidFill>
          <a:ln w="9525">
            <a:solidFill>
              <a:srgbClr val="DFE6DC"/>
            </a:solidFill>
            <a:prstDash val="solid"/>
          </a:ln>
        </p:spPr>
      </p:sp>
      <p:sp>
        <p:nvSpPr>
          <p:cNvPr id="14" name="Text 12"/>
          <p:cNvSpPr txBox="1"/>
          <p:nvPr/>
        </p:nvSpPr>
        <p:spPr>
          <a:xfrm>
            <a:off x="6172200" y="1481760"/>
            <a:ext cx="5196535" cy="274320"/>
          </a:xfrm>
          <a:prstGeom prst="rect">
            <a:avLst/>
          </a:prstGeom>
          <a:noFill/>
          <a:ln/>
        </p:spPr>
        <p:txBody>
          <a:bodyPr wrap="square" lIns="0" tIns="0" rIns="0" bIns="0" rtlCol="0" anchor="t"/>
          <a:lstStyle/>
          <a:p>
            <a:pPr indent="0" marL="0">
              <a:buNone/>
            </a:pPr>
            <a:r>
              <a:rPr lang="tr-TR" altLang="en-US" sz="1150" b="1" spc="200" kern="0" dirty="0">
                <a:solidFill>
                  <a:srgbClr val="1F7A3A"/>
                </a:solidFill>
                <a:latin typeface="Calibri" pitchFamily="34" charset="0"/>
                <a:ea typeface="Calibri" pitchFamily="34" charset="-122"/>
                <a:cs typeface="Calibri" pitchFamily="34" charset="-120"/>
              </a:rPr>
              <a:t>KÜNYE</a:t>
            </a:r>
            <a:endParaRPr lang="tr-TR" sz="115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6126480" y="1865808"/>
          <a:ext cx="5287975" cy="914400"/>
        </p:xfrm>
        <a:graphic>
          <a:graphicData uri="http://schemas.openxmlformats.org/drawingml/2006/table">
            <a:tbl>
              <a:tblPr/>
              <a:tblGrid>
                <a:gridCol w="1783080"/>
                <a:gridCol w="3504895"/>
              </a:tblGrid>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Çevresel Sürdürülebilirlik ve Sınır Ötesi İş Diyaloğu İçin Akıllı Tarım</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Project</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 Farming for Environmental Sustainability and Cross Border Business Dialogue</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Sözleşme No</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TR2021/W1T7/A02/OT02-2/041</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Program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Türkiye-AB İş Dünyası Diyaloğu II (TEBD II) Hibe Programı</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Hibe Faydalanıcısı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Kozan Ticaret Odası (KOZTO)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Ortağı</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Larissa Ticaret ve Sanayi Odası (LACCO)</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Proje sitesi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İletişim</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info@smartfarmingsolutions.org</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+90 322 515 84 66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r h="0">
                <a:tc>
                  <a:txBody>
                    <a:bodyPr/>
                    <a:lstStyle/>
                    <a:p>
                      <a:pPr indent="0" marL="0">
                        <a:buNone/>
                      </a:pPr>
                      <a:r>
                        <a:rPr lang="tr-TR" sz="1150" b="1" dirty="0">
                          <a:solidFill>
                            <a:srgbClr val="5A6862"/>
                          </a:solidFill>
                          <a:latin typeface="Calibri" pitchFamily="34" charset="0"/>
                          <a:ea typeface="Calibri" pitchFamily="34" charset="-122"/>
                          <a:cs typeface="Calibri" pitchFamily="34" charset="-120"/>
                        </a:rPr>
                        <a:t>Yayın tarihi</a:t>
                      </a:r>
                      <a:endParaRPr lang="tr-TR" sz="115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c>
                  <a:txBody>
                    <a:bodyPr/>
                    <a:lstStyle/>
                    <a:p>
                      <a:pPr indent="0" marL="0">
                        <a:buNone/>
                      </a:pPr>
                      <a:r>
                        <a:rPr lang="tr-TR" sz="1300" dirty="0">
                          <a:solidFill>
                            <a:srgbClr val="1B2420"/>
                          </a:solidFill>
                          <a:latin typeface="Calibri" pitchFamily="34" charset="0"/>
                          <a:ea typeface="Calibri" pitchFamily="34" charset="-122"/>
                          <a:cs typeface="Calibri" pitchFamily="34" charset="-120"/>
                        </a:rPr>
                        <a:t>Eylül 2026</a:t>
                      </a:r>
                      <a:endParaRPr lang="tr-TR" sz="13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tcPr>
                </a:tc>
              </a:tr>
            </a:tbl>
          </a:graphicData>
        </a:graphic>
      </p:graphicFrame>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Sürdürülebilir Tarım Akademisi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Sürdürülebilir Tarım Akademisi · Modül 3: Çiftlik Verisi Toplama ve Yönetimi</dc:title>
  <dc:subject>Eğitmen sunumu</dc:subject>
  <dc:creator>Kozan Ticaret Odası · Larissa Ticaret ve Sanayi Odası</dc:creator>
  <cp:lastModifiedBy>Kozan Ticaret Odası · Larissa Ticaret ve Sanayi Odası</cp:lastModifiedBy>
  <cp:revision>1</cp:revision>
  <dcterms:created xsi:type="dcterms:W3CDTF">2026-09-30T09:54:51Z</dcterms:created>
  <dcterms:modified xsi:type="dcterms:W3CDTF">2026-09-30T09:54:51Z</dcterms:modified>
</cp:coreProperties>
</file>