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charts/chart2.xml" ContentType="application/vnd.openxmlformats-officedocument.drawingml.chart+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60" b="0" i="0" u="none" strike="noStrike">
                <a:solidFill>
                  <a:srgbClr val="1B2420"/>
                </a:solidFill>
                <a:latin typeface="Calibri"/>
              </a:defRPr>
            </a:pPr>
            <a:r>
              <a:rPr sz="1260" b="0" i="0" u="none" strike="noStrike">
                <a:solidFill>
                  <a:srgbClr val="1B2420"/>
                </a:solidFill>
                <a:latin typeface="Calibri"/>
              </a:rPr>
              <a:t>Απόσταση στην οποία πέφτει το 90% του ψεκαζόμενου υγρού (m)</a:t>
            </a:r>
          </a:p>
        </c:rich>
      </c:tx>
      <c:layout/>
      <c:overlay val="0"/>
    </c:title>
    <c:autoTitleDeleted val="0"/>
    <c:plotArea>
      <c:layout/>
      <c:barChart>
        <c:barDir val="bar"/>
        <c:grouping val="clustered"/>
        <c:varyColors val="0"/>
        <c:ser>
          <c:idx val="0"/>
          <c:order val="0"/>
          <c:tx>
            <c:strRef>
              <c:f>Sheet1!$B$1</c:f>
              <c:strCache>
                <c:ptCount val="1"/>
                <c:pt idx="0">
                  <c:v>Απόσταση στην οποία πέφτει το 90% του ψεκαζόμενου υγρού (m)</c:v>
                </c:pt>
              </c:strCache>
            </c:strRef>
          </c:tx>
          <c:spPr>
            <a:solidFill>
              <a:srgbClr val="A16207"/>
            </a:solidFill>
            <a:effectLst/>
          </c:spPr>
          <c:invertIfNegative val="0"/>
          <c:dLbls>
            <c:numFmt formatCode="#,##0" sourceLinked="0"/>
            <c:txPr>
              <a:bodyPr/>
              <a:lstStyle/>
              <a:p>
                <a:pPr>
                  <a:defRPr b="0" i="0" strike="noStrike" sz="990" u="none">
                    <a:solidFill>
                      <a:srgbClr val="1B2420"/>
                    </a:solidFill>
                    <a:latin typeface="Calibri"/>
                  </a:defRPr>
                </a:pPr>
              </a:p>
            </c:txPr>
            <c:showLegendKey val="0"/>
            <c:showVal val="0"/>
            <c:showCatName val="0"/>
            <c:showSerName val="0"/>
            <c:showPercent val="0"/>
            <c:showBubbleSize val="0"/>
            <c:showLeaderLines val="0"/>
          </c:dLbls>
          <c:cat>
            <c:multiLvlStrRef>
              <c:f>Sheet1!$A$2:$A$4</c:f>
              <c:multiLvlStrCache>
                <c:ptCount val="3"/>
                <c:lvl>
                  <c:pt idx="0">
                    <c:v>Ύψος 2,5 m, άνεμος 1,8 m/s: 3,7 m</c:v>
                  </c:pt>
                  <c:pt idx="1">
                    <c:v>Ύψος 2,5 m, άνεμος 4,7 m/s: 10 m</c:v>
                  </c:pt>
                  <c:pt idx="2">
                    <c:v>Ύψος 3,5 m, άνεμος 3,7 m/s: 46,5 m</c:v>
                  </c:pt>
                </c:lvl>
              </c:multiLvlStrCache>
            </c:multiLvlStrRef>
          </c:cat>
          <c:val>
            <c:numRef>
              <c:f>Sheet1!$B$2:$B$4</c:f>
              <c:numCache>
                <c:formatCode>General</c:formatCode>
                <c:ptCount val="3"/>
                <c:pt idx="0">
                  <c:v>3.7</c:v>
                </c:pt>
                <c:pt idx="1">
                  <c:v>10</c:v>
                </c:pt>
                <c:pt idx="2">
                  <c:v>46.5</c:v>
                </c:pt>
              </c:numCache>
            </c:numRef>
          </c:val>
        </c:ser>
        <c:dLbls>
          <c:numFmt formatCode="#,##0" sourceLinked="0"/>
          <c:txPr>
            <a:bodyPr/>
            <a:lstStyle/>
            <a:p>
              <a:pPr>
                <a:defRPr b="0" i="0" strike="noStrike" sz="990" u="none">
                  <a:solidFill>
                    <a:srgbClr val="1B2420"/>
                  </a:solidFill>
                  <a:latin typeface="Calibri"/>
                </a:defRPr>
              </a:pPr>
            </a:p>
          </c:txPr>
          <c:showLegendKey val="0"/>
          <c:showVal val="0"/>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70" b="0" i="0" u="none" strike="noStrike">
                <a:solidFill>
                  <a:srgbClr val="1B2420"/>
                </a:solidFill>
                <a:latin typeface="Calibri"/>
              </a:defRPr>
            </a:pPr>
            <a:endParaRPr lang="en-US"/>
          </a:p>
        </c:txPr>
        <c:crossAx val="2094734552"/>
        <c:crosses val="autoZero"/>
        <c:auto val="1"/>
        <c:lblAlgn val="ctr"/>
        <c:noMultiLvlLbl val="1"/>
      </c:catAx>
      <c:valAx>
        <c:axId val="2094734552"/>
        <c:scaling>
          <c:orientation val="minMax"/>
          <c:max val="50"/>
          <c:min val="0"/>
        </c:scaling>
        <c:delete val="0"/>
        <c:axPos val="b"/>
        <c:majorGridlines>
          <c:spPr>
            <a:ln w="9525" cap="flat">
              <a:solidFill>
                <a:srgbClr val="E5E9E3"/>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Ενότητα 4 είναι η πιο πρακτική ενότητα της ακαδημίας: παρουσιάζει το drone, εξηγεί τους κανόνες του και δοκιμάζει τις αποστολές σε τέσσερις συνεδρίες προσομοίωσης. Η συνολική διάρκεια είναι 188 λεπτά (3 ώρ. 8 λεπ.): 13 μαθήματα, 21 διαδραστικές δραστηριότητες και τελικό τεστ 15 ερωτήσεων. Στην αρχή ρωτήστε τους συμμετέχοντες αν έχουν δει drone στο χωράφι και για ποια εργασία. Τονίστε από την αρχή ότι η ενότητα είναι προκαταρκτική εκπαίδευση και δεν αντικαθιστά την άδεια χειριστή.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συνεδρία περιλαμβάνει τέσσερις ενότητες και το τεστ· οι χρόνοι είναι το άθροισμα των χρόνων βίντεο, ανάγνωσης και δραστηριοτήτων της πλατφόρμας (47 + 24 + 34 + 63 + 20 = 188 λεπτά). Η μεγαλύτερη ενότητα είναι η προσομοίωση: κάθε μία από τις τέσσερις συνεδρίες έχει ενημέρωση, πτήση και τελική αξιολόγηση. Στη ζωντανή συνεδρία προτείνουμε να κρατήσετε σύντομες τις θεωρητικές ενότητες και να δώσετε χρόνο στην προσομοίωση.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Σύμφωνα με τη δομή ενότητας των τεχνικών προδιαγραφών, παρουσιάζουμε μαζί τον σκοπό, τα προαπαιτούμενα, το κοινό και τα κριτήρια ολοκλήρωσης. Στα προαπαιτούμενα τονίστε ότι η συσκευή AR είναι προαιρετική: σε iPhone και υπολογιστή οι αποστολές εκτελούνται σε λειτουργία 3D και 2D με τους ίδιους κανόνες. Τα κριτήρια ολοκλήρωσης είναι η ίδια η αποστολή της ενότητας· θα επανέλθουμε στο κλείσιμο.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Τα επτά μαθησιακά αποτελέσματα ακολουθούν με τη σειρά τις τέσσερις ενότητες: τα τρία πρώτα αφορούν την τεχνολογία, το τέταρτο το σχέδιο πτήσης, το πέμπτο και το έκτο την ασφάλεια και τη νομοθεσία, το έβδομο την AR και την προσομοίωση. Ρωτήστε τους συμμετέχοντες ποιο θα τους φανεί πιο χρήσιμο στη δουλειά τους και πάρτε δύο τρεις απαντήσεις. Διαβάστε οπωσδήποτε την προειδοποίηση στο κίτρινο πλαίσιο· ο βαθμός της προσομοίωσης δεν ισοδυναμεί με πραγματική ικανότητα πτήσης.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πίνακας δείχνει σε ποιο μάθημα καλύπτεται καθένα από τα έντεκα θέματα του άρθρου 7.4 των τεχνικών προδιαγραφών και με ποια δραστηριότητα ενισχύεται στην πλατφόρμα. Ως εκπαιδευτής μπορείτε να συντομεύσετε ή να επεκτείνετε το πλάνο σας με βάση αυτόν τον πίνακα. Η νομοθεσία εξετάζεται επιπλέον συγκριτικά για Τουρκία, ΕΕ και Ελλάδα στο Μάθημα 6. Αντί να διαβάσετε όλο τον πίνακα, δείξτε δύο τρεις γραμμές.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πρώτη ενότητα παρουσιάζει το drone ως εργαλείο: σε τι χρησιμεύει, ποιος τύπος ταιριάζει σε ποια αποστολή, τι περιέχει και πώς τα δεδομένα του γίνονται χάρτης. Περιλαμβάνει τέσσερα μαθήματα, τέσσερα σύντομα βίντεο και έξι δραστηριότητες. Στην αρχή ρωτήστε τους συμμετέχοντες για μια εφαρμογή drone που γνωρίζουν.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Σύμφωνα με την έκθεση FAO και ITU του 2018, το πλήρες όφελος του drone προκύπτει όταν η απεικόνιση συνδέεται με την εφαρμογή. Ο ψεκασμός με drone ξεκίνησε τη δεκαετία του 1980 στην Ιαπωνία με μη επανδρωμένα ελικόπτερα· κατά τον ΟΟΣΑ, στην Κίνα, την Ιαπωνία και την Κορέα υπάρχει εμπορική χρήση άνω των 30 ετών. Η ανασκόπηση του ΟΟΣΑ του 2021 απαριθμεί οφέλη (μικρότερη έκθεση, ασφαλέστερη εφαρμογή σε δύσκολα σημεία, σημειακή εφαρμογή), αλλά γράφει ότι δεν έχουν ακόμη επιβεβαιωθεί με επαρκή δεδομένα. Ερώτηση: σε έναν πορτοκαλεώνα στο Κοζάν, για ποια δουλειά πρέπει να χρησιμοποιηθεί πρώτα το drone;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έξι τομείς ακολουθούν όλο τον κύκλο της καλλιέργειας: από την ανάλυση πριν από τη σπορά μέχρι τη συγκομιδή. Η πρώτη δραστηριότητα της πλατφόρμας (αντιστοίχιση) ζητά ακριβώς να αντιστοιχιστούν αυτοί οι τομείς με την εργασία του drone. Ζητήστε από τους συμμετέχοντες να επιλέξουν τους δύο πιο σημαντικούς τομείς για τη δική τους καλλιέργεια. Στο Κοζάν, για το πορτοκάλι, ξεχωρίζουν η καταμέτρηση δέντρων και η υγεία· στη Λάρισα, για το βαμβάκι, η παρακολούθηση και η τεκμηρίωση ζημιών.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πρώτο ερώτημα στην επιλογή είναι «τι θα κάνω;». Για ψεκασμό η μόνη επιλογή είναι ένα drone ψεκασμού σχεδιασμένο και αδειοδοτημένο για αυτή την εργασία· για εικόνες εξετάζεται το μέγεθος της έκτασης. Οι χρόνοι των κατασκευαστών μετρώνται σε άπνοια και ήπιο καιρό (για το drone ψεκασμού άνεμος κάτω από 3 m/s και 25 °C)· σε ένα ζεστό απόγευμα στην Τσουκούροβα ο πραγματικός χρόνος είναι μικρότερος. Ερώτηση: ποιον τύπο θα επιλέγατε για έναν συνεταιρισμό 500 εκταρίων στη Θεσσαλία;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ελεγκτής πτήσης είναι ο εγκέφαλος του drone: διατηρεί την ισορροπία με δεδομένα από το επιταχυνσιόμετρο και το γυροσκόπιο και, βάσει θέσης και πορείας, ρυθμίζει μέσω του ESC τις στροφές κάθε κινητήρα. Το εγχειρίδιο του κατασκευαστή γράφει ρητά τα όρια της ανίχνευσης εμποδίων: γραμμές ηλεκτρικού ρεύματος, μικρά εμπόδια και αντικείμενα στο ύψος του συστήματος προσγείωσης μπορεί να μην ανιχνεύονται. Γι' αυτό η ανίχνευση εμποδίων δεν αντικαθιστά την προσοχή του χειριστή. Ζητήστε από τους συμμετέχοντες να ανοίξουν με τη σειρά τα δέκα σημεία στην εικόνα της πλατφόρμας.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NDVI παίρνει τιμές από −1 έως +1· σε πυκνή βλάστηση 0,6-0,8, σε περιοχές χωρίς βλάστηση 0,1 και κάτω (NASA). Η θερμική κάμερα δείχνει την υδατική καταπόνηση: σε μελέτη στη Δανία, με θερμικές και ορατές εικόνες παράχθηκαν χάρτες υδατικής καταπόνησης σε ανάλυση 0,25 m για όλη την περίοδο σε χωράφι κριθαριού. Στη Λάρισα, αν διαβαστούν μαζί ο χάρτης NDVI και ο θερμικός χάρτης στο βαμβάκι, διακρίνεται ευκολότερα αν το πρόβλημα οφείλεται στην άρδευση ή σε άλλη αιτία. Ερώτηση: ποιος αισθητήρας μετρά το ύψος των δέντρων στο Κοζάν;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GSD είναι πόσα εκατοστά στο έδαφος αντιστοιχούν σε ένα pixel· επειδή το ύψος βρίσκεται στον αριθμητή, αν διπλασιαστεί το ύψος διπλασιάζεται και το GSD. Η πτήση πιο ψηλά σημαίνει λιγότερες γραμμές και συντομότερη πτήση, αλλά χάνεται λεπτομέρεια: στη μελέτη σε ελαιώνες στην Ισπανία, οι εικόνες από 50 m έδωσαν περίπου 10-20% μεγαλύτερη ακρίβεια από εκείνες των 100 m, αλλά η επεξεργασία κράτησε τέσσερις φορές περισσότερο. Υπολογίστε μαζί στον πίνακα: πόσο είναι το GSD στα 120 m; (περίπου 3,2 cm).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Για ακρίβεια θέσης χρησιμοποιείται drone με RTK ή τοποθετούνται στο χωράφι σημεία ελέγχου εδάφους με μετρημένες συντεταγμένες. Στην πολυφασματική μέτρηση ο φωτισμός μετρά: ο κατασκευαστής συστήνει να μην καλύπτεται ο αισθητήρας ηλιακού φωτός και η γωνία του ήλιου να μην πέφτει κάτω από 30 μοίρες. Κύριο μήνυμα: το χαμηλό NDVI δεν είναι διάγνωση· μπορεί να οφείλεται σε νερό, θρεπτικά, ασθένεια, εχθρό ή καθυστερημένη βλάστηση. Ο χάρτης δείχνει πού να κοιτάξετε· τι θα κάνετε αποφασίζεται μετά τον επιτόπιο έλεγχο.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Στον σχεδιαστή, η ταυτόχρονη επίτευξη των τεσσάρων στόχων είναι σκόπιμα δύσκολη: η χαμηλή πτήση βελτιώνει το GSD αλλά αυξάνει τις γραμμές και τη διάρκεια· η μεγάλη επικάλυψη μικραίνει το διάστημα λήψης. Χωρίστε τους συμμετέχοντες σε ζευγάρια και ρωτήστε την ομάδα που πέτυχε πρώτη τους τέσσερις στόχους: ποια ρύθμιση αλλάξατε τελευταία; Έπειτα ζητήστε να γίνει η ταξινόμηση ατομικά. Περίπου 8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δεύτερη ενότητα δίνει τους κανόνες πάνω στους οποίους στηρίζονται οι συνεδρίες προσομοίωσης: λίστα ελέγχου, άνεμος και διασπορά, απόθεμα μπαταρίας και η νομοθεσία των δύο χωρών. Οι πληροφορίες νομοθεσίας συγκεντρώθηκαν από επίσημα κείμενα με ημερομηνία 24 Σεπτεμβρίου 2026· υπενθυμίστε στους συμμετέχοντες να ελέγχουν το ισχύον κείμενο πριν από κάθε εφαρμογή.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περισσότερες ατυχίες με γεωργικά drone μπορούν να αποφευχθούν πριν από την πτήση: ένας ξεχασμένος έλεγχος προπέλας, λάθος ανάγνωση του ανέμου ή μια γραμμή ρεύματος που δεν έγινε αντιληπτή. Απαριθμήστε και τις τέσσερις πρώτες κινήσεις σε έκτακτη ανάγκη: σε συναγερμό εμποδίου απομακρύνετε το drone· αν μπει κάποιος στην περιοχή, διακόψτε αμέσως τον ψεκασμό· αν ξεπεραστεί το όριο ανέμου, διακόψτε και αποθηκεύστε την αποστολή· αν η μπαταρία πέφτει γρήγορα, εγκαταλείψτε την αποστολή και επιστρέψτε. Στις προσομοιώσεις το όριο αποθέματος είναι 25% ως εκπαιδευτικός κανόνας· στην πραγματική πτήση ισχύει το εγχειρίδιο του σκάφους.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γράφημα προέρχεται από μελέτη που αναφέρει η ανασκόπηση του ΟΟΣΑ του 2021: σε ύψος 2,5 m, το 90% του υγρού έπεσε εντός 3,7 m με άνεμο 1,8 m/s και εντός 10 m με άνεμο 4,7 m/s· όταν το drone ανέβηκε στα 3,5 m με άνεμο 3,7 m/s, η απόσταση έφτασε τα 46,5 m. Διασπορά είναι η μεταφορά του σκευάσματος στο γειτονικό αγροτεμάχιο, σε κανάλι ή σε σπίτι. Παράδειγμα Κοζάν: στην Άδανα η μέση μέγιστη θερμοκρασία τον Ιούλιο είναι 33,9 °C· για το εύρος 15-29 °C που προτείνει το Κάνσας επιλέγονται οι δροσερές πρωινές ώρες. Ερώτηση: 20 m πριν από το κανάλι ο άνεμος φυσά προς αυτό· τι κάνετε;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Στην Τουρκία η SHGM ανακοίνωσε στις 30 Ιουλίου 2026 ότι τέθηκε σε ισχύ η ανασυνταγμένη οδηγία SHT-İHA· η σημαντικότερη αλλαγή είναι ότι η εξουσιοδότηση πτήσης αποσυνδέεται από τη μάζα του σκάφους και συνδέεται με το επίπεδο άδειας του χειριστή. Για προσαρμογή δόθηκε προθεσμία έως 31.07.2027. Στην ΕΕ, το άρθρο 4 του Κανονισμού 2019/947 ορίζει την ανοιχτή κατηγορία με όρους κάτω από 25 kg, οπτική επαφή, 120 m και μη απόρριψη υλικού· γι' αυτό ο ψεκασμός ανήκει στην ειδική κατηγορία. Στην Ελλάδα, πριν από κάθε πτήση ελέγχονται οι περιορισμοί εναέριου χώρου στην πλατφόρμα DAGR της HASP. Η διαφάνεια δεν αποτελεί νομική συμβουλή.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Στην Τουρκία, το άρθρο 12 του Κανονισμού για την Εφαρμογή και τον Έλεγχο των Φυτοπροστατευτικών Προϊόντων θέτει τέσσερις προϋποθέσεις για τη φυτοπροστασία με drone· το άρθρο 13 ζητά ενημέρωση μελισσοκόμων και τοπικής αρχής. Στους νομούς χωρίς πιλοτική εφαρμογή ο κανονισμός δεν εφαρμόστηκε έως την 1η Ιουλίου 2026. Στην ΕΕ, η πρόταση κανονισμού του 2022 που θα εφάρμοζε την απαγόρευση και στα drone αποσύρθηκε τον Μάρτιο του 2024· σήμερα ισχύει η Οδηγία του 2009. Η ανακοίνωση της Ημαθίας είναι περιφερειακή· η εθνική πρακτική μπορεί να διαφέρει, γι' αυτό στη Λάρισα ρωτάμε πρώτα την αρμόδια αρχή. Ερώτηση: ποια έγγραφα ζητά ένας παραγωγός στο Κοζάν από την ομάδα ψεκασμού με drone;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σωστή απάντηση στην απόφαση επιστροφής είναι να εγκαταλείψετε την αποστολή και να επιστρέψετε αμέσως: ο αντίθετος άνεμος καταναλώνει περισσότερη ενέργεια και η ολοκλήρωση της γραμμής μπορεί να ρίξει την μπαταρία κάτω από το απόθεμα. Στην ομαδοποίηση οι συμμετέχοντες συγχέουν συνήθως το «η άδεια είναι ανεξάρτητη από τη μάζα» (Τουρκία) με το «κάτω από 25 kg» (ανοιχτή κατηγορία ΕΕ). Μετά τη δραστηριότητα δείξτε ξανά δύο γραμμές του πίνακα νομοθεσίας. Περίπου 6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τρίτη ενότητα εξηγεί τις βασικές αρχές της AR, τα ερευνητικά στοιχεία για τη μάθηση και τις εφαρμογές στη γεωργία· στο τέλος ακολουθεί ο κύκλος τεσσάρων βημάτων από τα δεδομένα drone στην απόφαση, με δύο σενάρια από τις δύο περιοχές. Η οθόνη κινητού στην εικόνα είναι η λειτουργία 3D της προσομοίωσης.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Στο μοντέλο της «συνέχειας εικονικότητας» του 1994, στο ένα άκρο βρίσκεται το εντελώς πραγματικό και στο άλλο το εντελώς εικονικό περιβάλλον· ό,τι βρίσκεται ανάμεσα είναι μικτή πραγματικότητα. Η AR βρίσκεται κοντά στο πραγματικό άκρο: το τραπέζι είναι πραγματικό, το χωράφι και το drone εικονικά. Η τεκμηρίωση του Google ARCore περιγράφει τη διαδικασία με τρεις έννοιες: παρακολούθηση κίνησης, κατανόηση περιβάλλοντος και άγκυρα. Η AR με δείκτη ξεκινά από κωδικό QR και δένει τον χρήστη στη θέση του κωδικού· η προσομοίωση αυτής της ενότητας λειτουργεί χωρίς δείκτη. Ερώτηση: γιατί η διαφορά VR και AR έχει σημασία στο χωράφι;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μέγεθος επίδρασης δείχνει πόσες τυπικές αποκλίσεις απέχει ο μέσος όρος της ομάδας που έμαθε με AR από την ομάδα σύγκρισης. Το 0,68 σημαίνει ότι η ομάδα με AR είχε κατά μέσο όρο αισθητά καλύτερα αποτελέσματα. Ωστόσο οι μελέτες δεν αφορούν ειδικά τη γεωργική εκπαίδευση και η επίδραση εξαρτάται από τον σχεδιασμό της δραστηριότητας. Γι' αυτό επιλέχθηκε στις συνεδρίες προσομοίωσης η σειρά ενημέρωση, δοκιμή, ανατροφοδότηση, επανάληψη.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ανασκόπηση για την AR στη γεωργία ακριβείας χωρίζει τις εφαρμογές σε κτηνοτροφία και φυτική παραγωγή και τονίζει ότι η AR λειτουργεί μαζί με εντοπισμό θέσης, αισθητήρες και βάσεις δεδομένων. Στη μελέτη της Φινλανδίας, το drone απαντά στο «πού να κοιτάξω» και η AR στο «πώς πηγαίνω εκεί»· αυτός που παίρνει δείγματα περπατά χωρίς να σταματά για να δει τον χάρτη. Σενάριο Λάρισας: στις τρεις ζώνες χαμηλής ανάπτυξης του χάρτη βαμβακιού πηγαίνει κανείς με ενδείξεις AR στην οθόνη του κινητού.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Στον πορτοκαλεώνα η μονάδα είναι το δέντρο: στη μελέτη της Ισπανίας, το ύψος που μετρήθηκε με drone προσέγγισε τις επίγειες μετρήσεις με διαφορά 0,17-0,53 m και η προβολή της κόμης μετρήθηκε με συμφωνία R² = 0,90-0,94. Σε δοκιμή σε εσπεριδοειδή στην Κίνα, με ύψος 3 m και ταχύτητα 3 m/s, η εφαρμογή 120 λίτρων ανά εκτάριο αύξησε την κάλυψη στο μεσαίο-κάτω τμήμα της κόμης κατά 52,5% σε ένα drone σε σχέση με τα 60 λίτρα. Στο βαμβάκι η μονάδα είναι η ζώνη· στη Λάρισα η εφαρμογή γίνεται από το έδαφος με συνταγή από τον χάρτη. Και στις δύο περιπτώσεις η απόφαση λαμβάνεται μετά τον επίγειο έλεγχο.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Στο σενάριο απόφασης η καλύτερη πορεία είναι πρώτα χαρτογράφηση όλου του οπωρώνα με προγραμματισμένη διαδρομή και μετά επιτόπιος έλεγχος στα προβληματικά δέντρα. Η επιλογή «ψεκάζω αμέσως όλο τον οπωρώνα» είναι σκόπιμη παγίδα· δείξτε το αποτέλεσμά της και συζητήστε γιατί είναι λάθος. Η δραστηριότητα με τα βήματα AR προετοιμάζει τους συμμετέχοντες για το τι να περιμένουν όταν ενεργοποιήσουν τη λειτουργία AR στην επόμενη ενότητα. Περίπου 6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τέταρτη ενότητα είναι το πρακτικό μέρος. Κάθε συνεδρία έχει τα βήματα ενημέρωση, σχέδιο, πτήση και αποτέλεσμα, και ακολουθεί μια σύντομη τελική αξιολόγηση. Οι τιμές της προσομοίωσης βασίζονται σε εγχειρίδια κατασκευαστών και επιστημονικές πηγές, που εμφανίζονται σε κάθε ενημέρωση. Ζητήστε από τους συμμετέχοντες να έχουν έτοιμες τις συσκευές τους πριν από αυτή την ενότητα.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άρθρο 10 των τεχνικών προδιαγραφών ζητά στην προσομοίωση πτήσης σχεδιασμό πριν από την πτήση, βασικό χειρισμό, επιλογή διαδρομής και περιοχής και σενάρια συλλογής γεωργικών δεδομένων. Ο πίνακας δείχνει σε ποια συνεδρία και σε ποιο βήμα του προσομοιωτή καλύπτεται κάθε απαίτηση. Πριν από τις συνεδρίες δείξτε τον χειρισμό: W A S D ή βέλη για κίνηση, R και F για ύψος· στην οθόνη αφής το joystick.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Στην ελεύθερη πτήση δεν υπάρχει βαθμολογία ψεκασμού ή κάλυψης· η προσομοίωση εξετάζει επαφή με εμπόδια, όρια ύψους και ανέμου, απόθεμα μπαταρίας και ασφαλή προσγείωση. Στην πρώτη προσπάθεια προτείνετε 2D ή 3D: στο 2D εκτιμώνται καλύτερα οι αποστάσεις, στο 3D η διαφορά ύψους και η θέση της γραμμής. Στην τελική αξιολόγηση η σωστή απάντηση: ο άνεμος ξεπέρασε το όριο στο 8ο λεπτό με 6,3 m/s και ο χειριστής έπρεπε να επιστρέψει εκείνη τη στιγμή, ακόμη κι αν η μπαταρία έδειχνε 44%. Κύριο μήνυμα: όποιο όριο έρθει πρώτο, εκεί τελειώνει η αποστολή. Περίπου 15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Είναι εκπαιδευτικό σενάριο· στην πράξη η εργασία γίνεται μόνο με αδειοδοτημένο σκάφος, από ομάδα με αδειοδοτημένο χειριστή και επαγγελματία εφαρμοστή, στο πλαίσιο που ορίζει το Υπουργείο. Όποιος επιλέξει μεσημέρι στην ενημέρωση συναντά άνεμο 4,6 m/s και χάνει βαθμούς διασποράς· κάντε αυτή τη σύγκριση σκόπιμα. Συμβουλές: κλείστε τον ψεκασμό στην άκρη του στόχου, κάντε τις στροφές χωρίς ψεκασμό, και αν ο άνεμος φυσά προς το κανάλι διακόψτε πιο μέσα. Επειδή στη δοκιμή σε εσπεριδοειδή χρησιμοποιήθηκαν 3 m/s, η ταχύτητα κοντά στο κάτω όριο είναι καλή αρχή. Περίπου 17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περιοχή αποστολής της Συνεδρίας 3 ανανεώθηκε· οι εικόνες λήφθηκαν από τη ζωντανή πλατφόρμα στις 29 Σεπτεμβρίου 2026. Το drone παρατήρησης λειτουργεί με τις τιμές μοντέλου με μπαταρία 77 Wh και πτήση έως 43 λεπτά· στην πολυφασματική κάμερα το GSD είναι το ύψος διά 21,7. Συμβουλές: χαράξτε τις γραμμές παράλληλα στη μεγάλη πλευρά, ξεκινήστε την πρώτη και την τελευταία μισό πλάτος εικόνας μέσα από την άκρη, κρατήστε το ύψος πάνω από τη βόρεια γραμμή ρεύματος. Στο πλέγμα NDVI, τα κελιά με χαμηλή τιμή δεν είναι διάγνωση αλλά λίστα επιτόπιου ελέγχου. Περίπου 16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Ανανεώθηκε και η περιοχή της Συνεδρίας 4: άλλαξαν το σημείο απογείωσης και οι δύο ζώνες-στόχοι· οι εικόνες λήφθηκαν από τη ζωντανή πλατφόρμα. Η αποστολή είναι σημειακή εφαρμογή σε δύο μικρές ζώνες που βρέθηκαν στην πτήση παρατήρησης· αρκούν λίγες σύντομες γραμμές. Στην οθόνη αποτελέσματος οι πορτοκαλί περιοχές είναι υπερδοσολογία και οι κόκκινες ψεκασμός εκτός στόχου· ζητήστε από τους συμμετέχοντες να τις διαβάσουν. Στη Λάρισα οι ίδιες δύο ζώνες θα γίνονταν πιθανότατα συνταγή εφαρμογής με επίγειο ψεκαστικό. Περίπου 15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Σύμφωνα με τα δεδομένα του caniuse.com του Αυγούστου 2026, το WebXR υποστηρίζεται εν μέρει στο Chrome και στο Samsung Internet για Android και δεν υποστηρίζεται στο Safari του iPhone· στο Android η συσκευή πρέπει να είναι πιστοποιημένη με ARCore. Πριν από τη συνεδρία ρωτήστε ποιες συσκευές έχουν οι συμμετέχοντες· σε όσους έχουν iPhone πείτε ότι η αποστολή εκτελείται σε 3D με την ίδια βαθμολογία. Συχνά προβλήματα: αν δεν βρίσκεται επιφάνεια, στραφείτε σε καλά φωτισμένη, ανάγλυφη επιφάνεια· αν το χωράφι γλιστρά, επανεκκινήστε τη συνεδρία και σαρώστε ξανά.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ίδιο drone παρατήρησης κάνει διαφορετικές δουλειές στις δύο περιοχές. Στο Κοζάν, στο πορτοκάλι με ονομασία προέλευσης, η υγεία των δέντρων έχει ξεχωριστή αξία· ο εντοπισμός των προβληματικών δέντρων και η εφαρμογή μόνο σε αυτά μειώνουν το κόστος εισροών και τον κίνδυνο υπολειμμάτων. Στη Λάρισα το drone είναι το «μάτι»: μετά την Daniel ο δορυφόρος έδωσε την εικόνα ευρείας κλίμακας, ενώ για την τεκμηρίωση της ζημιάς και την παρακολούθηση της ανάκαμψης σε επίπεδο αγροτεμαχίου τη συμπληρώνει η εικόνα drone. Ερώτηση: για ποια δουλειά θα χρησιμοποιούσατε πρώτα το drone στη δική σας περιοχή;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σύνοψη της ενότητας είναι μία πρόταση: η αξία του drone βρίσκεται στο να εντοπίζει και να επιβεβαιώνει το πρόβλημα με την εικόνα και μετά να εφαρμόζει μόνο όπου χρειάζεται. Η ασφαλής πτήση και η νομοθεσία πρέπει να είναι γνωστές πριν από την πτήση· ο ψεκασμός κρίνεται διαφορετικά στην Τουρκία και στην Ελλάδα. Ζητήστε από τους συμμετέχοντες να πουν έναν κανόνα που θυμούνται.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αποστολή της ενότητας είναι η ολοκλήρωση των τεσσάρων συνεδριών προσομοίωσης με τουλάχιστον 70% και η επιτυχία στο τεστ. Το τεστ έχει 15 ερωτήσεις, διάρκεια 20 λεπτά και βάση 70· μη δώσετε τις απαντήσεις στη συνεδρία, υπενθυμίστε μόνο τα θέματα: χρήσεις, τύποι, NDVI, GSD, επικάλυψη, διασπορά, νομοθεσία Τουρκίας και ΕΕ και AR. Κλείνοντας, πείτε ότι το τεστ γίνεται ατομικά στην πλατφόρμα.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πηγές καλύπτουν όλους τους αριθμούς και τις πληροφορίες της παρουσίασης και συμφωνούν με τη βιβλιογραφία των μαθημάτων. Τα νομοθετικά κείμενα ελέγχθηκαν μεταξύ 24 και 29 Σεπτεμβρίου 2026. Υπενθυμίστε στους συμμετέχοντες ότι η νομοθεσία αλλάζει συχνά και ότι πριν από κάθε εφαρμογή πρέπει να ενημερώνονται από την ΑΠΑ, το ΥΠΑΑΤ ή την περιφερειακή διεύθυνση γεωργίας, και στην Τουρκία από τη SHGM και τις διευθύνσεις γεωργίας.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πηγές καλύπτουν όλους τους αριθμούς και τις πληροφορίες της παρουσίασης και συμφωνούν με τη βιβλιογραφία των μαθημάτων. Τα νομοθετικά κείμενα ελέγχθηκαν μεταξύ 24 και 29 Σεπτεμβρίου 2026. Υπενθυμίστε στους συμμετέχοντες ότι η νομοθεσία αλλάζει συχνά και ότι πριν από κάθε εφαρμογή πρέπει να ενημερώνονται από την ΑΠΑ, το ΥΠΑΑΤ ή την περιφερειακή διεύθυνση γεωργίας, και στην Τουρκία από τη SHGM και τις διευθύνσεις γεωργίας.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Κλείστε τη συνεδρία με ευχαριστίες· για ερωτήσεις δείξτε τις σημειώσεις και τα κανάλια επικοινωνίας της πλατφόρμας. Υπενθυμίστε ότι οι συνεδρίες προσομοίωσης μπορούν να επαναληφθούν για την ολοκλήρωση της αποστολής. Την πρόοδό τους μπορούν να την παρακολουθούν στην ένδειξη ολοκλήρωσης της πλαϊνής στήλης του μαθήματος.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jp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jpg"/><Relationship Id="rId9"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kozan-akilli-tarim/antet/revize-2026-09-30/img/ust-isbirligi-en.png">    </p:cNvPr>
          <p:cNvPicPr>
            <a:picLocks noChangeAspect="1"/>
          </p:cNvPicPr>
          <p:nvPr/>
        </p:nvPicPr>
        <p:blipFill>
          <a:blip r:embed="rId1"/>
          <a:stretch>
            <a:fillRect/>
          </a:stretch>
        </p:blipFill>
        <p:spPr>
          <a:xfrm>
            <a:off x="5474880" y="144000"/>
            <a:ext cx="1242000" cy="654120"/>
          </a:xfrm>
          <a:prstGeom prst="rect">
            <a:avLst/>
          </a:prstGeom>
        </p:spPr>
      </p:pic>
      <p:pic>
        <p:nvPicPr>
          <p:cNvPr id="3" name="Image 1" descr="/root/kozan-akilli-tarim/antet/revize-2026-09-30/img/ust-tebd2.png">    </p:cNvPr>
          <p:cNvPicPr>
            <a:picLocks noChangeAspect="1"/>
          </p:cNvPicPr>
          <p:nvPr/>
        </p:nvPicPr>
        <p:blipFill>
          <a:blip r:embed="rId2"/>
          <a:stretch>
            <a:fillRect/>
          </a:stretch>
        </p:blipFill>
        <p:spPr>
          <a:xfrm>
            <a:off x="10202760" y="798120"/>
            <a:ext cx="537840" cy="226440"/>
          </a:xfrm>
          <a:prstGeom prst="rect">
            <a:avLst/>
          </a:prstGeom>
        </p:spPr>
      </p:pic>
      <p:pic>
        <p:nvPicPr>
          <p:cNvPr id="4" name="Image 2" descr="/root/kozan-akilli-tarim/antet/revize-2026-09-30/img/alt-1-cfcu.png">    </p:cNvPr>
          <p:cNvPicPr>
            <a:picLocks noChangeAspect="1"/>
          </p:cNvPicPr>
          <p:nvPr/>
        </p:nvPicPr>
        <p:blipFill>
          <a:blip r:embed="rId3"/>
          <a:stretch>
            <a:fillRect/>
          </a:stretch>
        </p:blipFill>
        <p:spPr>
          <a:xfrm>
            <a:off x="1290600" y="6247440"/>
            <a:ext cx="437760" cy="439560"/>
          </a:xfrm>
          <a:prstGeom prst="rect">
            <a:avLst/>
          </a:prstGeom>
        </p:spPr>
      </p:pic>
      <p:pic>
        <p:nvPicPr>
          <p:cNvPr id="5" name="Image 3" descr="/root/kozan-akilli-tarim/antet/revize-2026-09-30/img/alt-2-eurochambres.png">    </p:cNvPr>
          <p:cNvPicPr>
            <a:picLocks noChangeAspect="1"/>
          </p:cNvPicPr>
          <p:nvPr/>
        </p:nvPicPr>
        <p:blipFill>
          <a:blip r:embed="rId4"/>
          <a:stretch>
            <a:fillRect/>
          </a:stretch>
        </p:blipFill>
        <p:spPr>
          <a:xfrm>
            <a:off x="3007440" y="6287040"/>
            <a:ext cx="855360" cy="356040"/>
          </a:xfrm>
          <a:prstGeom prst="rect">
            <a:avLst/>
          </a:prstGeom>
        </p:spPr>
      </p:pic>
      <p:pic>
        <p:nvPicPr>
          <p:cNvPr id="6" name="Image 4" descr="/root/kozan-akilli-tarim/antet/revize-2026-09-30/img/alt-3-kozto.jpg">    </p:cNvPr>
          <p:cNvPicPr>
            <a:picLocks noChangeAspect="1"/>
          </p:cNvPicPr>
          <p:nvPr/>
        </p:nvPicPr>
        <p:blipFill>
          <a:blip r:embed="rId5"/>
          <a:stretch>
            <a:fillRect/>
          </a:stretch>
        </p:blipFill>
        <p:spPr>
          <a:xfrm>
            <a:off x="5461560" y="6284160"/>
            <a:ext cx="356400" cy="356400"/>
          </a:xfrm>
          <a:prstGeom prst="rect">
            <a:avLst/>
          </a:prstGeom>
        </p:spPr>
      </p:pic>
      <p:pic>
        <p:nvPicPr>
          <p:cNvPr id="7" name="Image 5" descr="/root/kozan-akilli-tarim/antet/revize-2026-09-30/img/alt-4-larissa.png">    </p:cNvPr>
          <p:cNvPicPr>
            <a:picLocks noChangeAspect="1"/>
          </p:cNvPicPr>
          <p:nvPr/>
        </p:nvPicPr>
        <p:blipFill>
          <a:blip r:embed="rId6"/>
          <a:stretch>
            <a:fillRect/>
          </a:stretch>
        </p:blipFill>
        <p:spPr>
          <a:xfrm>
            <a:off x="6901200" y="6259680"/>
            <a:ext cx="448920" cy="380160"/>
          </a:xfrm>
          <a:prstGeom prst="rect">
            <a:avLst/>
          </a:prstGeom>
        </p:spPr>
      </p:pic>
      <p:pic>
        <p:nvPicPr>
          <p:cNvPr id="8" name="Image 6" descr="/root/kozan-akilli-tarim/antet/revize-2026-09-30/img/alt-5-tobb.png">    </p:cNvPr>
          <p:cNvPicPr>
            <a:picLocks noChangeAspect="1"/>
          </p:cNvPicPr>
          <p:nvPr/>
        </p:nvPicPr>
        <p:blipFill>
          <a:blip r:embed="rId7"/>
          <a:stretch>
            <a:fillRect/>
          </a:stretch>
        </p:blipFill>
        <p:spPr>
          <a:xfrm>
            <a:off x="9010440" y="6289560"/>
            <a:ext cx="362160" cy="362160"/>
          </a:xfrm>
          <a:prstGeom prst="rect">
            <a:avLst/>
          </a:prstGeom>
        </p:spPr>
      </p:pic>
      <p:pic>
        <p:nvPicPr>
          <p:cNvPr id="9" name="Image 7" descr="/root/kozan-akilli-tarim/antet/revize-2026-09-30/img/alt-6-ab-baskanligi.jpg">    </p:cNvPr>
          <p:cNvPicPr>
            <a:picLocks noChangeAspect="1"/>
          </p:cNvPicPr>
          <p:nvPr/>
        </p:nvPicPr>
        <p:blipFill>
          <a:blip r:embed="rId8"/>
          <a:stretch>
            <a:fillRect/>
          </a:stretch>
        </p:blipFill>
        <p:spPr>
          <a:xfrm>
            <a:off x="10587600" y="6291360"/>
            <a:ext cx="349560" cy="3801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jpg"/><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image" Target="../media/image-20-2.jpg"/><Relationship Id="rId3" Type="http://schemas.openxmlformats.org/officeDocument/2006/relationships/slideLayout" Target="../slideLayouts/slideLayout2.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image" Target="../media/image-21-2.png"/><Relationship Id="rId3" Type="http://schemas.openxmlformats.org/officeDocument/2006/relationships/slideLayout" Target="../slideLayouts/slideLayout2.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image" Target="../media/image-26-2.jpg"/><Relationship Id="rId3" Type="http://schemas.openxmlformats.org/officeDocument/2006/relationships/slideLayout" Target="../slideLayouts/slideLayout2.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image" Target="../media/image-27-2.png"/><Relationship Id="rId3" Type="http://schemas.openxmlformats.org/officeDocument/2006/relationships/slideLayout" Target="../slideLayouts/slideLayout2.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image" Target="../media/image-29-2.jpg"/><Relationship Id="rId3" Type="http://schemas.openxmlformats.org/officeDocument/2006/relationships/slideLayout" Target="../slideLayouts/slideLayout2.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image" Target="../media/image-30-2.jpg"/><Relationship Id="rId3" Type="http://schemas.openxmlformats.org/officeDocument/2006/relationships/slideLayout" Target="../slideLayouts/slideLayout2.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image" Target="../media/image-31-2.jpg"/><Relationship Id="rId3" Type="http://schemas.openxmlformats.org/officeDocument/2006/relationships/slideLayout" Target="../slideLayouts/slideLayout2.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image" Target="../media/image-32-2.jpg"/><Relationship Id="rId3" Type="http://schemas.openxmlformats.org/officeDocument/2006/relationships/slideLayout" Target="../slideLayouts/slideLayout2.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726680" y="1116000"/>
            <a:ext cx="4465015" cy="5040000"/>
          </a:xfrm>
          <a:prstGeom prst="rect">
            <a:avLst/>
          </a:prstGeom>
          <a:solidFill>
            <a:srgbClr val="8ED973"/>
          </a:solidFill>
          <a:ln w="6350">
            <a:solidFill>
              <a:srgbClr val="8ED973"/>
            </a:solidFill>
            <a:prstDash val="solid"/>
          </a:ln>
        </p:spPr>
      </p:sp>
      <p:sp>
        <p:nvSpPr>
          <p:cNvPr id="3" name="Text 1"/>
          <p:cNvSpPr txBox="1"/>
          <p:nvPr/>
        </p:nvSpPr>
        <p:spPr>
          <a:xfrm>
            <a:off x="548640" y="1298880"/>
            <a:ext cx="6903720" cy="329184"/>
          </a:xfrm>
          <a:prstGeom prst="rect">
            <a:avLst/>
          </a:prstGeom>
          <a:noFill/>
          <a:ln/>
        </p:spPr>
        <p:txBody>
          <a:bodyPr wrap="square" lIns="0" tIns="0" rIns="0" bIns="0" rtlCol="0" anchor="t">
            <a:normAutofit/>
          </a:bodyPr>
          <a:lstStyle/>
          <a:p>
            <a:pPr indent="0" marL="0">
              <a:buNone/>
            </a:pPr>
            <a:r>
              <a:rPr lang="el-GR" altLang="en-US" sz="1600" b="1" dirty="0">
                <a:solidFill>
                  <a:srgbClr val="1B2420"/>
                </a:solidFill>
                <a:latin typeface="Calibri" pitchFamily="34" charset="0"/>
                <a:ea typeface="Calibri" pitchFamily="34" charset="-122"/>
                <a:cs typeface="Calibri" pitchFamily="34" charset="-120"/>
              </a:rPr>
              <a:t>Ακαδημία Βιώσιμης Γεωργίας</a:t>
            </a:r>
            <a:endParaRPr lang="el-GR" sz="1600" dirty="0"/>
          </a:p>
        </p:txBody>
      </p:sp>
      <p:sp>
        <p:nvSpPr>
          <p:cNvPr id="4" name="Text 2"/>
          <p:cNvSpPr txBox="1"/>
          <p:nvPr/>
        </p:nvSpPr>
        <p:spPr>
          <a:xfrm>
            <a:off x="548640" y="1646352"/>
            <a:ext cx="6903720" cy="274320"/>
          </a:xfrm>
          <a:prstGeom prst="rect">
            <a:avLst/>
          </a:prstGeom>
          <a:noFill/>
          <a:ln/>
        </p:spPr>
        <p:txBody>
          <a:bodyPr wrap="square" lIns="0" tIns="0" rIns="0" bIns="0" rtlCol="0" anchor="t"/>
          <a:lstStyle/>
          <a:p>
            <a:pPr indent="0" marL="0">
              <a:buNone/>
            </a:pPr>
            <a:r>
              <a:rPr lang="el-GR" altLang="en-US" sz="1200" b="1" spc="200" kern="0" dirty="0">
                <a:solidFill>
                  <a:srgbClr val="A16207"/>
                </a:solidFill>
                <a:latin typeface="Calibri" pitchFamily="34" charset="0"/>
                <a:ea typeface="Calibri" pitchFamily="34" charset="-122"/>
                <a:cs typeface="Calibri" pitchFamily="34" charset="-120"/>
              </a:rPr>
              <a:t>ΕΝΟΤΗΤΑ 4 · ΠΑΡΟΥΣΙΑΣΗ ΕΚΠΑΙΔΕΥΤΗ</a:t>
            </a:r>
            <a:endParaRPr lang="el-GR" sz="1200" dirty="0"/>
          </a:p>
        </p:txBody>
      </p:sp>
      <p:sp>
        <p:nvSpPr>
          <p:cNvPr id="5" name="Shape 3"/>
          <p:cNvSpPr/>
          <p:nvPr/>
        </p:nvSpPr>
        <p:spPr>
          <a:xfrm>
            <a:off x="0" y="2076120"/>
            <a:ext cx="10881360" cy="1005840"/>
          </a:xfrm>
          <a:prstGeom prst="rect">
            <a:avLst/>
          </a:prstGeom>
          <a:solidFill>
            <a:srgbClr val="000000"/>
          </a:solidFill>
          <a:ln w="6350">
            <a:solidFill>
              <a:srgbClr val="000000"/>
            </a:solidFill>
            <a:prstDash val="solid"/>
          </a:ln>
        </p:spPr>
      </p:sp>
      <p:sp>
        <p:nvSpPr>
          <p:cNvPr id="6" name="Text 4"/>
          <p:cNvSpPr txBox="1"/>
          <p:nvPr/>
        </p:nvSpPr>
        <p:spPr>
          <a:xfrm>
            <a:off x="548640" y="2149272"/>
            <a:ext cx="10058400" cy="859536"/>
          </a:xfrm>
          <a:prstGeom prst="rect">
            <a:avLst/>
          </a:prstGeom>
          <a:noFill/>
          <a:ln/>
        </p:spPr>
        <p:txBody>
          <a:bodyPr wrap="square" lIns="0" tIns="0" rIns="0" bIns="0" rtlCol="0" anchor="ctr">
            <a:normAutofit/>
          </a:bodyPr>
          <a:lstStyle/>
          <a:p>
            <a:pPr algn="r" indent="0" marL="0">
              <a:buNone/>
            </a:pPr>
            <a:r>
              <a:rPr lang="el-GR" altLang="en-US" sz="2600" b="1" dirty="0">
                <a:solidFill>
                  <a:srgbClr val="FFFFFF"/>
                </a:solidFill>
                <a:latin typeface="Calibri" pitchFamily="34" charset="0"/>
                <a:ea typeface="Calibri" pitchFamily="34" charset="-122"/>
                <a:cs typeface="Calibri" pitchFamily="34" charset="-120"/>
              </a:rPr>
              <a:t>Χρήση Γεωργικού Drone με Τεχνολογία Επαυξημένης Πραγματικότητας (AR) και Προσομοίωση Πτήσης Drone</a:t>
            </a:r>
            <a:endParaRPr lang="el-GR" sz="2600" dirty="0"/>
          </a:p>
        </p:txBody>
      </p:sp>
      <p:pic>
        <p:nvPicPr>
          <p:cNvPr id="7" name="Image 0" descr="/root/kozan-akilli-tarim/sunum/build/cache/kapak-m4-b88ed4bf-1400-0.04.png">    </p:cNvPr>
          <p:cNvPicPr>
            <a:picLocks noChangeAspect="1"/>
          </p:cNvPicPr>
          <p:nvPr/>
        </p:nvPicPr>
        <p:blipFill>
          <a:blip r:embed="rId1"/>
          <a:stretch>
            <a:fillRect/>
          </a:stretch>
        </p:blipFill>
        <p:spPr>
          <a:xfrm>
            <a:off x="548640" y="3455978"/>
            <a:ext cx="4297680" cy="2417445"/>
          </a:xfrm>
          <a:prstGeom prst="rect">
            <a:avLst/>
          </a:prstGeom>
          <a:effectLst>
            <a:outerShdw sx="100000" sy="100000" kx="0" ky="0" algn="bl" rotWithShape="0" blurRad="101600" dist="38100" dir="5400000">
              <a:srgbClr val="1B2420">
                <a:alpha val="25000"/>
              </a:srgbClr>
            </a:outerShdw>
          </a:effectLst>
        </p:spPr>
      </p:pic>
      <p:sp>
        <p:nvSpPr>
          <p:cNvPr id="8" name="Text 5"/>
          <p:cNvSpPr txBox="1"/>
          <p:nvPr/>
        </p:nvSpPr>
        <p:spPr>
          <a:xfrm>
            <a:off x="5120640" y="3356280"/>
            <a:ext cx="2331720" cy="1234440"/>
          </a:xfrm>
          <a:prstGeom prst="rect">
            <a:avLst/>
          </a:prstGeom>
          <a:noFill/>
          <a:ln/>
        </p:spPr>
        <p:txBody>
          <a:bodyPr wrap="square" lIns="0" tIns="0" rIns="0" bIns="0" rtlCol="0" anchor="t">
            <a:normAutofit/>
          </a:bodyPr>
          <a:lstStyle/>
          <a:p>
            <a:pPr indent="0" marL="0">
              <a:buNone/>
            </a:pPr>
            <a:r>
              <a:rPr lang="el-GR" altLang="en-US" sz="1400" dirty="0">
                <a:solidFill>
                  <a:srgbClr val="3A4540"/>
                </a:solidFill>
                <a:latin typeface="Calibri" pitchFamily="34" charset="0"/>
                <a:ea typeface="Calibri" pitchFamily="34" charset="-122"/>
                <a:cs typeface="Calibri" pitchFamily="34" charset="-120"/>
              </a:rPr>
              <a:t>Γνωρίστε το γεωργικό drone, μάθετε τους κανόνες του, δοκιμάστε με ασφάλεια τις αποστολές του στην προσομοίωση</a:t>
            </a:r>
            <a:endParaRPr lang="el-GR" sz="1400" dirty="0"/>
          </a:p>
        </p:txBody>
      </p:sp>
      <p:sp>
        <p:nvSpPr>
          <p:cNvPr id="9" name="Shape 6"/>
          <p:cNvSpPr/>
          <p:nvPr/>
        </p:nvSpPr>
        <p:spPr>
          <a:xfrm>
            <a:off x="5120640" y="4636440"/>
            <a:ext cx="2331720" cy="310896"/>
          </a:xfrm>
          <a:prstGeom prst="roundRect">
            <a:avLst>
              <a:gd name="adj" fmla="val 50000"/>
            </a:avLst>
          </a:prstGeom>
          <a:solidFill>
            <a:srgbClr val="E6F3EA"/>
          </a:solidFill>
          <a:ln w="9525">
            <a:solidFill>
              <a:srgbClr val="CFE6D6"/>
            </a:solidFill>
            <a:prstDash val="solid"/>
          </a:ln>
        </p:spPr>
      </p:sp>
      <p:sp>
        <p:nvSpPr>
          <p:cNvPr id="10" name="Text 7"/>
          <p:cNvSpPr txBox="1"/>
          <p:nvPr/>
        </p:nvSpPr>
        <p:spPr>
          <a:xfrm>
            <a:off x="5248656" y="463644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3 ώρ. 8 λεπ.</a:t>
            </a:r>
            <a:endParaRPr lang="el-GR" sz="1150" dirty="0"/>
          </a:p>
        </p:txBody>
      </p:sp>
      <p:sp>
        <p:nvSpPr>
          <p:cNvPr id="11" name="Shape 8"/>
          <p:cNvSpPr/>
          <p:nvPr/>
        </p:nvSpPr>
        <p:spPr>
          <a:xfrm>
            <a:off x="5120640" y="5002200"/>
            <a:ext cx="2331720" cy="310896"/>
          </a:xfrm>
          <a:prstGeom prst="roundRect">
            <a:avLst>
              <a:gd name="adj" fmla="val 50000"/>
            </a:avLst>
          </a:prstGeom>
          <a:solidFill>
            <a:srgbClr val="E6F3EA"/>
          </a:solidFill>
          <a:ln w="9525">
            <a:solidFill>
              <a:srgbClr val="CFE6D6"/>
            </a:solidFill>
            <a:prstDash val="solid"/>
          </a:ln>
        </p:spPr>
      </p:sp>
      <p:sp>
        <p:nvSpPr>
          <p:cNvPr id="12" name="Text 9"/>
          <p:cNvSpPr txBox="1"/>
          <p:nvPr/>
        </p:nvSpPr>
        <p:spPr>
          <a:xfrm>
            <a:off x="5248656" y="500220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13 μαθήματα</a:t>
            </a:r>
            <a:endParaRPr lang="el-GR" sz="1150" dirty="0"/>
          </a:p>
        </p:txBody>
      </p:sp>
      <p:sp>
        <p:nvSpPr>
          <p:cNvPr id="13" name="Shape 10"/>
          <p:cNvSpPr/>
          <p:nvPr/>
        </p:nvSpPr>
        <p:spPr>
          <a:xfrm>
            <a:off x="5120640" y="5367960"/>
            <a:ext cx="2331720" cy="310896"/>
          </a:xfrm>
          <a:prstGeom prst="roundRect">
            <a:avLst>
              <a:gd name="adj" fmla="val 50000"/>
            </a:avLst>
          </a:prstGeom>
          <a:solidFill>
            <a:srgbClr val="E6F3EA"/>
          </a:solidFill>
          <a:ln w="9525">
            <a:solidFill>
              <a:srgbClr val="CFE6D6"/>
            </a:solidFill>
            <a:prstDash val="solid"/>
          </a:ln>
        </p:spPr>
      </p:sp>
      <p:sp>
        <p:nvSpPr>
          <p:cNvPr id="14" name="Text 11"/>
          <p:cNvSpPr txBox="1"/>
          <p:nvPr/>
        </p:nvSpPr>
        <p:spPr>
          <a:xfrm>
            <a:off x="5248656" y="536796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21 δραστηριότητες</a:t>
            </a:r>
            <a:endParaRPr lang="el-GR" sz="1150" dirty="0"/>
          </a:p>
        </p:txBody>
      </p:sp>
      <p:sp>
        <p:nvSpPr>
          <p:cNvPr id="15" name="Shape 12"/>
          <p:cNvSpPr/>
          <p:nvPr/>
        </p:nvSpPr>
        <p:spPr>
          <a:xfrm>
            <a:off x="5120640" y="5733720"/>
            <a:ext cx="2331720" cy="310896"/>
          </a:xfrm>
          <a:prstGeom prst="roundRect">
            <a:avLst>
              <a:gd name="adj" fmla="val 50000"/>
            </a:avLst>
          </a:prstGeom>
          <a:solidFill>
            <a:srgbClr val="E6F3EA"/>
          </a:solidFill>
          <a:ln w="9525">
            <a:solidFill>
              <a:srgbClr val="CFE6D6"/>
            </a:solidFill>
            <a:prstDash val="solid"/>
          </a:ln>
        </p:spPr>
      </p:sp>
      <p:sp>
        <p:nvSpPr>
          <p:cNvPr id="16" name="Text 13"/>
          <p:cNvSpPr txBox="1"/>
          <p:nvPr/>
        </p:nvSpPr>
        <p:spPr>
          <a:xfrm>
            <a:off x="5248656" y="573372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15 ερωτήσεις</a:t>
            </a:r>
            <a:endParaRPr lang="el-GR" sz="1150" dirty="0"/>
          </a:p>
        </p:txBody>
      </p:sp>
      <p:sp>
        <p:nvSpPr>
          <p:cNvPr id="17" name="Text 14"/>
          <p:cNvSpPr txBox="1"/>
          <p:nvPr/>
        </p:nvSpPr>
        <p:spPr>
          <a:xfrm>
            <a:off x="8001000" y="3310560"/>
            <a:ext cx="3962095" cy="2635128"/>
          </a:xfrm>
          <a:prstGeom prst="rect">
            <a:avLst/>
          </a:prstGeom>
          <a:noFill/>
          <a:ln/>
        </p:spPr>
        <p:txBody>
          <a:bodyPr wrap="square" lIns="0" tIns="0" rIns="0" bIns="0" rtlCol="0" anchor="b">
            <a:normAutofit/>
          </a:bodyPr>
          <a:lstStyle/>
          <a:p>
            <a:pPr indent="0" marL="0">
              <a:spcAft>
                <a:spcPts val="400"/>
              </a:spcAft>
              <a:buNone/>
            </a:pPr>
            <a:r>
              <a:rPr lang="el-GR" altLang="en-US" sz="1500" b="1" dirty="0">
                <a:solidFill>
                  <a:srgbClr val="FFFFFF"/>
                </a:solidFill>
                <a:latin typeface="Calibri" pitchFamily="34" charset="0"/>
                <a:ea typeface="Calibri" pitchFamily="34" charset="-122"/>
                <a:cs typeface="Calibri" pitchFamily="34" charset="-120"/>
              </a:rPr>
              <a:t>Έξυπνη Γεωργία για την Περιβαλλοντική Βιωσιμότητα και τον Διασυνοριακό Επιχειρηματικό Διάλογο</a:t>
            </a:r>
            <a:endParaRPr lang="el-GR" sz="1500" dirty="0"/>
          </a:p>
          <a:p>
            <a:pPr indent="0" marL="0">
              <a:spcAft>
                <a:spcPts val="400"/>
              </a:spcAft>
              <a:buNone/>
            </a:pPr>
            <a:r>
              <a:rPr lang="el-GR" altLang="en-US" sz="1150" dirty="0">
                <a:solidFill>
                  <a:srgbClr val="FFFFFF"/>
                </a:solidFill>
                <a:latin typeface="Calibri" pitchFamily="34" charset="0"/>
                <a:ea typeface="Calibri" pitchFamily="34" charset="-122"/>
                <a:cs typeface="Calibri" pitchFamily="34" charset="-120"/>
              </a:rPr>
              <a:t>Αρ. Σύμβασης TR2021/W1T7/A02/OT02-2/041 (TEBD II)</a:t>
            </a:r>
            <a:endParaRPr lang="el-GR" sz="1500" dirty="0"/>
          </a:p>
          <a:p>
            <a:pPr indent="0" marL="0">
              <a:spcAft>
                <a:spcPts val="400"/>
              </a:spcAft>
              <a:buNone/>
            </a:pPr>
            <a:r>
              <a:rPr lang="el-GR" altLang="en-US" sz="1050" dirty="0">
                <a:solidFill>
                  <a:srgbClr val="FFFFFF"/>
                </a:solidFill>
                <a:latin typeface="Calibri" pitchFamily="34" charset="0"/>
                <a:ea typeface="Calibri" pitchFamily="34" charset="-122"/>
                <a:cs typeface="Calibri" pitchFamily="34" charset="-120"/>
              </a:rPr>
              <a:t>Εμπορικό Επιμελητήριο Κοζάν (KOZTO) · Επιμελητήριο Λάρισας (LACCO)</a:t>
            </a:r>
            <a:endParaRPr lang="el-GR" sz="1500" dirty="0"/>
          </a:p>
          <a:p>
            <a:pPr indent="0" marL="0">
              <a:spcAft>
                <a:spcPts val="400"/>
              </a:spcAft>
              <a:buNone/>
            </a:pPr>
            <a:r>
              <a:rPr lang="el-GR" altLang="en-US" sz="1150" b="1" dirty="0">
                <a:solidFill>
                  <a:srgbClr val="FFFFFF"/>
                </a:solidFill>
                <a:latin typeface="Calibri" pitchFamily="34" charset="0"/>
                <a:ea typeface="Calibri" pitchFamily="34" charset="-122"/>
                <a:cs typeface="Calibri" pitchFamily="34" charset="-120"/>
              </a:rPr>
              <a:t>Σεπτέμβριος 2026</a:t>
            </a:r>
            <a:endParaRPr lang="el-GR"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ΡΟΗ ΣΥΝΕΔΡΙΑΣ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Συνολικά 188 λεπτά: τέσσερις ενότητες και τεστ</a:t>
            </a:r>
            <a:endParaRPr lang="el-GR" sz="2700" dirty="0"/>
          </a:p>
        </p:txBody>
      </p:sp>
      <p:sp>
        <p:nvSpPr>
          <p:cNvPr id="4" name="Shape 2"/>
          <p:cNvSpPr/>
          <p:nvPr/>
        </p:nvSpPr>
        <p:spPr>
          <a:xfrm>
            <a:off x="548640" y="2268864"/>
            <a:ext cx="3515258" cy="1170752"/>
          </a:xfrm>
          <a:prstGeom prst="roundRect">
            <a:avLst>
              <a:gd name="adj" fmla="val 9372"/>
            </a:avLst>
          </a:prstGeom>
          <a:solidFill>
            <a:srgbClr val="E6F3EA"/>
          </a:solidFill>
          <a:ln w="9525">
            <a:solidFill>
              <a:srgbClr val="CFE6D6"/>
            </a:solidFill>
            <a:prstDash val="solid"/>
          </a:ln>
        </p:spPr>
      </p:sp>
      <p:sp>
        <p:nvSpPr>
          <p:cNvPr id="5" name="Text 3"/>
          <p:cNvSpPr txBox="1"/>
          <p:nvPr/>
        </p:nvSpPr>
        <p:spPr>
          <a:xfrm>
            <a:off x="777240" y="2419929"/>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01</a:t>
            </a:r>
            <a:endParaRPr lang="el-GR" sz="2700" dirty="0"/>
          </a:p>
        </p:txBody>
      </p:sp>
      <p:sp>
        <p:nvSpPr>
          <p:cNvPr id="6" name="Text 4"/>
          <p:cNvSpPr txBox="1"/>
          <p:nvPr/>
        </p:nvSpPr>
        <p:spPr>
          <a:xfrm>
            <a:off x="1600200" y="2419929"/>
            <a:ext cx="228081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Τεχνολογία drone</a:t>
            </a:r>
            <a:endParaRPr lang="el-GR" sz="1530" dirty="0"/>
          </a:p>
        </p:txBody>
      </p:sp>
      <p:sp>
        <p:nvSpPr>
          <p:cNvPr id="7" name="Text 5"/>
          <p:cNvSpPr txBox="1"/>
          <p:nvPr/>
        </p:nvSpPr>
        <p:spPr>
          <a:xfrm>
            <a:off x="1600200" y="2767378"/>
            <a:ext cx="228081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Χρήσεις, τύποι, εξαρτήματα, αισθητήρες, από το σχέδιο πτήσης στον χάρτη</a:t>
            </a:r>
            <a:endParaRPr lang="el-GR" sz="1130" dirty="0"/>
          </a:p>
        </p:txBody>
      </p:sp>
      <p:sp>
        <p:nvSpPr>
          <p:cNvPr id="8" name="Text 6"/>
          <p:cNvSpPr txBox="1"/>
          <p:nvPr/>
        </p:nvSpPr>
        <p:spPr>
          <a:xfrm>
            <a:off x="777240" y="3099720"/>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47 λεπ.</a:t>
            </a:r>
            <a:endParaRPr lang="el-GR" sz="990" dirty="0"/>
          </a:p>
        </p:txBody>
      </p:sp>
      <p:sp>
        <p:nvSpPr>
          <p:cNvPr id="9" name="Shape 7"/>
          <p:cNvSpPr/>
          <p:nvPr/>
        </p:nvSpPr>
        <p:spPr>
          <a:xfrm>
            <a:off x="4338218" y="2268864"/>
            <a:ext cx="3515258" cy="1170752"/>
          </a:xfrm>
          <a:prstGeom prst="roundRect">
            <a:avLst>
              <a:gd name="adj" fmla="val 9372"/>
            </a:avLst>
          </a:prstGeom>
          <a:solidFill>
            <a:srgbClr val="F5F6F1"/>
          </a:solidFill>
          <a:ln w="9525">
            <a:solidFill>
              <a:srgbClr val="DFE6DC"/>
            </a:solidFill>
            <a:prstDash val="solid"/>
          </a:ln>
        </p:spPr>
      </p:sp>
      <p:sp>
        <p:nvSpPr>
          <p:cNvPr id="10" name="Text 8"/>
          <p:cNvSpPr txBox="1"/>
          <p:nvPr/>
        </p:nvSpPr>
        <p:spPr>
          <a:xfrm>
            <a:off x="4566818" y="2419929"/>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02</a:t>
            </a:r>
            <a:endParaRPr lang="el-GR" sz="2700" dirty="0"/>
          </a:p>
        </p:txBody>
      </p:sp>
      <p:sp>
        <p:nvSpPr>
          <p:cNvPr id="11" name="Text 9"/>
          <p:cNvSpPr txBox="1"/>
          <p:nvPr/>
        </p:nvSpPr>
        <p:spPr>
          <a:xfrm>
            <a:off x="5389778" y="2419929"/>
            <a:ext cx="228081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Ασφαλής πτήση</a:t>
            </a:r>
            <a:endParaRPr lang="el-GR" sz="1530" dirty="0"/>
          </a:p>
        </p:txBody>
      </p:sp>
      <p:sp>
        <p:nvSpPr>
          <p:cNvPr id="12" name="Text 10"/>
          <p:cNvSpPr txBox="1"/>
          <p:nvPr/>
        </p:nvSpPr>
        <p:spPr>
          <a:xfrm>
            <a:off x="5389778" y="2767378"/>
            <a:ext cx="228081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Λίστα ελέγχου, διασπορά (drift), νομοθεσία Τουρκίας, ΕΕ και Ελλάδας</a:t>
            </a:r>
            <a:endParaRPr lang="el-GR" sz="1130" dirty="0"/>
          </a:p>
        </p:txBody>
      </p:sp>
      <p:sp>
        <p:nvSpPr>
          <p:cNvPr id="13" name="Text 11"/>
          <p:cNvSpPr txBox="1"/>
          <p:nvPr/>
        </p:nvSpPr>
        <p:spPr>
          <a:xfrm>
            <a:off x="4566818" y="3099720"/>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24 λεπ.</a:t>
            </a:r>
            <a:endParaRPr lang="el-GR" sz="990" dirty="0"/>
          </a:p>
        </p:txBody>
      </p:sp>
      <p:sp>
        <p:nvSpPr>
          <p:cNvPr id="14" name="Shape 12"/>
          <p:cNvSpPr/>
          <p:nvPr/>
        </p:nvSpPr>
        <p:spPr>
          <a:xfrm>
            <a:off x="8127797" y="2268864"/>
            <a:ext cx="3515258" cy="1170752"/>
          </a:xfrm>
          <a:prstGeom prst="roundRect">
            <a:avLst>
              <a:gd name="adj" fmla="val 9372"/>
            </a:avLst>
          </a:prstGeom>
          <a:solidFill>
            <a:srgbClr val="E6F3EA"/>
          </a:solidFill>
          <a:ln w="9525">
            <a:solidFill>
              <a:srgbClr val="CFE6D6"/>
            </a:solidFill>
            <a:prstDash val="solid"/>
          </a:ln>
        </p:spPr>
      </p:sp>
      <p:sp>
        <p:nvSpPr>
          <p:cNvPr id="15" name="Text 13"/>
          <p:cNvSpPr txBox="1"/>
          <p:nvPr/>
        </p:nvSpPr>
        <p:spPr>
          <a:xfrm>
            <a:off x="8356397" y="2419929"/>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03</a:t>
            </a:r>
            <a:endParaRPr lang="el-GR" sz="2700" dirty="0"/>
          </a:p>
        </p:txBody>
      </p:sp>
      <p:sp>
        <p:nvSpPr>
          <p:cNvPr id="16" name="Text 14"/>
          <p:cNvSpPr txBox="1"/>
          <p:nvPr/>
        </p:nvSpPr>
        <p:spPr>
          <a:xfrm>
            <a:off x="9179357" y="2419929"/>
            <a:ext cx="228081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Τεχνολογία AR</a:t>
            </a:r>
            <a:endParaRPr lang="el-GR" sz="1530" dirty="0"/>
          </a:p>
        </p:txBody>
      </p:sp>
      <p:sp>
        <p:nvSpPr>
          <p:cNvPr id="17" name="Text 15"/>
          <p:cNvSpPr txBox="1"/>
          <p:nvPr/>
        </p:nvSpPr>
        <p:spPr>
          <a:xfrm>
            <a:off x="9179357" y="2767378"/>
            <a:ext cx="228081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Βασικές αρχές της AR, επίδραση στη μάθηση, σενάρια drone</a:t>
            </a:r>
            <a:endParaRPr lang="el-GR" sz="1130" dirty="0"/>
          </a:p>
        </p:txBody>
      </p:sp>
      <p:sp>
        <p:nvSpPr>
          <p:cNvPr id="18" name="Text 16"/>
          <p:cNvSpPr txBox="1"/>
          <p:nvPr/>
        </p:nvSpPr>
        <p:spPr>
          <a:xfrm>
            <a:off x="8356397" y="3099720"/>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34 λεπ.</a:t>
            </a:r>
            <a:endParaRPr lang="el-GR" sz="990" dirty="0"/>
          </a:p>
        </p:txBody>
      </p:sp>
      <p:sp>
        <p:nvSpPr>
          <p:cNvPr id="19" name="Shape 17"/>
          <p:cNvSpPr/>
          <p:nvPr/>
        </p:nvSpPr>
        <p:spPr>
          <a:xfrm>
            <a:off x="548640" y="3628447"/>
            <a:ext cx="3515258" cy="1170752"/>
          </a:xfrm>
          <a:prstGeom prst="roundRect">
            <a:avLst>
              <a:gd name="adj" fmla="val 9372"/>
            </a:avLst>
          </a:prstGeom>
          <a:solidFill>
            <a:srgbClr val="F5F6F1"/>
          </a:solidFill>
          <a:ln w="9525">
            <a:solidFill>
              <a:srgbClr val="DFE6DC"/>
            </a:solidFill>
            <a:prstDash val="solid"/>
          </a:ln>
        </p:spPr>
      </p:sp>
      <p:sp>
        <p:nvSpPr>
          <p:cNvPr id="20" name="Text 18"/>
          <p:cNvSpPr txBox="1"/>
          <p:nvPr/>
        </p:nvSpPr>
        <p:spPr>
          <a:xfrm>
            <a:off x="777240" y="3779511"/>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04</a:t>
            </a:r>
            <a:endParaRPr lang="el-GR" sz="2700" dirty="0"/>
          </a:p>
        </p:txBody>
      </p:sp>
      <p:sp>
        <p:nvSpPr>
          <p:cNvPr id="21" name="Text 19"/>
          <p:cNvSpPr txBox="1"/>
          <p:nvPr/>
        </p:nvSpPr>
        <p:spPr>
          <a:xfrm>
            <a:off x="1600200" y="3779511"/>
            <a:ext cx="228081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Προσομοίωση πτήσης</a:t>
            </a:r>
            <a:endParaRPr lang="el-GR" sz="1530" dirty="0"/>
          </a:p>
        </p:txBody>
      </p:sp>
      <p:sp>
        <p:nvSpPr>
          <p:cNvPr id="22" name="Text 20"/>
          <p:cNvSpPr txBox="1"/>
          <p:nvPr/>
        </p:nvSpPr>
        <p:spPr>
          <a:xfrm>
            <a:off x="1600200" y="4126960"/>
            <a:ext cx="228081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Ελεύθερη πτήση, ψεκασμός, χαρτογράφηση και αποστολή σε λειτουργία AR</a:t>
            </a:r>
            <a:endParaRPr lang="el-GR" sz="1130" dirty="0"/>
          </a:p>
        </p:txBody>
      </p:sp>
      <p:sp>
        <p:nvSpPr>
          <p:cNvPr id="23" name="Text 21"/>
          <p:cNvSpPr txBox="1"/>
          <p:nvPr/>
        </p:nvSpPr>
        <p:spPr>
          <a:xfrm>
            <a:off x="777240" y="4459303"/>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63 λεπ.</a:t>
            </a:r>
            <a:endParaRPr lang="el-GR" sz="990" dirty="0"/>
          </a:p>
        </p:txBody>
      </p:sp>
      <p:sp>
        <p:nvSpPr>
          <p:cNvPr id="24" name="Shape 22"/>
          <p:cNvSpPr/>
          <p:nvPr/>
        </p:nvSpPr>
        <p:spPr>
          <a:xfrm>
            <a:off x="4338218" y="3628447"/>
            <a:ext cx="3515258" cy="1170752"/>
          </a:xfrm>
          <a:prstGeom prst="roundRect">
            <a:avLst>
              <a:gd name="adj" fmla="val 9372"/>
            </a:avLst>
          </a:prstGeom>
          <a:solidFill>
            <a:srgbClr val="E6F3EA"/>
          </a:solidFill>
          <a:ln w="9525">
            <a:solidFill>
              <a:srgbClr val="CFE6D6"/>
            </a:solidFill>
            <a:prstDash val="solid"/>
          </a:ln>
        </p:spPr>
      </p:sp>
      <p:sp>
        <p:nvSpPr>
          <p:cNvPr id="25" name="Text 23"/>
          <p:cNvSpPr txBox="1"/>
          <p:nvPr/>
        </p:nvSpPr>
        <p:spPr>
          <a:xfrm>
            <a:off x="4566818" y="3779511"/>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05</a:t>
            </a:r>
            <a:endParaRPr lang="el-GR" sz="2700" dirty="0"/>
          </a:p>
        </p:txBody>
      </p:sp>
      <p:sp>
        <p:nvSpPr>
          <p:cNvPr id="26" name="Text 24"/>
          <p:cNvSpPr txBox="1"/>
          <p:nvPr/>
        </p:nvSpPr>
        <p:spPr>
          <a:xfrm>
            <a:off x="5389778" y="3779511"/>
            <a:ext cx="228081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Αξιολόγηση</a:t>
            </a:r>
            <a:endParaRPr lang="el-GR" sz="1530" dirty="0"/>
          </a:p>
        </p:txBody>
      </p:sp>
      <p:sp>
        <p:nvSpPr>
          <p:cNvPr id="27" name="Text 25"/>
          <p:cNvSpPr txBox="1"/>
          <p:nvPr/>
        </p:nvSpPr>
        <p:spPr>
          <a:xfrm>
            <a:off x="5389778" y="4126960"/>
            <a:ext cx="228081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Τελικό τεστ 15 ερωτήσεων και αποστολή της ενότητας</a:t>
            </a:r>
            <a:endParaRPr lang="el-GR" sz="1130" dirty="0"/>
          </a:p>
        </p:txBody>
      </p:sp>
      <p:sp>
        <p:nvSpPr>
          <p:cNvPr id="28" name="Text 26"/>
          <p:cNvSpPr txBox="1"/>
          <p:nvPr/>
        </p:nvSpPr>
        <p:spPr>
          <a:xfrm>
            <a:off x="4566818" y="4459303"/>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20 λεπ.</a:t>
            </a:r>
            <a:endParaRPr lang="el-GR" sz="990" dirty="0"/>
          </a:p>
        </p:txBody>
      </p:sp>
      <p:sp>
        <p:nvSpPr>
          <p:cNvPr id="29" name="Text 2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a:t>
            </a:r>
            <a:endParaRPr lang="el-GR" sz="900" dirty="0"/>
          </a:p>
        </p:txBody>
      </p:sp>
      <p:sp>
        <p:nvSpPr>
          <p:cNvPr id="31" name="Shape 28"/>
          <p:cNvSpPr/>
          <p:nvPr/>
        </p:nvSpPr>
        <p:spPr>
          <a:xfrm>
            <a:off x="548640" y="5343031"/>
            <a:ext cx="2737028" cy="347449"/>
          </a:xfrm>
          <a:prstGeom prst="rect">
            <a:avLst/>
          </a:prstGeom>
          <a:solidFill>
            <a:srgbClr val="1F7A3A"/>
          </a:solidFill>
          <a:ln w="12700">
            <a:solidFill>
              <a:srgbClr val="1F7A3A"/>
            </a:solidFill>
            <a:prstDash val="solid"/>
          </a:ln>
        </p:spPr>
      </p:sp>
      <p:sp>
        <p:nvSpPr>
          <p:cNvPr id="32" name="Text 29"/>
          <p:cNvSpPr txBox="1"/>
          <p:nvPr/>
        </p:nvSpPr>
        <p:spPr>
          <a:xfrm>
            <a:off x="548640" y="5343031"/>
            <a:ext cx="2737028" cy="347449"/>
          </a:xfrm>
          <a:prstGeom prst="rect">
            <a:avLst/>
          </a:prstGeom>
          <a:noFill/>
          <a:ln/>
        </p:spPr>
        <p:txBody>
          <a:bodyPr wrap="square" lIns="0" tIns="0" rIns="0" bIns="0" rtlCol="0" anchor="ctr"/>
          <a:lstStyle/>
          <a:p>
            <a:pPr algn="ctr" indent="0" marL="0">
              <a:buNone/>
            </a:pPr>
            <a:r>
              <a:rPr lang="el-GR" altLang="en-US" sz="1080" b="1" dirty="0">
                <a:solidFill>
                  <a:srgbClr val="FFFFFF"/>
                </a:solidFill>
                <a:latin typeface="Calibri" pitchFamily="34" charset="0"/>
                <a:ea typeface="Calibri" pitchFamily="34" charset="-122"/>
                <a:cs typeface="Calibri" pitchFamily="34" charset="-120"/>
              </a:rPr>
              <a:t>47 λεπ.</a:t>
            </a:r>
            <a:endParaRPr lang="el-GR" sz="1080" dirty="0"/>
          </a:p>
        </p:txBody>
      </p:sp>
      <p:sp>
        <p:nvSpPr>
          <p:cNvPr id="33" name="Text 30"/>
          <p:cNvSpPr txBox="1"/>
          <p:nvPr/>
        </p:nvSpPr>
        <p:spPr>
          <a:xfrm>
            <a:off x="548640" y="5101328"/>
            <a:ext cx="2737028" cy="211491"/>
          </a:xfrm>
          <a:prstGeom prst="rect">
            <a:avLst/>
          </a:prstGeom>
          <a:noFill/>
          <a:ln/>
        </p:spPr>
        <p:txBody>
          <a:bodyPr wrap="square" lIns="0" tIns="0" rIns="0" bIns="0" rtlCol="0" anchor="b"/>
          <a:lstStyle/>
          <a:p>
            <a:pPr algn="ctr" indent="0" marL="0">
              <a:buNone/>
            </a:pPr>
            <a:r>
              <a:rPr lang="el-GR" altLang="en-US" sz="990" b="1" dirty="0">
                <a:solidFill>
                  <a:srgbClr val="3A4540"/>
                </a:solidFill>
                <a:latin typeface="Calibri" pitchFamily="34" charset="0"/>
                <a:ea typeface="Calibri" pitchFamily="34" charset="-122"/>
                <a:cs typeface="Calibri" pitchFamily="34" charset="-120"/>
              </a:rPr>
              <a:t>Τεχνολογία drone</a:t>
            </a:r>
            <a:endParaRPr lang="el-GR" sz="990" dirty="0"/>
          </a:p>
        </p:txBody>
      </p:sp>
      <p:sp>
        <p:nvSpPr>
          <p:cNvPr id="34" name="Shape 31"/>
          <p:cNvSpPr/>
          <p:nvPr/>
        </p:nvSpPr>
        <p:spPr>
          <a:xfrm>
            <a:off x="3322244" y="5343031"/>
            <a:ext cx="1379732" cy="347449"/>
          </a:xfrm>
          <a:prstGeom prst="rect">
            <a:avLst/>
          </a:prstGeom>
          <a:solidFill>
            <a:srgbClr val="0E7490"/>
          </a:solidFill>
          <a:ln w="12700">
            <a:solidFill>
              <a:srgbClr val="0E7490"/>
            </a:solidFill>
            <a:prstDash val="solid"/>
          </a:ln>
        </p:spPr>
      </p:sp>
      <p:sp>
        <p:nvSpPr>
          <p:cNvPr id="35" name="Text 32"/>
          <p:cNvSpPr txBox="1"/>
          <p:nvPr/>
        </p:nvSpPr>
        <p:spPr>
          <a:xfrm>
            <a:off x="3322244" y="5343031"/>
            <a:ext cx="1379732" cy="347449"/>
          </a:xfrm>
          <a:prstGeom prst="rect">
            <a:avLst/>
          </a:prstGeom>
          <a:noFill/>
          <a:ln/>
        </p:spPr>
        <p:txBody>
          <a:bodyPr wrap="square" lIns="0" tIns="0" rIns="0" bIns="0" rtlCol="0" anchor="ctr"/>
          <a:lstStyle/>
          <a:p>
            <a:pPr algn="ctr" indent="0" marL="0">
              <a:buNone/>
            </a:pPr>
            <a:r>
              <a:rPr lang="el-GR" altLang="en-US" sz="1080" b="1" dirty="0">
                <a:solidFill>
                  <a:srgbClr val="FFFFFF"/>
                </a:solidFill>
                <a:latin typeface="Calibri" pitchFamily="34" charset="0"/>
                <a:ea typeface="Calibri" pitchFamily="34" charset="-122"/>
                <a:cs typeface="Calibri" pitchFamily="34" charset="-120"/>
              </a:rPr>
              <a:t>24 λεπ.</a:t>
            </a:r>
            <a:endParaRPr lang="el-GR" sz="1080" dirty="0"/>
          </a:p>
        </p:txBody>
      </p:sp>
      <p:sp>
        <p:nvSpPr>
          <p:cNvPr id="36" name="Text 33"/>
          <p:cNvSpPr txBox="1"/>
          <p:nvPr/>
        </p:nvSpPr>
        <p:spPr>
          <a:xfrm>
            <a:off x="3322244" y="5101328"/>
            <a:ext cx="1379732" cy="211491"/>
          </a:xfrm>
          <a:prstGeom prst="rect">
            <a:avLst/>
          </a:prstGeom>
          <a:noFill/>
          <a:ln/>
        </p:spPr>
        <p:txBody>
          <a:bodyPr wrap="square" lIns="0" tIns="0" rIns="0" bIns="0" rtlCol="0" anchor="b"/>
          <a:lstStyle/>
          <a:p>
            <a:pPr algn="ctr" indent="0" marL="0">
              <a:buNone/>
            </a:pPr>
            <a:r>
              <a:rPr lang="el-GR" altLang="en-US" sz="990" b="1" dirty="0">
                <a:solidFill>
                  <a:srgbClr val="3A4540"/>
                </a:solidFill>
                <a:latin typeface="Calibri" pitchFamily="34" charset="0"/>
                <a:ea typeface="Calibri" pitchFamily="34" charset="-122"/>
                <a:cs typeface="Calibri" pitchFamily="34" charset="-120"/>
              </a:rPr>
              <a:t>Ασφάλεια</a:t>
            </a:r>
            <a:endParaRPr lang="el-GR" sz="990" dirty="0"/>
          </a:p>
        </p:txBody>
      </p:sp>
      <p:sp>
        <p:nvSpPr>
          <p:cNvPr id="37" name="Shape 34"/>
          <p:cNvSpPr/>
          <p:nvPr/>
        </p:nvSpPr>
        <p:spPr>
          <a:xfrm>
            <a:off x="4738552" y="5343031"/>
            <a:ext cx="1969861" cy="347449"/>
          </a:xfrm>
          <a:prstGeom prst="rect">
            <a:avLst/>
          </a:prstGeom>
          <a:solidFill>
            <a:srgbClr val="A16207"/>
          </a:solidFill>
          <a:ln w="12700">
            <a:solidFill>
              <a:srgbClr val="A16207"/>
            </a:solidFill>
            <a:prstDash val="solid"/>
          </a:ln>
        </p:spPr>
      </p:sp>
      <p:sp>
        <p:nvSpPr>
          <p:cNvPr id="38" name="Text 35"/>
          <p:cNvSpPr txBox="1"/>
          <p:nvPr/>
        </p:nvSpPr>
        <p:spPr>
          <a:xfrm>
            <a:off x="4738552" y="5343031"/>
            <a:ext cx="1969861" cy="347449"/>
          </a:xfrm>
          <a:prstGeom prst="rect">
            <a:avLst/>
          </a:prstGeom>
          <a:noFill/>
          <a:ln/>
        </p:spPr>
        <p:txBody>
          <a:bodyPr wrap="square" lIns="0" tIns="0" rIns="0" bIns="0" rtlCol="0" anchor="ctr"/>
          <a:lstStyle/>
          <a:p>
            <a:pPr algn="ctr" indent="0" marL="0">
              <a:buNone/>
            </a:pPr>
            <a:r>
              <a:rPr lang="el-GR" altLang="en-US" sz="1080" b="1" dirty="0">
                <a:solidFill>
                  <a:srgbClr val="FFFFFF"/>
                </a:solidFill>
                <a:latin typeface="Calibri" pitchFamily="34" charset="0"/>
                <a:ea typeface="Calibri" pitchFamily="34" charset="-122"/>
                <a:cs typeface="Calibri" pitchFamily="34" charset="-120"/>
              </a:rPr>
              <a:t>34 λεπ.</a:t>
            </a:r>
            <a:endParaRPr lang="el-GR" sz="1080" dirty="0"/>
          </a:p>
        </p:txBody>
      </p:sp>
      <p:sp>
        <p:nvSpPr>
          <p:cNvPr id="39" name="Text 36"/>
          <p:cNvSpPr txBox="1"/>
          <p:nvPr/>
        </p:nvSpPr>
        <p:spPr>
          <a:xfrm>
            <a:off x="4738552" y="5101328"/>
            <a:ext cx="1969861" cy="211491"/>
          </a:xfrm>
          <a:prstGeom prst="rect">
            <a:avLst/>
          </a:prstGeom>
          <a:noFill/>
          <a:ln/>
        </p:spPr>
        <p:txBody>
          <a:bodyPr wrap="square" lIns="0" tIns="0" rIns="0" bIns="0" rtlCol="0" anchor="b"/>
          <a:lstStyle/>
          <a:p>
            <a:pPr algn="ctr" indent="0" marL="0">
              <a:buNone/>
            </a:pPr>
            <a:r>
              <a:rPr lang="el-GR" altLang="en-US" sz="990" b="1" dirty="0">
                <a:solidFill>
                  <a:srgbClr val="3A4540"/>
                </a:solidFill>
                <a:latin typeface="Calibri" pitchFamily="34" charset="0"/>
                <a:ea typeface="Calibri" pitchFamily="34" charset="-122"/>
                <a:cs typeface="Calibri" pitchFamily="34" charset="-120"/>
              </a:rPr>
              <a:t>AR</a:t>
            </a:r>
            <a:endParaRPr lang="el-GR" sz="990" dirty="0"/>
          </a:p>
        </p:txBody>
      </p:sp>
      <p:sp>
        <p:nvSpPr>
          <p:cNvPr id="40" name="Shape 37"/>
          <p:cNvSpPr/>
          <p:nvPr/>
        </p:nvSpPr>
        <p:spPr>
          <a:xfrm>
            <a:off x="6744989" y="5343031"/>
            <a:ext cx="3681233" cy="347449"/>
          </a:xfrm>
          <a:prstGeom prst="rect">
            <a:avLst/>
          </a:prstGeom>
          <a:solidFill>
            <a:srgbClr val="16602D"/>
          </a:solidFill>
          <a:ln w="12700">
            <a:solidFill>
              <a:srgbClr val="16602D"/>
            </a:solidFill>
            <a:prstDash val="solid"/>
          </a:ln>
        </p:spPr>
      </p:sp>
      <p:sp>
        <p:nvSpPr>
          <p:cNvPr id="41" name="Text 38"/>
          <p:cNvSpPr txBox="1"/>
          <p:nvPr/>
        </p:nvSpPr>
        <p:spPr>
          <a:xfrm>
            <a:off x="6744989" y="5343031"/>
            <a:ext cx="3681233" cy="347449"/>
          </a:xfrm>
          <a:prstGeom prst="rect">
            <a:avLst/>
          </a:prstGeom>
          <a:noFill/>
          <a:ln/>
        </p:spPr>
        <p:txBody>
          <a:bodyPr wrap="square" lIns="0" tIns="0" rIns="0" bIns="0" rtlCol="0" anchor="ctr"/>
          <a:lstStyle/>
          <a:p>
            <a:pPr algn="ctr" indent="0" marL="0">
              <a:buNone/>
            </a:pPr>
            <a:r>
              <a:rPr lang="el-GR" altLang="en-US" sz="1080" b="1" dirty="0">
                <a:solidFill>
                  <a:srgbClr val="FFFFFF"/>
                </a:solidFill>
                <a:latin typeface="Calibri" pitchFamily="34" charset="0"/>
                <a:ea typeface="Calibri" pitchFamily="34" charset="-122"/>
                <a:cs typeface="Calibri" pitchFamily="34" charset="-120"/>
              </a:rPr>
              <a:t>63 λεπ.</a:t>
            </a:r>
            <a:endParaRPr lang="el-GR" sz="1080" dirty="0"/>
          </a:p>
        </p:txBody>
      </p:sp>
      <p:sp>
        <p:nvSpPr>
          <p:cNvPr id="42" name="Text 39"/>
          <p:cNvSpPr txBox="1"/>
          <p:nvPr/>
        </p:nvSpPr>
        <p:spPr>
          <a:xfrm>
            <a:off x="6744989" y="5101328"/>
            <a:ext cx="3681233" cy="211491"/>
          </a:xfrm>
          <a:prstGeom prst="rect">
            <a:avLst/>
          </a:prstGeom>
          <a:noFill/>
          <a:ln/>
        </p:spPr>
        <p:txBody>
          <a:bodyPr wrap="square" lIns="0" tIns="0" rIns="0" bIns="0" rtlCol="0" anchor="b"/>
          <a:lstStyle/>
          <a:p>
            <a:pPr algn="ctr" indent="0" marL="0">
              <a:buNone/>
            </a:pPr>
            <a:r>
              <a:rPr lang="el-GR" altLang="en-US" sz="990" b="1" dirty="0">
                <a:solidFill>
                  <a:srgbClr val="3A4540"/>
                </a:solidFill>
                <a:latin typeface="Calibri" pitchFamily="34" charset="0"/>
                <a:ea typeface="Calibri" pitchFamily="34" charset="-122"/>
                <a:cs typeface="Calibri" pitchFamily="34" charset="-120"/>
              </a:rPr>
              <a:t>Προσομοίωση</a:t>
            </a:r>
            <a:endParaRPr lang="el-GR" sz="990" dirty="0"/>
          </a:p>
        </p:txBody>
      </p:sp>
      <p:sp>
        <p:nvSpPr>
          <p:cNvPr id="43" name="Shape 40"/>
          <p:cNvSpPr/>
          <p:nvPr/>
        </p:nvSpPr>
        <p:spPr>
          <a:xfrm>
            <a:off x="10462798" y="5343031"/>
            <a:ext cx="1143681" cy="347449"/>
          </a:xfrm>
          <a:prstGeom prst="rect">
            <a:avLst/>
          </a:prstGeom>
          <a:solidFill>
            <a:srgbClr val="854D0E"/>
          </a:solidFill>
          <a:ln w="12700">
            <a:solidFill>
              <a:srgbClr val="854D0E"/>
            </a:solidFill>
            <a:prstDash val="solid"/>
          </a:ln>
        </p:spPr>
      </p:sp>
      <p:sp>
        <p:nvSpPr>
          <p:cNvPr id="44" name="Text 41"/>
          <p:cNvSpPr txBox="1"/>
          <p:nvPr/>
        </p:nvSpPr>
        <p:spPr>
          <a:xfrm>
            <a:off x="10462798" y="5343031"/>
            <a:ext cx="1143681" cy="347449"/>
          </a:xfrm>
          <a:prstGeom prst="rect">
            <a:avLst/>
          </a:prstGeom>
          <a:noFill/>
          <a:ln/>
        </p:spPr>
        <p:txBody>
          <a:bodyPr wrap="square" lIns="0" tIns="0" rIns="0" bIns="0" rtlCol="0" anchor="ctr"/>
          <a:lstStyle/>
          <a:p>
            <a:pPr algn="ctr" indent="0" marL="0">
              <a:buNone/>
            </a:pPr>
            <a:r>
              <a:rPr lang="el-GR" altLang="en-US" sz="1080" b="1" dirty="0">
                <a:solidFill>
                  <a:srgbClr val="FFFFFF"/>
                </a:solidFill>
                <a:latin typeface="Calibri" pitchFamily="34" charset="0"/>
                <a:ea typeface="Calibri" pitchFamily="34" charset="-122"/>
                <a:cs typeface="Calibri" pitchFamily="34" charset="-120"/>
              </a:rPr>
              <a:t>20 λεπ.</a:t>
            </a:r>
            <a:endParaRPr lang="el-GR" sz="1080" dirty="0"/>
          </a:p>
        </p:txBody>
      </p:sp>
      <p:sp>
        <p:nvSpPr>
          <p:cNvPr id="45" name="Text 42"/>
          <p:cNvSpPr txBox="1"/>
          <p:nvPr/>
        </p:nvSpPr>
        <p:spPr>
          <a:xfrm>
            <a:off x="10462798" y="5101328"/>
            <a:ext cx="1143681" cy="211491"/>
          </a:xfrm>
          <a:prstGeom prst="rect">
            <a:avLst/>
          </a:prstGeom>
          <a:noFill/>
          <a:ln/>
        </p:spPr>
        <p:txBody>
          <a:bodyPr wrap="square" lIns="0" tIns="0" rIns="0" bIns="0" rtlCol="0" anchor="b"/>
          <a:lstStyle/>
          <a:p>
            <a:pPr algn="ctr" indent="0" marL="0">
              <a:buNone/>
            </a:pPr>
            <a:r>
              <a:rPr lang="el-GR" altLang="en-US" sz="990" b="1" dirty="0">
                <a:solidFill>
                  <a:srgbClr val="3A4540"/>
                </a:solidFill>
                <a:latin typeface="Calibri" pitchFamily="34" charset="0"/>
                <a:ea typeface="Calibri" pitchFamily="34" charset="-122"/>
                <a:cs typeface="Calibri" pitchFamily="34" charset="-120"/>
              </a:rPr>
              <a:t>Τεστ</a:t>
            </a:r>
            <a:endParaRPr lang="el-GR" sz="99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1203858"/>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Το πλαίσιο της ενότητας</a:t>
            </a:r>
            <a:endParaRPr lang="el-GR" sz="2700" dirty="0"/>
          </a:p>
        </p:txBody>
      </p:sp>
      <p:sp>
        <p:nvSpPr>
          <p:cNvPr id="3" name="Shape 1"/>
          <p:cNvSpPr/>
          <p:nvPr/>
        </p:nvSpPr>
        <p:spPr>
          <a:xfrm>
            <a:off x="548640" y="1959182"/>
            <a:ext cx="2567864" cy="336119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4" name="Shape 2"/>
          <p:cNvSpPr/>
          <p:nvPr/>
        </p:nvSpPr>
        <p:spPr>
          <a:xfrm>
            <a:off x="826554" y="2148012"/>
            <a:ext cx="468301" cy="468301"/>
          </a:xfrm>
          <a:prstGeom prst="ellipse">
            <a:avLst/>
          </a:prstGeom>
          <a:solidFill>
            <a:srgbClr val="E6F3EA"/>
          </a:solidFill>
          <a:ln w="12700">
            <a:solidFill>
              <a:srgbClr val="E6F3EA"/>
            </a:solidFill>
            <a:prstDash val="solid"/>
          </a:ln>
        </p:spPr>
      </p:sp>
      <p:sp>
        <p:nvSpPr>
          <p:cNvPr id="5" name="Text 3"/>
          <p:cNvSpPr txBox="1"/>
          <p:nvPr/>
        </p:nvSpPr>
        <p:spPr>
          <a:xfrm>
            <a:off x="826554" y="2148012"/>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Σ</a:t>
            </a:r>
            <a:endParaRPr lang="el-GR" sz="1130" dirty="0"/>
          </a:p>
        </p:txBody>
      </p:sp>
      <p:sp>
        <p:nvSpPr>
          <p:cNvPr id="6" name="Text 4"/>
          <p:cNvSpPr txBox="1"/>
          <p:nvPr/>
        </p:nvSpPr>
        <p:spPr>
          <a:xfrm>
            <a:off x="777240" y="2714505"/>
            <a:ext cx="2110664" cy="468301"/>
          </a:xfrm>
          <a:prstGeom prst="rect">
            <a:avLst/>
          </a:prstGeom>
          <a:noFill/>
          <a:ln/>
        </p:spPr>
        <p:txBody>
          <a:bodyPr wrap="square" lIns="0" tIns="0" rIns="0" bIns="0" rtlCol="0" anchor="t">
            <a:normAutofit/>
          </a:bodyPr>
          <a:lstStyle/>
          <a:p>
            <a:pPr indent="0" marL="0">
              <a:buNone/>
            </a:pPr>
            <a:r>
              <a:rPr lang="el-GR" altLang="en-US" sz="1800" b="1" dirty="0">
                <a:solidFill>
                  <a:srgbClr val="1B2420"/>
                </a:solidFill>
                <a:latin typeface="Calibri" pitchFamily="34" charset="0"/>
                <a:ea typeface="Calibri" pitchFamily="34" charset="-122"/>
                <a:cs typeface="Calibri" pitchFamily="34" charset="-120"/>
              </a:rPr>
              <a:t>Σκοπός</a:t>
            </a:r>
            <a:endParaRPr lang="el-GR" sz="1800" dirty="0"/>
          </a:p>
        </p:txBody>
      </p:sp>
      <p:sp>
        <p:nvSpPr>
          <p:cNvPr id="7" name="Text 5"/>
          <p:cNvSpPr txBox="1"/>
          <p:nvPr/>
        </p:nvSpPr>
        <p:spPr>
          <a:xfrm>
            <a:off x="777240" y="3182806"/>
            <a:ext cx="2110664" cy="2039374"/>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Να γνωρίσετε το γεωργικό drone ως εργαλείο απόφασης, να μάθετε τους κανόνες του και να δοκιμάσετε με ασφάλεια τις αποστολές στην προσομοίωση.</a:t>
            </a:r>
            <a:endParaRPr lang="el-GR" sz="1440" dirty="0"/>
          </a:p>
        </p:txBody>
      </p:sp>
      <p:sp>
        <p:nvSpPr>
          <p:cNvPr id="8" name="Shape 6"/>
          <p:cNvSpPr/>
          <p:nvPr/>
        </p:nvSpPr>
        <p:spPr>
          <a:xfrm>
            <a:off x="3390824" y="1959182"/>
            <a:ext cx="2567864" cy="336119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9" name="Shape 7"/>
          <p:cNvSpPr/>
          <p:nvPr/>
        </p:nvSpPr>
        <p:spPr>
          <a:xfrm>
            <a:off x="3668737" y="2148012"/>
            <a:ext cx="468301" cy="468301"/>
          </a:xfrm>
          <a:prstGeom prst="ellipse">
            <a:avLst/>
          </a:prstGeom>
          <a:solidFill>
            <a:srgbClr val="FBF1DC"/>
          </a:solidFill>
          <a:ln w="12700">
            <a:solidFill>
              <a:srgbClr val="FBF1DC"/>
            </a:solidFill>
            <a:prstDash val="solid"/>
          </a:ln>
        </p:spPr>
      </p:sp>
      <p:sp>
        <p:nvSpPr>
          <p:cNvPr id="10" name="Text 8"/>
          <p:cNvSpPr txBox="1"/>
          <p:nvPr/>
        </p:nvSpPr>
        <p:spPr>
          <a:xfrm>
            <a:off x="3668737" y="2148012"/>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Π</a:t>
            </a:r>
            <a:endParaRPr lang="el-GR" sz="1130" dirty="0"/>
          </a:p>
        </p:txBody>
      </p:sp>
      <p:sp>
        <p:nvSpPr>
          <p:cNvPr id="11" name="Text 9"/>
          <p:cNvSpPr txBox="1"/>
          <p:nvPr/>
        </p:nvSpPr>
        <p:spPr>
          <a:xfrm>
            <a:off x="3619424" y="2714505"/>
            <a:ext cx="2110664" cy="468301"/>
          </a:xfrm>
          <a:prstGeom prst="rect">
            <a:avLst/>
          </a:prstGeom>
          <a:noFill/>
          <a:ln/>
        </p:spPr>
        <p:txBody>
          <a:bodyPr wrap="square" lIns="0" tIns="0" rIns="0" bIns="0" rtlCol="0" anchor="t">
            <a:normAutofit/>
          </a:bodyPr>
          <a:lstStyle/>
          <a:p>
            <a:pPr indent="0" marL="0">
              <a:buNone/>
            </a:pPr>
            <a:r>
              <a:rPr lang="el-GR" altLang="en-US" sz="1800" b="1" dirty="0">
                <a:solidFill>
                  <a:srgbClr val="1B2420"/>
                </a:solidFill>
                <a:latin typeface="Calibri" pitchFamily="34" charset="0"/>
                <a:ea typeface="Calibri" pitchFamily="34" charset="-122"/>
                <a:cs typeface="Calibri" pitchFamily="34" charset="-120"/>
              </a:rPr>
              <a:t>Προαπαιτούμενα</a:t>
            </a:r>
            <a:endParaRPr lang="el-GR" sz="1800" dirty="0"/>
          </a:p>
        </p:txBody>
      </p:sp>
      <p:sp>
        <p:nvSpPr>
          <p:cNvPr id="12" name="Text 10"/>
          <p:cNvSpPr txBox="1"/>
          <p:nvPr/>
        </p:nvSpPr>
        <p:spPr>
          <a:xfrm>
            <a:off x="3619424" y="3182806"/>
            <a:ext cx="2110664" cy="2039374"/>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Συνιστώνται οι Ενότητες 1-3. Αρκεί βασική χρήση κινητού ή υπολογιστή· δεν απαιτείται εμπειρία πτήσης. Για AR προαιρετικά Android με ARCore.</a:t>
            </a:r>
            <a:endParaRPr lang="el-GR" sz="1440" dirty="0"/>
          </a:p>
        </p:txBody>
      </p:sp>
      <p:sp>
        <p:nvSpPr>
          <p:cNvPr id="13" name="Shape 11"/>
          <p:cNvSpPr/>
          <p:nvPr/>
        </p:nvSpPr>
        <p:spPr>
          <a:xfrm>
            <a:off x="6233008" y="1959182"/>
            <a:ext cx="2567864" cy="336119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4" name="Shape 12"/>
          <p:cNvSpPr/>
          <p:nvPr/>
        </p:nvSpPr>
        <p:spPr>
          <a:xfrm>
            <a:off x="6510921" y="2148012"/>
            <a:ext cx="468301" cy="468301"/>
          </a:xfrm>
          <a:prstGeom prst="ellipse">
            <a:avLst/>
          </a:prstGeom>
          <a:solidFill>
            <a:srgbClr val="E2F2F6"/>
          </a:solidFill>
          <a:ln w="12700">
            <a:solidFill>
              <a:srgbClr val="E2F2F6"/>
            </a:solidFill>
            <a:prstDash val="solid"/>
          </a:ln>
        </p:spPr>
      </p:sp>
      <p:sp>
        <p:nvSpPr>
          <p:cNvPr id="15" name="Text 13"/>
          <p:cNvSpPr txBox="1"/>
          <p:nvPr/>
        </p:nvSpPr>
        <p:spPr>
          <a:xfrm>
            <a:off x="6510921" y="2148012"/>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Α</a:t>
            </a:r>
            <a:endParaRPr lang="el-GR" sz="1130" dirty="0"/>
          </a:p>
        </p:txBody>
      </p:sp>
      <p:sp>
        <p:nvSpPr>
          <p:cNvPr id="16" name="Text 14"/>
          <p:cNvSpPr txBox="1"/>
          <p:nvPr/>
        </p:nvSpPr>
        <p:spPr>
          <a:xfrm>
            <a:off x="6461608" y="2714505"/>
            <a:ext cx="2110664" cy="468301"/>
          </a:xfrm>
          <a:prstGeom prst="rect">
            <a:avLst/>
          </a:prstGeom>
          <a:noFill/>
          <a:ln/>
        </p:spPr>
        <p:txBody>
          <a:bodyPr wrap="square" lIns="0" tIns="0" rIns="0" bIns="0" rtlCol="0" anchor="t">
            <a:normAutofit/>
          </a:bodyPr>
          <a:lstStyle/>
          <a:p>
            <a:pPr indent="0" marL="0">
              <a:buNone/>
            </a:pPr>
            <a:r>
              <a:rPr lang="el-GR" altLang="en-US" sz="1800" b="1" dirty="0">
                <a:solidFill>
                  <a:srgbClr val="1B2420"/>
                </a:solidFill>
                <a:latin typeface="Calibri" pitchFamily="34" charset="0"/>
                <a:ea typeface="Calibri" pitchFamily="34" charset="-122"/>
                <a:cs typeface="Calibri" pitchFamily="34" charset="-120"/>
              </a:rPr>
              <a:t>Για ποιους</a:t>
            </a:r>
            <a:endParaRPr lang="el-GR" sz="1800" dirty="0"/>
          </a:p>
        </p:txBody>
      </p:sp>
      <p:sp>
        <p:nvSpPr>
          <p:cNvPr id="17" name="Text 15"/>
          <p:cNvSpPr txBox="1"/>
          <p:nvPr/>
        </p:nvSpPr>
        <p:spPr>
          <a:xfrm>
            <a:off x="6461608" y="3182806"/>
            <a:ext cx="2110664" cy="2039374"/>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Αγρότες και οργανώσεις παραγωγών, υποψήφιοι χειριστές drone, γεωπόνοι και σύμβουλοι, ΜμΕ αγροτικής τεχνολογίας.</a:t>
            </a:r>
            <a:endParaRPr lang="el-GR" sz="1440" dirty="0"/>
          </a:p>
        </p:txBody>
      </p:sp>
      <p:sp>
        <p:nvSpPr>
          <p:cNvPr id="18" name="Shape 16"/>
          <p:cNvSpPr/>
          <p:nvPr/>
        </p:nvSpPr>
        <p:spPr>
          <a:xfrm>
            <a:off x="9075191" y="1959182"/>
            <a:ext cx="2567864" cy="336119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9" name="Shape 17"/>
          <p:cNvSpPr/>
          <p:nvPr/>
        </p:nvSpPr>
        <p:spPr>
          <a:xfrm>
            <a:off x="9353105" y="2148012"/>
            <a:ext cx="468301" cy="468301"/>
          </a:xfrm>
          <a:prstGeom prst="ellipse">
            <a:avLst/>
          </a:prstGeom>
          <a:solidFill>
            <a:srgbClr val="E6F3EA"/>
          </a:solidFill>
          <a:ln w="12700">
            <a:solidFill>
              <a:srgbClr val="E6F3EA"/>
            </a:solidFill>
            <a:prstDash val="solid"/>
          </a:ln>
        </p:spPr>
      </p:sp>
      <p:sp>
        <p:nvSpPr>
          <p:cNvPr id="20" name="Text 18"/>
          <p:cNvSpPr txBox="1"/>
          <p:nvPr/>
        </p:nvSpPr>
        <p:spPr>
          <a:xfrm>
            <a:off x="9353105" y="2148012"/>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Κ</a:t>
            </a:r>
            <a:endParaRPr lang="el-GR" sz="1130" dirty="0"/>
          </a:p>
        </p:txBody>
      </p:sp>
      <p:sp>
        <p:nvSpPr>
          <p:cNvPr id="21" name="Text 19"/>
          <p:cNvSpPr txBox="1"/>
          <p:nvPr/>
        </p:nvSpPr>
        <p:spPr>
          <a:xfrm>
            <a:off x="9303791" y="2714505"/>
            <a:ext cx="2110664" cy="468301"/>
          </a:xfrm>
          <a:prstGeom prst="rect">
            <a:avLst/>
          </a:prstGeom>
          <a:noFill/>
          <a:ln/>
        </p:spPr>
        <p:txBody>
          <a:bodyPr wrap="square" lIns="0" tIns="0" rIns="0" bIns="0" rtlCol="0" anchor="t">
            <a:normAutofit/>
          </a:bodyPr>
          <a:lstStyle/>
          <a:p>
            <a:pPr indent="0" marL="0">
              <a:buNone/>
            </a:pPr>
            <a:r>
              <a:rPr lang="el-GR" altLang="en-US" sz="1800" b="1" dirty="0">
                <a:solidFill>
                  <a:srgbClr val="1B2420"/>
                </a:solidFill>
                <a:latin typeface="Calibri" pitchFamily="34" charset="0"/>
                <a:ea typeface="Calibri" pitchFamily="34" charset="-122"/>
                <a:cs typeface="Calibri" pitchFamily="34" charset="-120"/>
              </a:rPr>
              <a:t>Ολοκλήρωση</a:t>
            </a:r>
            <a:endParaRPr lang="el-GR" sz="1800" dirty="0"/>
          </a:p>
        </p:txBody>
      </p:sp>
      <p:sp>
        <p:nvSpPr>
          <p:cNvPr id="22" name="Text 20"/>
          <p:cNvSpPr txBox="1"/>
          <p:nvPr/>
        </p:nvSpPr>
        <p:spPr>
          <a:xfrm>
            <a:off x="9303791" y="3182806"/>
            <a:ext cx="2110664" cy="2039374"/>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Οι υποχρεωτικές δραστηριότητες των μαθημάτων, τουλάχιστον 70% στις τέσσερις συνεδρίες προσομοίωσης και βαθμός τουλάχιστον 70 στο τεστ.</a:t>
            </a:r>
            <a:endParaRPr lang="el-GR" sz="1440" dirty="0"/>
          </a:p>
        </p:txBody>
      </p:sp>
      <p:sp>
        <p:nvSpPr>
          <p:cNvPr id="23" name="Text 21"/>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a:t>
            </a:r>
            <a:endParaRPr lang="el-GR"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ΜΑΘΗΣΙΑΚΑ ΑΠΟΤΕΛΕΣΜΑΤΑ</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Ο συμμετέχων που ολοκληρώνει την ενότητα</a:t>
            </a:r>
            <a:endParaRPr lang="el-GR" sz="27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4</a:t>
            </a:r>
            <a:endParaRPr lang="el-GR" sz="900" dirty="0"/>
          </a:p>
        </p:txBody>
      </p:sp>
      <p:sp>
        <p:nvSpPr>
          <p:cNvPr id="7" name="Shape 4"/>
          <p:cNvSpPr/>
          <p:nvPr/>
        </p:nvSpPr>
        <p:spPr>
          <a:xfrm>
            <a:off x="548640" y="2231098"/>
            <a:ext cx="5410048" cy="783648"/>
          </a:xfrm>
          <a:prstGeom prst="roundRect">
            <a:avLst>
              <a:gd name="adj" fmla="val 11669"/>
            </a:avLst>
          </a:prstGeom>
          <a:solidFill>
            <a:srgbClr val="F5F6F1"/>
          </a:solidFill>
          <a:ln w="9525">
            <a:solidFill>
              <a:srgbClr val="DFE6DC"/>
            </a:solidFill>
            <a:prstDash val="solid"/>
          </a:ln>
        </p:spPr>
      </p:sp>
      <p:sp>
        <p:nvSpPr>
          <p:cNvPr id="8" name="Shape 5"/>
          <p:cNvSpPr/>
          <p:nvPr/>
        </p:nvSpPr>
        <p:spPr>
          <a:xfrm>
            <a:off x="789577" y="2434091"/>
            <a:ext cx="377662" cy="377662"/>
          </a:xfrm>
          <a:prstGeom prst="ellipse">
            <a:avLst/>
          </a:prstGeom>
          <a:solidFill>
            <a:srgbClr val="1F7A3A"/>
          </a:solidFill>
          <a:ln w="12700">
            <a:solidFill>
              <a:srgbClr val="1F7A3A"/>
            </a:solidFill>
            <a:prstDash val="solid"/>
          </a:ln>
        </p:spPr>
      </p:sp>
      <p:sp>
        <p:nvSpPr>
          <p:cNvPr id="9" name="Text 6"/>
          <p:cNvSpPr txBox="1"/>
          <p:nvPr/>
        </p:nvSpPr>
        <p:spPr>
          <a:xfrm>
            <a:off x="789577" y="2434091"/>
            <a:ext cx="377662" cy="377662"/>
          </a:xfrm>
          <a:prstGeom prst="rect">
            <a:avLst/>
          </a:prstGeom>
          <a:noFill/>
          <a:ln/>
        </p:spPr>
        <p:txBody>
          <a:bodyPr wrap="square" lIns="0" tIns="0" rIns="0" bIns="0" rtlCol="0" anchor="ctr"/>
          <a:lstStyle/>
          <a:p>
            <a:pPr algn="ctr" indent="0" marL="0">
              <a:buNone/>
            </a:pPr>
            <a:r>
              <a:rPr lang="el-GR" altLang="en-US" sz="1240" b="1" dirty="0">
                <a:solidFill>
                  <a:srgbClr val="FFFFFF"/>
                </a:solidFill>
                <a:latin typeface="Calibri" pitchFamily="34" charset="0"/>
                <a:ea typeface="Calibri" pitchFamily="34" charset="-122"/>
                <a:cs typeface="Calibri" pitchFamily="34" charset="-120"/>
              </a:rPr>
              <a:t>1</a:t>
            </a:r>
            <a:endParaRPr lang="el-GR" sz="1240" dirty="0"/>
          </a:p>
        </p:txBody>
      </p:sp>
      <p:sp>
        <p:nvSpPr>
          <p:cNvPr id="10" name="Text 7"/>
          <p:cNvSpPr txBox="1"/>
          <p:nvPr/>
        </p:nvSpPr>
        <p:spPr>
          <a:xfrm>
            <a:off x="1371600" y="2276417"/>
            <a:ext cx="4404208" cy="693009"/>
          </a:xfrm>
          <a:prstGeom prst="rect">
            <a:avLst/>
          </a:prstGeom>
          <a:noFill/>
          <a:ln/>
        </p:spPr>
        <p:txBody>
          <a:bodyPr wrap="square" lIns="0" tIns="0" rIns="0" bIns="0" rtlCol="0" anchor="ctr"/>
          <a:lstStyle/>
          <a:p>
            <a:pPr indent="0" marL="0">
              <a:buNone/>
            </a:pPr>
            <a:r>
              <a:rPr lang="el-GR" altLang="en-US" sz="1220" dirty="0">
                <a:solidFill>
                  <a:srgbClr val="1B2420"/>
                </a:solidFill>
                <a:latin typeface="Calibri" pitchFamily="34" charset="0"/>
                <a:ea typeface="Calibri" pitchFamily="34" charset="-122"/>
                <a:cs typeface="Calibri" pitchFamily="34" charset="-120"/>
              </a:rPr>
              <a:t>Κατατάσσει τη χρήση γεωργικού drone σε παρατήρηση και εφαρμογή και εξηγεί τους κύριους τομείς χρήσης.</a:t>
            </a:r>
            <a:endParaRPr lang="el-GR" sz="1220" dirty="0"/>
          </a:p>
        </p:txBody>
      </p:sp>
      <p:sp>
        <p:nvSpPr>
          <p:cNvPr id="11" name="Shape 8"/>
          <p:cNvSpPr/>
          <p:nvPr/>
        </p:nvSpPr>
        <p:spPr>
          <a:xfrm>
            <a:off x="548640" y="3150705"/>
            <a:ext cx="5410048" cy="783648"/>
          </a:xfrm>
          <a:prstGeom prst="roundRect">
            <a:avLst>
              <a:gd name="adj" fmla="val 11669"/>
            </a:avLst>
          </a:prstGeom>
          <a:solidFill>
            <a:srgbClr val="F5F6F1"/>
          </a:solidFill>
          <a:ln w="9525">
            <a:solidFill>
              <a:srgbClr val="DFE6DC"/>
            </a:solidFill>
            <a:prstDash val="solid"/>
          </a:ln>
        </p:spPr>
      </p:sp>
      <p:sp>
        <p:nvSpPr>
          <p:cNvPr id="12" name="Shape 9"/>
          <p:cNvSpPr/>
          <p:nvPr/>
        </p:nvSpPr>
        <p:spPr>
          <a:xfrm>
            <a:off x="789577" y="3353698"/>
            <a:ext cx="377662" cy="377662"/>
          </a:xfrm>
          <a:prstGeom prst="ellipse">
            <a:avLst/>
          </a:prstGeom>
          <a:solidFill>
            <a:srgbClr val="1F7A3A"/>
          </a:solidFill>
          <a:ln w="12700">
            <a:solidFill>
              <a:srgbClr val="1F7A3A"/>
            </a:solidFill>
            <a:prstDash val="solid"/>
          </a:ln>
        </p:spPr>
      </p:sp>
      <p:sp>
        <p:nvSpPr>
          <p:cNvPr id="13" name="Text 10"/>
          <p:cNvSpPr txBox="1"/>
          <p:nvPr/>
        </p:nvSpPr>
        <p:spPr>
          <a:xfrm>
            <a:off x="789577" y="3353698"/>
            <a:ext cx="377662" cy="377662"/>
          </a:xfrm>
          <a:prstGeom prst="rect">
            <a:avLst/>
          </a:prstGeom>
          <a:noFill/>
          <a:ln/>
        </p:spPr>
        <p:txBody>
          <a:bodyPr wrap="square" lIns="0" tIns="0" rIns="0" bIns="0" rtlCol="0" anchor="ctr"/>
          <a:lstStyle/>
          <a:p>
            <a:pPr algn="ctr" indent="0" marL="0">
              <a:buNone/>
            </a:pPr>
            <a:r>
              <a:rPr lang="el-GR" altLang="en-US" sz="1240" b="1" dirty="0">
                <a:solidFill>
                  <a:srgbClr val="FFFFFF"/>
                </a:solidFill>
                <a:latin typeface="Calibri" pitchFamily="34" charset="0"/>
                <a:ea typeface="Calibri" pitchFamily="34" charset="-122"/>
                <a:cs typeface="Calibri" pitchFamily="34" charset="-120"/>
              </a:rPr>
              <a:t>2</a:t>
            </a:r>
            <a:endParaRPr lang="el-GR" sz="1240" dirty="0"/>
          </a:p>
        </p:txBody>
      </p:sp>
      <p:sp>
        <p:nvSpPr>
          <p:cNvPr id="14" name="Text 11"/>
          <p:cNvSpPr txBox="1"/>
          <p:nvPr/>
        </p:nvSpPr>
        <p:spPr>
          <a:xfrm>
            <a:off x="1371600" y="3196024"/>
            <a:ext cx="4404208" cy="693009"/>
          </a:xfrm>
          <a:prstGeom prst="rect">
            <a:avLst/>
          </a:prstGeom>
          <a:noFill/>
          <a:ln/>
        </p:spPr>
        <p:txBody>
          <a:bodyPr wrap="square" lIns="0" tIns="0" rIns="0" bIns="0" rtlCol="0" anchor="ctr"/>
          <a:lstStyle/>
          <a:p>
            <a:pPr indent="0" marL="0">
              <a:buNone/>
            </a:pPr>
            <a:r>
              <a:rPr lang="el-GR" altLang="en-US" sz="1220" dirty="0">
                <a:solidFill>
                  <a:srgbClr val="1B2420"/>
                </a:solidFill>
                <a:latin typeface="Calibri" pitchFamily="34" charset="0"/>
                <a:ea typeface="Calibri" pitchFamily="34" charset="-122"/>
                <a:cs typeface="Calibri" pitchFamily="34" charset="-120"/>
              </a:rPr>
              <a:t>Συγκρίνει τα πολυκόπτερα, τα σταθερής πτέρυγας και τα VTOL drone βάσει αποστολής και μεγέθους αγροτεμαχίου.</a:t>
            </a:r>
            <a:endParaRPr lang="el-GR" sz="1220" dirty="0"/>
          </a:p>
        </p:txBody>
      </p:sp>
      <p:sp>
        <p:nvSpPr>
          <p:cNvPr id="15" name="Shape 12"/>
          <p:cNvSpPr/>
          <p:nvPr/>
        </p:nvSpPr>
        <p:spPr>
          <a:xfrm>
            <a:off x="548640" y="4070311"/>
            <a:ext cx="5410048" cy="783648"/>
          </a:xfrm>
          <a:prstGeom prst="roundRect">
            <a:avLst>
              <a:gd name="adj" fmla="val 11669"/>
            </a:avLst>
          </a:prstGeom>
          <a:solidFill>
            <a:srgbClr val="F5F6F1"/>
          </a:solidFill>
          <a:ln w="9525">
            <a:solidFill>
              <a:srgbClr val="DFE6DC"/>
            </a:solidFill>
            <a:prstDash val="solid"/>
          </a:ln>
        </p:spPr>
      </p:sp>
      <p:sp>
        <p:nvSpPr>
          <p:cNvPr id="16" name="Shape 13"/>
          <p:cNvSpPr/>
          <p:nvPr/>
        </p:nvSpPr>
        <p:spPr>
          <a:xfrm>
            <a:off x="789577" y="4273304"/>
            <a:ext cx="377662" cy="377662"/>
          </a:xfrm>
          <a:prstGeom prst="ellipse">
            <a:avLst/>
          </a:prstGeom>
          <a:solidFill>
            <a:srgbClr val="1F7A3A"/>
          </a:solidFill>
          <a:ln w="12700">
            <a:solidFill>
              <a:srgbClr val="1F7A3A"/>
            </a:solidFill>
            <a:prstDash val="solid"/>
          </a:ln>
        </p:spPr>
      </p:sp>
      <p:sp>
        <p:nvSpPr>
          <p:cNvPr id="17" name="Text 14"/>
          <p:cNvSpPr txBox="1"/>
          <p:nvPr/>
        </p:nvSpPr>
        <p:spPr>
          <a:xfrm>
            <a:off x="789577" y="4273304"/>
            <a:ext cx="377662" cy="377662"/>
          </a:xfrm>
          <a:prstGeom prst="rect">
            <a:avLst/>
          </a:prstGeom>
          <a:noFill/>
          <a:ln/>
        </p:spPr>
        <p:txBody>
          <a:bodyPr wrap="square" lIns="0" tIns="0" rIns="0" bIns="0" rtlCol="0" anchor="ctr"/>
          <a:lstStyle/>
          <a:p>
            <a:pPr algn="ctr" indent="0" marL="0">
              <a:buNone/>
            </a:pPr>
            <a:r>
              <a:rPr lang="el-GR" altLang="en-US" sz="1240" b="1" dirty="0">
                <a:solidFill>
                  <a:srgbClr val="FFFFFF"/>
                </a:solidFill>
                <a:latin typeface="Calibri" pitchFamily="34" charset="0"/>
                <a:ea typeface="Calibri" pitchFamily="34" charset="-122"/>
                <a:cs typeface="Calibri" pitchFamily="34" charset="-120"/>
              </a:rPr>
              <a:t>3</a:t>
            </a:r>
            <a:endParaRPr lang="el-GR" sz="1240" dirty="0"/>
          </a:p>
        </p:txBody>
      </p:sp>
      <p:sp>
        <p:nvSpPr>
          <p:cNvPr id="18" name="Text 15"/>
          <p:cNvSpPr txBox="1"/>
          <p:nvPr/>
        </p:nvSpPr>
        <p:spPr>
          <a:xfrm>
            <a:off x="1371600" y="4115631"/>
            <a:ext cx="4404208" cy="693009"/>
          </a:xfrm>
          <a:prstGeom prst="rect">
            <a:avLst/>
          </a:prstGeom>
          <a:noFill/>
          <a:ln/>
        </p:spPr>
        <p:txBody>
          <a:bodyPr wrap="square" lIns="0" tIns="0" rIns="0" bIns="0" rtlCol="0" anchor="ctr"/>
          <a:lstStyle/>
          <a:p>
            <a:pPr indent="0" marL="0">
              <a:buNone/>
            </a:pPr>
            <a:r>
              <a:rPr lang="el-GR" altLang="en-US" sz="1220" dirty="0">
                <a:solidFill>
                  <a:srgbClr val="1B2420"/>
                </a:solidFill>
                <a:latin typeface="Calibri" pitchFamily="34" charset="0"/>
                <a:ea typeface="Calibri" pitchFamily="34" charset="-122"/>
                <a:cs typeface="Calibri" pitchFamily="34" charset="-120"/>
              </a:rPr>
              <a:t>Αναγνωρίζει τα εξαρτήματα του drone και τις λειτουργίες των αισθητήρων RGB, πολυφασματικών, θερμικών, LiDAR και RTK-GNSS.</a:t>
            </a:r>
            <a:endParaRPr lang="el-GR" sz="1220" dirty="0"/>
          </a:p>
        </p:txBody>
      </p:sp>
      <p:sp>
        <p:nvSpPr>
          <p:cNvPr id="19" name="Shape 16"/>
          <p:cNvSpPr/>
          <p:nvPr/>
        </p:nvSpPr>
        <p:spPr>
          <a:xfrm>
            <a:off x="548640" y="4989918"/>
            <a:ext cx="5410048" cy="783648"/>
          </a:xfrm>
          <a:prstGeom prst="roundRect">
            <a:avLst>
              <a:gd name="adj" fmla="val 11669"/>
            </a:avLst>
          </a:prstGeom>
          <a:solidFill>
            <a:srgbClr val="F5F6F1"/>
          </a:solidFill>
          <a:ln w="9525">
            <a:solidFill>
              <a:srgbClr val="DFE6DC"/>
            </a:solidFill>
            <a:prstDash val="solid"/>
          </a:ln>
        </p:spPr>
      </p:sp>
      <p:sp>
        <p:nvSpPr>
          <p:cNvPr id="20" name="Shape 17"/>
          <p:cNvSpPr/>
          <p:nvPr/>
        </p:nvSpPr>
        <p:spPr>
          <a:xfrm>
            <a:off x="789577" y="5192911"/>
            <a:ext cx="377662" cy="377662"/>
          </a:xfrm>
          <a:prstGeom prst="ellipse">
            <a:avLst/>
          </a:prstGeom>
          <a:solidFill>
            <a:srgbClr val="1F7A3A"/>
          </a:solidFill>
          <a:ln w="12700">
            <a:solidFill>
              <a:srgbClr val="1F7A3A"/>
            </a:solidFill>
            <a:prstDash val="solid"/>
          </a:ln>
        </p:spPr>
      </p:sp>
      <p:sp>
        <p:nvSpPr>
          <p:cNvPr id="21" name="Text 18"/>
          <p:cNvSpPr txBox="1"/>
          <p:nvPr/>
        </p:nvSpPr>
        <p:spPr>
          <a:xfrm>
            <a:off x="789577" y="5192911"/>
            <a:ext cx="377662" cy="377662"/>
          </a:xfrm>
          <a:prstGeom prst="rect">
            <a:avLst/>
          </a:prstGeom>
          <a:noFill/>
          <a:ln/>
        </p:spPr>
        <p:txBody>
          <a:bodyPr wrap="square" lIns="0" tIns="0" rIns="0" bIns="0" rtlCol="0" anchor="ctr"/>
          <a:lstStyle/>
          <a:p>
            <a:pPr algn="ctr" indent="0" marL="0">
              <a:buNone/>
            </a:pPr>
            <a:r>
              <a:rPr lang="el-GR" altLang="en-US" sz="1240" b="1" dirty="0">
                <a:solidFill>
                  <a:srgbClr val="FFFFFF"/>
                </a:solidFill>
                <a:latin typeface="Calibri" pitchFamily="34" charset="0"/>
                <a:ea typeface="Calibri" pitchFamily="34" charset="-122"/>
                <a:cs typeface="Calibri" pitchFamily="34" charset="-120"/>
              </a:rPr>
              <a:t>4</a:t>
            </a:r>
            <a:endParaRPr lang="el-GR" sz="1240" dirty="0"/>
          </a:p>
        </p:txBody>
      </p:sp>
      <p:sp>
        <p:nvSpPr>
          <p:cNvPr id="22" name="Text 19"/>
          <p:cNvSpPr txBox="1"/>
          <p:nvPr/>
        </p:nvSpPr>
        <p:spPr>
          <a:xfrm>
            <a:off x="1371600" y="5035237"/>
            <a:ext cx="4404208" cy="693009"/>
          </a:xfrm>
          <a:prstGeom prst="rect">
            <a:avLst/>
          </a:prstGeom>
          <a:noFill/>
          <a:ln/>
        </p:spPr>
        <p:txBody>
          <a:bodyPr wrap="square" lIns="0" tIns="0" rIns="0" bIns="0" rtlCol="0" anchor="ctr"/>
          <a:lstStyle/>
          <a:p>
            <a:pPr indent="0" marL="0">
              <a:buNone/>
            </a:pPr>
            <a:r>
              <a:rPr lang="el-GR" altLang="en-US" sz="1220" dirty="0">
                <a:solidFill>
                  <a:srgbClr val="1B2420"/>
                </a:solidFill>
                <a:latin typeface="Calibri" pitchFamily="34" charset="0"/>
                <a:ea typeface="Calibri" pitchFamily="34" charset="-122"/>
                <a:cs typeface="Calibri" pitchFamily="34" charset="-120"/>
              </a:rPr>
              <a:t>Υπολογίζει την απόσταση δειγματοληψίας εδάφους (GSD) και την απόσταση μεταξύ γραμμών πτήσης, εξισορροπώντας ύψος, ταχύτητα και επικάλυψη.</a:t>
            </a:r>
            <a:endParaRPr lang="el-GR" sz="1220" dirty="0"/>
          </a:p>
        </p:txBody>
      </p:sp>
      <p:sp>
        <p:nvSpPr>
          <p:cNvPr id="23" name="Shape 20"/>
          <p:cNvSpPr/>
          <p:nvPr/>
        </p:nvSpPr>
        <p:spPr>
          <a:xfrm>
            <a:off x="6233008" y="2231098"/>
            <a:ext cx="5410048" cy="783648"/>
          </a:xfrm>
          <a:prstGeom prst="roundRect">
            <a:avLst>
              <a:gd name="adj" fmla="val 11669"/>
            </a:avLst>
          </a:prstGeom>
          <a:solidFill>
            <a:srgbClr val="F5F6F1"/>
          </a:solidFill>
          <a:ln w="9525">
            <a:solidFill>
              <a:srgbClr val="DFE6DC"/>
            </a:solidFill>
            <a:prstDash val="solid"/>
          </a:ln>
        </p:spPr>
      </p:sp>
      <p:sp>
        <p:nvSpPr>
          <p:cNvPr id="24" name="Shape 21"/>
          <p:cNvSpPr/>
          <p:nvPr/>
        </p:nvSpPr>
        <p:spPr>
          <a:xfrm>
            <a:off x="6473945" y="2434091"/>
            <a:ext cx="377662" cy="377662"/>
          </a:xfrm>
          <a:prstGeom prst="ellipse">
            <a:avLst/>
          </a:prstGeom>
          <a:solidFill>
            <a:srgbClr val="1F7A3A"/>
          </a:solidFill>
          <a:ln w="12700">
            <a:solidFill>
              <a:srgbClr val="1F7A3A"/>
            </a:solidFill>
            <a:prstDash val="solid"/>
          </a:ln>
        </p:spPr>
      </p:sp>
      <p:sp>
        <p:nvSpPr>
          <p:cNvPr id="25" name="Text 22"/>
          <p:cNvSpPr txBox="1"/>
          <p:nvPr/>
        </p:nvSpPr>
        <p:spPr>
          <a:xfrm>
            <a:off x="6473945" y="2434091"/>
            <a:ext cx="377662" cy="377662"/>
          </a:xfrm>
          <a:prstGeom prst="rect">
            <a:avLst/>
          </a:prstGeom>
          <a:noFill/>
          <a:ln/>
        </p:spPr>
        <p:txBody>
          <a:bodyPr wrap="square" lIns="0" tIns="0" rIns="0" bIns="0" rtlCol="0" anchor="ctr"/>
          <a:lstStyle/>
          <a:p>
            <a:pPr algn="ctr" indent="0" marL="0">
              <a:buNone/>
            </a:pPr>
            <a:r>
              <a:rPr lang="el-GR" altLang="en-US" sz="1240" b="1" dirty="0">
                <a:solidFill>
                  <a:srgbClr val="FFFFFF"/>
                </a:solidFill>
                <a:latin typeface="Calibri" pitchFamily="34" charset="0"/>
                <a:ea typeface="Calibri" pitchFamily="34" charset="-122"/>
                <a:cs typeface="Calibri" pitchFamily="34" charset="-120"/>
              </a:rPr>
              <a:t>5</a:t>
            </a:r>
            <a:endParaRPr lang="el-GR" sz="1240" dirty="0"/>
          </a:p>
        </p:txBody>
      </p:sp>
      <p:sp>
        <p:nvSpPr>
          <p:cNvPr id="26" name="Text 23"/>
          <p:cNvSpPr txBox="1"/>
          <p:nvPr/>
        </p:nvSpPr>
        <p:spPr>
          <a:xfrm>
            <a:off x="7055968" y="2276417"/>
            <a:ext cx="4404208" cy="693009"/>
          </a:xfrm>
          <a:prstGeom prst="rect">
            <a:avLst/>
          </a:prstGeom>
          <a:noFill/>
          <a:ln/>
        </p:spPr>
        <p:txBody>
          <a:bodyPr wrap="square" lIns="0" tIns="0" rIns="0" bIns="0" rtlCol="0" anchor="ctr"/>
          <a:lstStyle/>
          <a:p>
            <a:pPr indent="0" marL="0">
              <a:buNone/>
            </a:pPr>
            <a:r>
              <a:rPr lang="el-GR" altLang="en-US" sz="1220" dirty="0">
                <a:solidFill>
                  <a:srgbClr val="1B2420"/>
                </a:solidFill>
                <a:latin typeface="Calibri" pitchFamily="34" charset="0"/>
                <a:ea typeface="Calibri" pitchFamily="34" charset="-122"/>
                <a:cs typeface="Calibri" pitchFamily="34" charset="-120"/>
              </a:rPr>
              <a:t>Απαριθμεί τους ελέγχους πριν την πτήση· εξηγεί τη σχέση ανέμου, ύψους και διασποράς (drift) και αποφασίζει την επιστροφή βάσει του αποθέματος μπαταρίας.</a:t>
            </a:r>
            <a:endParaRPr lang="el-GR" sz="1220" dirty="0"/>
          </a:p>
        </p:txBody>
      </p:sp>
      <p:sp>
        <p:nvSpPr>
          <p:cNvPr id="27" name="Shape 24"/>
          <p:cNvSpPr/>
          <p:nvPr/>
        </p:nvSpPr>
        <p:spPr>
          <a:xfrm>
            <a:off x="6233008" y="3150705"/>
            <a:ext cx="5410048" cy="783648"/>
          </a:xfrm>
          <a:prstGeom prst="roundRect">
            <a:avLst>
              <a:gd name="adj" fmla="val 11669"/>
            </a:avLst>
          </a:prstGeom>
          <a:solidFill>
            <a:srgbClr val="F5F6F1"/>
          </a:solidFill>
          <a:ln w="9525">
            <a:solidFill>
              <a:srgbClr val="DFE6DC"/>
            </a:solidFill>
            <a:prstDash val="solid"/>
          </a:ln>
        </p:spPr>
      </p:sp>
      <p:sp>
        <p:nvSpPr>
          <p:cNvPr id="28" name="Shape 25"/>
          <p:cNvSpPr/>
          <p:nvPr/>
        </p:nvSpPr>
        <p:spPr>
          <a:xfrm>
            <a:off x="6473945" y="3353698"/>
            <a:ext cx="377662" cy="377662"/>
          </a:xfrm>
          <a:prstGeom prst="ellipse">
            <a:avLst/>
          </a:prstGeom>
          <a:solidFill>
            <a:srgbClr val="1F7A3A"/>
          </a:solidFill>
          <a:ln w="12700">
            <a:solidFill>
              <a:srgbClr val="1F7A3A"/>
            </a:solidFill>
            <a:prstDash val="solid"/>
          </a:ln>
        </p:spPr>
      </p:sp>
      <p:sp>
        <p:nvSpPr>
          <p:cNvPr id="29" name="Text 26"/>
          <p:cNvSpPr txBox="1"/>
          <p:nvPr/>
        </p:nvSpPr>
        <p:spPr>
          <a:xfrm>
            <a:off x="6473945" y="3353698"/>
            <a:ext cx="377662" cy="377662"/>
          </a:xfrm>
          <a:prstGeom prst="rect">
            <a:avLst/>
          </a:prstGeom>
          <a:noFill/>
          <a:ln/>
        </p:spPr>
        <p:txBody>
          <a:bodyPr wrap="square" lIns="0" tIns="0" rIns="0" bIns="0" rtlCol="0" anchor="ctr"/>
          <a:lstStyle/>
          <a:p>
            <a:pPr algn="ctr" indent="0" marL="0">
              <a:buNone/>
            </a:pPr>
            <a:r>
              <a:rPr lang="el-GR" altLang="en-US" sz="1240" b="1" dirty="0">
                <a:solidFill>
                  <a:srgbClr val="FFFFFF"/>
                </a:solidFill>
                <a:latin typeface="Calibri" pitchFamily="34" charset="0"/>
                <a:ea typeface="Calibri" pitchFamily="34" charset="-122"/>
                <a:cs typeface="Calibri" pitchFamily="34" charset="-120"/>
              </a:rPr>
              <a:t>6</a:t>
            </a:r>
            <a:endParaRPr lang="el-GR" sz="1240" dirty="0"/>
          </a:p>
        </p:txBody>
      </p:sp>
      <p:sp>
        <p:nvSpPr>
          <p:cNvPr id="30" name="Text 27"/>
          <p:cNvSpPr txBox="1"/>
          <p:nvPr/>
        </p:nvSpPr>
        <p:spPr>
          <a:xfrm>
            <a:off x="7055968" y="3196024"/>
            <a:ext cx="4404208" cy="693009"/>
          </a:xfrm>
          <a:prstGeom prst="rect">
            <a:avLst/>
          </a:prstGeom>
          <a:noFill/>
          <a:ln/>
        </p:spPr>
        <p:txBody>
          <a:bodyPr wrap="square" lIns="0" tIns="0" rIns="0" bIns="0" rtlCol="0" anchor="ctr"/>
          <a:lstStyle/>
          <a:p>
            <a:pPr indent="0" marL="0">
              <a:buNone/>
            </a:pPr>
            <a:r>
              <a:rPr lang="el-GR" altLang="en-US" sz="1220" dirty="0">
                <a:solidFill>
                  <a:srgbClr val="1B2420"/>
                </a:solidFill>
                <a:latin typeface="Calibri" pitchFamily="34" charset="0"/>
                <a:ea typeface="Calibri" pitchFamily="34" charset="-122"/>
                <a:cs typeface="Calibri" pitchFamily="34" charset="-120"/>
              </a:rPr>
              <a:t>Συγκρίνει τους κανόνες της SHGM και του Υπουργείου Γεωργίας και Δασών της Τουρκίας με την απαγόρευση εναέριου ψεκασμού στην ΕΕ και στην Ελλάδα.</a:t>
            </a:r>
            <a:endParaRPr lang="el-GR" sz="1220" dirty="0"/>
          </a:p>
        </p:txBody>
      </p:sp>
      <p:sp>
        <p:nvSpPr>
          <p:cNvPr id="31" name="Shape 28"/>
          <p:cNvSpPr/>
          <p:nvPr/>
        </p:nvSpPr>
        <p:spPr>
          <a:xfrm>
            <a:off x="6233008" y="4070311"/>
            <a:ext cx="5410048" cy="783648"/>
          </a:xfrm>
          <a:prstGeom prst="roundRect">
            <a:avLst>
              <a:gd name="adj" fmla="val 11669"/>
            </a:avLst>
          </a:prstGeom>
          <a:solidFill>
            <a:srgbClr val="F5F6F1"/>
          </a:solidFill>
          <a:ln w="9525">
            <a:solidFill>
              <a:srgbClr val="DFE6DC"/>
            </a:solidFill>
            <a:prstDash val="solid"/>
          </a:ln>
        </p:spPr>
      </p:sp>
      <p:sp>
        <p:nvSpPr>
          <p:cNvPr id="32" name="Shape 29"/>
          <p:cNvSpPr/>
          <p:nvPr/>
        </p:nvSpPr>
        <p:spPr>
          <a:xfrm>
            <a:off x="6473945" y="4273304"/>
            <a:ext cx="377662" cy="377662"/>
          </a:xfrm>
          <a:prstGeom prst="ellipse">
            <a:avLst/>
          </a:prstGeom>
          <a:solidFill>
            <a:srgbClr val="1F7A3A"/>
          </a:solidFill>
          <a:ln w="12700">
            <a:solidFill>
              <a:srgbClr val="1F7A3A"/>
            </a:solidFill>
            <a:prstDash val="solid"/>
          </a:ln>
        </p:spPr>
      </p:sp>
      <p:sp>
        <p:nvSpPr>
          <p:cNvPr id="33" name="Text 30"/>
          <p:cNvSpPr txBox="1"/>
          <p:nvPr/>
        </p:nvSpPr>
        <p:spPr>
          <a:xfrm>
            <a:off x="6473945" y="4273304"/>
            <a:ext cx="377662" cy="377662"/>
          </a:xfrm>
          <a:prstGeom prst="rect">
            <a:avLst/>
          </a:prstGeom>
          <a:noFill/>
          <a:ln/>
        </p:spPr>
        <p:txBody>
          <a:bodyPr wrap="square" lIns="0" tIns="0" rIns="0" bIns="0" rtlCol="0" anchor="ctr"/>
          <a:lstStyle/>
          <a:p>
            <a:pPr algn="ctr" indent="0" marL="0">
              <a:buNone/>
            </a:pPr>
            <a:r>
              <a:rPr lang="el-GR" altLang="en-US" sz="1240" b="1" dirty="0">
                <a:solidFill>
                  <a:srgbClr val="FFFFFF"/>
                </a:solidFill>
                <a:latin typeface="Calibri" pitchFamily="34" charset="0"/>
                <a:ea typeface="Calibri" pitchFamily="34" charset="-122"/>
                <a:cs typeface="Calibri" pitchFamily="34" charset="-120"/>
              </a:rPr>
              <a:t>7</a:t>
            </a:r>
            <a:endParaRPr lang="el-GR" sz="1240" dirty="0"/>
          </a:p>
        </p:txBody>
      </p:sp>
      <p:sp>
        <p:nvSpPr>
          <p:cNvPr id="34" name="Text 31"/>
          <p:cNvSpPr txBox="1"/>
          <p:nvPr/>
        </p:nvSpPr>
        <p:spPr>
          <a:xfrm>
            <a:off x="7055968" y="4115631"/>
            <a:ext cx="4404208" cy="693009"/>
          </a:xfrm>
          <a:prstGeom prst="rect">
            <a:avLst/>
          </a:prstGeom>
          <a:noFill/>
          <a:ln/>
        </p:spPr>
        <p:txBody>
          <a:bodyPr wrap="square" lIns="0" tIns="0" rIns="0" bIns="0" rtlCol="0" anchor="ctr"/>
          <a:lstStyle/>
          <a:p>
            <a:pPr indent="0" marL="0">
              <a:buNone/>
            </a:pPr>
            <a:r>
              <a:rPr lang="el-GR" altLang="en-US" sz="1220" dirty="0">
                <a:solidFill>
                  <a:srgbClr val="1B2420"/>
                </a:solidFill>
                <a:latin typeface="Calibri" pitchFamily="34" charset="0"/>
                <a:ea typeface="Calibri" pitchFamily="34" charset="-122"/>
                <a:cs typeface="Calibri" pitchFamily="34" charset="-120"/>
              </a:rPr>
              <a:t>Εξηγεί την αρχή λειτουργίας της AR και ολοκληρώνει στην προσομοίωση τις αποστολές ελεύθερης πτήσης, ψεκασμού και χαρτογράφησης, τηρώντας τους κανόνες ασφάλειας.</a:t>
            </a:r>
            <a:endParaRPr lang="el-GR" sz="1220" dirty="0"/>
          </a:p>
        </p:txBody>
      </p:sp>
      <p:sp>
        <p:nvSpPr>
          <p:cNvPr id="35" name="Shape 32"/>
          <p:cNvSpPr/>
          <p:nvPr/>
        </p:nvSpPr>
        <p:spPr>
          <a:xfrm>
            <a:off x="6233008" y="4989918"/>
            <a:ext cx="5410048" cy="783648"/>
          </a:xfrm>
          <a:prstGeom prst="roundRect">
            <a:avLst>
              <a:gd name="adj" fmla="val 11669"/>
            </a:avLst>
          </a:prstGeom>
          <a:solidFill>
            <a:srgbClr val="FBF1DC"/>
          </a:solidFill>
          <a:ln w="12700">
            <a:solidFill>
              <a:srgbClr val="FBF1DC"/>
            </a:solidFill>
            <a:prstDash val="solid"/>
          </a:ln>
        </p:spPr>
      </p:sp>
      <p:sp>
        <p:nvSpPr>
          <p:cNvPr id="36" name="Text 33"/>
          <p:cNvSpPr txBox="1"/>
          <p:nvPr/>
        </p:nvSpPr>
        <p:spPr>
          <a:xfrm>
            <a:off x="6507328" y="4989918"/>
            <a:ext cx="4861408" cy="783648"/>
          </a:xfrm>
          <a:prstGeom prst="rect">
            <a:avLst/>
          </a:prstGeom>
          <a:noFill/>
          <a:ln/>
        </p:spPr>
        <p:txBody>
          <a:bodyPr wrap="square" lIns="0" tIns="0" rIns="0" bIns="0" rtlCol="0" anchor="ctr"/>
          <a:lstStyle/>
          <a:p>
            <a:pPr indent="0" marL="0">
              <a:buNone/>
            </a:pPr>
            <a:r>
              <a:rPr lang="el-GR" altLang="en-US" sz="1220" b="1" dirty="0">
                <a:solidFill>
                  <a:srgbClr val="854D0E"/>
                </a:solidFill>
                <a:latin typeface="Calibri" pitchFamily="34" charset="0"/>
                <a:ea typeface="Calibri" pitchFamily="34" charset="-122"/>
                <a:cs typeface="Calibri" pitchFamily="34" charset="-120"/>
              </a:rPr>
              <a:t>Η ενότητα είναι προκαταρκτική εκπαίδευση: δεν αντικαθιστά την άδεια χειριστή και την πρακτική εκπαίδευση από εξουσιοδοτημένους φορείς.</a:t>
            </a:r>
            <a:endParaRPr lang="el-GR" sz="122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ΠΕΔΙΟ</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Πού καλύπτονται τα θέματα του άρθρου 7.4;</a:t>
            </a:r>
            <a:endParaRPr lang="el-GR" sz="27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743200"/>
                <a:gridCol w="4343400"/>
                <a:gridCol w="4007815"/>
              </a:tblGrid>
              <a:tr h="0">
                <a:tc>
                  <a:txBody>
                    <a:bodyPr/>
                    <a:lstStyle/>
                    <a:p>
                      <a:pPr indent="0" marL="0">
                        <a:buNone/>
                      </a:pPr>
                      <a:r>
                        <a:rPr lang="el-GR" sz="1080" b="1" dirty="0">
                          <a:solidFill>
                            <a:srgbClr val="FFFFFF"/>
                          </a:solidFill>
                          <a:latin typeface="Calibri" pitchFamily="34" charset="0"/>
                          <a:ea typeface="Calibri" pitchFamily="34" charset="-122"/>
                          <a:cs typeface="Calibri" pitchFamily="34" charset="-120"/>
                        </a:rPr>
                        <a:t>Θέμα προδιαγραφών</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080" b="1" dirty="0">
                          <a:solidFill>
                            <a:srgbClr val="FFFFFF"/>
                          </a:solidFill>
                          <a:latin typeface="Calibri" pitchFamily="34" charset="0"/>
                          <a:ea typeface="Calibri" pitchFamily="34" charset="-122"/>
                          <a:cs typeface="Calibri" pitchFamily="34" charset="-120"/>
                        </a:rPr>
                        <a:t>Πού στην ενότητα</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080" b="1" dirty="0">
                          <a:solidFill>
                            <a:srgbClr val="FFFFFF"/>
                          </a:solidFill>
                          <a:latin typeface="Calibri" pitchFamily="34" charset="0"/>
                          <a:ea typeface="Calibri" pitchFamily="34" charset="-122"/>
                          <a:cs typeface="Calibri" pitchFamily="34" charset="-120"/>
                        </a:rPr>
                        <a:t>Δραστηριότητα στην πλατφόρμα</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el-GR" sz="1080" b="1" dirty="0">
                          <a:solidFill>
                            <a:srgbClr val="1B2420"/>
                          </a:solidFill>
                          <a:latin typeface="Calibri" pitchFamily="34" charset="0"/>
                          <a:ea typeface="Calibri" pitchFamily="34" charset="-122"/>
                          <a:cs typeface="Calibri" pitchFamily="34" charset="-120"/>
                        </a:rPr>
                        <a:t>Χρήσεις στη γεωργία</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Μάθημα 1: παρατήρηση και εφαρμογή, έξι τομείς του FAO</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Αντιστοίχιση: πεδίο χρήσης και εργασία του drone</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080" b="1" dirty="0">
                          <a:solidFill>
                            <a:srgbClr val="1B2420"/>
                          </a:solidFill>
                          <a:latin typeface="Calibri" pitchFamily="34" charset="0"/>
                          <a:ea typeface="Calibri" pitchFamily="34" charset="-122"/>
                          <a:cs typeface="Calibri" pitchFamily="34" charset="-120"/>
                        </a:rPr>
                        <a:t>Εξαρτήματα και αρχές λειτουργίας</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Μαθήματα 2-3: τύποι, εξαρτήματα, ελεγκτής πτήσης, μπαταρία</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Ταξινόμηση· εξερεύνηση εξαρτημάτων στην εικόνα</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080" b="1" dirty="0">
                          <a:solidFill>
                            <a:srgbClr val="1B2420"/>
                          </a:solidFill>
                          <a:latin typeface="Calibri" pitchFamily="34" charset="0"/>
                          <a:ea typeface="Calibri" pitchFamily="34" charset="-122"/>
                          <a:cs typeface="Calibri" pitchFamily="34" charset="-120"/>
                        </a:rPr>
                        <a:t>Γεωργική απεικόνιση</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Μάθημα 3: RGB, πολυφασματική, θερμική, LiDAR, RTK</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Αντιστοίχιση: τι μετρά ο αισθητήρας;</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080" b="1" dirty="0">
                          <a:solidFill>
                            <a:srgbClr val="1B2420"/>
                          </a:solidFill>
                          <a:latin typeface="Calibri" pitchFamily="34" charset="0"/>
                          <a:ea typeface="Calibri" pitchFamily="34" charset="-122"/>
                          <a:cs typeface="Calibri" pitchFamily="34" charset="-120"/>
                        </a:rPr>
                        <a:t>Παρακολούθηση υγείας φυτών</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Μαθήματα 3-4: NDVI, υδατική καταπόνηση</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Συνεδρία 3: επιτόπιος έλεγχος από χάρτη NDVI</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080" b="1" dirty="0">
                          <a:solidFill>
                            <a:srgbClr val="1B2420"/>
                          </a:solidFill>
                          <a:latin typeface="Calibri" pitchFamily="34" charset="0"/>
                          <a:ea typeface="Calibri" pitchFamily="34" charset="-122"/>
                          <a:cs typeface="Calibri" pitchFamily="34" charset="-120"/>
                        </a:rPr>
                        <a:t>Ανάλυση εδάφους και καλλιέργειας</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Μαθήματα 4 και 9: ορθομωσαϊκό, μοντέλο επιφάνειας, δέντρο και ζώνη</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Σενάριο απόφασης: πορτοκαλιές που κιτρινίζουν</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080" b="1" dirty="0">
                          <a:solidFill>
                            <a:srgbClr val="1B2420"/>
                          </a:solidFill>
                          <a:latin typeface="Calibri" pitchFamily="34" charset="0"/>
                          <a:ea typeface="Calibri" pitchFamily="34" charset="-122"/>
                          <a:cs typeface="Calibri" pitchFamily="34" charset="-120"/>
                        </a:rPr>
                        <a:t>Διαδικασίες συλλογής δεδομένων</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Μάθημα 4: GSD, επικάλυψη, απόσταση γραμμών</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Σχεδιαστής πτήσης χαρτογράφησης</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080" b="1" dirty="0">
                          <a:solidFill>
                            <a:srgbClr val="1B2420"/>
                          </a:solidFill>
                          <a:latin typeface="Calibri" pitchFamily="34" charset="0"/>
                          <a:ea typeface="Calibri" pitchFamily="34" charset="-122"/>
                          <a:cs typeface="Calibri" pitchFamily="34" charset="-120"/>
                        </a:rPr>
                        <a:t>Σχεδιασμός πτήσης</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Μαθήματα 4-5· βήμα σχεδίου στις Συνεδρίες 2-4</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Διαδρομή, ύψος, ταχύτητα, επικάλυψη στην προσομοίωση</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080" b="1" dirty="0">
                          <a:solidFill>
                            <a:srgbClr val="1B2420"/>
                          </a:solidFill>
                          <a:latin typeface="Calibri" pitchFamily="34" charset="0"/>
                          <a:ea typeface="Calibri" pitchFamily="34" charset="-122"/>
                          <a:cs typeface="Calibri" pitchFamily="34" charset="-120"/>
                        </a:rPr>
                        <a:t>Αρχές ασφαλούς πτήσης</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Μαθήματα 5-6: λίστα ελέγχου, διασπορά, νομοθεσία</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Ταξινόμηση· απόφαση επιστροφής· ομαδοποίηση κανόνων</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080" b="1" dirty="0">
                          <a:solidFill>
                            <a:srgbClr val="1B2420"/>
                          </a:solidFill>
                          <a:latin typeface="Calibri" pitchFamily="34" charset="0"/>
                          <a:ea typeface="Calibri" pitchFamily="34" charset="-122"/>
                          <a:cs typeface="Calibri" pitchFamily="34" charset="-120"/>
                        </a:rPr>
                        <a:t>Παραγωγή γεωργικών δεδομένων</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Μάθημα 4 και Συνεδρία 3: από τη φωτογραφία στον χάρτη</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Αποστολή χαρτογράφησης</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080" b="1" dirty="0">
                          <a:solidFill>
                            <a:srgbClr val="1B2420"/>
                          </a:solidFill>
                          <a:latin typeface="Calibri" pitchFamily="34" charset="0"/>
                          <a:ea typeface="Calibri" pitchFamily="34" charset="-122"/>
                          <a:cs typeface="Calibri" pitchFamily="34" charset="-120"/>
                        </a:rPr>
                        <a:t>Αξιοποίηση των δεδομένων</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Μάθημα 9: παρατήρηση, επιβεβαίωση, εφαρμογή, παρακολούθηση</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Ανάγνωση καταγραφής πτήσης· πλέγμα NDVI</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080" b="1" dirty="0">
                          <a:solidFill>
                            <a:srgbClr val="1B2420"/>
                          </a:solidFill>
                          <a:latin typeface="Calibri" pitchFamily="34" charset="0"/>
                          <a:ea typeface="Calibri" pitchFamily="34" charset="-122"/>
                          <a:cs typeface="Calibri" pitchFamily="34" charset="-120"/>
                        </a:rPr>
                        <a:t>Προσομοίωση και παραδείγματα</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Μέρος 4: τέσσερις συνεδρίες σε 2D, 3D και AR</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080" dirty="0">
                          <a:solidFill>
                            <a:srgbClr val="1B2420"/>
                          </a:solidFill>
                          <a:latin typeface="Calibri" pitchFamily="34" charset="0"/>
                          <a:ea typeface="Calibri" pitchFamily="34" charset="-122"/>
                          <a:cs typeface="Calibri" pitchFamily="34" charset="-120"/>
                        </a:rPr>
                        <a:t>Ελεύθερη πτήση, ψεκασμός, χαρτογράφηση, αποστολή AR</a:t>
                      </a:r>
                      <a:endParaRPr lang="el-G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5</a:t>
            </a:r>
            <a:endParaRPr lang="el-GR"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01</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1</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Τεχνολογία γεωργικού drone</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Τι κάνει το drone στη γεωργία, οι τύποι του, τα εξαρτήματα και η διαδρομή από τη φωτογραφία στον χάρτη</a:t>
            </a:r>
            <a:endParaRPr lang="el-GR" sz="1530" dirty="0"/>
          </a:p>
        </p:txBody>
      </p:sp>
      <p:sp>
        <p:nvSpPr>
          <p:cNvPr id="7" name="Shape 4"/>
          <p:cNvSpPr/>
          <p:nvPr/>
        </p:nvSpPr>
        <p:spPr>
          <a:xfrm>
            <a:off x="548640" y="5244839"/>
            <a:ext cx="1305032"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305032"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Μαθήματα 1-4</a:t>
            </a:r>
            <a:endParaRPr lang="el-GR" sz="1040" dirty="0"/>
          </a:p>
        </p:txBody>
      </p:sp>
      <p:sp>
        <p:nvSpPr>
          <p:cNvPr id="9" name="Shape 6"/>
          <p:cNvSpPr/>
          <p:nvPr/>
        </p:nvSpPr>
        <p:spPr>
          <a:xfrm>
            <a:off x="1963400" y="5244839"/>
            <a:ext cx="936528"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963400" y="5244839"/>
            <a:ext cx="936528"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47 λεπ.</a:t>
            </a:r>
            <a:endParaRPr lang="el-GR" sz="1040" dirty="0"/>
          </a:p>
        </p:txBody>
      </p:sp>
      <p:sp>
        <p:nvSpPr>
          <p:cNvPr id="11" name="Shape 8"/>
          <p:cNvSpPr/>
          <p:nvPr/>
        </p:nvSpPr>
        <p:spPr>
          <a:xfrm>
            <a:off x="3009656"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009656" y="5244839"/>
            <a:ext cx="1010229"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4 βίντεο</a:t>
            </a:r>
            <a:endParaRPr lang="el-GR" sz="1040" dirty="0"/>
          </a:p>
        </p:txBody>
      </p:sp>
      <p:sp>
        <p:nvSpPr>
          <p:cNvPr id="13" name="Shape 10"/>
          <p:cNvSpPr/>
          <p:nvPr/>
        </p:nvSpPr>
        <p:spPr>
          <a:xfrm>
            <a:off x="4129613"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4129613"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6 δραστηριότητες</a:t>
            </a:r>
            <a:endParaRPr lang="el-GR" sz="1040" dirty="0"/>
          </a:p>
        </p:txBody>
      </p:sp>
      <p:pic>
        <p:nvPicPr>
          <p:cNvPr id="15" name="Image 1" descr="/root/kozan-akilli-tarim/sunum/build/cache/m4-el-l01-dcba78d0-1400-0.03.png">    </p:cNvPr>
          <p:cNvPicPr>
            <a:picLocks noChangeAspect="1"/>
          </p:cNvPicPr>
          <p:nvPr/>
        </p:nvPicPr>
        <p:blipFill>
          <a:blip r:embed="rId2"/>
          <a:stretch>
            <a:fillRect/>
          </a:stretch>
        </p:blipFill>
        <p:spPr>
          <a:xfrm>
            <a:off x="8778327" y="2818362"/>
            <a:ext cx="2605867" cy="1302933"/>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6</a:t>
            </a:r>
            <a:endParaRPr lang="el-GR"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1 · ΧΡΗΣΕΙΣ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Το drone κάνει δύο δουλειές: βλέπει και εφαρμόζει</a:t>
            </a:r>
            <a:endParaRPr lang="el-GR" sz="2700" dirty="0"/>
          </a:p>
        </p:txBody>
      </p:sp>
      <p:sp>
        <p:nvSpPr>
          <p:cNvPr id="4" name="Text 2"/>
          <p:cNvSpPr txBox="1"/>
          <p:nvPr/>
        </p:nvSpPr>
        <p:spPr>
          <a:xfrm>
            <a:off x="548640" y="2231098"/>
            <a:ext cx="566928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Παρατήρηση: </a:t>
            </a:r>
            <a:r>
              <a:rPr lang="el-GR" altLang="en-US" sz="1530" dirty="0">
                <a:solidFill>
                  <a:srgbClr val="3A4540"/>
                </a:solidFill>
                <a:latin typeface="Calibri" pitchFamily="34" charset="0"/>
                <a:ea typeface="Calibri" pitchFamily="34" charset="-122"/>
                <a:cs typeface="Calibri" pitchFamily="34" charset="-120"/>
              </a:rPr>
              <a:t>Συλλέγει δεδομένα με κάμερα ή αισθητήρα· προκύπτουν χάρτες, δείκτες υγείας φυτών και μετρήσεις δέντρων.</a:t>
            </a:r>
            <a:endParaRPr lang="el-GR" sz="1530" dirty="0"/>
          </a:p>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Εφαρμογή: </a:t>
            </a:r>
            <a:r>
              <a:rPr lang="el-GR" altLang="en-US" sz="1530" dirty="0">
                <a:solidFill>
                  <a:srgbClr val="3A4540"/>
                </a:solidFill>
                <a:latin typeface="Calibri" pitchFamily="34" charset="0"/>
                <a:ea typeface="Calibri" pitchFamily="34" charset="-122"/>
                <a:cs typeface="Calibri" pitchFamily="34" charset="-120"/>
              </a:rPr>
              <a:t>Μεταφέρει δεξαμενή· αφήνει φυτοπροστατευτικό προϊόν, υγρό λίπασμα ή σπόρο.</a:t>
            </a:r>
            <a:endParaRPr lang="el-GR" sz="1530" dirty="0"/>
          </a:p>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Σύνδεση των δύο: </a:t>
            </a:r>
            <a:r>
              <a:rPr lang="el-GR" altLang="en-US" sz="1530" dirty="0">
                <a:solidFill>
                  <a:srgbClr val="3A4540"/>
                </a:solidFill>
                <a:latin typeface="Calibri" pitchFamily="34" charset="0"/>
                <a:ea typeface="Calibri" pitchFamily="34" charset="-122"/>
                <a:cs typeface="Calibri" pitchFamily="34" charset="-120"/>
              </a:rPr>
              <a:t>Η προβληματική περιοχή εντοπίζεται πρώτα με την εικόνα και η εφαρμογή γίνεται μόνο εκεί.</a:t>
            </a:r>
            <a:endParaRPr lang="el-GR" sz="1530" dirty="0"/>
          </a:p>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Περιορισμοί: </a:t>
            </a:r>
            <a:r>
              <a:rPr lang="el-GR" altLang="en-US" sz="1530" dirty="0">
                <a:solidFill>
                  <a:srgbClr val="3A4540"/>
                </a:solidFill>
                <a:latin typeface="Calibri" pitchFamily="34" charset="0"/>
                <a:ea typeface="Calibri" pitchFamily="34" charset="-122"/>
                <a:cs typeface="Calibri" pitchFamily="34" charset="-120"/>
              </a:rPr>
              <a:t>Μικρή διάρκεια πτήσης, καιρός, νομοθεσία, αρχικό κόστος και ασθενής συνδεσιμότητα στην ύπαιθρο.</a:t>
            </a:r>
            <a:endParaRPr lang="el-GR" sz="1530" dirty="0"/>
          </a:p>
        </p:txBody>
      </p:sp>
      <p:pic>
        <p:nvPicPr>
          <p:cNvPr id="5" name="Image 0" descr="/root/kozan-akilli-tarim/sunum/build/cache/m4-el-l01-dcba78d0-1800-0.jpg">    </p:cNvPr>
          <p:cNvPicPr>
            <a:picLocks noChangeAspect="1"/>
          </p:cNvPicPr>
          <p:nvPr/>
        </p:nvPicPr>
        <p:blipFill>
          <a:blip r:embed="rId1"/>
          <a:stretch>
            <a:fillRect/>
          </a:stretch>
        </p:blipFill>
        <p:spPr>
          <a:xfrm>
            <a:off x="7065508" y="2231098"/>
            <a:ext cx="4141439" cy="2070720"/>
          </a:xfrm>
          <a:prstGeom prst="rect">
            <a:avLst/>
          </a:prstGeom>
        </p:spPr>
      </p:pic>
      <p:sp>
        <p:nvSpPr>
          <p:cNvPr id="6" name="Text 3"/>
          <p:cNvSpPr txBox="1"/>
          <p:nvPr/>
        </p:nvSpPr>
        <p:spPr>
          <a:xfrm>
            <a:off x="6629400" y="4377350"/>
            <a:ext cx="5013655" cy="302129"/>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Το drone παρατήρησης καταγράφει από ψηλά· το drone εφαρμογής εργάζεται λίγα μέτρα πάνω από το φυτό.</a:t>
            </a:r>
            <a:endParaRPr lang="el-G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FAO και ITU (2018)· OECD (2021)</a:t>
            </a:r>
            <a:endParaRPr lang="el-G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7</a:t>
            </a:r>
            <a:endParaRPr lang="el-GR" sz="900" dirty="0"/>
          </a:p>
        </p:txBody>
      </p:sp>
      <p:sp>
        <p:nvSpPr>
          <p:cNvPr id="10" name="Shape 6"/>
          <p:cNvSpPr/>
          <p:nvPr/>
        </p:nvSpPr>
        <p:spPr>
          <a:xfrm>
            <a:off x="548640" y="4753879"/>
            <a:ext cx="3515258" cy="830856"/>
          </a:xfrm>
          <a:prstGeom prst="roundRect">
            <a:avLst>
              <a:gd name="adj" fmla="val 11006"/>
            </a:avLst>
          </a:prstGeom>
          <a:solidFill>
            <a:srgbClr val="F5F6F1"/>
          </a:solidFill>
          <a:ln w="9525">
            <a:solidFill>
              <a:srgbClr val="DFE6DC"/>
            </a:solidFill>
            <a:prstDash val="solid"/>
          </a:ln>
        </p:spPr>
      </p:sp>
      <p:sp>
        <p:nvSpPr>
          <p:cNvPr id="11" name="Text 7"/>
          <p:cNvSpPr txBox="1"/>
          <p:nvPr/>
        </p:nvSpPr>
        <p:spPr>
          <a:xfrm>
            <a:off x="777240" y="4753879"/>
            <a:ext cx="1600200" cy="830856"/>
          </a:xfrm>
          <a:prstGeom prst="rect">
            <a:avLst/>
          </a:prstGeom>
          <a:noFill/>
          <a:ln/>
        </p:spPr>
        <p:txBody>
          <a:bodyPr wrap="square" lIns="0" tIns="0" rIns="0" bIns="0" rtlCol="0" anchor="ctr"/>
          <a:lstStyle/>
          <a:p>
            <a:pPr indent="0" marL="0">
              <a:buNone/>
            </a:pPr>
            <a:r>
              <a:rPr lang="el-GR" altLang="en-US" sz="2160" b="1" dirty="0">
                <a:solidFill>
                  <a:srgbClr val="16602D"/>
                </a:solidFill>
                <a:latin typeface="Calibri" pitchFamily="34" charset="0"/>
                <a:ea typeface="Calibri" pitchFamily="34" charset="-122"/>
                <a:cs typeface="Calibri" pitchFamily="34" charset="-120"/>
              </a:rPr>
              <a:t>Δεκ. 1980</a:t>
            </a:r>
            <a:endParaRPr lang="el-GR" sz="2160" dirty="0"/>
          </a:p>
        </p:txBody>
      </p:sp>
      <p:sp>
        <p:nvSpPr>
          <p:cNvPr id="12" name="Text 8"/>
          <p:cNvSpPr txBox="1"/>
          <p:nvPr/>
        </p:nvSpPr>
        <p:spPr>
          <a:xfrm>
            <a:off x="2377440" y="4753879"/>
            <a:ext cx="1503578" cy="830856"/>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Πρώτος ψεκασμός με μη επανδρωμένο ελικόπτερο στην Ιαπωνία</a:t>
            </a:r>
            <a:endParaRPr lang="el-GR" sz="1170" dirty="0"/>
          </a:p>
        </p:txBody>
      </p:sp>
      <p:sp>
        <p:nvSpPr>
          <p:cNvPr id="13" name="Shape 9"/>
          <p:cNvSpPr/>
          <p:nvPr/>
        </p:nvSpPr>
        <p:spPr>
          <a:xfrm>
            <a:off x="4338218" y="4753879"/>
            <a:ext cx="3515258" cy="830856"/>
          </a:xfrm>
          <a:prstGeom prst="roundRect">
            <a:avLst>
              <a:gd name="adj" fmla="val 11006"/>
            </a:avLst>
          </a:prstGeom>
          <a:solidFill>
            <a:srgbClr val="F5F6F1"/>
          </a:solidFill>
          <a:ln w="9525">
            <a:solidFill>
              <a:srgbClr val="DFE6DC"/>
            </a:solidFill>
            <a:prstDash val="solid"/>
          </a:ln>
        </p:spPr>
      </p:sp>
      <p:sp>
        <p:nvSpPr>
          <p:cNvPr id="14" name="Text 10"/>
          <p:cNvSpPr txBox="1"/>
          <p:nvPr/>
        </p:nvSpPr>
        <p:spPr>
          <a:xfrm>
            <a:off x="4566818" y="4753879"/>
            <a:ext cx="1600200" cy="830856"/>
          </a:xfrm>
          <a:prstGeom prst="rect">
            <a:avLst/>
          </a:prstGeom>
          <a:noFill/>
          <a:ln/>
        </p:spPr>
        <p:txBody>
          <a:bodyPr wrap="square" lIns="0" tIns="0" rIns="0" bIns="0" rtlCol="0" anchor="ctr"/>
          <a:lstStyle/>
          <a:p>
            <a:pPr indent="0" marL="0">
              <a:buNone/>
            </a:pPr>
            <a:r>
              <a:rPr lang="el-GR" altLang="en-US" sz="2160" b="1" dirty="0">
                <a:solidFill>
                  <a:srgbClr val="16602D"/>
                </a:solidFill>
                <a:latin typeface="Calibri" pitchFamily="34" charset="0"/>
                <a:ea typeface="Calibri" pitchFamily="34" charset="-122"/>
                <a:cs typeface="Calibri" pitchFamily="34" charset="-120"/>
              </a:rPr>
              <a:t>30+ έτη</a:t>
            </a:r>
            <a:endParaRPr lang="el-GR" sz="2160" dirty="0"/>
          </a:p>
        </p:txBody>
      </p:sp>
      <p:sp>
        <p:nvSpPr>
          <p:cNvPr id="15" name="Text 11"/>
          <p:cNvSpPr txBox="1"/>
          <p:nvPr/>
        </p:nvSpPr>
        <p:spPr>
          <a:xfrm>
            <a:off x="6167018" y="4753879"/>
            <a:ext cx="1503578" cy="830856"/>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Εμπορική χρήση σε Κίνα, Ιαπωνία και Κορέα (OECD, 2021)</a:t>
            </a:r>
            <a:endParaRPr lang="el-GR" sz="1170" dirty="0"/>
          </a:p>
        </p:txBody>
      </p:sp>
      <p:sp>
        <p:nvSpPr>
          <p:cNvPr id="16" name="Shape 12"/>
          <p:cNvSpPr/>
          <p:nvPr/>
        </p:nvSpPr>
        <p:spPr>
          <a:xfrm>
            <a:off x="8127797" y="4753879"/>
            <a:ext cx="3515258" cy="830856"/>
          </a:xfrm>
          <a:prstGeom prst="roundRect">
            <a:avLst>
              <a:gd name="adj" fmla="val 11006"/>
            </a:avLst>
          </a:prstGeom>
          <a:solidFill>
            <a:srgbClr val="F5F6F1"/>
          </a:solidFill>
          <a:ln w="9525">
            <a:solidFill>
              <a:srgbClr val="DFE6DC"/>
            </a:solidFill>
            <a:prstDash val="solid"/>
          </a:ln>
        </p:spPr>
      </p:sp>
      <p:sp>
        <p:nvSpPr>
          <p:cNvPr id="17" name="Text 13"/>
          <p:cNvSpPr txBox="1"/>
          <p:nvPr/>
        </p:nvSpPr>
        <p:spPr>
          <a:xfrm>
            <a:off x="8356397" y="4753879"/>
            <a:ext cx="1600200" cy="830856"/>
          </a:xfrm>
          <a:prstGeom prst="rect">
            <a:avLst/>
          </a:prstGeom>
          <a:noFill/>
          <a:ln/>
        </p:spPr>
        <p:txBody>
          <a:bodyPr wrap="square" lIns="0" tIns="0" rIns="0" bIns="0" rtlCol="0" anchor="ctr"/>
          <a:lstStyle/>
          <a:p>
            <a:pPr indent="0" marL="0">
              <a:buNone/>
            </a:pPr>
            <a:r>
              <a:rPr lang="el-GR" altLang="en-US" sz="2160" b="1" dirty="0">
                <a:solidFill>
                  <a:srgbClr val="16602D"/>
                </a:solidFill>
                <a:latin typeface="Calibri" pitchFamily="34" charset="0"/>
                <a:ea typeface="Calibri" pitchFamily="34" charset="-122"/>
                <a:cs typeface="Calibri" pitchFamily="34" charset="-120"/>
              </a:rPr>
              <a:t>40 L</a:t>
            </a:r>
            <a:endParaRPr lang="el-GR" sz="2160" dirty="0"/>
          </a:p>
        </p:txBody>
      </p:sp>
      <p:sp>
        <p:nvSpPr>
          <p:cNvPr id="18" name="Text 14"/>
          <p:cNvSpPr txBox="1"/>
          <p:nvPr/>
        </p:nvSpPr>
        <p:spPr>
          <a:xfrm>
            <a:off x="9956597" y="4753879"/>
            <a:ext cx="1503578" cy="830856"/>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Δεξαμενή ενός σύγχρονου μεγάλου drone ψεκασμού</a:t>
            </a:r>
            <a:endParaRPr lang="el-GR" sz="117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1203858"/>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Οι έξι τομείς χρήσης κατά FAO και ITU</a:t>
            </a:r>
            <a:endParaRPr lang="el-GR" sz="2700" dirty="0"/>
          </a:p>
        </p:txBody>
      </p:sp>
      <p:sp>
        <p:nvSpPr>
          <p:cNvPr id="3" name="Shape 1"/>
          <p:cNvSpPr/>
          <p:nvPr/>
        </p:nvSpPr>
        <p:spPr>
          <a:xfrm>
            <a:off x="548640" y="1959182"/>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4" name="Shape 2"/>
          <p:cNvSpPr/>
          <p:nvPr/>
        </p:nvSpPr>
        <p:spPr>
          <a:xfrm>
            <a:off x="826554" y="2148012"/>
            <a:ext cx="468301" cy="468301"/>
          </a:xfrm>
          <a:prstGeom prst="ellipse">
            <a:avLst/>
          </a:prstGeom>
          <a:solidFill>
            <a:srgbClr val="E6F3EA"/>
          </a:solidFill>
          <a:ln w="12700">
            <a:solidFill>
              <a:srgbClr val="E6F3EA"/>
            </a:solidFill>
            <a:prstDash val="solid"/>
          </a:ln>
        </p:spPr>
      </p:sp>
      <p:sp>
        <p:nvSpPr>
          <p:cNvPr id="5" name="Text 3"/>
          <p:cNvSpPr txBox="1"/>
          <p:nvPr/>
        </p:nvSpPr>
        <p:spPr>
          <a:xfrm>
            <a:off x="826554" y="2148012"/>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1</a:t>
            </a:r>
            <a:endParaRPr lang="el-GR" sz="1130" dirty="0"/>
          </a:p>
        </p:txBody>
      </p:sp>
      <p:sp>
        <p:nvSpPr>
          <p:cNvPr id="6" name="Text 4"/>
          <p:cNvSpPr txBox="1"/>
          <p:nvPr/>
        </p:nvSpPr>
        <p:spPr>
          <a:xfrm>
            <a:off x="777240" y="2714505"/>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Ανάλυση εδάφους και αγρού</a:t>
            </a:r>
            <a:endParaRPr lang="el-GR" sz="1530" dirty="0"/>
          </a:p>
        </p:txBody>
      </p:sp>
      <p:sp>
        <p:nvSpPr>
          <p:cNvPr id="7" name="Text 5"/>
          <p:cNvSpPr txBox="1"/>
          <p:nvPr/>
        </p:nvSpPr>
        <p:spPr>
          <a:xfrm>
            <a:off x="777240" y="3182806"/>
            <a:ext cx="3058058" cy="415428"/>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Ο τρισδιάστατος χάρτης βοηθά στη σπορά και στη θρεπτική κατάσταση.</a:t>
            </a:r>
            <a:endParaRPr lang="el-GR" sz="1220" dirty="0"/>
          </a:p>
        </p:txBody>
      </p:sp>
      <p:sp>
        <p:nvSpPr>
          <p:cNvPr id="8" name="Shape 6"/>
          <p:cNvSpPr/>
          <p:nvPr/>
        </p:nvSpPr>
        <p:spPr>
          <a:xfrm>
            <a:off x="4338218" y="1959182"/>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9" name="Shape 7"/>
          <p:cNvSpPr/>
          <p:nvPr/>
        </p:nvSpPr>
        <p:spPr>
          <a:xfrm>
            <a:off x="4616132" y="2148012"/>
            <a:ext cx="468301" cy="468301"/>
          </a:xfrm>
          <a:prstGeom prst="ellipse">
            <a:avLst/>
          </a:prstGeom>
          <a:solidFill>
            <a:srgbClr val="FBF1DC"/>
          </a:solidFill>
          <a:ln w="12700">
            <a:solidFill>
              <a:srgbClr val="FBF1DC"/>
            </a:solidFill>
            <a:prstDash val="solid"/>
          </a:ln>
        </p:spPr>
      </p:sp>
      <p:sp>
        <p:nvSpPr>
          <p:cNvPr id="10" name="Text 8"/>
          <p:cNvSpPr txBox="1"/>
          <p:nvPr/>
        </p:nvSpPr>
        <p:spPr>
          <a:xfrm>
            <a:off x="4616132" y="2148012"/>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2</a:t>
            </a:r>
            <a:endParaRPr lang="el-GR" sz="1130" dirty="0"/>
          </a:p>
        </p:txBody>
      </p:sp>
      <p:sp>
        <p:nvSpPr>
          <p:cNvPr id="11" name="Text 9"/>
          <p:cNvSpPr txBox="1"/>
          <p:nvPr/>
        </p:nvSpPr>
        <p:spPr>
          <a:xfrm>
            <a:off x="4566818" y="2714505"/>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Σπορά</a:t>
            </a:r>
            <a:endParaRPr lang="el-GR" sz="1530" dirty="0"/>
          </a:p>
        </p:txBody>
      </p:sp>
      <p:sp>
        <p:nvSpPr>
          <p:cNvPr id="12" name="Text 10"/>
          <p:cNvSpPr txBox="1"/>
          <p:nvPr/>
        </p:nvSpPr>
        <p:spPr>
          <a:xfrm>
            <a:off x="4566818" y="3182806"/>
            <a:ext cx="3058058" cy="415428"/>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Ορισμένα συστήματα ρίχνουν τον σπόρο στο έδαφος μαζί με θρεπτικά στοιχεία.</a:t>
            </a:r>
            <a:endParaRPr lang="el-GR" sz="1220" dirty="0"/>
          </a:p>
        </p:txBody>
      </p:sp>
      <p:sp>
        <p:nvSpPr>
          <p:cNvPr id="13" name="Shape 11"/>
          <p:cNvSpPr/>
          <p:nvPr/>
        </p:nvSpPr>
        <p:spPr>
          <a:xfrm>
            <a:off x="8127797" y="1959182"/>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4" name="Shape 12"/>
          <p:cNvSpPr/>
          <p:nvPr/>
        </p:nvSpPr>
        <p:spPr>
          <a:xfrm>
            <a:off x="8405710" y="2148012"/>
            <a:ext cx="468301" cy="468301"/>
          </a:xfrm>
          <a:prstGeom prst="ellipse">
            <a:avLst/>
          </a:prstGeom>
          <a:solidFill>
            <a:srgbClr val="E2F2F6"/>
          </a:solidFill>
          <a:ln w="12700">
            <a:solidFill>
              <a:srgbClr val="E2F2F6"/>
            </a:solidFill>
            <a:prstDash val="solid"/>
          </a:ln>
        </p:spPr>
      </p:sp>
      <p:sp>
        <p:nvSpPr>
          <p:cNvPr id="15" name="Text 13"/>
          <p:cNvSpPr txBox="1"/>
          <p:nvPr/>
        </p:nvSpPr>
        <p:spPr>
          <a:xfrm>
            <a:off x="8405710" y="2148012"/>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3</a:t>
            </a:r>
            <a:endParaRPr lang="el-GR" sz="1130" dirty="0"/>
          </a:p>
        </p:txBody>
      </p:sp>
      <p:sp>
        <p:nvSpPr>
          <p:cNvPr id="16" name="Text 14"/>
          <p:cNvSpPr txBox="1"/>
          <p:nvPr/>
        </p:nvSpPr>
        <p:spPr>
          <a:xfrm>
            <a:off x="8356397" y="2714505"/>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Ψεκασμός</a:t>
            </a:r>
            <a:endParaRPr lang="el-GR" sz="1530" dirty="0"/>
          </a:p>
        </p:txBody>
      </p:sp>
      <p:sp>
        <p:nvSpPr>
          <p:cNvPr id="17" name="Text 15"/>
          <p:cNvSpPr txBox="1"/>
          <p:nvPr/>
        </p:nvSpPr>
        <p:spPr>
          <a:xfrm>
            <a:off x="8356397" y="3182806"/>
            <a:ext cx="3058058" cy="415428"/>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Το drone ρυθμίζει την απόσταση από το έδαφος για ομοιόμορφη διανομή.</a:t>
            </a:r>
            <a:endParaRPr lang="el-GR" sz="1220" dirty="0"/>
          </a:p>
        </p:txBody>
      </p:sp>
      <p:sp>
        <p:nvSpPr>
          <p:cNvPr id="18" name="Shape 16"/>
          <p:cNvSpPr/>
          <p:nvPr/>
        </p:nvSpPr>
        <p:spPr>
          <a:xfrm>
            <a:off x="548640" y="3923023"/>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9" name="Shape 17"/>
          <p:cNvSpPr/>
          <p:nvPr/>
        </p:nvSpPr>
        <p:spPr>
          <a:xfrm>
            <a:off x="826554" y="4111854"/>
            <a:ext cx="468301" cy="468301"/>
          </a:xfrm>
          <a:prstGeom prst="ellipse">
            <a:avLst/>
          </a:prstGeom>
          <a:solidFill>
            <a:srgbClr val="E6F3EA"/>
          </a:solidFill>
          <a:ln w="12700">
            <a:solidFill>
              <a:srgbClr val="E6F3EA"/>
            </a:solidFill>
            <a:prstDash val="solid"/>
          </a:ln>
        </p:spPr>
      </p:sp>
      <p:sp>
        <p:nvSpPr>
          <p:cNvPr id="20" name="Text 18"/>
          <p:cNvSpPr txBox="1"/>
          <p:nvPr/>
        </p:nvSpPr>
        <p:spPr>
          <a:xfrm>
            <a:off x="826554" y="4111854"/>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4</a:t>
            </a:r>
            <a:endParaRPr lang="el-GR" sz="1130" dirty="0"/>
          </a:p>
        </p:txBody>
      </p:sp>
      <p:sp>
        <p:nvSpPr>
          <p:cNvPr id="21" name="Text 19"/>
          <p:cNvSpPr txBox="1"/>
          <p:nvPr/>
        </p:nvSpPr>
        <p:spPr>
          <a:xfrm>
            <a:off x="777240" y="4678347"/>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Παρακολούθηση καλλιέργειας</a:t>
            </a:r>
            <a:endParaRPr lang="el-GR" sz="1530" dirty="0"/>
          </a:p>
        </p:txBody>
      </p:sp>
      <p:sp>
        <p:nvSpPr>
          <p:cNvPr id="22" name="Text 20"/>
          <p:cNvSpPr txBox="1"/>
          <p:nvPr/>
        </p:nvSpPr>
        <p:spPr>
          <a:xfrm>
            <a:off x="777240" y="5146647"/>
            <a:ext cx="3058058" cy="415428"/>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Οι χρονοσειρές εικόνων δείχνουν ανάπτυξη και ζώνες χαμηλής απόδοσης.</a:t>
            </a:r>
            <a:endParaRPr lang="el-GR" sz="1220" dirty="0"/>
          </a:p>
        </p:txBody>
      </p:sp>
      <p:sp>
        <p:nvSpPr>
          <p:cNvPr id="23" name="Shape 21"/>
          <p:cNvSpPr/>
          <p:nvPr/>
        </p:nvSpPr>
        <p:spPr>
          <a:xfrm>
            <a:off x="4338218" y="3923023"/>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4" name="Shape 22"/>
          <p:cNvSpPr/>
          <p:nvPr/>
        </p:nvSpPr>
        <p:spPr>
          <a:xfrm>
            <a:off x="4616132" y="4111854"/>
            <a:ext cx="468301" cy="468301"/>
          </a:xfrm>
          <a:prstGeom prst="ellipse">
            <a:avLst/>
          </a:prstGeom>
          <a:solidFill>
            <a:srgbClr val="FBF1DC"/>
          </a:solidFill>
          <a:ln w="12700">
            <a:solidFill>
              <a:srgbClr val="FBF1DC"/>
            </a:solidFill>
            <a:prstDash val="solid"/>
          </a:ln>
        </p:spPr>
      </p:sp>
      <p:sp>
        <p:nvSpPr>
          <p:cNvPr id="25" name="Text 23"/>
          <p:cNvSpPr txBox="1"/>
          <p:nvPr/>
        </p:nvSpPr>
        <p:spPr>
          <a:xfrm>
            <a:off x="4616132" y="4111854"/>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5</a:t>
            </a:r>
            <a:endParaRPr lang="el-GR" sz="1130" dirty="0"/>
          </a:p>
        </p:txBody>
      </p:sp>
      <p:sp>
        <p:nvSpPr>
          <p:cNvPr id="26" name="Text 24"/>
          <p:cNvSpPr txBox="1"/>
          <p:nvPr/>
        </p:nvSpPr>
        <p:spPr>
          <a:xfrm>
            <a:off x="4566818" y="4678347"/>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Άρδευση</a:t>
            </a:r>
            <a:endParaRPr lang="el-GR" sz="1530" dirty="0"/>
          </a:p>
        </p:txBody>
      </p:sp>
      <p:sp>
        <p:nvSpPr>
          <p:cNvPr id="27" name="Text 25"/>
          <p:cNvSpPr txBox="1"/>
          <p:nvPr/>
        </p:nvSpPr>
        <p:spPr>
          <a:xfrm>
            <a:off x="4566818" y="5146647"/>
            <a:ext cx="3058058" cy="415428"/>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Θερμικοί ή πολυφασματικοί αισθητήρες δείχνουν τα σημεία που μένουν ξηρά.</a:t>
            </a:r>
            <a:endParaRPr lang="el-GR" sz="1220" dirty="0"/>
          </a:p>
        </p:txBody>
      </p:sp>
      <p:sp>
        <p:nvSpPr>
          <p:cNvPr id="28" name="Shape 26"/>
          <p:cNvSpPr/>
          <p:nvPr/>
        </p:nvSpPr>
        <p:spPr>
          <a:xfrm>
            <a:off x="8127797" y="3923023"/>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9" name="Shape 27"/>
          <p:cNvSpPr/>
          <p:nvPr/>
        </p:nvSpPr>
        <p:spPr>
          <a:xfrm>
            <a:off x="8405710" y="4111854"/>
            <a:ext cx="468301" cy="468301"/>
          </a:xfrm>
          <a:prstGeom prst="ellipse">
            <a:avLst/>
          </a:prstGeom>
          <a:solidFill>
            <a:srgbClr val="E2F2F6"/>
          </a:solidFill>
          <a:ln w="12700">
            <a:solidFill>
              <a:srgbClr val="E2F2F6"/>
            </a:solidFill>
            <a:prstDash val="solid"/>
          </a:ln>
        </p:spPr>
      </p:sp>
      <p:sp>
        <p:nvSpPr>
          <p:cNvPr id="30" name="Text 28"/>
          <p:cNvSpPr txBox="1"/>
          <p:nvPr/>
        </p:nvSpPr>
        <p:spPr>
          <a:xfrm>
            <a:off x="8405710" y="4111854"/>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6</a:t>
            </a:r>
            <a:endParaRPr lang="el-GR" sz="1130" dirty="0"/>
          </a:p>
        </p:txBody>
      </p:sp>
      <p:sp>
        <p:nvSpPr>
          <p:cNvPr id="31" name="Text 29"/>
          <p:cNvSpPr txBox="1"/>
          <p:nvPr/>
        </p:nvSpPr>
        <p:spPr>
          <a:xfrm>
            <a:off x="8356397" y="4678347"/>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Αξιολόγηση υγείας</a:t>
            </a:r>
            <a:endParaRPr lang="el-GR" sz="1530" dirty="0"/>
          </a:p>
        </p:txBody>
      </p:sp>
      <p:sp>
        <p:nvSpPr>
          <p:cNvPr id="32" name="Text 30"/>
          <p:cNvSpPr txBox="1"/>
          <p:nvPr/>
        </p:nvSpPr>
        <p:spPr>
          <a:xfrm>
            <a:off x="8356397" y="5146647"/>
            <a:ext cx="3058058" cy="415428"/>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Συγκρίνεται το ορατό φως με την ανάκλαση στο εγγύς υπέρυθρο.</a:t>
            </a:r>
            <a:endParaRPr lang="el-GR" sz="1220" dirty="0"/>
          </a:p>
        </p:txBody>
      </p:sp>
      <p:sp>
        <p:nvSpPr>
          <p:cNvPr id="33" name="Text 31"/>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FAO και ITU (2018). E-agriculture in Action: Drones for Agriculture</a:t>
            </a:r>
            <a:endParaRPr lang="el-GR" sz="900" dirty="0"/>
          </a:p>
        </p:txBody>
      </p:sp>
      <p:sp>
        <p:nvSpPr>
          <p:cNvPr id="34" name="Text 3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8</a:t>
            </a:r>
            <a:endParaRPr lang="el-GR"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2 · ΤΥΠΟΙ DRONE</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Τρεις τύποι σκάφους ανάλογα με την αποστολή</a:t>
            </a:r>
            <a:endParaRPr lang="el-GR" sz="27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331720"/>
                <a:gridCol w="2926080"/>
                <a:gridCol w="2926080"/>
                <a:gridCol w="2910535"/>
              </a:tblGrid>
              <a:tr h="0">
                <a:tc>
                  <a:txBody>
                    <a:bodyPr/>
                    <a:lstStyle/>
                    <a:p>
                      <a:pPr indent="0" marL="0">
                        <a:buNone/>
                      </a:pPr>
                      <a:r>
                        <a:rPr lang="el-GR" sz="1350" b="1" dirty="0">
                          <a:solidFill>
                            <a:srgbClr val="FFFFFF"/>
                          </a:solidFill>
                          <a:latin typeface="Calibri" pitchFamily="34" charset="0"/>
                          <a:ea typeface="Calibri" pitchFamily="34" charset="-122"/>
                          <a:cs typeface="Calibri" pitchFamily="34" charset="-120"/>
                        </a:rPr>
                        <a:t>Χαρακτηριστικό</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350" b="1" dirty="0">
                          <a:solidFill>
                            <a:srgbClr val="FFFFFF"/>
                          </a:solidFill>
                          <a:latin typeface="Calibri" pitchFamily="34" charset="0"/>
                          <a:ea typeface="Calibri" pitchFamily="34" charset="-122"/>
                          <a:cs typeface="Calibri" pitchFamily="34" charset="-120"/>
                        </a:rPr>
                        <a:t>Πολυκόπτερο</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350" b="1" dirty="0">
                          <a:solidFill>
                            <a:srgbClr val="FFFFFF"/>
                          </a:solidFill>
                          <a:latin typeface="Calibri" pitchFamily="34" charset="0"/>
                          <a:ea typeface="Calibri" pitchFamily="34" charset="-122"/>
                          <a:cs typeface="Calibri" pitchFamily="34" charset="-120"/>
                        </a:rPr>
                        <a:t>Σταθερής πτέρυγας</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350" b="1" dirty="0">
                          <a:solidFill>
                            <a:srgbClr val="FFFFFF"/>
                          </a:solidFill>
                          <a:latin typeface="Calibri" pitchFamily="34" charset="0"/>
                          <a:ea typeface="Calibri" pitchFamily="34" charset="-122"/>
                          <a:cs typeface="Calibri" pitchFamily="34" charset="-120"/>
                        </a:rPr>
                        <a:t>VTOL</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el-GR" sz="1350" b="1" dirty="0">
                          <a:solidFill>
                            <a:srgbClr val="1B2420"/>
                          </a:solidFill>
                          <a:latin typeface="Calibri" pitchFamily="34" charset="0"/>
                          <a:ea typeface="Calibri" pitchFamily="34" charset="-122"/>
                          <a:cs typeface="Calibri" pitchFamily="34" charset="-120"/>
                        </a:rPr>
                        <a:t>Απογείωση και προσγείωση</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Κατακόρυφη, αρκεί μικρός χώρος</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Εκτόξευση με το χέρι ή διάδρομος, επίπεδος χώρος προσγείωσης</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Κατακόρυφη, αρκεί μικρός χώρος</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350" b="1" dirty="0">
                          <a:solidFill>
                            <a:srgbClr val="1B2420"/>
                          </a:solidFill>
                          <a:latin typeface="Calibri" pitchFamily="34" charset="0"/>
                          <a:ea typeface="Calibri" pitchFamily="34" charset="-122"/>
                          <a:cs typeface="Calibri" pitchFamily="34" charset="-120"/>
                        </a:rPr>
                        <a:t>Αιώρηση</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Ναι</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Όχι</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Μόνο στην απογείωση και προσγείωση</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350" b="1" dirty="0">
                          <a:solidFill>
                            <a:srgbClr val="1B2420"/>
                          </a:solidFill>
                          <a:latin typeface="Calibri" pitchFamily="34" charset="0"/>
                          <a:ea typeface="Calibri" pitchFamily="34" charset="-122"/>
                          <a:cs typeface="Calibri" pitchFamily="34" charset="-120"/>
                        </a:rPr>
                        <a:t>Ενδεικτικός χρόνος πτήσης</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7-43 λεπτά (ανάλογα με το φορτίο)</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έως 90 λεπτά</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έως 59 λεπτά</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350" b="1" dirty="0">
                          <a:solidFill>
                            <a:srgbClr val="1B2420"/>
                          </a:solidFill>
                          <a:latin typeface="Calibri" pitchFamily="34" charset="0"/>
                          <a:ea typeface="Calibri" pitchFamily="34" charset="-122"/>
                          <a:cs typeface="Calibri" pitchFamily="34" charset="-120"/>
                        </a:rPr>
                        <a:t>Ενδεικτική κάλυψη</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Μικρό αγροτεμάχιο, οπωρώνας</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περίπου 220 ha σε μία πτήση από 120 m</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460 ha σε μία πτήση από 120 m</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350" b="1" dirty="0">
                          <a:solidFill>
                            <a:srgbClr val="1B2420"/>
                          </a:solidFill>
                          <a:latin typeface="Calibri" pitchFamily="34" charset="0"/>
                          <a:ea typeface="Calibri" pitchFamily="34" charset="-122"/>
                          <a:cs typeface="Calibri" pitchFamily="34" charset="-120"/>
                        </a:rPr>
                        <a:t>Τυπική εργασία</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Ψεκασμός, στενή παρατήρηση, χάρτης μικρού αγροτεμαχίου</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Χάρτης μεγάλης έκτασης</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Χάρτης μεγάλης έκτασης, ανώμαλο έδαφος</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548640" y="5395904"/>
            <a:ext cx="11094415" cy="415428"/>
          </a:xfrm>
          <a:prstGeom prst="rect">
            <a:avLst/>
          </a:prstGeom>
          <a:noFill/>
          <a:ln/>
        </p:spPr>
        <p:txBody>
          <a:bodyPr wrap="square" lIns="0" tIns="0" rIns="0" bIns="0" rtlCol="0" anchor="t"/>
          <a:lstStyle/>
          <a:p>
            <a:pPr indent="0" marL="0">
              <a:buNone/>
            </a:pPr>
            <a:r>
              <a:rPr lang="el-GR" altLang="en-US" sz="1170" dirty="0">
                <a:solidFill>
                  <a:srgbClr val="3A4540"/>
                </a:solidFill>
                <a:latin typeface="Calibri" pitchFamily="34" charset="0"/>
                <a:ea typeface="Calibri" pitchFamily="34" charset="-122"/>
                <a:cs typeface="Calibri" pitchFamily="34" charset="-120"/>
              </a:rPr>
              <a:t>Drone ψεκασμού με δεξαμενή 40 λίτρων: μέγιστη μάζα απογείωσης 92 kg· αιώρηση 16,5 λεπτά χωρίς φορτίο, 7 λεπτά με πλήρες φορτίο.</a:t>
            </a:r>
            <a:endParaRPr lang="el-GR" sz="117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FAO και ITU (2018)· DJI (2023) Agras T50/T25· DJI Mavic 3M· Wingtra· EagleNXT</a:t>
            </a:r>
            <a:endParaRPr lang="el-G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9</a:t>
            </a:r>
            <a:endParaRPr lang="el-GR"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3 · ΕΞΑΡΤΗΜΑΤΑ ΚΑΙ ΑΡΧΗ ΛΕΙΤΟΥΡΓΙΑΣ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Τα μέρη ενός drone ψεκασμού</a:t>
            </a:r>
            <a:endParaRPr lang="el-GR" sz="2700" dirty="0"/>
          </a:p>
        </p:txBody>
      </p:sp>
      <p:sp>
        <p:nvSpPr>
          <p:cNvPr id="4" name="Text 2"/>
          <p:cNvSpPr txBox="1"/>
          <p:nvPr/>
        </p:nvSpPr>
        <p:spPr>
          <a:xfrm>
            <a:off x="548640" y="2231098"/>
            <a:ext cx="603504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el-GR" altLang="en-US" sz="1400" b="1" dirty="0">
                <a:solidFill>
                  <a:srgbClr val="1B2420"/>
                </a:solidFill>
                <a:latin typeface="Calibri" pitchFamily="34" charset="0"/>
                <a:ea typeface="Calibri" pitchFamily="34" charset="-122"/>
                <a:cs typeface="Calibri" pitchFamily="34" charset="-120"/>
              </a:rPr>
              <a:t>Σκελετός και βραχίονες: </a:t>
            </a:r>
            <a:r>
              <a:rPr lang="el-GR" altLang="en-US" sz="1400" dirty="0">
                <a:solidFill>
                  <a:srgbClr val="3A4540"/>
                </a:solidFill>
                <a:latin typeface="Calibri" pitchFamily="34" charset="0"/>
                <a:ea typeface="Calibri" pitchFamily="34" charset="-122"/>
                <a:cs typeface="Calibri" pitchFamily="34" charset="-120"/>
              </a:rPr>
              <a:t>Ανθρακόνημα ή αλουμίνιο· φέρουν όλα τα εξαρτήματα.</a:t>
            </a:r>
            <a:endParaRPr lang="el-GR" sz="1400" dirty="0"/>
          </a:p>
          <a:p>
            <a:pPr marL="228600" indent="-228600">
              <a:lnSpc>
                <a:spcPct val="105000"/>
              </a:lnSpc>
              <a:spcAft>
                <a:spcPts val="661"/>
              </a:spcAft>
              <a:buSzPct val="100000"/>
              <a:buChar char="•"/>
            </a:pPr>
            <a:r>
              <a:rPr lang="el-GR" altLang="en-US" sz="1400" b="1" dirty="0">
                <a:solidFill>
                  <a:srgbClr val="1B2420"/>
                </a:solidFill>
                <a:latin typeface="Calibri" pitchFamily="34" charset="0"/>
                <a:ea typeface="Calibri" pitchFamily="34" charset="-122"/>
                <a:cs typeface="Calibri" pitchFamily="34" charset="-120"/>
              </a:rPr>
              <a:t>Κινητήρας και ESC: </a:t>
            </a:r>
            <a:r>
              <a:rPr lang="el-GR" altLang="en-US" sz="1400" dirty="0">
                <a:solidFill>
                  <a:srgbClr val="3A4540"/>
                </a:solidFill>
                <a:latin typeface="Calibri" pitchFamily="34" charset="0"/>
                <a:ea typeface="Calibri" pitchFamily="34" charset="-122"/>
                <a:cs typeface="Calibri" pitchFamily="34" charset="-120"/>
              </a:rPr>
              <a:t>Οι κινητήρες χωρίς ψήκτρες περιστρέφουν την προπέλα, το ESC ρυθμίζει τις στροφές.</a:t>
            </a:r>
            <a:endParaRPr lang="el-GR" sz="1400" dirty="0"/>
          </a:p>
          <a:p>
            <a:pPr marL="228600" indent="-228600">
              <a:lnSpc>
                <a:spcPct val="105000"/>
              </a:lnSpc>
              <a:spcAft>
                <a:spcPts val="661"/>
              </a:spcAft>
              <a:buSzPct val="100000"/>
              <a:buChar char="•"/>
            </a:pPr>
            <a:r>
              <a:rPr lang="el-GR" altLang="en-US" sz="1400" b="1" dirty="0">
                <a:solidFill>
                  <a:srgbClr val="1B2420"/>
                </a:solidFill>
                <a:latin typeface="Calibri" pitchFamily="34" charset="0"/>
                <a:ea typeface="Calibri" pitchFamily="34" charset="-122"/>
                <a:cs typeface="Calibri" pitchFamily="34" charset="-120"/>
              </a:rPr>
              <a:t>Ελεγκτής πτήσης: </a:t>
            </a:r>
            <a:r>
              <a:rPr lang="el-GR" altLang="en-US" sz="1400" dirty="0">
                <a:solidFill>
                  <a:srgbClr val="3A4540"/>
                </a:solidFill>
                <a:latin typeface="Calibri" pitchFamily="34" charset="0"/>
                <a:ea typeface="Calibri" pitchFamily="34" charset="-122"/>
                <a:cs typeface="Calibri" pitchFamily="34" charset="-120"/>
              </a:rPr>
              <a:t>Κρατά την ισορροπία με επιταχυνσιόμετρο και γυροσκόπιο και δίνει εντολές στους κινητήρες.</a:t>
            </a:r>
            <a:endParaRPr lang="el-GR" sz="1400" dirty="0"/>
          </a:p>
          <a:p>
            <a:pPr marL="228600" indent="-228600">
              <a:lnSpc>
                <a:spcPct val="105000"/>
              </a:lnSpc>
              <a:spcAft>
                <a:spcPts val="661"/>
              </a:spcAft>
              <a:buSzPct val="100000"/>
              <a:buChar char="•"/>
            </a:pPr>
            <a:r>
              <a:rPr lang="el-GR" altLang="en-US" sz="1400" b="1" dirty="0">
                <a:solidFill>
                  <a:srgbClr val="1B2420"/>
                </a:solidFill>
                <a:latin typeface="Calibri" pitchFamily="34" charset="0"/>
                <a:ea typeface="Calibri" pitchFamily="34" charset="-122"/>
                <a:cs typeface="Calibri" pitchFamily="34" charset="-120"/>
              </a:rPr>
              <a:t>Μπαταρία: </a:t>
            </a:r>
            <a:r>
              <a:rPr lang="el-GR" altLang="en-US" sz="1400" dirty="0">
                <a:solidFill>
                  <a:srgbClr val="3A4540"/>
                </a:solidFill>
                <a:latin typeface="Calibri" pitchFamily="34" charset="0"/>
                <a:ea typeface="Calibri" pitchFamily="34" charset="-122"/>
                <a:cs typeface="Calibri" pitchFamily="34" charset="-120"/>
              </a:rPr>
              <a:t>Καθορίζει τη διάρκεια πτήσης· ενδεικτικό μοντέλο 30 Ah και 1.567 Wh, όχι κάτω από 15%.</a:t>
            </a:r>
            <a:endParaRPr lang="el-GR" sz="1400" dirty="0"/>
          </a:p>
          <a:p>
            <a:pPr marL="228600" indent="-228600">
              <a:lnSpc>
                <a:spcPct val="105000"/>
              </a:lnSpc>
              <a:spcAft>
                <a:spcPts val="661"/>
              </a:spcAft>
              <a:buSzPct val="100000"/>
              <a:buChar char="•"/>
            </a:pPr>
            <a:r>
              <a:rPr lang="el-GR" altLang="en-US" sz="1400" b="1" dirty="0">
                <a:solidFill>
                  <a:srgbClr val="1B2420"/>
                </a:solidFill>
                <a:latin typeface="Calibri" pitchFamily="34" charset="0"/>
                <a:ea typeface="Calibri" pitchFamily="34" charset="-122"/>
                <a:cs typeface="Calibri" pitchFamily="34" charset="-120"/>
              </a:rPr>
              <a:t>Δεξαμενή, αντλία, ακροφύσια: </a:t>
            </a:r>
            <a:r>
              <a:rPr lang="el-GR" altLang="en-US" sz="1400" dirty="0">
                <a:solidFill>
                  <a:srgbClr val="3A4540"/>
                </a:solidFill>
                <a:latin typeface="Calibri" pitchFamily="34" charset="0"/>
                <a:ea typeface="Calibri" pitchFamily="34" charset="-122"/>
                <a:cs typeface="Calibri" pitchFamily="34" charset="-120"/>
              </a:rPr>
              <a:t>Πλάτος ψεκασμού 4-11 m σε ύψος 3 m.</a:t>
            </a:r>
            <a:endParaRPr lang="el-GR" sz="1400" dirty="0"/>
          </a:p>
          <a:p>
            <a:pPr marL="228600" indent="-228600">
              <a:lnSpc>
                <a:spcPct val="105000"/>
              </a:lnSpc>
              <a:spcAft>
                <a:spcPts val="661"/>
              </a:spcAft>
              <a:buSzPct val="100000"/>
              <a:buChar char="•"/>
            </a:pPr>
            <a:r>
              <a:rPr lang="el-GR" altLang="en-US" sz="1400" b="1" dirty="0">
                <a:solidFill>
                  <a:srgbClr val="1B2420"/>
                </a:solidFill>
                <a:latin typeface="Calibri" pitchFamily="34" charset="0"/>
                <a:ea typeface="Calibri" pitchFamily="34" charset="-122"/>
                <a:cs typeface="Calibri" pitchFamily="34" charset="-120"/>
              </a:rPr>
              <a:t>Ραντάρ και στερεοσκοπική κάμερα: </a:t>
            </a:r>
            <a:r>
              <a:rPr lang="el-GR" altLang="en-US" sz="1400" dirty="0">
                <a:solidFill>
                  <a:srgbClr val="3A4540"/>
                </a:solidFill>
                <a:latin typeface="Calibri" pitchFamily="34" charset="0"/>
                <a:ea typeface="Calibri" pitchFamily="34" charset="-122"/>
                <a:cs typeface="Calibri" pitchFamily="34" charset="-120"/>
              </a:rPr>
              <a:t>Ανιχνεύουν εμπόδια, αλλά μπορεί να μη δουν λεπτές γραμμές ρεύματος.</a:t>
            </a:r>
            <a:endParaRPr lang="el-GR" sz="1400" dirty="0"/>
          </a:p>
          <a:p>
            <a:pPr marL="228600" indent="-228600">
              <a:lnSpc>
                <a:spcPct val="105000"/>
              </a:lnSpc>
              <a:spcAft>
                <a:spcPts val="661"/>
              </a:spcAft>
              <a:buSzPct val="100000"/>
              <a:buChar char="•"/>
            </a:pPr>
            <a:r>
              <a:rPr lang="el-GR" altLang="en-US" sz="1400" b="1" dirty="0">
                <a:solidFill>
                  <a:srgbClr val="1B2420"/>
                </a:solidFill>
                <a:latin typeface="Calibri" pitchFamily="34" charset="0"/>
                <a:ea typeface="Calibri" pitchFamily="34" charset="-122"/>
                <a:cs typeface="Calibri" pitchFamily="34" charset="-120"/>
              </a:rPr>
              <a:t>Κεραίες GNSS: </a:t>
            </a:r>
            <a:r>
              <a:rPr lang="el-GR" altLang="en-US" sz="1400" dirty="0">
                <a:solidFill>
                  <a:srgbClr val="3A4540"/>
                </a:solidFill>
                <a:latin typeface="Calibri" pitchFamily="34" charset="0"/>
                <a:ea typeface="Calibri" pitchFamily="34" charset="-122"/>
                <a:cs typeface="Calibri" pitchFamily="34" charset="-120"/>
              </a:rPr>
              <a:t>Θέση και κατεύθυνση· με RTK ακρίβεια εκατοστού.</a:t>
            </a:r>
            <a:endParaRPr lang="el-GR" sz="1400" dirty="0"/>
          </a:p>
        </p:txBody>
      </p:sp>
      <p:pic>
        <p:nvPicPr>
          <p:cNvPr id="5" name="Image 0" descr="/root/kozan-akilli-tarim/sunum/build/cache/m4-el-l03-hotspot-fffc2470-1800-0-0_0.06_1_0.8.jpg">    </p:cNvPr>
          <p:cNvPicPr>
            <a:picLocks noChangeAspect="1"/>
          </p:cNvPicPr>
          <p:nvPr/>
        </p:nvPicPr>
        <p:blipFill>
          <a:blip r:embed="rId1"/>
          <a:stretch>
            <a:fillRect/>
          </a:stretch>
        </p:blipFill>
        <p:spPr>
          <a:xfrm>
            <a:off x="7399453" y="2231098"/>
            <a:ext cx="3839310" cy="2940867"/>
          </a:xfrm>
          <a:prstGeom prst="rect">
            <a:avLst/>
          </a:prstGeom>
          <a:effectLst>
            <a:outerShdw sx="100000" sy="100000" kx="0" ky="0" algn="bl" rotWithShape="0" blurRad="76200" dist="25400" dir="5400000">
              <a:srgbClr val="1B2420">
                <a:alpha val="22000"/>
              </a:srgbClr>
            </a:outerShdw>
          </a:effectLst>
        </p:spPr>
      </p:pic>
      <p:sp>
        <p:nvSpPr>
          <p:cNvPr id="6" name="Text 3"/>
          <p:cNvSpPr txBox="1"/>
          <p:nvPr/>
        </p:nvSpPr>
        <p:spPr>
          <a:xfrm>
            <a:off x="6995160" y="5247497"/>
            <a:ext cx="4647895" cy="302129"/>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Δραστηριότητα της πλατφόρμας: αγγίζοντας τα σημεία ανοίγει ο ρόλος κάθε εξαρτήματος.</a:t>
            </a:r>
            <a:endParaRPr lang="el-G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DJI (2023). Agras T50/T25 User Manual v1.0</a:t>
            </a:r>
            <a:endParaRPr lang="el-G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10</a:t>
            </a:r>
            <a:endParaRPr lang="el-GR"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3 · ΓΕΩΡΓΙΚΗ ΑΠΕΙΚΟΝΙΣΗ ΚΑΙ ΥΓΕΙΑ ΦΥΤΩΝ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Αισθητήρες: το χωράφι με διαφορετικά μάτια</a:t>
            </a:r>
            <a:endParaRPr lang="el-GR" sz="2700" dirty="0"/>
          </a:p>
        </p:txBody>
      </p:sp>
      <p:sp>
        <p:nvSpPr>
          <p:cNvPr id="4" name="Text 2"/>
          <p:cNvSpPr txBox="1"/>
          <p:nvPr/>
        </p:nvSpPr>
        <p:spPr>
          <a:xfrm>
            <a:off x="548640" y="2231098"/>
            <a:ext cx="594360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Κάμερα RGB: </a:t>
            </a:r>
            <a:r>
              <a:rPr lang="el-GR" altLang="en-US" sz="1530" dirty="0">
                <a:solidFill>
                  <a:srgbClr val="3A4540"/>
                </a:solidFill>
                <a:latin typeface="Calibri" pitchFamily="34" charset="0"/>
                <a:ea typeface="Calibri" pitchFamily="34" charset="-122"/>
                <a:cs typeface="Calibri" pitchFamily="34" charset="-120"/>
              </a:rPr>
              <a:t>Ορατό φως· ορθομωσαϊκό, τρισδιάστατο μοντέλο, καταμέτρηση δέντρων, τεκμηρίωση ζημιών.</a:t>
            </a:r>
            <a:endParaRPr lang="el-GR" sz="1530" dirty="0"/>
          </a:p>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Πολυφασματική κάμερα: </a:t>
            </a:r>
            <a:r>
              <a:rPr lang="el-GR" altLang="en-US" sz="1530" dirty="0">
                <a:solidFill>
                  <a:srgbClr val="3A4540"/>
                </a:solidFill>
                <a:latin typeface="Calibri" pitchFamily="34" charset="0"/>
                <a:ea typeface="Calibri" pitchFamily="34" charset="-122"/>
                <a:cs typeface="Calibri" pitchFamily="34" charset="-120"/>
              </a:rPr>
              <a:t>Ζώνες πράσινο, κόκκινο, red edge και εγγύς υπέρυθρο (NIR). NDVI = (NIR − κόκκινο) / (NIR + κόκκινο).</a:t>
            </a:r>
            <a:endParaRPr lang="el-GR" sz="1530" dirty="0"/>
          </a:p>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Θερμική κάμερα: </a:t>
            </a:r>
            <a:r>
              <a:rPr lang="el-GR" altLang="en-US" sz="1530" dirty="0">
                <a:solidFill>
                  <a:srgbClr val="3A4540"/>
                </a:solidFill>
                <a:latin typeface="Calibri" pitchFamily="34" charset="0"/>
                <a:ea typeface="Calibri" pitchFamily="34" charset="-122"/>
                <a:cs typeface="Calibri" pitchFamily="34" charset="-120"/>
              </a:rPr>
              <a:t>Θερμοκρασία φύλλου· το φυτό χωρίς νερό κλείνει τα στόματα και θερμαίνεται.</a:t>
            </a:r>
            <a:endParaRPr lang="el-GR" sz="1530" dirty="0"/>
          </a:p>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LiDAR: </a:t>
            </a:r>
            <a:r>
              <a:rPr lang="el-GR" altLang="en-US" sz="1530" dirty="0">
                <a:solidFill>
                  <a:srgbClr val="3A4540"/>
                </a:solidFill>
                <a:latin typeface="Calibri" pitchFamily="34" charset="0"/>
                <a:ea typeface="Calibri" pitchFamily="34" charset="-122"/>
                <a:cs typeface="Calibri" pitchFamily="34" charset="-120"/>
              </a:rPr>
              <a:t>Απόσταση με λέιζερ· μετρά μαζί την κόμη του δέντρου και το έδαφος.</a:t>
            </a:r>
            <a:endParaRPr lang="el-GR" sz="1530" dirty="0"/>
          </a:p>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RTK-GNSS: </a:t>
            </a:r>
            <a:r>
              <a:rPr lang="el-GR" altLang="en-US" sz="1530" dirty="0">
                <a:solidFill>
                  <a:srgbClr val="3A4540"/>
                </a:solidFill>
                <a:latin typeface="Calibri" pitchFamily="34" charset="0"/>
                <a:ea typeface="Calibri" pitchFamily="34" charset="-122"/>
                <a:cs typeface="Calibri" pitchFamily="34" charset="-120"/>
              </a:rPr>
              <a:t>Με διορθώσεις το σφάλμα θέσης πέφτει σε επίπεδο εκατοστού (π.χ. 1 cm + 1 ppm).</a:t>
            </a:r>
            <a:endParaRPr lang="el-GR" sz="1530" dirty="0"/>
          </a:p>
        </p:txBody>
      </p:sp>
      <p:pic>
        <p:nvPicPr>
          <p:cNvPr id="5" name="Image 0" descr="/root/kozan-akilli-tarim/sunum/build/cache/m4-el-l03-4d344e2f-1800-0.jpg">    </p:cNvPr>
          <p:cNvPicPr>
            <a:picLocks noChangeAspect="1"/>
          </p:cNvPicPr>
          <p:nvPr/>
        </p:nvPicPr>
        <p:blipFill>
          <a:blip r:embed="rId1"/>
          <a:stretch>
            <a:fillRect/>
          </a:stretch>
        </p:blipFill>
        <p:spPr>
          <a:xfrm>
            <a:off x="7315966" y="2231098"/>
            <a:ext cx="3914842" cy="1835082"/>
          </a:xfrm>
          <a:prstGeom prst="rect">
            <a:avLst/>
          </a:prstGeom>
        </p:spPr>
      </p:pic>
      <p:sp>
        <p:nvSpPr>
          <p:cNvPr id="6" name="Text 3"/>
          <p:cNvSpPr txBox="1"/>
          <p:nvPr/>
        </p:nvSpPr>
        <p:spPr>
          <a:xfrm>
            <a:off x="6903720" y="4141713"/>
            <a:ext cx="4739335" cy="302129"/>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Το υγιές φύλλο απορροφά το κόκκινο και ανακλά έντονα το NIR. Σε πυκνή βλάστηση NDVI 0,6-0,8.</a:t>
            </a:r>
            <a:endParaRPr lang="el-G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DJI Mavic 3M· NASA Earth Observatory· Hoffmann κ.ά. (2016)</a:t>
            </a:r>
            <a:endParaRPr lang="el-G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11</a:t>
            </a:r>
            <a:endParaRPr lang="el-GR"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4 · ΣΥΛΛΟΓΗ ΔΕΔΟΜΕΝΩΝ ΚΑΙ ΣΧΕΔΙΑΣΜΟΣ ΠΤΗΣΗΣ</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Το σχέδιο πτήσης: ύψος, ταχύτητα, επικάλυψη</a:t>
            </a:r>
            <a:endParaRPr lang="el-G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Pix4D· DJI Mavic 3M FAQ</a:t>
            </a:r>
            <a:endParaRPr lang="el-G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12</a:t>
            </a:r>
            <a:endParaRPr lang="el-GR" sz="900" dirty="0"/>
          </a:p>
        </p:txBody>
      </p:sp>
      <p:sp>
        <p:nvSpPr>
          <p:cNvPr id="8" name="Shape 5"/>
          <p:cNvSpPr/>
          <p:nvPr/>
        </p:nvSpPr>
        <p:spPr>
          <a:xfrm>
            <a:off x="548640" y="2231098"/>
            <a:ext cx="5989320" cy="966814"/>
          </a:xfrm>
          <a:prstGeom prst="roundRect">
            <a:avLst>
              <a:gd name="adj" fmla="val 9458"/>
            </a:avLst>
          </a:prstGeom>
          <a:solidFill>
            <a:srgbClr val="E2F2F6"/>
          </a:solidFill>
          <a:ln w="12700">
            <a:solidFill>
              <a:srgbClr val="E2F2F6"/>
            </a:solidFill>
            <a:prstDash val="solid"/>
          </a:ln>
        </p:spPr>
      </p:sp>
      <p:sp>
        <p:nvSpPr>
          <p:cNvPr id="9" name="Text 6"/>
          <p:cNvSpPr txBox="1"/>
          <p:nvPr/>
        </p:nvSpPr>
        <p:spPr>
          <a:xfrm>
            <a:off x="777240" y="2336843"/>
            <a:ext cx="5532120" cy="196384"/>
          </a:xfrm>
          <a:prstGeom prst="rect">
            <a:avLst/>
          </a:prstGeom>
          <a:noFill/>
          <a:ln/>
        </p:spPr>
        <p:txBody>
          <a:bodyPr wrap="square" lIns="0" tIns="0" rIns="0" bIns="0" rtlCol="0" anchor="t"/>
          <a:lstStyle/>
          <a:p>
            <a:pPr indent="0" marL="0">
              <a:buNone/>
            </a:pPr>
            <a:r>
              <a:rPr lang="el-GR" altLang="en-US" sz="990" b="1" spc="200" kern="0" dirty="0">
                <a:solidFill>
                  <a:srgbClr val="0E7490"/>
                </a:solidFill>
                <a:latin typeface="Calibri" pitchFamily="34" charset="0"/>
                <a:ea typeface="Calibri" pitchFamily="34" charset="-122"/>
                <a:cs typeface="Calibri" pitchFamily="34" charset="-120"/>
              </a:rPr>
              <a:t>ΑΠΟΣΤΑΣΗ ΔΕΙΓΜΑΤΟΛΗΨΙΑΣ ΕΔΑΦΟΥΣ (GSD)</a:t>
            </a:r>
            <a:endParaRPr lang="el-GR" sz="990" dirty="0"/>
          </a:p>
        </p:txBody>
      </p:sp>
      <p:sp>
        <p:nvSpPr>
          <p:cNvPr id="10" name="Text 7"/>
          <p:cNvSpPr txBox="1"/>
          <p:nvPr/>
        </p:nvSpPr>
        <p:spPr>
          <a:xfrm>
            <a:off x="777240" y="2548334"/>
            <a:ext cx="5532120" cy="604259"/>
          </a:xfrm>
          <a:prstGeom prst="rect">
            <a:avLst/>
          </a:prstGeom>
          <a:noFill/>
          <a:ln/>
        </p:spPr>
        <p:txBody>
          <a:bodyPr wrap="square" lIns="0" tIns="0" rIns="0" bIns="0" rtlCol="0" anchor="t"/>
          <a:lstStyle/>
          <a:p>
            <a:pPr indent="0" marL="0">
              <a:buNone/>
            </a:pPr>
            <a:r>
              <a:rPr lang="el-GR" altLang="en-US" sz="1350" b="1" dirty="0">
                <a:solidFill>
                  <a:srgbClr val="1B2420"/>
                </a:solidFill>
                <a:latin typeface="Calibri" pitchFamily="34" charset="0"/>
                <a:ea typeface="Calibri" pitchFamily="34" charset="-122"/>
                <a:cs typeface="Calibri" pitchFamily="34" charset="-120"/>
              </a:rPr>
              <a:t>GSD (cm/pixel) = πλάτος αισθητήρα (mm) × ύψος (m) × 100 / (εστιακή απόσταση (mm) × πλάτος εικόνας (pixel))</a:t>
            </a:r>
            <a:endParaRPr lang="el-GR" sz="1350" dirty="0"/>
          </a:p>
        </p:txBody>
      </p:sp>
      <p:sp>
        <p:nvSpPr>
          <p:cNvPr id="11" name="Shape 8"/>
          <p:cNvSpPr/>
          <p:nvPr/>
        </p:nvSpPr>
        <p:spPr>
          <a:xfrm>
            <a:off x="548640" y="3326317"/>
            <a:ext cx="5989320" cy="619365"/>
          </a:xfrm>
          <a:prstGeom prst="roundRect">
            <a:avLst>
              <a:gd name="adj" fmla="val 11811"/>
            </a:avLst>
          </a:prstGeom>
          <a:solidFill>
            <a:srgbClr val="F5F6F1"/>
          </a:solidFill>
          <a:ln w="9525">
            <a:solidFill>
              <a:srgbClr val="DFE6DC"/>
            </a:solidFill>
            <a:prstDash val="solid"/>
          </a:ln>
        </p:spPr>
      </p:sp>
      <p:sp>
        <p:nvSpPr>
          <p:cNvPr id="12" name="Text 9"/>
          <p:cNvSpPr txBox="1"/>
          <p:nvPr/>
        </p:nvSpPr>
        <p:spPr>
          <a:xfrm>
            <a:off x="731520" y="3326317"/>
            <a:ext cx="1600200" cy="619365"/>
          </a:xfrm>
          <a:prstGeom prst="rect">
            <a:avLst/>
          </a:prstGeom>
          <a:noFill/>
          <a:ln/>
        </p:spPr>
        <p:txBody>
          <a:bodyPr wrap="square" lIns="0" tIns="0" rIns="0" bIns="0" rtlCol="0" anchor="ctr"/>
          <a:lstStyle/>
          <a:p>
            <a:pPr indent="0" marL="0">
              <a:buNone/>
            </a:pPr>
            <a:r>
              <a:rPr lang="el-GR" altLang="en-US" sz="2340" b="1" dirty="0">
                <a:solidFill>
                  <a:srgbClr val="16602D"/>
                </a:solidFill>
                <a:latin typeface="Calibri" pitchFamily="34" charset="0"/>
                <a:ea typeface="Calibri" pitchFamily="34" charset="-122"/>
                <a:cs typeface="Calibri" pitchFamily="34" charset="-120"/>
              </a:rPr>
              <a:t>1,61 cm</a:t>
            </a:r>
            <a:endParaRPr lang="el-GR" sz="2340" dirty="0"/>
          </a:p>
        </p:txBody>
      </p:sp>
      <p:sp>
        <p:nvSpPr>
          <p:cNvPr id="13" name="Text 10"/>
          <p:cNvSpPr txBox="1"/>
          <p:nvPr/>
        </p:nvSpPr>
        <p:spPr>
          <a:xfrm>
            <a:off x="2377440" y="3326317"/>
            <a:ext cx="3977640" cy="619365"/>
          </a:xfrm>
          <a:prstGeom prst="rect">
            <a:avLst/>
          </a:prstGeom>
          <a:noFill/>
          <a:ln/>
        </p:spPr>
        <p:txBody>
          <a:bodyPr wrap="square" lIns="0" tIns="0" rIns="0" bIns="0" rtlCol="0" anchor="ctr"/>
          <a:lstStyle/>
          <a:p>
            <a:pPr indent="0" marL="0">
              <a:buNone/>
            </a:pPr>
            <a:r>
              <a:rPr lang="el-GR" altLang="en-US" sz="1220" dirty="0">
                <a:solidFill>
                  <a:srgbClr val="3A4540"/>
                </a:solidFill>
                <a:latin typeface="Calibri" pitchFamily="34" charset="0"/>
                <a:ea typeface="Calibri" pitchFamily="34" charset="-122"/>
                <a:cs typeface="Calibri" pitchFamily="34" charset="-120"/>
              </a:rPr>
              <a:t>GSD στα 60 m: αισθητήρας 17,3 mm, εστιακή 12,2 mm, 5280 pixel</a:t>
            </a:r>
            <a:endParaRPr lang="el-GR" sz="1220" dirty="0"/>
          </a:p>
        </p:txBody>
      </p:sp>
      <p:sp>
        <p:nvSpPr>
          <p:cNvPr id="14" name="Shape 11"/>
          <p:cNvSpPr/>
          <p:nvPr/>
        </p:nvSpPr>
        <p:spPr>
          <a:xfrm>
            <a:off x="548640" y="4021215"/>
            <a:ext cx="5989320" cy="619365"/>
          </a:xfrm>
          <a:prstGeom prst="roundRect">
            <a:avLst>
              <a:gd name="adj" fmla="val 11811"/>
            </a:avLst>
          </a:prstGeom>
          <a:solidFill>
            <a:srgbClr val="FFFFFF"/>
          </a:solidFill>
          <a:ln w="9525">
            <a:solidFill>
              <a:srgbClr val="DFE6DC"/>
            </a:solidFill>
            <a:prstDash val="solid"/>
          </a:ln>
        </p:spPr>
      </p:sp>
      <p:sp>
        <p:nvSpPr>
          <p:cNvPr id="15" name="Text 12"/>
          <p:cNvSpPr txBox="1"/>
          <p:nvPr/>
        </p:nvSpPr>
        <p:spPr>
          <a:xfrm>
            <a:off x="731520" y="4021215"/>
            <a:ext cx="1600200" cy="619365"/>
          </a:xfrm>
          <a:prstGeom prst="rect">
            <a:avLst/>
          </a:prstGeom>
          <a:noFill/>
          <a:ln/>
        </p:spPr>
        <p:txBody>
          <a:bodyPr wrap="square" lIns="0" tIns="0" rIns="0" bIns="0" rtlCol="0" anchor="ctr"/>
          <a:lstStyle/>
          <a:p>
            <a:pPr indent="0" marL="0">
              <a:buNone/>
            </a:pPr>
            <a:r>
              <a:rPr lang="el-GR" altLang="en-US" sz="2340" b="1" dirty="0">
                <a:solidFill>
                  <a:srgbClr val="16602D"/>
                </a:solidFill>
                <a:latin typeface="Calibri" pitchFamily="34" charset="0"/>
                <a:ea typeface="Calibri" pitchFamily="34" charset="-122"/>
                <a:cs typeface="Calibri" pitchFamily="34" charset="-120"/>
              </a:rPr>
              <a:t>85 m</a:t>
            </a:r>
            <a:endParaRPr lang="el-GR" sz="2340" dirty="0"/>
          </a:p>
        </p:txBody>
      </p:sp>
      <p:sp>
        <p:nvSpPr>
          <p:cNvPr id="16" name="Text 13"/>
          <p:cNvSpPr txBox="1"/>
          <p:nvPr/>
        </p:nvSpPr>
        <p:spPr>
          <a:xfrm>
            <a:off x="2377440" y="4021215"/>
            <a:ext cx="3977640" cy="619365"/>
          </a:xfrm>
          <a:prstGeom prst="rect">
            <a:avLst/>
          </a:prstGeom>
          <a:noFill/>
          <a:ln/>
        </p:spPr>
        <p:txBody>
          <a:bodyPr wrap="square" lIns="0" tIns="0" rIns="0" bIns="0" rtlCol="0" anchor="ctr"/>
          <a:lstStyle/>
          <a:p>
            <a:pPr indent="0" marL="0">
              <a:buNone/>
            </a:pPr>
            <a:r>
              <a:rPr lang="el-GR" altLang="en-US" sz="1220" dirty="0">
                <a:solidFill>
                  <a:srgbClr val="3A4540"/>
                </a:solidFill>
                <a:latin typeface="Calibri" pitchFamily="34" charset="0"/>
                <a:ea typeface="Calibri" pitchFamily="34" charset="-122"/>
                <a:cs typeface="Calibri" pitchFamily="34" charset="-120"/>
              </a:rPr>
              <a:t>Πλάτος που καλύπτει μια φωτογραφία στο έδαφος (αισθητήρας × ύψος / εστιακή)</a:t>
            </a:r>
            <a:endParaRPr lang="el-GR" sz="1220" dirty="0"/>
          </a:p>
        </p:txBody>
      </p:sp>
      <p:sp>
        <p:nvSpPr>
          <p:cNvPr id="17" name="Shape 14"/>
          <p:cNvSpPr/>
          <p:nvPr/>
        </p:nvSpPr>
        <p:spPr>
          <a:xfrm>
            <a:off x="548640" y="4716113"/>
            <a:ext cx="5989320" cy="619365"/>
          </a:xfrm>
          <a:prstGeom prst="roundRect">
            <a:avLst>
              <a:gd name="adj" fmla="val 11811"/>
            </a:avLst>
          </a:prstGeom>
          <a:solidFill>
            <a:srgbClr val="F5F6F1"/>
          </a:solidFill>
          <a:ln w="9525">
            <a:solidFill>
              <a:srgbClr val="DFE6DC"/>
            </a:solidFill>
            <a:prstDash val="solid"/>
          </a:ln>
        </p:spPr>
      </p:sp>
      <p:sp>
        <p:nvSpPr>
          <p:cNvPr id="18" name="Text 15"/>
          <p:cNvSpPr txBox="1"/>
          <p:nvPr/>
        </p:nvSpPr>
        <p:spPr>
          <a:xfrm>
            <a:off x="731520" y="4716113"/>
            <a:ext cx="1600200" cy="619365"/>
          </a:xfrm>
          <a:prstGeom prst="rect">
            <a:avLst/>
          </a:prstGeom>
          <a:noFill/>
          <a:ln/>
        </p:spPr>
        <p:txBody>
          <a:bodyPr wrap="square" lIns="0" tIns="0" rIns="0" bIns="0" rtlCol="0" anchor="ctr"/>
          <a:lstStyle/>
          <a:p>
            <a:pPr indent="0" marL="0">
              <a:buNone/>
            </a:pPr>
            <a:r>
              <a:rPr lang="el-GR" altLang="en-US" sz="2340" b="1" dirty="0">
                <a:solidFill>
                  <a:srgbClr val="16602D"/>
                </a:solidFill>
                <a:latin typeface="Calibri" pitchFamily="34" charset="0"/>
                <a:ea typeface="Calibri" pitchFamily="34" charset="-122"/>
                <a:cs typeface="Calibri" pitchFamily="34" charset="-120"/>
              </a:rPr>
              <a:t>17 m</a:t>
            </a:r>
            <a:endParaRPr lang="el-GR" sz="2340" dirty="0"/>
          </a:p>
        </p:txBody>
      </p:sp>
      <p:sp>
        <p:nvSpPr>
          <p:cNvPr id="19" name="Text 16"/>
          <p:cNvSpPr txBox="1"/>
          <p:nvPr/>
        </p:nvSpPr>
        <p:spPr>
          <a:xfrm>
            <a:off x="2377440" y="4716113"/>
            <a:ext cx="3977640" cy="619365"/>
          </a:xfrm>
          <a:prstGeom prst="rect">
            <a:avLst/>
          </a:prstGeom>
          <a:noFill/>
          <a:ln/>
        </p:spPr>
        <p:txBody>
          <a:bodyPr wrap="square" lIns="0" tIns="0" rIns="0" bIns="0" rtlCol="0" anchor="ctr"/>
          <a:lstStyle/>
          <a:p>
            <a:pPr indent="0" marL="0">
              <a:buNone/>
            </a:pPr>
            <a:r>
              <a:rPr lang="el-GR" altLang="en-US" sz="1220" dirty="0">
                <a:solidFill>
                  <a:srgbClr val="3A4540"/>
                </a:solidFill>
                <a:latin typeface="Calibri" pitchFamily="34" charset="0"/>
                <a:ea typeface="Calibri" pitchFamily="34" charset="-122"/>
                <a:cs typeface="Calibri" pitchFamily="34" charset="-120"/>
              </a:rPr>
              <a:t>Απόσταση γραμμών με 80% πλευρική επικάλυψη: 85 × (1 − 0,80)</a:t>
            </a:r>
            <a:endParaRPr lang="el-GR" sz="1220" dirty="0"/>
          </a:p>
        </p:txBody>
      </p:sp>
      <p:sp>
        <p:nvSpPr>
          <p:cNvPr id="20" name="Text 17"/>
          <p:cNvSpPr txBox="1"/>
          <p:nvPr/>
        </p:nvSpPr>
        <p:spPr>
          <a:xfrm>
            <a:off x="548640" y="5426117"/>
            <a:ext cx="5989320" cy="377662"/>
          </a:xfrm>
          <a:prstGeom prst="rect">
            <a:avLst/>
          </a:prstGeom>
          <a:noFill/>
          <a:ln/>
        </p:spPr>
        <p:txBody>
          <a:bodyPr wrap="square" lIns="0" tIns="0" rIns="0" bIns="0" rtlCol="0" anchor="t"/>
          <a:lstStyle/>
          <a:p>
            <a:pPr indent="0" marL="0">
              <a:buNone/>
            </a:pPr>
            <a:r>
              <a:rPr lang="el-GR" altLang="en-US" sz="1130" i="1" dirty="0">
                <a:solidFill>
                  <a:srgbClr val="3A4540"/>
                </a:solidFill>
                <a:latin typeface="Calibri" pitchFamily="34" charset="0"/>
                <a:ea typeface="Calibri" pitchFamily="34" charset="-122"/>
                <a:cs typeface="Calibri" pitchFamily="34" charset="-120"/>
              </a:rPr>
              <a:t>Pix4D: γενικά τουλάχιστον 75% κατά μήκος και 60% κατά πλάτος· αροτραίες καλλιέργειες 80% και 80%· πυκνή βλάστηση τουλάχιστον 85%.</a:t>
            </a:r>
            <a:endParaRPr lang="el-GR" sz="1130" dirty="0"/>
          </a:p>
        </p:txBody>
      </p:sp>
      <p:pic>
        <p:nvPicPr>
          <p:cNvPr id="21" name="Image 0" descr="/root/kozan-akilli-tarim/sunum/build/cache/m4-el-l04-c84a3461-1800-0-0_0_0.66_1.jpg">    </p:cNvPr>
          <p:cNvPicPr>
            <a:picLocks noChangeAspect="1"/>
          </p:cNvPicPr>
          <p:nvPr/>
        </p:nvPicPr>
        <p:blipFill>
          <a:blip r:embed="rId1"/>
          <a:stretch>
            <a:fillRect/>
          </a:stretch>
        </p:blipFill>
        <p:spPr>
          <a:xfrm>
            <a:off x="7488305" y="2231098"/>
            <a:ext cx="3615885" cy="2568100"/>
          </a:xfrm>
          <a:prstGeom prst="rect">
            <a:avLst/>
          </a:prstGeom>
          <a:effectLst>
            <a:outerShdw sx="100000" sy="100000" kx="0" ky="0" algn="bl" rotWithShape="0" blurRad="76200" dist="25400" dir="5400000">
              <a:srgbClr val="1B2420">
                <a:alpha val="15000"/>
              </a:srgbClr>
            </a:outerShdw>
          </a:effectLst>
        </p:spPr>
      </p:pic>
      <p:sp>
        <p:nvSpPr>
          <p:cNvPr id="22" name="Shape 18"/>
          <p:cNvSpPr/>
          <p:nvPr/>
        </p:nvSpPr>
        <p:spPr>
          <a:xfrm>
            <a:off x="6949440" y="5086221"/>
            <a:ext cx="310896" cy="37766"/>
          </a:xfrm>
          <a:prstGeom prst="rect">
            <a:avLst/>
          </a:prstGeom>
          <a:solidFill>
            <a:srgbClr val="0E7490"/>
          </a:solidFill>
          <a:ln w="12700">
            <a:solidFill>
              <a:srgbClr val="0E7490"/>
            </a:solidFill>
            <a:prstDash val="solid"/>
          </a:ln>
        </p:spPr>
      </p:sp>
      <p:sp>
        <p:nvSpPr>
          <p:cNvPr id="23" name="Text 19"/>
          <p:cNvSpPr txBox="1"/>
          <p:nvPr/>
        </p:nvSpPr>
        <p:spPr>
          <a:xfrm>
            <a:off x="7406640" y="4988029"/>
            <a:ext cx="4236415" cy="241704"/>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Γραμμή πτήσης (πήγαινε-έλα)</a:t>
            </a:r>
            <a:endParaRPr lang="el-GR" sz="1170" dirty="0"/>
          </a:p>
        </p:txBody>
      </p:sp>
      <p:sp>
        <p:nvSpPr>
          <p:cNvPr id="24" name="Shape 20"/>
          <p:cNvSpPr/>
          <p:nvPr/>
        </p:nvSpPr>
        <p:spPr>
          <a:xfrm>
            <a:off x="6986016" y="5327925"/>
            <a:ext cx="237744" cy="181278"/>
          </a:xfrm>
          <a:prstGeom prst="rect">
            <a:avLst/>
          </a:prstGeom>
          <a:solidFill>
            <a:srgbClr val="FFFFFF"/>
          </a:solidFill>
          <a:ln w="19050">
            <a:solidFill>
              <a:srgbClr val="A16207"/>
            </a:solidFill>
            <a:prstDash val="solid"/>
          </a:ln>
        </p:spPr>
      </p:sp>
      <p:sp>
        <p:nvSpPr>
          <p:cNvPr id="25" name="Text 21"/>
          <p:cNvSpPr txBox="1"/>
          <p:nvPr/>
        </p:nvSpPr>
        <p:spPr>
          <a:xfrm>
            <a:off x="7406640" y="5305265"/>
            <a:ext cx="4236415" cy="241704"/>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Ίχνος φωτογραφίας: επικάλυψη κατά μήκος</a:t>
            </a:r>
            <a:endParaRPr lang="el-GR" sz="1170" dirty="0"/>
          </a:p>
        </p:txBody>
      </p:sp>
      <p:sp>
        <p:nvSpPr>
          <p:cNvPr id="26" name="Shape 22"/>
          <p:cNvSpPr/>
          <p:nvPr/>
        </p:nvSpPr>
        <p:spPr>
          <a:xfrm>
            <a:off x="6986016" y="5645161"/>
            <a:ext cx="237744" cy="181278"/>
          </a:xfrm>
          <a:prstGeom prst="rect">
            <a:avLst/>
          </a:prstGeom>
          <a:solidFill>
            <a:srgbClr val="FFFFFF"/>
          </a:solidFill>
          <a:ln w="19050">
            <a:solidFill>
              <a:srgbClr val="A16207"/>
            </a:solidFill>
            <a:prstDash val="dash"/>
          </a:ln>
        </p:spPr>
      </p:sp>
      <p:sp>
        <p:nvSpPr>
          <p:cNvPr id="27" name="Text 23"/>
          <p:cNvSpPr txBox="1"/>
          <p:nvPr/>
        </p:nvSpPr>
        <p:spPr>
          <a:xfrm>
            <a:off x="7406640" y="5622501"/>
            <a:ext cx="4236415" cy="241704"/>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Επικάλυψη κατά πλάτος με τη γειτονική γραμμή</a:t>
            </a:r>
            <a:endParaRPr lang="el-GR" sz="117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4 · ΠΑΡΑΓΩΓΗ ΓΕΩΡΓΙΚΩΝ ΔΕΔΟΜΕΝΩΝ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Από τη φωτογραφία στον χάρτη σε πέντε βήματα</a:t>
            </a:r>
            <a:endParaRPr lang="el-GR" sz="2700" dirty="0"/>
          </a:p>
        </p:txBody>
      </p:sp>
      <p:sp>
        <p:nvSpPr>
          <p:cNvPr id="4" name="Shape 2"/>
          <p:cNvSpPr/>
          <p:nvPr/>
        </p:nvSpPr>
        <p:spPr>
          <a:xfrm>
            <a:off x="548640" y="2268864"/>
            <a:ext cx="1911645" cy="3285658"/>
          </a:xfrm>
          <a:prstGeom prst="roundRect">
            <a:avLst>
              <a:gd name="adj" fmla="val 5740"/>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1</a:t>
            </a:r>
            <a:endParaRPr lang="el-GR" sz="1020" dirty="0"/>
          </a:p>
        </p:txBody>
      </p:sp>
      <p:sp>
        <p:nvSpPr>
          <p:cNvPr id="7" name="Text 5"/>
          <p:cNvSpPr txBox="1"/>
          <p:nvPr/>
        </p:nvSpPr>
        <p:spPr>
          <a:xfrm>
            <a:off x="749808" y="2986422"/>
            <a:ext cx="1509309" cy="604259"/>
          </a:xfrm>
          <a:prstGeom prst="rect">
            <a:avLst/>
          </a:prstGeom>
          <a:noFill/>
          <a:ln/>
        </p:spPr>
        <p:txBody>
          <a:bodyPr wrap="square" lIns="0" tIns="0" rIns="0" bIns="0" rtlCol="0" anchor="t">
            <a:normAutofit/>
          </a:bodyPr>
          <a:lstStyle/>
          <a:p>
            <a:pPr indent="0" marL="0">
              <a:buNone/>
            </a:pPr>
            <a:r>
              <a:rPr lang="el-GR" altLang="en-US" sz="1620" b="1" dirty="0">
                <a:solidFill>
                  <a:srgbClr val="1B2420"/>
                </a:solidFill>
                <a:latin typeface="Calibri" pitchFamily="34" charset="0"/>
                <a:ea typeface="Calibri" pitchFamily="34" charset="-122"/>
                <a:cs typeface="Calibri" pitchFamily="34" charset="-120"/>
              </a:rPr>
              <a:t>Αντιστοίχιση</a:t>
            </a:r>
            <a:endParaRPr lang="el-GR" sz="1620" dirty="0"/>
          </a:p>
        </p:txBody>
      </p:sp>
      <p:sp>
        <p:nvSpPr>
          <p:cNvPr id="8" name="Text 6"/>
          <p:cNvSpPr txBox="1"/>
          <p:nvPr/>
        </p:nvSpPr>
        <p:spPr>
          <a:xfrm>
            <a:off x="749808" y="3590681"/>
            <a:ext cx="1509309" cy="185054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Το λογισμικό βρίσκει χαρακτηριστικά σημεία σε κάθε φωτογραφία και τα αντιστοιχίζει με τις γειτονικές.</a:t>
            </a:r>
            <a:endParaRPr lang="el-GR" sz="1440" dirty="0"/>
          </a:p>
        </p:txBody>
      </p:sp>
      <p:sp>
        <p:nvSpPr>
          <p:cNvPr id="9" name="Shape 7"/>
          <p:cNvSpPr/>
          <p:nvPr/>
        </p:nvSpPr>
        <p:spPr>
          <a:xfrm rot="5400000">
            <a:off x="2551725" y="3813501"/>
            <a:ext cx="201168" cy="196384"/>
          </a:xfrm>
          <a:prstGeom prst="triangle">
            <a:avLst/>
          </a:prstGeom>
          <a:solidFill>
            <a:srgbClr val="BFE0C8"/>
          </a:solidFill>
          <a:ln w="12700">
            <a:solidFill>
              <a:srgbClr val="BFE0C8"/>
            </a:solidFill>
            <a:prstDash val="solid"/>
          </a:ln>
        </p:spPr>
      </p:sp>
      <p:sp>
        <p:nvSpPr>
          <p:cNvPr id="10" name="Shape 8"/>
          <p:cNvSpPr/>
          <p:nvPr/>
        </p:nvSpPr>
        <p:spPr>
          <a:xfrm>
            <a:off x="2844333" y="2268864"/>
            <a:ext cx="1911645" cy="3285658"/>
          </a:xfrm>
          <a:prstGeom prst="roundRect">
            <a:avLst>
              <a:gd name="adj" fmla="val 5740"/>
            </a:avLst>
          </a:prstGeom>
          <a:solidFill>
            <a:srgbClr val="FFFFFF"/>
          </a:solidFill>
          <a:ln w="9525">
            <a:solidFill>
              <a:srgbClr val="DFE6DC"/>
            </a:solidFill>
            <a:prstDash val="solid"/>
          </a:ln>
        </p:spPr>
      </p:sp>
      <p:sp>
        <p:nvSpPr>
          <p:cNvPr id="11" name="Shape 9"/>
          <p:cNvSpPr/>
          <p:nvPr/>
        </p:nvSpPr>
        <p:spPr>
          <a:xfrm>
            <a:off x="3090042"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090042"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2</a:t>
            </a:r>
            <a:endParaRPr lang="el-GR" sz="1020" dirty="0"/>
          </a:p>
        </p:txBody>
      </p:sp>
      <p:sp>
        <p:nvSpPr>
          <p:cNvPr id="13" name="Text 11"/>
          <p:cNvSpPr txBox="1"/>
          <p:nvPr/>
        </p:nvSpPr>
        <p:spPr>
          <a:xfrm>
            <a:off x="3045501" y="2986422"/>
            <a:ext cx="1509309" cy="604259"/>
          </a:xfrm>
          <a:prstGeom prst="rect">
            <a:avLst/>
          </a:prstGeom>
          <a:noFill/>
          <a:ln/>
        </p:spPr>
        <p:txBody>
          <a:bodyPr wrap="square" lIns="0" tIns="0" rIns="0" bIns="0" rtlCol="0" anchor="t">
            <a:normAutofit/>
          </a:bodyPr>
          <a:lstStyle/>
          <a:p>
            <a:pPr indent="0" marL="0">
              <a:buNone/>
            </a:pPr>
            <a:r>
              <a:rPr lang="el-GR" altLang="en-US" sz="1620" b="1" dirty="0">
                <a:solidFill>
                  <a:srgbClr val="1B2420"/>
                </a:solidFill>
                <a:latin typeface="Calibri" pitchFamily="34" charset="0"/>
                <a:ea typeface="Calibri" pitchFamily="34" charset="-122"/>
                <a:cs typeface="Calibri" pitchFamily="34" charset="-120"/>
              </a:rPr>
              <a:t>Νέφος σημείων</a:t>
            </a:r>
            <a:endParaRPr lang="el-GR" sz="1620" dirty="0"/>
          </a:p>
        </p:txBody>
      </p:sp>
      <p:sp>
        <p:nvSpPr>
          <p:cNvPr id="14" name="Text 12"/>
          <p:cNvSpPr txBox="1"/>
          <p:nvPr/>
        </p:nvSpPr>
        <p:spPr>
          <a:xfrm>
            <a:off x="3045501" y="3590681"/>
            <a:ext cx="1509309" cy="185054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Από τα κοινά σημεία προκύπτει τρισδιάστατο νέφος και ψηφιακό μοντέλο επιφάνειας.</a:t>
            </a:r>
            <a:endParaRPr lang="el-GR" sz="1440" dirty="0"/>
          </a:p>
        </p:txBody>
      </p:sp>
      <p:sp>
        <p:nvSpPr>
          <p:cNvPr id="15" name="Shape 13"/>
          <p:cNvSpPr/>
          <p:nvPr/>
        </p:nvSpPr>
        <p:spPr>
          <a:xfrm rot="5400000">
            <a:off x="4847417" y="3813501"/>
            <a:ext cx="201168" cy="196384"/>
          </a:xfrm>
          <a:prstGeom prst="triangle">
            <a:avLst/>
          </a:prstGeom>
          <a:solidFill>
            <a:srgbClr val="BFE0C8"/>
          </a:solidFill>
          <a:ln w="12700">
            <a:solidFill>
              <a:srgbClr val="BFE0C8"/>
            </a:solidFill>
            <a:prstDash val="solid"/>
          </a:ln>
        </p:spPr>
      </p:sp>
      <p:sp>
        <p:nvSpPr>
          <p:cNvPr id="16" name="Shape 14"/>
          <p:cNvSpPr/>
          <p:nvPr/>
        </p:nvSpPr>
        <p:spPr>
          <a:xfrm>
            <a:off x="5140025" y="2268864"/>
            <a:ext cx="1911645" cy="3285658"/>
          </a:xfrm>
          <a:prstGeom prst="roundRect">
            <a:avLst>
              <a:gd name="adj" fmla="val 5740"/>
            </a:avLst>
          </a:prstGeom>
          <a:solidFill>
            <a:srgbClr val="E6F3EA"/>
          </a:solidFill>
          <a:ln w="9525">
            <a:solidFill>
              <a:srgbClr val="CFE6D6"/>
            </a:solidFill>
            <a:prstDash val="solid"/>
          </a:ln>
        </p:spPr>
      </p:sp>
      <p:sp>
        <p:nvSpPr>
          <p:cNvPr id="17" name="Shape 15"/>
          <p:cNvSpPr/>
          <p:nvPr/>
        </p:nvSpPr>
        <p:spPr>
          <a:xfrm>
            <a:off x="5385735"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5385735"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3</a:t>
            </a:r>
            <a:endParaRPr lang="el-GR" sz="1020" dirty="0"/>
          </a:p>
        </p:txBody>
      </p:sp>
      <p:sp>
        <p:nvSpPr>
          <p:cNvPr id="19" name="Text 17"/>
          <p:cNvSpPr txBox="1"/>
          <p:nvPr/>
        </p:nvSpPr>
        <p:spPr>
          <a:xfrm>
            <a:off x="5341193" y="2986422"/>
            <a:ext cx="1509309" cy="604259"/>
          </a:xfrm>
          <a:prstGeom prst="rect">
            <a:avLst/>
          </a:prstGeom>
          <a:noFill/>
          <a:ln/>
        </p:spPr>
        <p:txBody>
          <a:bodyPr wrap="square" lIns="0" tIns="0" rIns="0" bIns="0" rtlCol="0" anchor="t">
            <a:normAutofit/>
          </a:bodyPr>
          <a:lstStyle/>
          <a:p>
            <a:pPr indent="0" marL="0">
              <a:buNone/>
            </a:pPr>
            <a:r>
              <a:rPr lang="el-GR" altLang="en-US" sz="1620" b="1" dirty="0">
                <a:solidFill>
                  <a:srgbClr val="1B2420"/>
                </a:solidFill>
                <a:latin typeface="Calibri" pitchFamily="34" charset="0"/>
                <a:ea typeface="Calibri" pitchFamily="34" charset="-122"/>
                <a:cs typeface="Calibri" pitchFamily="34" charset="-120"/>
              </a:rPr>
              <a:t>Ορθομωσαϊκό</a:t>
            </a:r>
            <a:endParaRPr lang="el-GR" sz="1620" dirty="0"/>
          </a:p>
        </p:txBody>
      </p:sp>
      <p:sp>
        <p:nvSpPr>
          <p:cNvPr id="20" name="Text 18"/>
          <p:cNvSpPr txBox="1"/>
          <p:nvPr/>
        </p:nvSpPr>
        <p:spPr>
          <a:xfrm>
            <a:off x="5341193" y="3590681"/>
            <a:ext cx="1509309" cy="185054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Διορθώνονται οι παραμορφώσεις και οι φωτογραφίες ενώνονται σε χάρτη με κλίμακα.</a:t>
            </a:r>
            <a:endParaRPr lang="el-GR" sz="1440" dirty="0"/>
          </a:p>
        </p:txBody>
      </p:sp>
      <p:sp>
        <p:nvSpPr>
          <p:cNvPr id="21" name="Shape 19"/>
          <p:cNvSpPr/>
          <p:nvPr/>
        </p:nvSpPr>
        <p:spPr>
          <a:xfrm rot="5400000">
            <a:off x="7143110" y="3813501"/>
            <a:ext cx="201168" cy="196384"/>
          </a:xfrm>
          <a:prstGeom prst="triangle">
            <a:avLst/>
          </a:prstGeom>
          <a:solidFill>
            <a:srgbClr val="BFE0C8"/>
          </a:solidFill>
          <a:ln w="12700">
            <a:solidFill>
              <a:srgbClr val="BFE0C8"/>
            </a:solidFill>
            <a:prstDash val="solid"/>
          </a:ln>
        </p:spPr>
      </p:sp>
      <p:sp>
        <p:nvSpPr>
          <p:cNvPr id="22" name="Shape 20"/>
          <p:cNvSpPr/>
          <p:nvPr/>
        </p:nvSpPr>
        <p:spPr>
          <a:xfrm>
            <a:off x="7435718" y="2268864"/>
            <a:ext cx="1911645" cy="3285658"/>
          </a:xfrm>
          <a:prstGeom prst="roundRect">
            <a:avLst>
              <a:gd name="adj" fmla="val 5740"/>
            </a:avLst>
          </a:prstGeom>
          <a:solidFill>
            <a:srgbClr val="FFFFFF"/>
          </a:solidFill>
          <a:ln w="9525">
            <a:solidFill>
              <a:srgbClr val="DFE6DC"/>
            </a:solidFill>
            <a:prstDash val="solid"/>
          </a:ln>
        </p:spPr>
      </p:sp>
      <p:sp>
        <p:nvSpPr>
          <p:cNvPr id="23" name="Shape 21"/>
          <p:cNvSpPr/>
          <p:nvPr/>
        </p:nvSpPr>
        <p:spPr>
          <a:xfrm>
            <a:off x="768142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7681427"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4</a:t>
            </a:r>
            <a:endParaRPr lang="el-GR" sz="1020" dirty="0"/>
          </a:p>
        </p:txBody>
      </p:sp>
      <p:sp>
        <p:nvSpPr>
          <p:cNvPr id="25" name="Text 23"/>
          <p:cNvSpPr txBox="1"/>
          <p:nvPr/>
        </p:nvSpPr>
        <p:spPr>
          <a:xfrm>
            <a:off x="7636886" y="2986422"/>
            <a:ext cx="1509309" cy="604259"/>
          </a:xfrm>
          <a:prstGeom prst="rect">
            <a:avLst/>
          </a:prstGeom>
          <a:noFill/>
          <a:ln/>
        </p:spPr>
        <p:txBody>
          <a:bodyPr wrap="square" lIns="0" tIns="0" rIns="0" bIns="0" rtlCol="0" anchor="t">
            <a:normAutofit/>
          </a:bodyPr>
          <a:lstStyle/>
          <a:p>
            <a:pPr indent="0" marL="0">
              <a:buNone/>
            </a:pPr>
            <a:r>
              <a:rPr lang="el-GR" altLang="en-US" sz="1620" b="1" dirty="0">
                <a:solidFill>
                  <a:srgbClr val="1B2420"/>
                </a:solidFill>
                <a:latin typeface="Calibri" pitchFamily="34" charset="0"/>
                <a:ea typeface="Calibri" pitchFamily="34" charset="-122"/>
                <a:cs typeface="Calibri" pitchFamily="34" charset="-120"/>
              </a:rPr>
              <a:t>Χάρτης δείκτη</a:t>
            </a:r>
            <a:endParaRPr lang="el-GR" sz="1620" dirty="0"/>
          </a:p>
        </p:txBody>
      </p:sp>
      <p:sp>
        <p:nvSpPr>
          <p:cNvPr id="26" name="Text 24"/>
          <p:cNvSpPr txBox="1"/>
          <p:nvPr/>
        </p:nvSpPr>
        <p:spPr>
          <a:xfrm>
            <a:off x="7636886" y="3590681"/>
            <a:ext cx="1509309" cy="185054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Από τις πολυφασματικές εικόνες υπολογίζεται το NDVI ανά pixel.</a:t>
            </a:r>
            <a:endParaRPr lang="el-GR" sz="1440" dirty="0"/>
          </a:p>
        </p:txBody>
      </p:sp>
      <p:sp>
        <p:nvSpPr>
          <p:cNvPr id="27" name="Shape 25"/>
          <p:cNvSpPr/>
          <p:nvPr/>
        </p:nvSpPr>
        <p:spPr>
          <a:xfrm rot="5400000">
            <a:off x="9438803" y="3813501"/>
            <a:ext cx="201168" cy="196384"/>
          </a:xfrm>
          <a:prstGeom prst="triangle">
            <a:avLst/>
          </a:prstGeom>
          <a:solidFill>
            <a:srgbClr val="BFE0C8"/>
          </a:solidFill>
          <a:ln w="12700">
            <a:solidFill>
              <a:srgbClr val="BFE0C8"/>
            </a:solidFill>
            <a:prstDash val="solid"/>
          </a:ln>
        </p:spPr>
      </p:sp>
      <p:sp>
        <p:nvSpPr>
          <p:cNvPr id="28" name="Shape 26"/>
          <p:cNvSpPr/>
          <p:nvPr/>
        </p:nvSpPr>
        <p:spPr>
          <a:xfrm>
            <a:off x="9731411" y="2268864"/>
            <a:ext cx="1911645" cy="3285658"/>
          </a:xfrm>
          <a:prstGeom prst="roundRect">
            <a:avLst>
              <a:gd name="adj" fmla="val 5740"/>
            </a:avLst>
          </a:prstGeom>
          <a:solidFill>
            <a:srgbClr val="E6F3EA"/>
          </a:solidFill>
          <a:ln w="9525">
            <a:solidFill>
              <a:srgbClr val="CFE6D6"/>
            </a:solidFill>
            <a:prstDash val="solid"/>
          </a:ln>
        </p:spPr>
      </p:sp>
      <p:sp>
        <p:nvSpPr>
          <p:cNvPr id="29" name="Shape 27"/>
          <p:cNvSpPr/>
          <p:nvPr/>
        </p:nvSpPr>
        <p:spPr>
          <a:xfrm>
            <a:off x="9977120" y="2435035"/>
            <a:ext cx="422981" cy="422981"/>
          </a:xfrm>
          <a:prstGeom prst="ellipse">
            <a:avLst/>
          </a:prstGeom>
          <a:solidFill>
            <a:srgbClr val="1F7A3A"/>
          </a:solidFill>
          <a:ln w="12700">
            <a:solidFill>
              <a:srgbClr val="1F7A3A"/>
            </a:solidFill>
            <a:prstDash val="solid"/>
          </a:ln>
        </p:spPr>
      </p:sp>
      <p:sp>
        <p:nvSpPr>
          <p:cNvPr id="30" name="Text 28"/>
          <p:cNvSpPr txBox="1"/>
          <p:nvPr/>
        </p:nvSpPr>
        <p:spPr>
          <a:xfrm>
            <a:off x="9977120"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5</a:t>
            </a:r>
            <a:endParaRPr lang="el-GR" sz="1020" dirty="0"/>
          </a:p>
        </p:txBody>
      </p:sp>
      <p:sp>
        <p:nvSpPr>
          <p:cNvPr id="31" name="Text 29"/>
          <p:cNvSpPr txBox="1"/>
          <p:nvPr/>
        </p:nvSpPr>
        <p:spPr>
          <a:xfrm>
            <a:off x="9932579" y="2986422"/>
            <a:ext cx="1509309" cy="604259"/>
          </a:xfrm>
          <a:prstGeom prst="rect">
            <a:avLst/>
          </a:prstGeom>
          <a:noFill/>
          <a:ln/>
        </p:spPr>
        <p:txBody>
          <a:bodyPr wrap="square" lIns="0" tIns="0" rIns="0" bIns="0" rtlCol="0" anchor="t">
            <a:normAutofit/>
          </a:bodyPr>
          <a:lstStyle/>
          <a:p>
            <a:pPr indent="0" marL="0">
              <a:buNone/>
            </a:pPr>
            <a:r>
              <a:rPr lang="el-GR" altLang="en-US" sz="1620" b="1" dirty="0">
                <a:solidFill>
                  <a:srgbClr val="1B2420"/>
                </a:solidFill>
                <a:latin typeface="Calibri" pitchFamily="34" charset="0"/>
                <a:ea typeface="Calibri" pitchFamily="34" charset="-122"/>
                <a:cs typeface="Calibri" pitchFamily="34" charset="-120"/>
              </a:rPr>
              <a:t>Επιτόπιος έλεγχος</a:t>
            </a:r>
            <a:endParaRPr lang="el-GR" sz="1620" dirty="0"/>
          </a:p>
        </p:txBody>
      </p:sp>
      <p:sp>
        <p:nvSpPr>
          <p:cNvPr id="32" name="Text 30"/>
          <p:cNvSpPr txBox="1"/>
          <p:nvPr/>
        </p:nvSpPr>
        <p:spPr>
          <a:xfrm>
            <a:off x="9932579" y="3590681"/>
            <a:ext cx="1509309" cy="185054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Οι περιοχές που διαφέρουν επιβεβαιώνονται στο χωράφι· η απόφαση ακολουθεί.</a:t>
            </a:r>
            <a:endParaRPr lang="el-GR" sz="1440" dirty="0"/>
          </a:p>
        </p:txBody>
      </p:sp>
      <p:sp>
        <p:nvSpPr>
          <p:cNvPr id="33" name="Text 31"/>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Pix4D· DJI Mavic 3M FAQ</a:t>
            </a:r>
            <a:endParaRPr lang="el-GR" sz="900" dirty="0"/>
          </a:p>
        </p:txBody>
      </p:sp>
      <p:sp>
        <p:nvSpPr>
          <p:cNvPr id="34" name="Text 3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13</a:t>
            </a:r>
            <a:endParaRPr lang="el-GR"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ΜΑΘΗΜΑΤΑ 2 ΚΑΙ 4</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Εφαρμογή: σχεδιάστε την πτήση, επιλέξτε τύπο</a:t>
            </a:r>
            <a:endParaRPr lang="el-GR" sz="27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14</a:t>
            </a:r>
            <a:endParaRPr lang="el-GR" sz="900" dirty="0"/>
          </a:p>
        </p:txBody>
      </p:sp>
      <p:pic>
        <p:nvPicPr>
          <p:cNvPr id="7" name="Image 0" descr="/root/kozan-akilli-tarim/sunum/build/cache/m4-el-l04-calc-c5948c28-1400-0-0_0_1_0.73.jpg">    </p:cNvPr>
          <p:cNvPicPr>
            <a:picLocks noChangeAspect="1"/>
          </p:cNvPicPr>
          <p:nvPr/>
        </p:nvPicPr>
        <p:blipFill>
          <a:blip r:embed="rId1"/>
          <a:stretch>
            <a:fillRect/>
          </a:stretch>
        </p:blipFill>
        <p:spPr>
          <a:xfrm>
            <a:off x="1198056" y="2268864"/>
            <a:ext cx="2516569" cy="3255445"/>
          </a:xfrm>
          <a:prstGeom prst="rect">
            <a:avLst/>
          </a:prstGeom>
          <a:effectLst>
            <a:outerShdw sx="100000" sy="100000" kx="0" ky="0" algn="bl" rotWithShape="0" blurRad="76200" dist="25400" dir="5400000">
              <a:srgbClr val="1B2420">
                <a:alpha val="22000"/>
              </a:srgbClr>
            </a:outerShdw>
          </a:effectLst>
        </p:spPr>
      </p:pic>
      <p:sp>
        <p:nvSpPr>
          <p:cNvPr id="8" name="Text 4"/>
          <p:cNvSpPr txBox="1"/>
          <p:nvPr/>
        </p:nvSpPr>
        <p:spPr>
          <a:xfrm>
            <a:off x="933053" y="5584735"/>
            <a:ext cx="3046575"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Μάθημα 4: σχεδιαστής πτήσης χαρτογράφησης</a:t>
            </a:r>
            <a:endParaRPr lang="el-GR" sz="990" dirty="0"/>
          </a:p>
        </p:txBody>
      </p:sp>
      <p:pic>
        <p:nvPicPr>
          <p:cNvPr id="9" name="Image 1" descr="/root/kozan-akilli-tarim/sunum/build/cache/m4-el-l02-cat-d0289f1b-1400-0.jpg">    </p:cNvPr>
          <p:cNvPicPr>
            <a:picLocks noChangeAspect="1"/>
          </p:cNvPicPr>
          <p:nvPr/>
        </p:nvPicPr>
        <p:blipFill>
          <a:blip r:embed="rId2"/>
          <a:stretch>
            <a:fillRect/>
          </a:stretch>
        </p:blipFill>
        <p:spPr>
          <a:xfrm>
            <a:off x="4554398" y="2268864"/>
            <a:ext cx="2853180" cy="3255445"/>
          </a:xfrm>
          <a:prstGeom prst="rect">
            <a:avLst/>
          </a:prstGeom>
          <a:effectLst>
            <a:outerShdw sx="100000" sy="100000" kx="0" ky="0" algn="bl" rotWithShape="0" blurRad="76200" dist="25400" dir="5400000">
              <a:srgbClr val="1B2420">
                <a:alpha val="22000"/>
              </a:srgbClr>
            </a:outerShdw>
          </a:effectLst>
        </p:spPr>
      </p:pic>
      <p:sp>
        <p:nvSpPr>
          <p:cNvPr id="10" name="Text 5"/>
          <p:cNvSpPr txBox="1"/>
          <p:nvPr/>
        </p:nvSpPr>
        <p:spPr>
          <a:xfrm>
            <a:off x="4253948" y="5584735"/>
            <a:ext cx="3454079"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Μάθημα 2: ποιο είδος drone;</a:t>
            </a:r>
            <a:endParaRPr lang="el-GR" sz="990" dirty="0"/>
          </a:p>
        </p:txBody>
      </p:sp>
      <p:sp>
        <p:nvSpPr>
          <p:cNvPr id="11" name="Text 6"/>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Αποστολή: </a:t>
            </a:r>
            <a:r>
              <a:rPr lang="el-GR" altLang="en-US" sz="1220" dirty="0">
                <a:solidFill>
                  <a:srgbClr val="3A4540"/>
                </a:solidFill>
                <a:latin typeface="Calibri" pitchFamily="34" charset="0"/>
                <a:ea typeface="Calibri" pitchFamily="34" charset="-122"/>
                <a:cs typeface="Calibri" pitchFamily="34" charset="-120"/>
              </a:rPr>
              <a:t>Χαρτογραφήστε με μία μπαταρία ένα αγροτεμάχιο βαμβακιού 500 m × 600 m (30 ha) στη Λάρισα.</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Ρυθμίσεις: </a:t>
            </a:r>
            <a:r>
              <a:rPr lang="el-GR" altLang="en-US" sz="1220" dirty="0">
                <a:solidFill>
                  <a:srgbClr val="3A4540"/>
                </a:solidFill>
                <a:latin typeface="Calibri" pitchFamily="34" charset="0"/>
                <a:ea typeface="Calibri" pitchFamily="34" charset="-122"/>
                <a:cs typeface="Calibri" pitchFamily="34" charset="-120"/>
              </a:rPr>
              <a:t>Ύψος, ταχύτητα, επικάλυψη κατά μήκος και κατά πλάτος.</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Τέσσερις στόχοι: </a:t>
            </a:r>
            <a:r>
              <a:rPr lang="el-GR" altLang="en-US" sz="1220" dirty="0">
                <a:solidFill>
                  <a:srgbClr val="3A4540"/>
                </a:solidFill>
                <a:latin typeface="Calibri" pitchFamily="34" charset="0"/>
                <a:ea typeface="Calibri" pitchFamily="34" charset="-122"/>
                <a:cs typeface="Calibri" pitchFamily="34" charset="-120"/>
              </a:rPr>
              <a:t>GSD έως 1,5 cm· 80% επικάλυψη και στις δύο κατευθύνσεις· πτήση έως 25 λεπτά· διάστημα λήψης τουλάχιστον 0,7 s.</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Στη συνεδρία: </a:t>
            </a:r>
            <a:r>
              <a:rPr lang="el-GR" altLang="en-US" sz="1220" dirty="0">
                <a:solidFill>
                  <a:srgbClr val="3A4540"/>
                </a:solidFill>
                <a:latin typeface="Calibri" pitchFamily="34" charset="0"/>
                <a:ea typeface="Calibri" pitchFamily="34" charset="-122"/>
                <a:cs typeface="Calibri" pitchFamily="34" charset="-120"/>
              </a:rPr>
              <a:t>Ζητήστε πρώτα εκτίμηση, μετά δοκιμή με τους ολισθητές· συζητήστε πώς συγκρούονται οι στόχοι.</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Ταξινόμηση: </a:t>
            </a:r>
            <a:r>
              <a:rPr lang="el-GR" altLang="en-US" sz="1220" dirty="0">
                <a:solidFill>
                  <a:srgbClr val="3A4540"/>
                </a:solidFill>
                <a:latin typeface="Calibri" pitchFamily="34" charset="0"/>
                <a:ea typeface="Calibri" pitchFamily="34" charset="-122"/>
                <a:cs typeface="Calibri" pitchFamily="34" charset="-120"/>
              </a:rPr>
              <a:t>Τοποθετήστε τα χαρακτηριστικά σε πολυκόπτερο, σταθερής πτέρυγας και VTOL.</a:t>
            </a:r>
            <a:endParaRPr lang="el-GR" sz="122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02</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2</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Ασφαλής πτήση και νομοθεσία</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Τι γίνεται πριν, κατά και μετά την πτήση· οι κανόνες Τουρκίας, ΕΕ και Ελλάδας</a:t>
            </a:r>
            <a:endParaRPr lang="el-GR" sz="1530" dirty="0"/>
          </a:p>
        </p:txBody>
      </p:sp>
      <p:sp>
        <p:nvSpPr>
          <p:cNvPr id="7" name="Shape 4"/>
          <p:cNvSpPr/>
          <p:nvPr/>
        </p:nvSpPr>
        <p:spPr>
          <a:xfrm>
            <a:off x="548640" y="5244839"/>
            <a:ext cx="1305032"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305032"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Μαθήματα 5-6</a:t>
            </a:r>
            <a:endParaRPr lang="el-GR" sz="1040" dirty="0"/>
          </a:p>
        </p:txBody>
      </p:sp>
      <p:sp>
        <p:nvSpPr>
          <p:cNvPr id="9" name="Shape 6"/>
          <p:cNvSpPr/>
          <p:nvPr/>
        </p:nvSpPr>
        <p:spPr>
          <a:xfrm>
            <a:off x="1963400" y="5244839"/>
            <a:ext cx="936528"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963400" y="5244839"/>
            <a:ext cx="936528"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24 λεπ.</a:t>
            </a:r>
            <a:endParaRPr lang="el-GR" sz="1040" dirty="0"/>
          </a:p>
        </p:txBody>
      </p:sp>
      <p:sp>
        <p:nvSpPr>
          <p:cNvPr id="11" name="Shape 8"/>
          <p:cNvSpPr/>
          <p:nvPr/>
        </p:nvSpPr>
        <p:spPr>
          <a:xfrm>
            <a:off x="3009656"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009656" y="5244839"/>
            <a:ext cx="1010229"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2 βίντεο</a:t>
            </a:r>
            <a:endParaRPr lang="el-GR" sz="1040" dirty="0"/>
          </a:p>
        </p:txBody>
      </p:sp>
      <p:sp>
        <p:nvSpPr>
          <p:cNvPr id="13" name="Shape 10"/>
          <p:cNvSpPr/>
          <p:nvPr/>
        </p:nvSpPr>
        <p:spPr>
          <a:xfrm>
            <a:off x="4129613"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4129613"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3 δραστηριότητες</a:t>
            </a:r>
            <a:endParaRPr lang="el-GR" sz="1040" dirty="0"/>
          </a:p>
        </p:txBody>
      </p:sp>
      <p:pic>
        <p:nvPicPr>
          <p:cNvPr id="15" name="Image 1" descr="/root/kozan-akilli-tarim/sunum/build/cache/m4-el-l05-1acb2333-1400-0.03.png">    </p:cNvPr>
          <p:cNvPicPr>
            <a:picLocks noChangeAspect="1"/>
          </p:cNvPicPr>
          <p:nvPr/>
        </p:nvPicPr>
        <p:blipFill>
          <a:blip r:embed="rId2"/>
          <a:stretch>
            <a:fillRect/>
          </a:stretch>
        </p:blipFill>
        <p:spPr>
          <a:xfrm>
            <a:off x="8778327" y="2900261"/>
            <a:ext cx="2605867" cy="1139136"/>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15</a:t>
            </a:r>
            <a:endParaRPr lang="el-GR"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5 · ΑΡΧΕΣ ΑΣΦΑΛΟΥΣ ΠΤΗΣΗΣ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Η σειρά της ασφαλούς πτήσης</a:t>
            </a:r>
            <a:endParaRPr lang="el-GR" sz="2700" dirty="0"/>
          </a:p>
        </p:txBody>
      </p:sp>
      <p:sp>
        <p:nvSpPr>
          <p:cNvPr id="4" name="Shape 2"/>
          <p:cNvSpPr/>
          <p:nvPr/>
        </p:nvSpPr>
        <p:spPr>
          <a:xfrm>
            <a:off x="548640" y="2268864"/>
            <a:ext cx="1911645" cy="3285658"/>
          </a:xfrm>
          <a:prstGeom prst="roundRect">
            <a:avLst>
              <a:gd name="adj" fmla="val 5740"/>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1</a:t>
            </a:r>
            <a:endParaRPr lang="el-GR" sz="1020" dirty="0"/>
          </a:p>
        </p:txBody>
      </p:sp>
      <p:sp>
        <p:nvSpPr>
          <p:cNvPr id="7" name="Text 5"/>
          <p:cNvSpPr txBox="1"/>
          <p:nvPr/>
        </p:nvSpPr>
        <p:spPr>
          <a:xfrm>
            <a:off x="749808" y="2986422"/>
            <a:ext cx="1509309" cy="604259"/>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Σχεδιάστε</a:t>
            </a:r>
            <a:endParaRPr lang="el-GR" sz="1530" dirty="0"/>
          </a:p>
        </p:txBody>
      </p:sp>
      <p:sp>
        <p:nvSpPr>
          <p:cNvPr id="8" name="Text 6"/>
          <p:cNvSpPr txBox="1"/>
          <p:nvPr/>
        </p:nvSpPr>
        <p:spPr>
          <a:xfrm>
            <a:off x="749808" y="3590681"/>
            <a:ext cx="1509309" cy="1850543"/>
          </a:xfrm>
          <a:prstGeom prst="rect">
            <a:avLst/>
          </a:prstGeom>
          <a:noFill/>
          <a:ln/>
        </p:spPr>
        <p:txBody>
          <a:bodyPr wrap="square" lIns="0" tIns="0" rIns="0" bIns="0" rtlCol="0" anchor="t">
            <a:normAutofit/>
          </a:bodyPr>
          <a:lstStyle/>
          <a:p>
            <a:pPr indent="0" marL="0">
              <a:buNone/>
            </a:pPr>
            <a:r>
              <a:rPr lang="el-GR" altLang="en-US" sz="1400" dirty="0">
                <a:solidFill>
                  <a:srgbClr val="3A4540"/>
                </a:solidFill>
                <a:latin typeface="Calibri" pitchFamily="34" charset="0"/>
                <a:ea typeface="Calibri" pitchFamily="34" charset="-122"/>
                <a:cs typeface="Calibri" pitchFamily="34" charset="-120"/>
              </a:rPr>
              <a:t>Πρόγνωση καιρού και περιοχή πτήσης· στην Ελλάδα χάρτης DAGR, στην Τουρκία χάρτης İHATTYS.</a:t>
            </a:r>
            <a:endParaRPr lang="el-GR" sz="1400" dirty="0"/>
          </a:p>
        </p:txBody>
      </p:sp>
      <p:sp>
        <p:nvSpPr>
          <p:cNvPr id="9" name="Shape 7"/>
          <p:cNvSpPr/>
          <p:nvPr/>
        </p:nvSpPr>
        <p:spPr>
          <a:xfrm rot="5400000">
            <a:off x="2551725" y="3813501"/>
            <a:ext cx="201168" cy="196384"/>
          </a:xfrm>
          <a:prstGeom prst="triangle">
            <a:avLst/>
          </a:prstGeom>
          <a:solidFill>
            <a:srgbClr val="BFE0C8"/>
          </a:solidFill>
          <a:ln w="12700">
            <a:solidFill>
              <a:srgbClr val="BFE0C8"/>
            </a:solidFill>
            <a:prstDash val="solid"/>
          </a:ln>
        </p:spPr>
      </p:sp>
      <p:sp>
        <p:nvSpPr>
          <p:cNvPr id="10" name="Shape 8"/>
          <p:cNvSpPr/>
          <p:nvPr/>
        </p:nvSpPr>
        <p:spPr>
          <a:xfrm>
            <a:off x="2844333" y="2268864"/>
            <a:ext cx="1911645" cy="3285658"/>
          </a:xfrm>
          <a:prstGeom prst="roundRect">
            <a:avLst>
              <a:gd name="adj" fmla="val 5740"/>
            </a:avLst>
          </a:prstGeom>
          <a:solidFill>
            <a:srgbClr val="FFFFFF"/>
          </a:solidFill>
          <a:ln w="9525">
            <a:solidFill>
              <a:srgbClr val="DFE6DC"/>
            </a:solidFill>
            <a:prstDash val="solid"/>
          </a:ln>
        </p:spPr>
      </p:sp>
      <p:sp>
        <p:nvSpPr>
          <p:cNvPr id="11" name="Shape 9"/>
          <p:cNvSpPr/>
          <p:nvPr/>
        </p:nvSpPr>
        <p:spPr>
          <a:xfrm>
            <a:off x="3090042"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090042"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2</a:t>
            </a:r>
            <a:endParaRPr lang="el-GR" sz="1020" dirty="0"/>
          </a:p>
        </p:txBody>
      </p:sp>
      <p:sp>
        <p:nvSpPr>
          <p:cNvPr id="13" name="Text 11"/>
          <p:cNvSpPr txBox="1"/>
          <p:nvPr/>
        </p:nvSpPr>
        <p:spPr>
          <a:xfrm>
            <a:off x="3045501" y="2986422"/>
            <a:ext cx="1509309" cy="604259"/>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Ενημερώστε</a:t>
            </a:r>
            <a:endParaRPr lang="el-GR" sz="1530" dirty="0"/>
          </a:p>
        </p:txBody>
      </p:sp>
      <p:sp>
        <p:nvSpPr>
          <p:cNvPr id="14" name="Text 12"/>
          <p:cNvSpPr txBox="1"/>
          <p:nvPr/>
        </p:nvSpPr>
        <p:spPr>
          <a:xfrm>
            <a:off x="3045501" y="3590681"/>
            <a:ext cx="1509309" cy="1850543"/>
          </a:xfrm>
          <a:prstGeom prst="rect">
            <a:avLst/>
          </a:prstGeom>
          <a:noFill/>
          <a:ln/>
        </p:spPr>
        <p:txBody>
          <a:bodyPr wrap="square" lIns="0" tIns="0" rIns="0" bIns="0" rtlCol="0" anchor="t">
            <a:normAutofit/>
          </a:bodyPr>
          <a:lstStyle/>
          <a:p>
            <a:pPr indent="0" marL="0">
              <a:buNone/>
            </a:pPr>
            <a:r>
              <a:rPr lang="el-GR" altLang="en-US" sz="1400" dirty="0">
                <a:solidFill>
                  <a:srgbClr val="3A4540"/>
                </a:solidFill>
                <a:latin typeface="Calibri" pitchFamily="34" charset="0"/>
                <a:ea typeface="Calibri" pitchFamily="34" charset="-122"/>
                <a:cs typeface="Calibri" pitchFamily="34" charset="-120"/>
              </a:rPr>
              <a:t>Πριν από ψεκασμό ενημερώνονται οι μελισσοκόμοι και η τοπική αρχή.</a:t>
            </a:r>
            <a:endParaRPr lang="el-GR" sz="1400" dirty="0"/>
          </a:p>
        </p:txBody>
      </p:sp>
      <p:sp>
        <p:nvSpPr>
          <p:cNvPr id="15" name="Shape 13"/>
          <p:cNvSpPr/>
          <p:nvPr/>
        </p:nvSpPr>
        <p:spPr>
          <a:xfrm rot="5400000">
            <a:off x="4847417" y="3813501"/>
            <a:ext cx="201168" cy="196384"/>
          </a:xfrm>
          <a:prstGeom prst="triangle">
            <a:avLst/>
          </a:prstGeom>
          <a:solidFill>
            <a:srgbClr val="BFE0C8"/>
          </a:solidFill>
          <a:ln w="12700">
            <a:solidFill>
              <a:srgbClr val="BFE0C8"/>
            </a:solidFill>
            <a:prstDash val="solid"/>
          </a:ln>
        </p:spPr>
      </p:sp>
      <p:sp>
        <p:nvSpPr>
          <p:cNvPr id="16" name="Shape 14"/>
          <p:cNvSpPr/>
          <p:nvPr/>
        </p:nvSpPr>
        <p:spPr>
          <a:xfrm>
            <a:off x="5140025" y="2268864"/>
            <a:ext cx="1911645" cy="3285658"/>
          </a:xfrm>
          <a:prstGeom prst="roundRect">
            <a:avLst>
              <a:gd name="adj" fmla="val 5740"/>
            </a:avLst>
          </a:prstGeom>
          <a:solidFill>
            <a:srgbClr val="E6F3EA"/>
          </a:solidFill>
          <a:ln w="9525">
            <a:solidFill>
              <a:srgbClr val="CFE6D6"/>
            </a:solidFill>
            <a:prstDash val="solid"/>
          </a:ln>
        </p:spPr>
      </p:sp>
      <p:sp>
        <p:nvSpPr>
          <p:cNvPr id="17" name="Shape 15"/>
          <p:cNvSpPr/>
          <p:nvPr/>
        </p:nvSpPr>
        <p:spPr>
          <a:xfrm>
            <a:off x="5385735"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5385735"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3</a:t>
            </a:r>
            <a:endParaRPr lang="el-GR" sz="1020" dirty="0"/>
          </a:p>
        </p:txBody>
      </p:sp>
      <p:sp>
        <p:nvSpPr>
          <p:cNvPr id="19" name="Text 17"/>
          <p:cNvSpPr txBox="1"/>
          <p:nvPr/>
        </p:nvSpPr>
        <p:spPr>
          <a:xfrm>
            <a:off x="5341193" y="2986422"/>
            <a:ext cx="1509309" cy="604259"/>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Περπατήστε το πεδίο</a:t>
            </a:r>
            <a:endParaRPr lang="el-GR" sz="1530" dirty="0"/>
          </a:p>
        </p:txBody>
      </p:sp>
      <p:sp>
        <p:nvSpPr>
          <p:cNvPr id="20" name="Text 18"/>
          <p:cNvSpPr txBox="1"/>
          <p:nvPr/>
        </p:nvSpPr>
        <p:spPr>
          <a:xfrm>
            <a:off x="5341193" y="3590681"/>
            <a:ext cx="1509309" cy="1850543"/>
          </a:xfrm>
          <a:prstGeom prst="rect">
            <a:avLst/>
          </a:prstGeom>
          <a:noFill/>
          <a:ln/>
        </p:spPr>
        <p:txBody>
          <a:bodyPr wrap="square" lIns="0" tIns="0" rIns="0" bIns="0" rtlCol="0" anchor="t">
            <a:normAutofit/>
          </a:bodyPr>
          <a:lstStyle/>
          <a:p>
            <a:pPr indent="0" marL="0">
              <a:buNone/>
            </a:pPr>
            <a:r>
              <a:rPr lang="el-GR" altLang="en-US" sz="1400" dirty="0">
                <a:solidFill>
                  <a:srgbClr val="3A4540"/>
                </a:solidFill>
                <a:latin typeface="Calibri" pitchFamily="34" charset="0"/>
                <a:ea typeface="Calibri" pitchFamily="34" charset="-122"/>
                <a:cs typeface="Calibri" pitchFamily="34" charset="-120"/>
              </a:rPr>
              <a:t>Γραμμές ρεύματος, στύλοι, δέντρα, κτίρια και άνθρωποι στην περιοχή.</a:t>
            </a:r>
            <a:endParaRPr lang="el-GR" sz="1400" dirty="0"/>
          </a:p>
        </p:txBody>
      </p:sp>
      <p:sp>
        <p:nvSpPr>
          <p:cNvPr id="21" name="Shape 19"/>
          <p:cNvSpPr/>
          <p:nvPr/>
        </p:nvSpPr>
        <p:spPr>
          <a:xfrm rot="5400000">
            <a:off x="7143110" y="3813501"/>
            <a:ext cx="201168" cy="196384"/>
          </a:xfrm>
          <a:prstGeom prst="triangle">
            <a:avLst/>
          </a:prstGeom>
          <a:solidFill>
            <a:srgbClr val="BFE0C8"/>
          </a:solidFill>
          <a:ln w="12700">
            <a:solidFill>
              <a:srgbClr val="BFE0C8"/>
            </a:solidFill>
            <a:prstDash val="solid"/>
          </a:ln>
        </p:spPr>
      </p:sp>
      <p:sp>
        <p:nvSpPr>
          <p:cNvPr id="22" name="Shape 20"/>
          <p:cNvSpPr/>
          <p:nvPr/>
        </p:nvSpPr>
        <p:spPr>
          <a:xfrm>
            <a:off x="7435718" y="2268864"/>
            <a:ext cx="1911645" cy="3285658"/>
          </a:xfrm>
          <a:prstGeom prst="roundRect">
            <a:avLst>
              <a:gd name="adj" fmla="val 5740"/>
            </a:avLst>
          </a:prstGeom>
          <a:solidFill>
            <a:srgbClr val="FFFFFF"/>
          </a:solidFill>
          <a:ln w="9525">
            <a:solidFill>
              <a:srgbClr val="DFE6DC"/>
            </a:solidFill>
            <a:prstDash val="solid"/>
          </a:ln>
        </p:spPr>
      </p:sp>
      <p:sp>
        <p:nvSpPr>
          <p:cNvPr id="23" name="Shape 21"/>
          <p:cNvSpPr/>
          <p:nvPr/>
        </p:nvSpPr>
        <p:spPr>
          <a:xfrm>
            <a:off x="768142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7681427"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4</a:t>
            </a:r>
            <a:endParaRPr lang="el-GR" sz="1020" dirty="0"/>
          </a:p>
        </p:txBody>
      </p:sp>
      <p:sp>
        <p:nvSpPr>
          <p:cNvPr id="25" name="Text 23"/>
          <p:cNvSpPr txBox="1"/>
          <p:nvPr/>
        </p:nvSpPr>
        <p:spPr>
          <a:xfrm>
            <a:off x="7636886" y="2986422"/>
            <a:ext cx="1509309" cy="604259"/>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Ελέγξτε τον εξοπλισμό</a:t>
            </a:r>
            <a:endParaRPr lang="el-GR" sz="1530" dirty="0"/>
          </a:p>
        </p:txBody>
      </p:sp>
      <p:sp>
        <p:nvSpPr>
          <p:cNvPr id="26" name="Text 24"/>
          <p:cNvSpPr txBox="1"/>
          <p:nvPr/>
        </p:nvSpPr>
        <p:spPr>
          <a:xfrm>
            <a:off x="7636886" y="3590681"/>
            <a:ext cx="1509309" cy="1850543"/>
          </a:xfrm>
          <a:prstGeom prst="rect">
            <a:avLst/>
          </a:prstGeom>
          <a:noFill/>
          <a:ln/>
        </p:spPr>
        <p:txBody>
          <a:bodyPr wrap="square" lIns="0" tIns="0" rIns="0" bIns="0" rtlCol="0" anchor="t">
            <a:normAutofit/>
          </a:bodyPr>
          <a:lstStyle/>
          <a:p>
            <a:pPr indent="0" marL="0">
              <a:buNone/>
            </a:pPr>
            <a:r>
              <a:rPr lang="el-GR" altLang="en-US" sz="1400" dirty="0">
                <a:solidFill>
                  <a:srgbClr val="3A4540"/>
                </a:solidFill>
                <a:latin typeface="Calibri" pitchFamily="34" charset="0"/>
                <a:ea typeface="Calibri" pitchFamily="34" charset="-122"/>
                <a:cs typeface="Calibri" pitchFamily="34" charset="-120"/>
              </a:rPr>
              <a:t>Προπέλες, σώμα, ακροφύσια, δεξαμενή· δορυφορικό σήμα, σημείο επιστροφής.</a:t>
            </a:r>
            <a:endParaRPr lang="el-GR" sz="1400" dirty="0"/>
          </a:p>
        </p:txBody>
      </p:sp>
      <p:sp>
        <p:nvSpPr>
          <p:cNvPr id="27" name="Shape 25"/>
          <p:cNvSpPr/>
          <p:nvPr/>
        </p:nvSpPr>
        <p:spPr>
          <a:xfrm rot="5400000">
            <a:off x="9438803" y="3813501"/>
            <a:ext cx="201168" cy="196384"/>
          </a:xfrm>
          <a:prstGeom prst="triangle">
            <a:avLst/>
          </a:prstGeom>
          <a:solidFill>
            <a:srgbClr val="BFE0C8"/>
          </a:solidFill>
          <a:ln w="12700">
            <a:solidFill>
              <a:srgbClr val="BFE0C8"/>
            </a:solidFill>
            <a:prstDash val="solid"/>
          </a:ln>
        </p:spPr>
      </p:sp>
      <p:sp>
        <p:nvSpPr>
          <p:cNvPr id="28" name="Shape 26"/>
          <p:cNvSpPr/>
          <p:nvPr/>
        </p:nvSpPr>
        <p:spPr>
          <a:xfrm>
            <a:off x="9731411" y="2268864"/>
            <a:ext cx="1911645" cy="3285658"/>
          </a:xfrm>
          <a:prstGeom prst="roundRect">
            <a:avLst>
              <a:gd name="adj" fmla="val 5740"/>
            </a:avLst>
          </a:prstGeom>
          <a:solidFill>
            <a:srgbClr val="E6F3EA"/>
          </a:solidFill>
          <a:ln w="9525">
            <a:solidFill>
              <a:srgbClr val="CFE6D6"/>
            </a:solidFill>
            <a:prstDash val="solid"/>
          </a:ln>
        </p:spPr>
      </p:sp>
      <p:sp>
        <p:nvSpPr>
          <p:cNvPr id="29" name="Shape 27"/>
          <p:cNvSpPr/>
          <p:nvPr/>
        </p:nvSpPr>
        <p:spPr>
          <a:xfrm>
            <a:off x="9977120" y="2435035"/>
            <a:ext cx="422981" cy="422981"/>
          </a:xfrm>
          <a:prstGeom prst="ellipse">
            <a:avLst/>
          </a:prstGeom>
          <a:solidFill>
            <a:srgbClr val="1F7A3A"/>
          </a:solidFill>
          <a:ln w="12700">
            <a:solidFill>
              <a:srgbClr val="1F7A3A"/>
            </a:solidFill>
            <a:prstDash val="solid"/>
          </a:ln>
        </p:spPr>
      </p:sp>
      <p:sp>
        <p:nvSpPr>
          <p:cNvPr id="30" name="Text 28"/>
          <p:cNvSpPr txBox="1"/>
          <p:nvPr/>
        </p:nvSpPr>
        <p:spPr>
          <a:xfrm>
            <a:off x="9977120"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5</a:t>
            </a:r>
            <a:endParaRPr lang="el-GR" sz="1020" dirty="0"/>
          </a:p>
        </p:txBody>
      </p:sp>
      <p:sp>
        <p:nvSpPr>
          <p:cNvPr id="31" name="Text 29"/>
          <p:cNvSpPr txBox="1"/>
          <p:nvPr/>
        </p:nvSpPr>
        <p:spPr>
          <a:xfrm>
            <a:off x="9932579" y="2986422"/>
            <a:ext cx="1509309" cy="604259"/>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Πτήση και καταγραφή</a:t>
            </a:r>
            <a:endParaRPr lang="el-GR" sz="1530" dirty="0"/>
          </a:p>
        </p:txBody>
      </p:sp>
      <p:sp>
        <p:nvSpPr>
          <p:cNvPr id="32" name="Text 30"/>
          <p:cNvSpPr txBox="1"/>
          <p:nvPr/>
        </p:nvSpPr>
        <p:spPr>
          <a:xfrm>
            <a:off x="9932579" y="3590681"/>
            <a:ext cx="1509309" cy="1850543"/>
          </a:xfrm>
          <a:prstGeom prst="rect">
            <a:avLst/>
          </a:prstGeom>
          <a:noFill/>
          <a:ln/>
        </p:spPr>
        <p:txBody>
          <a:bodyPr wrap="square" lIns="0" tIns="0" rIns="0" bIns="0" rtlCol="0" anchor="t">
            <a:normAutofit/>
          </a:bodyPr>
          <a:lstStyle/>
          <a:p>
            <a:pPr indent="0" marL="0">
              <a:buNone/>
            </a:pPr>
            <a:r>
              <a:rPr lang="el-GR" altLang="en-US" sz="1400" dirty="0">
                <a:solidFill>
                  <a:srgbClr val="3A4540"/>
                </a:solidFill>
                <a:latin typeface="Calibri" pitchFamily="34" charset="0"/>
                <a:ea typeface="Calibri" pitchFamily="34" charset="-122"/>
                <a:cs typeface="Calibri" pitchFamily="34" charset="-120"/>
              </a:rPr>
              <a:t>Άνεμος και μπαταρία· ημερομηνία, αγροτεμάχιο, δόση, καιρός.</a:t>
            </a:r>
            <a:endParaRPr lang="el-GR" sz="1400" dirty="0"/>
          </a:p>
        </p:txBody>
      </p:sp>
      <p:sp>
        <p:nvSpPr>
          <p:cNvPr id="33" name="Text 31"/>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SHGM (2026) SHT-İHA· Υπουργείο Γεωργίας και Δασών Τουρκίας (2025)· HCAA· DJI (2023)</a:t>
            </a:r>
            <a:endParaRPr lang="el-GR" sz="900" dirty="0"/>
          </a:p>
        </p:txBody>
      </p:sp>
      <p:sp>
        <p:nvSpPr>
          <p:cNvPr id="34" name="Text 3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16</a:t>
            </a:r>
            <a:endParaRPr lang="el-GR"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5 · ΑΝΕΜΟΣ, ΥΨΟΣ ΚΑΙ ΔΙΑΣΠΟΡΑ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250" b="1" dirty="0">
                <a:solidFill>
                  <a:srgbClr val="1B2420"/>
                </a:solidFill>
                <a:latin typeface="Calibri" pitchFamily="34" charset="0"/>
                <a:ea typeface="Calibri" pitchFamily="34" charset="-122"/>
                <a:cs typeface="Calibri" pitchFamily="34" charset="-120"/>
              </a:rPr>
              <a:t>Όσο αυξάνονται ύψος και άνεμος, αυξάνεται η διασπορά</a:t>
            </a:r>
            <a:endParaRPr lang="el-GR" sz="2250" dirty="0"/>
          </a:p>
        </p:txBody>
      </p:sp>
      <p:graphicFrame>
        <p:nvGraphicFramePr>
          <p:cNvPr id="4" name="Chart 0" descr=""/>
          <p:cNvGraphicFramePr/>
          <p:nvPr/>
        </p:nvGraphicFramePr>
        <p:xfrm>
          <a:off x="548640" y="2231098"/>
          <a:ext cx="6979615" cy="3391403"/>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7894015" y="2344397"/>
            <a:ext cx="3749040" cy="3240338"/>
          </a:xfrm>
          <a:prstGeom prst="rect">
            <a:avLst/>
          </a:prstGeom>
          <a:noFill/>
          <a:ln/>
        </p:spPr>
        <p:txBody>
          <a:bodyPr wrap="square" lIns="0" tIns="0" rIns="0" bIns="0" rtlCol="0" anchor="t">
            <a:normAutofit/>
          </a:bodyPr>
          <a:lstStyle/>
          <a:p>
            <a:pPr indent="0" marL="0">
              <a:buNone/>
            </a:pPr>
            <a:r>
              <a:rPr lang="el-GR" altLang="en-US" sz="1350" b="1" dirty="0">
                <a:solidFill>
                  <a:srgbClr val="16602D"/>
                </a:solidFill>
                <a:latin typeface="Calibri" pitchFamily="34" charset="0"/>
                <a:ea typeface="Calibri" pitchFamily="34" charset="-122"/>
                <a:cs typeface="Calibri" pitchFamily="34" charset="-120"/>
              </a:rPr>
              <a:t>Όρια ανέμου</a:t>
            </a:r>
            <a:endParaRPr lang="el-GR" sz="1350" dirty="0"/>
          </a:p>
          <a:p>
            <a:pPr marL="177800" indent="-177800">
              <a:spcAft>
                <a:spcPts val="330"/>
              </a:spcAft>
              <a:buSzPct val="100000"/>
              <a:buChar char="•"/>
            </a:pPr>
            <a:r>
              <a:rPr lang="el-GR" altLang="en-US" sz="1350" dirty="0">
                <a:solidFill>
                  <a:srgbClr val="3A4540"/>
                </a:solidFill>
                <a:latin typeface="Calibri" pitchFamily="34" charset="0"/>
                <a:ea typeface="Calibri" pitchFamily="34" charset="-122"/>
                <a:cs typeface="Calibri" pitchFamily="34" charset="-120"/>
              </a:rPr>
              <a:t>6 m/s: γενικό όριο ενδεικτικού drone ψεκασμού</a:t>
            </a:r>
            <a:endParaRPr lang="el-GR" sz="1350" dirty="0"/>
          </a:p>
          <a:p>
            <a:pPr marL="177800" indent="-177800">
              <a:spcAft>
                <a:spcPts val="330"/>
              </a:spcAft>
              <a:buSzPct val="100000"/>
              <a:buChar char="•"/>
            </a:pPr>
            <a:r>
              <a:rPr lang="el-GR" altLang="en-US" sz="1350" dirty="0">
                <a:solidFill>
                  <a:srgbClr val="3A4540"/>
                </a:solidFill>
                <a:latin typeface="Calibri" pitchFamily="34" charset="0"/>
                <a:ea typeface="Calibri" pitchFamily="34" charset="-122"/>
                <a:cs typeface="Calibri" pitchFamily="34" charset="-120"/>
              </a:rPr>
              <a:t>3 m/s: προτεινόμενο ανώτατο όριο για καλλιέργειες ευαίσθητες στη διασπορά</a:t>
            </a:r>
            <a:endParaRPr lang="el-GR" sz="1350" dirty="0"/>
          </a:p>
          <a:p>
            <a:pPr marL="177800" indent="-177800">
              <a:spcAft>
                <a:spcPts val="330"/>
              </a:spcAft>
              <a:buSzPct val="100000"/>
              <a:buChar char="•"/>
            </a:pPr>
            <a:r>
              <a:rPr lang="el-GR" altLang="en-US" sz="1350" dirty="0">
                <a:solidFill>
                  <a:srgbClr val="3A4540"/>
                </a:solidFill>
                <a:latin typeface="Calibri" pitchFamily="34" charset="0"/>
                <a:ea typeface="Calibri" pitchFamily="34" charset="-122"/>
                <a:cs typeface="Calibri" pitchFamily="34" charset="-120"/>
              </a:rPr>
              <a:t>1,3-3,1 m/s: εύρος κατάλληλο για τις περισσότερες εφαρμογές κατά το Πανεπιστήμιο Πολιτείας του Κάνσας</a:t>
            </a:r>
            <a:endParaRPr lang="el-GR" sz="1350" dirty="0"/>
          </a:p>
          <a:p>
            <a:pPr indent="0" marL="0">
              <a:spcBef>
                <a:spcPts val="826"/>
              </a:spcBef>
              <a:buNone/>
            </a:pPr>
            <a:r>
              <a:rPr lang="el-GR" altLang="en-US" sz="1350" b="1" dirty="0">
                <a:solidFill>
                  <a:srgbClr val="16602D"/>
                </a:solidFill>
                <a:latin typeface="Calibri" pitchFamily="34" charset="0"/>
                <a:ea typeface="Calibri" pitchFamily="34" charset="-122"/>
                <a:cs typeface="Calibri" pitchFamily="34" charset="-120"/>
              </a:rPr>
              <a:t>Ύψος</a:t>
            </a:r>
            <a:endParaRPr lang="el-GR" sz="1350" dirty="0"/>
          </a:p>
          <a:p>
            <a:pPr marL="177800" indent="-177800">
              <a:spcAft>
                <a:spcPts val="330"/>
              </a:spcAft>
              <a:buSzPct val="100000"/>
              <a:buChar char="•"/>
            </a:pPr>
            <a:r>
              <a:rPr lang="el-GR" altLang="en-US" sz="1350" dirty="0">
                <a:solidFill>
                  <a:srgbClr val="3A4540"/>
                </a:solidFill>
                <a:latin typeface="Calibri" pitchFamily="34" charset="0"/>
                <a:ea typeface="Calibri" pitchFamily="34" charset="-122"/>
                <a:cs typeface="Calibri" pitchFamily="34" charset="-120"/>
              </a:rPr>
              <a:t>Τα drone ψεκασμού εργάζονται συνήθως 1,5-3 m πάνω από την καλλιέργεια.</a:t>
            </a:r>
            <a:endParaRPr lang="el-GR" sz="135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OECD (2021)· DJI (2023)· Joshi κ.ά. (2026), Kansas State University</a:t>
            </a:r>
            <a:endParaRPr lang="el-G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17</a:t>
            </a:r>
            <a:endParaRPr lang="el-GR"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6 · ΝΟΜΙΚΟ ΠΛΑΙΣΙΟ (ΣΤΙΣ 24.09.2026)</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Ένα drone, τρία σύνολα κανόνων</a:t>
            </a:r>
            <a:endParaRPr lang="el-GR" sz="27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1600200"/>
                <a:gridCol w="3246120"/>
                <a:gridCol w="3154680"/>
                <a:gridCol w="3093415"/>
              </a:tblGrid>
              <a:tr h="0">
                <a:tc>
                  <a:txBody>
                    <a:bodyPr/>
                    <a:lstStyle/>
                    <a:p>
                      <a:pPr indent="0" marL="0">
                        <a:buNone/>
                      </a:pPr>
                      <a:r>
                        <a:rPr lang="el-GR" sz="1220" b="1" dirty="0">
                          <a:solidFill>
                            <a:srgbClr val="FFFFFF"/>
                          </a:solidFill>
                          <a:latin typeface="Calibri" pitchFamily="34" charset="0"/>
                          <a:ea typeface="Calibri" pitchFamily="34" charset="-122"/>
                          <a:cs typeface="Calibri" pitchFamily="34" charset="-120"/>
                        </a:rPr>
                        <a:t>Θέμα</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220" b="1" dirty="0">
                          <a:solidFill>
                            <a:srgbClr val="FFFFFF"/>
                          </a:solidFill>
                          <a:latin typeface="Calibri" pitchFamily="34" charset="0"/>
                          <a:ea typeface="Calibri" pitchFamily="34" charset="-122"/>
                          <a:cs typeface="Calibri" pitchFamily="34" charset="-120"/>
                        </a:rPr>
                        <a:t>Τουρκία</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220" b="1" dirty="0">
                          <a:solidFill>
                            <a:srgbClr val="FFFFFF"/>
                          </a:solidFill>
                          <a:latin typeface="Calibri" pitchFamily="34" charset="0"/>
                          <a:ea typeface="Calibri" pitchFamily="34" charset="-122"/>
                          <a:cs typeface="Calibri" pitchFamily="34" charset="-120"/>
                        </a:rPr>
                        <a:t>ΕΕ</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220" b="1" dirty="0">
                          <a:solidFill>
                            <a:srgbClr val="FFFFFF"/>
                          </a:solidFill>
                          <a:latin typeface="Calibri" pitchFamily="34" charset="0"/>
                          <a:ea typeface="Calibri" pitchFamily="34" charset="-122"/>
                          <a:cs typeface="Calibri" pitchFamily="34" charset="-120"/>
                        </a:rPr>
                        <a:t>Ελλάδα</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el-GR" sz="1220" b="1" dirty="0">
                          <a:solidFill>
                            <a:srgbClr val="1B2420"/>
                          </a:solidFill>
                          <a:latin typeface="Calibri" pitchFamily="34" charset="0"/>
                          <a:ea typeface="Calibri" pitchFamily="34" charset="-122"/>
                          <a:cs typeface="Calibri" pitchFamily="34" charset="-120"/>
                        </a:rPr>
                        <a:t>Βασικό κείμενο</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SHGM SHT-İHA (2026)· Κανονισμός Υπουργείου Γεωργίας και Δασών (13.12.2025)</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Εκτελεστικός Κανονισμός (ΕΕ) 2019/947 και Κανονισμός (ΕΕ) 2019/945· EASA</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Κανονισμοί ΕΕ· ΑΠΑ (HCAA)· Νόμος 4036/2012</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220" b="1" dirty="0">
                          <a:solidFill>
                            <a:srgbClr val="1B2420"/>
                          </a:solidFill>
                          <a:latin typeface="Calibri" pitchFamily="34" charset="0"/>
                          <a:ea typeface="Calibri" pitchFamily="34" charset="-122"/>
                          <a:cs typeface="Calibri" pitchFamily="34" charset="-120"/>
                        </a:rPr>
                        <a:t>Κατηγορία σκάφους</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M0: 500 g-4 kg · M1: 4-25 kg · M2: 25-150 kg · M3: 150 kg και άνω</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C0: κάτω από 250 g · C1: κάτω από 900 g · C2: κάτω από 4 kg · C3 και C4: κάτω από 25 kg</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Ισχύουν οι κλάσεις της ΕΕ</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220" b="1" dirty="0">
                          <a:solidFill>
                            <a:srgbClr val="1B2420"/>
                          </a:solidFill>
                          <a:latin typeface="Calibri" pitchFamily="34" charset="0"/>
                          <a:ea typeface="Calibri" pitchFamily="34" charset="-122"/>
                          <a:cs typeface="Calibri" pitchFamily="34" charset="-120"/>
                        </a:rPr>
                        <a:t>Χειριστής</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Άδεια ανεξάρτητη από τη μάζα του σκάφους: P0 ερασιτεχνική, P1 εμπορική, P2 προχωρημένη</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Ανοιχτή κατηγορία: διαδικτυακή εκπαίδευση και εξέταση· ειδική κατηγορία: άδεια λειτουργίας</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Εγγραφή φορέα στην Ελλάδα αν δεν έχει γίνει σε άλλη χώρα της EASA</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220" b="1" dirty="0">
                          <a:solidFill>
                            <a:srgbClr val="1B2420"/>
                          </a:solidFill>
                          <a:latin typeface="Calibri" pitchFamily="34" charset="0"/>
                          <a:ea typeface="Calibri" pitchFamily="34" charset="-122"/>
                          <a:cs typeface="Calibri" pitchFamily="34" charset="-120"/>
                        </a:rPr>
                        <a:t>Πλαίσιο πτήσης</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P0 και P1: εντός οπτικής επαφής, έως 120 m ύψος και 3.000 m απόσταση</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Ανοιχτή κατηγορία: κάτω από 25 kg, οπτική επαφή, έως 120 m, χωρίς απόρριψη υλικού</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Πριν από κάθε πτήση χάρτης DAGR· σε ζώνες περιορισμού άδεια της ΑΠΑ</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220" b="1" dirty="0">
                          <a:solidFill>
                            <a:srgbClr val="1B2420"/>
                          </a:solidFill>
                          <a:latin typeface="Calibri" pitchFamily="34" charset="0"/>
                          <a:ea typeface="Calibri" pitchFamily="34" charset="-122"/>
                          <a:cs typeface="Calibri" pitchFamily="34" charset="-120"/>
                        </a:rPr>
                        <a:t>Ψεκασμός</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Αδειοδοτημένο İHA, χειριστής με άδεια και επαγγελματίας εφαρμοστής, στο πεδίο που ορίζει το Υπουργείο</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Ειδική κατηγορία, αφού αφήνει υλικό· η Οδηγία 2009/128/ΕΚ άρθρο 9 απαγορεύει τον ψεκασμό από αέρα</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Νόμος 4036/2012 άρθρο 23: «Απαγορεύεται ο αεροψεκασμός στην Ελλάδα»· για drone ρωτήστε την αρμόδια αρχή</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SHGM (2026)· Επίσημη Εφημερίδα Τουρκίας 13.12.2025· ΕΕ 2019/947, 2019/945, 2009/128/ΕΚ· EASA· ΑΠΑ· Ν. 4036/2012</a:t>
            </a:r>
            <a:endParaRPr lang="el-GR" sz="900" dirty="0"/>
          </a:p>
        </p:txBody>
      </p:sp>
      <p:sp>
        <p:nvSpPr>
          <p:cNvPr id="6"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18</a:t>
            </a:r>
            <a:endParaRPr lang="el-GR"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6 · ΤΟΥΡΚΙΑ, ΕΕ ΚΑΙ ΕΛΛΑΔΑ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250" b="1" dirty="0">
                <a:solidFill>
                  <a:srgbClr val="1B2420"/>
                </a:solidFill>
                <a:latin typeface="Calibri" pitchFamily="34" charset="0"/>
                <a:ea typeface="Calibri" pitchFamily="34" charset="-122"/>
                <a:cs typeface="Calibri" pitchFamily="34" charset="-120"/>
              </a:rPr>
              <a:t>Ο ψεκασμός με drone κρίνεται διαφορετικά στις δύο χώρες</a:t>
            </a:r>
            <a:endParaRPr lang="el-GR" sz="2250" dirty="0"/>
          </a:p>
        </p:txBody>
      </p:sp>
      <p:sp>
        <p:nvSpPr>
          <p:cNvPr id="4" name="Shape 2"/>
          <p:cNvSpPr/>
          <p:nvPr/>
        </p:nvSpPr>
        <p:spPr>
          <a:xfrm>
            <a:off x="548640" y="2231098"/>
            <a:ext cx="5364328" cy="3323424"/>
          </a:xfrm>
          <a:prstGeom prst="roundRect">
            <a:avLst>
              <a:gd name="adj" fmla="val 330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el-GR" altLang="en-US" sz="1800" b="1" dirty="0">
                <a:solidFill>
                  <a:srgbClr val="854D0E"/>
                </a:solidFill>
                <a:latin typeface="Calibri" pitchFamily="34" charset="0"/>
                <a:ea typeface="Calibri" pitchFamily="34" charset="-122"/>
                <a:cs typeface="Calibri" pitchFamily="34" charset="-120"/>
              </a:rPr>
              <a:t>Τουρκία: άδεια υπό όρους</a:t>
            </a:r>
            <a:endParaRPr lang="el-GR" sz="1800" dirty="0"/>
          </a:p>
        </p:txBody>
      </p:sp>
      <p:sp>
        <p:nvSpPr>
          <p:cNvPr id="6" name="Text 4"/>
          <p:cNvSpPr txBox="1"/>
          <p:nvPr/>
        </p:nvSpPr>
        <p:spPr>
          <a:xfrm>
            <a:off x="868680"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Η μονάδα ψεκασμού αδειοδοτείται από το Υπουργείο</a:t>
            </a:r>
            <a:endParaRPr lang="el-GR" sz="1490" dirty="0"/>
          </a:p>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Οι όροι και οι άδειες πτήσης της SHGM λαμβάνονται χωριστά</a:t>
            </a:r>
            <a:endParaRPr lang="el-GR" sz="1490" dirty="0"/>
          </a:p>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Χειριστής İHA και επαγγελματίας εφαρμοστής εφαρμόζουν μαζί</a:t>
            </a:r>
            <a:endParaRPr lang="el-GR" sz="1490" dirty="0"/>
          </a:p>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Το Υπουργείο ορίζει καλλιέργεια, εχθρό, ακροφύσιο, δόση, ταχύτητα και ύψος</a:t>
            </a:r>
            <a:endParaRPr lang="el-GR" sz="1490" dirty="0"/>
          </a:p>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Ενημέρωση μελισσοκόμων και τοπικής αρχής· τήρηση αρχείου</a:t>
            </a:r>
            <a:endParaRPr lang="el-GR" sz="1490" dirty="0"/>
          </a:p>
        </p:txBody>
      </p:sp>
      <p:sp>
        <p:nvSpPr>
          <p:cNvPr id="7" name="Shape 5"/>
          <p:cNvSpPr/>
          <p:nvPr/>
        </p:nvSpPr>
        <p:spPr>
          <a:xfrm>
            <a:off x="6278728" y="2231098"/>
            <a:ext cx="5364328" cy="3323424"/>
          </a:xfrm>
          <a:prstGeom prst="roundRect">
            <a:avLst>
              <a:gd name="adj" fmla="val 330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el-GR" altLang="en-US" sz="1800" b="1" dirty="0">
                <a:solidFill>
                  <a:srgbClr val="16602D"/>
                </a:solidFill>
                <a:latin typeface="Calibri" pitchFamily="34" charset="0"/>
                <a:ea typeface="Calibri" pitchFamily="34" charset="-122"/>
                <a:cs typeface="Calibri" pitchFamily="34" charset="-120"/>
              </a:rPr>
              <a:t>ΕΕ και Ελλάδα: απαγόρευση κατά κανόνα</a:t>
            </a:r>
            <a:endParaRPr lang="el-GR" sz="1800" dirty="0"/>
          </a:p>
        </p:txBody>
      </p:sp>
      <p:sp>
        <p:nvSpPr>
          <p:cNvPr id="9" name="Text 7"/>
          <p:cNvSpPr txBox="1"/>
          <p:nvPr/>
        </p:nvSpPr>
        <p:spPr>
          <a:xfrm>
            <a:off x="6598768"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Οδηγία 2009/128/ΕΚ άρθρο 9: τα κράτη μέλη απαγορεύουν τον ψεκασμό από αέρα</a:t>
            </a:r>
            <a:endParaRPr lang="el-GR" sz="1490" dirty="0"/>
          </a:p>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Εξαίρεση μόνο με όλες τις έξι προϋποθέσεις και εγκεκριμένο σχέδιο εφαρμογής</a:t>
            </a:r>
            <a:endParaRPr lang="el-GR" sz="1490" dirty="0"/>
          </a:p>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Ο ορισμός της Οδηγίας αφορά αεροπλάνο ή ελικόπτερο· τα drone δεν αναφέρονται ρητά</a:t>
            </a:r>
            <a:endParaRPr lang="el-GR" sz="1490" dirty="0"/>
          </a:p>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Ο Ν. 4036/2012 άρθρο 23 ενσωματώνει την απαγόρευση· Ημαθία (2024): απαγορεύεται με drone</a:t>
            </a:r>
            <a:endParaRPr lang="el-GR" sz="1490" dirty="0"/>
          </a:p>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Πρώτα ερωτάται το ΥΠΑΑΤ ή η περιφερειακή διεύθυνση γεωργίας</a:t>
            </a:r>
            <a:endParaRPr lang="el-GR" sz="149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Κανονισμός 13.12.2025, άρθρα 12-13· Οδηγία 2009/128/ΕΚ άρθρα 3 και 9· Ν. 4036/2012 άρθρο 23· ΚΕΑ Ημαθίας (2024)</a:t>
            </a:r>
            <a:endParaRPr lang="el-G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19</a:t>
            </a:r>
            <a:endParaRPr lang="el-GR"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ΜΑΘΗΜΑΤΑ 5 ΚΑΙ 6</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Εφαρμογή: σωστή σειρά και σωστός κανόνας</a:t>
            </a:r>
            <a:endParaRPr lang="el-GR" sz="27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20</a:t>
            </a:r>
            <a:endParaRPr lang="el-GR" sz="900" dirty="0"/>
          </a:p>
        </p:txBody>
      </p:sp>
      <p:pic>
        <p:nvPicPr>
          <p:cNvPr id="7" name="Image 0" descr="/root/kozan-akilli-tarim/sunum/build/cache/m4-el-l05-sort-31f09f89-1400-0.jpg">    </p:cNvPr>
          <p:cNvPicPr>
            <a:picLocks noChangeAspect="1"/>
          </p:cNvPicPr>
          <p:nvPr/>
        </p:nvPicPr>
        <p:blipFill>
          <a:blip r:embed="rId1"/>
          <a:stretch>
            <a:fillRect/>
          </a:stretch>
        </p:blipFill>
        <p:spPr>
          <a:xfrm>
            <a:off x="1190221" y="2268864"/>
            <a:ext cx="2943162" cy="3255445"/>
          </a:xfrm>
          <a:prstGeom prst="rect">
            <a:avLst/>
          </a:prstGeom>
          <a:effectLst>
            <a:outerShdw sx="100000" sy="100000" kx="0" ky="0" algn="bl" rotWithShape="0" blurRad="76200" dist="25400" dir="5400000">
              <a:srgbClr val="1B2420">
                <a:alpha val="22000"/>
              </a:srgbClr>
            </a:outerShdw>
          </a:effectLst>
        </p:spPr>
      </p:pic>
      <p:sp>
        <p:nvSpPr>
          <p:cNvPr id="8" name="Text 4"/>
          <p:cNvSpPr txBox="1"/>
          <p:nvPr/>
        </p:nvSpPr>
        <p:spPr>
          <a:xfrm>
            <a:off x="880296" y="5584735"/>
            <a:ext cx="3563012"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Μάθημα 5: η σειρά της ασφαλούς πτήσης</a:t>
            </a:r>
            <a:endParaRPr lang="el-GR" sz="990" dirty="0"/>
          </a:p>
        </p:txBody>
      </p:sp>
      <p:pic>
        <p:nvPicPr>
          <p:cNvPr id="9" name="Image 1" descr="/root/kozan-akilli-tarim/sunum/build/cache/m4-el-l06-cat-1ec0c369-1400-0.jpg">    </p:cNvPr>
          <p:cNvPicPr>
            <a:picLocks noChangeAspect="1"/>
          </p:cNvPicPr>
          <p:nvPr/>
        </p:nvPicPr>
        <p:blipFill>
          <a:blip r:embed="rId2"/>
          <a:stretch>
            <a:fillRect/>
          </a:stretch>
        </p:blipFill>
        <p:spPr>
          <a:xfrm>
            <a:off x="4982334" y="2268864"/>
            <a:ext cx="2513744" cy="3255445"/>
          </a:xfrm>
          <a:prstGeom prst="rect">
            <a:avLst/>
          </a:prstGeom>
          <a:effectLst>
            <a:outerShdw sx="100000" sy="100000" kx="0" ky="0" algn="bl" rotWithShape="0" blurRad="76200" dist="25400" dir="5400000">
              <a:srgbClr val="1B2420">
                <a:alpha val="22000"/>
              </a:srgbClr>
            </a:outerShdw>
          </a:effectLst>
        </p:spPr>
      </p:pic>
      <p:sp>
        <p:nvSpPr>
          <p:cNvPr id="10" name="Text 5"/>
          <p:cNvSpPr txBox="1"/>
          <p:nvPr/>
        </p:nvSpPr>
        <p:spPr>
          <a:xfrm>
            <a:off x="4717628" y="5584735"/>
            <a:ext cx="3043156"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Μάθημα 6: πού ισχύει ο κανόνας;</a:t>
            </a:r>
            <a:endParaRPr lang="el-GR" sz="990" dirty="0"/>
          </a:p>
        </p:txBody>
      </p:sp>
      <p:sp>
        <p:nvSpPr>
          <p:cNvPr id="11" name="Text 6"/>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Ταξινόμηση: </a:t>
            </a:r>
            <a:r>
              <a:rPr lang="el-GR" altLang="en-US" sz="1220" dirty="0">
                <a:solidFill>
                  <a:srgbClr val="3A4540"/>
                </a:solidFill>
                <a:latin typeface="Calibri" pitchFamily="34" charset="0"/>
                <a:ea typeface="Calibri" pitchFamily="34" charset="-122"/>
                <a:cs typeface="Calibri" pitchFamily="34" charset="-120"/>
              </a:rPr>
              <a:t>Βάλτε σε σειρά τα οκτώ βήματα μιας ημέρας ψεκασμού.</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Απόφαση επιστροφής: </a:t>
            </a:r>
            <a:r>
              <a:rPr lang="el-GR" altLang="en-US" sz="1220" dirty="0">
                <a:solidFill>
                  <a:srgbClr val="3A4540"/>
                </a:solidFill>
                <a:latin typeface="Calibri" pitchFamily="34" charset="0"/>
                <a:ea typeface="Calibri" pitchFamily="34" charset="-122"/>
                <a:cs typeface="Calibri" pitchFamily="34" charset="-120"/>
              </a:rPr>
              <a:t>400 m από την απογείωση, μπαταρία 28%, απόθεμα 25%, αντίθετος άνεμος στην επιστροφή: τι κάνετε;</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Ομαδοποίηση: </a:t>
            </a:r>
            <a:r>
              <a:rPr lang="el-GR" altLang="en-US" sz="1220" dirty="0">
                <a:solidFill>
                  <a:srgbClr val="3A4540"/>
                </a:solidFill>
                <a:latin typeface="Calibri" pitchFamily="34" charset="0"/>
                <a:ea typeface="Calibri" pitchFamily="34" charset="-122"/>
                <a:cs typeface="Calibri" pitchFamily="34" charset="-120"/>
              </a:rPr>
              <a:t>Κάθε κανόνας στην Τουρκία, σε όλη την ΕΕ ή ειδικά στην Ελλάδα.</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Στη συνεδρία: </a:t>
            </a:r>
            <a:r>
              <a:rPr lang="el-GR" altLang="en-US" sz="1220" dirty="0">
                <a:solidFill>
                  <a:srgbClr val="3A4540"/>
                </a:solidFill>
                <a:latin typeface="Calibri" pitchFamily="34" charset="0"/>
                <a:ea typeface="Calibri" pitchFamily="34" charset="-122"/>
                <a:cs typeface="Calibri" pitchFamily="34" charset="-120"/>
              </a:rPr>
              <a:t>Συζητήστε τις λάθος τοποθετήσεις· η πιο συχνή σύγχυση είναι άδεια και μάζα σκάφους.</a:t>
            </a:r>
            <a:endParaRPr lang="el-GR" sz="122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03</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3</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Επαυξημένη πραγματικότητα</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Πώς λειτουργεί η AR, τι προσφέρει στη μάθηση και πώς συνδυάζεται με τα δεδομένα drone</a:t>
            </a:r>
            <a:endParaRPr lang="el-GR" sz="1530" dirty="0"/>
          </a:p>
        </p:txBody>
      </p:sp>
      <p:sp>
        <p:nvSpPr>
          <p:cNvPr id="7" name="Shape 4"/>
          <p:cNvSpPr/>
          <p:nvPr/>
        </p:nvSpPr>
        <p:spPr>
          <a:xfrm>
            <a:off x="548640" y="5244839"/>
            <a:ext cx="1305032"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305032"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Μαθήματα 7-9</a:t>
            </a:r>
            <a:endParaRPr lang="el-GR" sz="1040" dirty="0"/>
          </a:p>
        </p:txBody>
      </p:sp>
      <p:sp>
        <p:nvSpPr>
          <p:cNvPr id="9" name="Shape 6"/>
          <p:cNvSpPr/>
          <p:nvPr/>
        </p:nvSpPr>
        <p:spPr>
          <a:xfrm>
            <a:off x="1963400" y="5244839"/>
            <a:ext cx="936528"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963400" y="5244839"/>
            <a:ext cx="936528"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34 λεπ.</a:t>
            </a:r>
            <a:endParaRPr lang="el-GR" sz="1040" dirty="0"/>
          </a:p>
        </p:txBody>
      </p:sp>
      <p:sp>
        <p:nvSpPr>
          <p:cNvPr id="11" name="Shape 8"/>
          <p:cNvSpPr/>
          <p:nvPr/>
        </p:nvSpPr>
        <p:spPr>
          <a:xfrm>
            <a:off x="3009656"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009656" y="5244839"/>
            <a:ext cx="1010229"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3 βίντεο</a:t>
            </a:r>
            <a:endParaRPr lang="el-GR" sz="1040" dirty="0"/>
          </a:p>
        </p:txBody>
      </p:sp>
      <p:sp>
        <p:nvSpPr>
          <p:cNvPr id="13" name="Shape 10"/>
          <p:cNvSpPr/>
          <p:nvPr/>
        </p:nvSpPr>
        <p:spPr>
          <a:xfrm>
            <a:off x="4129613"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4129613"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4 δραστηριότητες</a:t>
            </a:r>
            <a:endParaRPr lang="el-GR" sz="1040" dirty="0"/>
          </a:p>
        </p:txBody>
      </p:sp>
      <p:pic>
        <p:nvPicPr>
          <p:cNvPr id="15" name="Image 1" descr="/root/kozan-akilli-tarim/sunum/build/cache/m4-el-l13-mob-5636d870-1400-0.03.png">    </p:cNvPr>
          <p:cNvPicPr>
            <a:picLocks noChangeAspect="1"/>
          </p:cNvPicPr>
          <p:nvPr/>
        </p:nvPicPr>
        <p:blipFill>
          <a:blip r:embed="rId2"/>
          <a:stretch>
            <a:fillRect/>
          </a:stretch>
        </p:blipFill>
        <p:spPr>
          <a:xfrm>
            <a:off x="9268867" y="1808117"/>
            <a:ext cx="1624785" cy="3323424"/>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21</a:t>
            </a:r>
            <a:endParaRPr lang="el-GR"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7 · ΒΑΣΙΚΕΣ ΑΡΧΕΣ ΕΠΑΥΞΗΜΕΝΗΣ ΠΡΑΓΜΑΤΙΚΟΤΗΤΑΣ</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250" b="1" dirty="0">
                <a:solidFill>
                  <a:srgbClr val="1B2420"/>
                </a:solidFill>
                <a:latin typeface="Calibri" pitchFamily="34" charset="0"/>
                <a:ea typeface="Calibri" pitchFamily="34" charset="-122"/>
                <a:cs typeface="Calibri" pitchFamily="34" charset="-120"/>
              </a:rPr>
              <a:t>Η AR προσθέτει εικονικά αντικείμενα στον πραγματικό χώρο</a:t>
            </a:r>
            <a:endParaRPr lang="el-GR" sz="225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Milgram και Kishino (1994)· Google ARCore· W3C (2025)</a:t>
            </a:r>
            <a:endParaRPr lang="el-G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22</a:t>
            </a:r>
            <a:endParaRPr lang="el-GR" sz="900" dirty="0"/>
          </a:p>
        </p:txBody>
      </p:sp>
      <p:sp>
        <p:nvSpPr>
          <p:cNvPr id="8" name="Shape 5"/>
          <p:cNvSpPr/>
          <p:nvPr/>
        </p:nvSpPr>
        <p:spPr>
          <a:xfrm>
            <a:off x="2468880" y="2706952"/>
            <a:ext cx="7253935" cy="407875"/>
          </a:xfrm>
          <a:prstGeom prst="roundRect">
            <a:avLst>
              <a:gd name="adj" fmla="val 60530"/>
            </a:avLst>
          </a:prstGeom>
          <a:solidFill>
            <a:srgbClr val="FBF1DC"/>
          </a:solidFill>
          <a:ln w="12700">
            <a:solidFill>
              <a:srgbClr val="FBF1DC"/>
            </a:solidFill>
            <a:prstDash val="solid"/>
          </a:ln>
        </p:spPr>
      </p:sp>
      <p:sp>
        <p:nvSpPr>
          <p:cNvPr id="9" name="Shape 6"/>
          <p:cNvSpPr/>
          <p:nvPr/>
        </p:nvSpPr>
        <p:spPr>
          <a:xfrm>
            <a:off x="1280160" y="2910889"/>
            <a:ext cx="9631375" cy="0"/>
          </a:xfrm>
          <a:prstGeom prst="line">
            <a:avLst/>
          </a:prstGeom>
          <a:noFill/>
          <a:ln w="38100">
            <a:solidFill>
              <a:srgbClr val="5A6862"/>
            </a:solidFill>
            <a:prstDash val="solid"/>
          </a:ln>
        </p:spPr>
      </p:sp>
      <p:sp>
        <p:nvSpPr>
          <p:cNvPr id="10" name="Shape 7"/>
          <p:cNvSpPr/>
          <p:nvPr/>
        </p:nvSpPr>
        <p:spPr>
          <a:xfrm>
            <a:off x="1129095" y="2759825"/>
            <a:ext cx="302129" cy="302129"/>
          </a:xfrm>
          <a:prstGeom prst="ellipse">
            <a:avLst/>
          </a:prstGeom>
          <a:solidFill>
            <a:srgbClr val="1F7A3A"/>
          </a:solidFill>
          <a:ln w="12700">
            <a:solidFill>
              <a:srgbClr val="1F7A3A"/>
            </a:solidFill>
            <a:prstDash val="solid"/>
          </a:ln>
        </p:spPr>
      </p:sp>
      <p:sp>
        <p:nvSpPr>
          <p:cNvPr id="11" name="Shape 8"/>
          <p:cNvSpPr/>
          <p:nvPr/>
        </p:nvSpPr>
        <p:spPr>
          <a:xfrm>
            <a:off x="10760470" y="2759825"/>
            <a:ext cx="302129" cy="302129"/>
          </a:xfrm>
          <a:prstGeom prst="ellipse">
            <a:avLst/>
          </a:prstGeom>
          <a:solidFill>
            <a:srgbClr val="0E7490"/>
          </a:solidFill>
          <a:ln w="12700">
            <a:solidFill>
              <a:srgbClr val="0E7490"/>
            </a:solidFill>
            <a:prstDash val="solid"/>
          </a:ln>
        </p:spPr>
      </p:sp>
      <p:sp>
        <p:nvSpPr>
          <p:cNvPr id="12" name="Text 9"/>
          <p:cNvSpPr txBox="1"/>
          <p:nvPr/>
        </p:nvSpPr>
        <p:spPr>
          <a:xfrm>
            <a:off x="2468880" y="2367056"/>
            <a:ext cx="7253935" cy="271917"/>
          </a:xfrm>
          <a:prstGeom prst="rect">
            <a:avLst/>
          </a:prstGeom>
          <a:noFill/>
          <a:ln/>
        </p:spPr>
        <p:txBody>
          <a:bodyPr wrap="square" lIns="0" tIns="0" rIns="0" bIns="0" rtlCol="0" anchor="t"/>
          <a:lstStyle/>
          <a:p>
            <a:pPr algn="ctr" indent="0" marL="0">
              <a:buNone/>
            </a:pPr>
            <a:r>
              <a:rPr lang="el-GR" altLang="en-US" sz="1350" b="1" dirty="0">
                <a:solidFill>
                  <a:srgbClr val="854D0E"/>
                </a:solidFill>
                <a:latin typeface="Calibri" pitchFamily="34" charset="0"/>
                <a:ea typeface="Calibri" pitchFamily="34" charset="-122"/>
                <a:cs typeface="Calibri" pitchFamily="34" charset="-120"/>
              </a:rPr>
              <a:t>Μικτή πραγματικότητα (MR)</a:t>
            </a:r>
            <a:endParaRPr lang="el-GR" sz="1350" dirty="0"/>
          </a:p>
        </p:txBody>
      </p:sp>
      <p:sp>
        <p:nvSpPr>
          <p:cNvPr id="13" name="Text 10"/>
          <p:cNvSpPr txBox="1"/>
          <p:nvPr/>
        </p:nvSpPr>
        <p:spPr>
          <a:xfrm>
            <a:off x="548640" y="3137486"/>
            <a:ext cx="2011680" cy="271917"/>
          </a:xfrm>
          <a:prstGeom prst="rect">
            <a:avLst/>
          </a:prstGeom>
          <a:noFill/>
          <a:ln/>
        </p:spPr>
        <p:txBody>
          <a:bodyPr wrap="square" lIns="0" tIns="0" rIns="0" bIns="0" rtlCol="0" anchor="t"/>
          <a:lstStyle/>
          <a:p>
            <a:pPr algn="ctr" indent="0" marL="0">
              <a:buNone/>
            </a:pPr>
            <a:r>
              <a:rPr lang="el-GR" altLang="en-US" sz="1260" b="1" dirty="0">
                <a:solidFill>
                  <a:srgbClr val="1F7A3A"/>
                </a:solidFill>
                <a:latin typeface="Calibri" pitchFamily="34" charset="0"/>
                <a:ea typeface="Calibri" pitchFamily="34" charset="-122"/>
                <a:cs typeface="Calibri" pitchFamily="34" charset="-120"/>
              </a:rPr>
              <a:t>Πραγματικό</a:t>
            </a:r>
            <a:endParaRPr lang="el-GR" sz="1260" dirty="0"/>
          </a:p>
        </p:txBody>
      </p:sp>
      <p:sp>
        <p:nvSpPr>
          <p:cNvPr id="14" name="Text 11"/>
          <p:cNvSpPr txBox="1"/>
          <p:nvPr/>
        </p:nvSpPr>
        <p:spPr>
          <a:xfrm>
            <a:off x="9631375" y="3137486"/>
            <a:ext cx="2011680" cy="271917"/>
          </a:xfrm>
          <a:prstGeom prst="rect">
            <a:avLst/>
          </a:prstGeom>
          <a:noFill/>
          <a:ln/>
        </p:spPr>
        <p:txBody>
          <a:bodyPr wrap="square" lIns="0" tIns="0" rIns="0" bIns="0" rtlCol="0" anchor="t"/>
          <a:lstStyle/>
          <a:p>
            <a:pPr algn="ctr" indent="0" marL="0">
              <a:buNone/>
            </a:pPr>
            <a:r>
              <a:rPr lang="el-GR" altLang="en-US" sz="1260" b="1" dirty="0">
                <a:solidFill>
                  <a:srgbClr val="0E7490"/>
                </a:solidFill>
                <a:latin typeface="Calibri" pitchFamily="34" charset="0"/>
                <a:ea typeface="Calibri" pitchFamily="34" charset="-122"/>
                <a:cs typeface="Calibri" pitchFamily="34" charset="-120"/>
              </a:rPr>
              <a:t>Εικονικό (VR)</a:t>
            </a:r>
            <a:endParaRPr lang="el-GR" sz="1260" dirty="0"/>
          </a:p>
        </p:txBody>
      </p:sp>
      <p:sp>
        <p:nvSpPr>
          <p:cNvPr id="15" name="Shape 12"/>
          <p:cNvSpPr/>
          <p:nvPr/>
        </p:nvSpPr>
        <p:spPr>
          <a:xfrm>
            <a:off x="3400778" y="2827804"/>
            <a:ext cx="166171" cy="166171"/>
          </a:xfrm>
          <a:prstGeom prst="ellipse">
            <a:avLst/>
          </a:prstGeom>
          <a:solidFill>
            <a:srgbClr val="854D0E"/>
          </a:solidFill>
          <a:ln w="19050">
            <a:solidFill>
              <a:srgbClr val="FFFFFF"/>
            </a:solidFill>
            <a:prstDash val="solid"/>
          </a:ln>
        </p:spPr>
      </p:sp>
      <p:sp>
        <p:nvSpPr>
          <p:cNvPr id="16" name="Text 13"/>
          <p:cNvSpPr txBox="1"/>
          <p:nvPr/>
        </p:nvSpPr>
        <p:spPr>
          <a:xfrm>
            <a:off x="2523744" y="3137486"/>
            <a:ext cx="1920240" cy="271917"/>
          </a:xfrm>
          <a:prstGeom prst="rect">
            <a:avLst/>
          </a:prstGeom>
          <a:noFill/>
          <a:ln/>
        </p:spPr>
        <p:txBody>
          <a:bodyPr wrap="square" lIns="0" tIns="0" rIns="0" bIns="0" rtlCol="0" anchor="t"/>
          <a:lstStyle/>
          <a:p>
            <a:pPr algn="ctr" indent="0" marL="0">
              <a:buNone/>
            </a:pPr>
            <a:r>
              <a:rPr lang="el-GR" altLang="en-US" sz="1260" b="1" dirty="0">
                <a:solidFill>
                  <a:srgbClr val="1B2420"/>
                </a:solidFill>
                <a:latin typeface="Calibri" pitchFamily="34" charset="0"/>
                <a:ea typeface="Calibri" pitchFamily="34" charset="-122"/>
                <a:cs typeface="Calibri" pitchFamily="34" charset="-120"/>
              </a:rPr>
              <a:t>AR</a:t>
            </a:r>
            <a:endParaRPr lang="el-GR" sz="1260" dirty="0"/>
          </a:p>
        </p:txBody>
      </p:sp>
      <p:sp>
        <p:nvSpPr>
          <p:cNvPr id="17" name="Shape 14"/>
          <p:cNvSpPr/>
          <p:nvPr/>
        </p:nvSpPr>
        <p:spPr>
          <a:xfrm>
            <a:off x="8624746" y="2827804"/>
            <a:ext cx="166171" cy="166171"/>
          </a:xfrm>
          <a:prstGeom prst="ellipse">
            <a:avLst/>
          </a:prstGeom>
          <a:solidFill>
            <a:srgbClr val="854D0E"/>
          </a:solidFill>
          <a:ln w="19050">
            <a:solidFill>
              <a:srgbClr val="FFFFFF"/>
            </a:solidFill>
            <a:prstDash val="solid"/>
          </a:ln>
        </p:spPr>
      </p:sp>
      <p:sp>
        <p:nvSpPr>
          <p:cNvPr id="18" name="Text 15"/>
          <p:cNvSpPr txBox="1"/>
          <p:nvPr/>
        </p:nvSpPr>
        <p:spPr>
          <a:xfrm>
            <a:off x="7345375" y="3137486"/>
            <a:ext cx="2743200" cy="271917"/>
          </a:xfrm>
          <a:prstGeom prst="rect">
            <a:avLst/>
          </a:prstGeom>
          <a:noFill/>
          <a:ln/>
        </p:spPr>
        <p:txBody>
          <a:bodyPr wrap="square" lIns="0" tIns="0" rIns="0" bIns="0" rtlCol="0" anchor="t"/>
          <a:lstStyle/>
          <a:p>
            <a:pPr algn="ctr" indent="0" marL="0">
              <a:buNone/>
            </a:pPr>
            <a:r>
              <a:rPr lang="el-GR" altLang="en-US" sz="1260" dirty="0">
                <a:solidFill>
                  <a:srgbClr val="3A4540"/>
                </a:solidFill>
                <a:latin typeface="Calibri" pitchFamily="34" charset="0"/>
                <a:ea typeface="Calibri" pitchFamily="34" charset="-122"/>
                <a:cs typeface="Calibri" pitchFamily="34" charset="-120"/>
              </a:rPr>
              <a:t>Επαυξημένη εικονικότητα</a:t>
            </a:r>
            <a:endParaRPr lang="el-GR" sz="1260" dirty="0"/>
          </a:p>
        </p:txBody>
      </p:sp>
      <p:sp>
        <p:nvSpPr>
          <p:cNvPr id="19" name="Shape 16"/>
          <p:cNvSpPr/>
          <p:nvPr/>
        </p:nvSpPr>
        <p:spPr>
          <a:xfrm>
            <a:off x="548640" y="3628447"/>
            <a:ext cx="3515258" cy="1737244"/>
          </a:xfrm>
          <a:prstGeom prst="roundRect">
            <a:avLst>
              <a:gd name="adj" fmla="val 5264"/>
            </a:avLst>
          </a:prstGeom>
          <a:solidFill>
            <a:srgbClr val="F5F6F1"/>
          </a:solidFill>
          <a:ln w="9525">
            <a:solidFill>
              <a:srgbClr val="DFE6DC"/>
            </a:solidFill>
            <a:prstDash val="solid"/>
          </a:ln>
        </p:spPr>
      </p:sp>
      <p:sp>
        <p:nvSpPr>
          <p:cNvPr id="20" name="Shape 17"/>
          <p:cNvSpPr/>
          <p:nvPr/>
        </p:nvSpPr>
        <p:spPr>
          <a:xfrm>
            <a:off x="789577" y="3794618"/>
            <a:ext cx="377662" cy="377662"/>
          </a:xfrm>
          <a:prstGeom prst="ellipse">
            <a:avLst/>
          </a:prstGeom>
          <a:solidFill>
            <a:srgbClr val="E6F3EA"/>
          </a:solidFill>
          <a:ln w="12700">
            <a:solidFill>
              <a:srgbClr val="E6F3EA"/>
            </a:solidFill>
            <a:prstDash val="solid"/>
          </a:ln>
        </p:spPr>
      </p:sp>
      <p:sp>
        <p:nvSpPr>
          <p:cNvPr id="21" name="Text 18"/>
          <p:cNvSpPr txBox="1"/>
          <p:nvPr/>
        </p:nvSpPr>
        <p:spPr>
          <a:xfrm>
            <a:off x="789577" y="3794618"/>
            <a:ext cx="377662" cy="377662"/>
          </a:xfrm>
          <a:prstGeom prst="rect">
            <a:avLst/>
          </a:prstGeom>
          <a:noFill/>
          <a:ln/>
        </p:spPr>
        <p:txBody>
          <a:bodyPr wrap="square" lIns="0" tIns="0" rIns="0" bIns="0" rtlCol="0" anchor="ctr"/>
          <a:lstStyle/>
          <a:p>
            <a:pPr algn="ctr" indent="0" marL="0">
              <a:buNone/>
            </a:pPr>
            <a:r>
              <a:rPr lang="el-GR" altLang="en-US" sz="1240" b="1" dirty="0">
                <a:solidFill>
                  <a:srgbClr val="16602D"/>
                </a:solidFill>
                <a:latin typeface="Calibri" pitchFamily="34" charset="0"/>
                <a:ea typeface="Calibri" pitchFamily="34" charset="-122"/>
                <a:cs typeface="Calibri" pitchFamily="34" charset="-120"/>
              </a:rPr>
              <a:t>1</a:t>
            </a:r>
            <a:endParaRPr lang="el-GR" sz="1240" dirty="0"/>
          </a:p>
        </p:txBody>
      </p:sp>
      <p:sp>
        <p:nvSpPr>
          <p:cNvPr id="22" name="Text 19"/>
          <p:cNvSpPr txBox="1"/>
          <p:nvPr/>
        </p:nvSpPr>
        <p:spPr>
          <a:xfrm>
            <a:off x="1325880" y="3794618"/>
            <a:ext cx="2555138" cy="377662"/>
          </a:xfrm>
          <a:prstGeom prst="rect">
            <a:avLst/>
          </a:prstGeom>
          <a:noFill/>
          <a:ln/>
        </p:spPr>
        <p:txBody>
          <a:bodyPr wrap="square" lIns="0" tIns="0" rIns="0" bIns="0" rtlCol="0" anchor="ctr"/>
          <a:lstStyle/>
          <a:p>
            <a:pPr indent="0" marL="0">
              <a:buNone/>
            </a:pPr>
            <a:r>
              <a:rPr lang="el-GR" altLang="en-US" sz="1440" b="1" dirty="0">
                <a:solidFill>
                  <a:srgbClr val="1B2420"/>
                </a:solidFill>
                <a:latin typeface="Calibri" pitchFamily="34" charset="0"/>
                <a:ea typeface="Calibri" pitchFamily="34" charset="-122"/>
                <a:cs typeface="Calibri" pitchFamily="34" charset="-120"/>
              </a:rPr>
              <a:t>Παρακολούθηση κίνησης (SLAM)</a:t>
            </a:r>
            <a:endParaRPr lang="el-GR" sz="1440" dirty="0"/>
          </a:p>
        </p:txBody>
      </p:sp>
      <p:sp>
        <p:nvSpPr>
          <p:cNvPr id="23" name="Text 20"/>
          <p:cNvSpPr txBox="1"/>
          <p:nvPr/>
        </p:nvSpPr>
        <p:spPr>
          <a:xfrm>
            <a:off x="749808" y="4270472"/>
            <a:ext cx="3112922" cy="1019687"/>
          </a:xfrm>
          <a:prstGeom prst="rect">
            <a:avLst/>
          </a:prstGeom>
          <a:noFill/>
          <a:ln/>
        </p:spPr>
        <p:txBody>
          <a:bodyPr wrap="square" lIns="0" tIns="0" rIns="0" bIns="0" rtlCol="0" anchor="t"/>
          <a:lstStyle/>
          <a:p>
            <a:pPr indent="0" marL="0">
              <a:buNone/>
            </a:pPr>
            <a:r>
              <a:rPr lang="el-GR" altLang="en-US" sz="1220" dirty="0">
                <a:solidFill>
                  <a:srgbClr val="3A4540"/>
                </a:solidFill>
                <a:latin typeface="Calibri" pitchFamily="34" charset="0"/>
                <a:ea typeface="Calibri" pitchFamily="34" charset="-122"/>
                <a:cs typeface="Calibri" pitchFamily="34" charset="-120"/>
              </a:rPr>
              <a:t>Το τηλέφωνο συνδυάζει χαρακτηριστικά σημεία της κάμερας με αισθητήρες κίνησης και υπολογίζει θέση και προσανατολισμό.</a:t>
            </a:r>
            <a:endParaRPr lang="el-GR" sz="1220" dirty="0"/>
          </a:p>
        </p:txBody>
      </p:sp>
      <p:sp>
        <p:nvSpPr>
          <p:cNvPr id="24" name="Shape 21"/>
          <p:cNvSpPr/>
          <p:nvPr/>
        </p:nvSpPr>
        <p:spPr>
          <a:xfrm>
            <a:off x="4338218" y="3628447"/>
            <a:ext cx="3515258" cy="1737244"/>
          </a:xfrm>
          <a:prstGeom prst="roundRect">
            <a:avLst>
              <a:gd name="adj" fmla="val 5264"/>
            </a:avLst>
          </a:prstGeom>
          <a:solidFill>
            <a:srgbClr val="F5F6F1"/>
          </a:solidFill>
          <a:ln w="9525">
            <a:solidFill>
              <a:srgbClr val="DFE6DC"/>
            </a:solidFill>
            <a:prstDash val="solid"/>
          </a:ln>
        </p:spPr>
      </p:sp>
      <p:sp>
        <p:nvSpPr>
          <p:cNvPr id="25" name="Shape 22"/>
          <p:cNvSpPr/>
          <p:nvPr/>
        </p:nvSpPr>
        <p:spPr>
          <a:xfrm>
            <a:off x="4579155" y="3794618"/>
            <a:ext cx="377662" cy="377662"/>
          </a:xfrm>
          <a:prstGeom prst="ellipse">
            <a:avLst/>
          </a:prstGeom>
          <a:solidFill>
            <a:srgbClr val="E6F3EA"/>
          </a:solidFill>
          <a:ln w="12700">
            <a:solidFill>
              <a:srgbClr val="E6F3EA"/>
            </a:solidFill>
            <a:prstDash val="solid"/>
          </a:ln>
        </p:spPr>
      </p:sp>
      <p:sp>
        <p:nvSpPr>
          <p:cNvPr id="26" name="Text 23"/>
          <p:cNvSpPr txBox="1"/>
          <p:nvPr/>
        </p:nvSpPr>
        <p:spPr>
          <a:xfrm>
            <a:off x="4579155" y="3794618"/>
            <a:ext cx="377662" cy="377662"/>
          </a:xfrm>
          <a:prstGeom prst="rect">
            <a:avLst/>
          </a:prstGeom>
          <a:noFill/>
          <a:ln/>
        </p:spPr>
        <p:txBody>
          <a:bodyPr wrap="square" lIns="0" tIns="0" rIns="0" bIns="0" rtlCol="0" anchor="ctr"/>
          <a:lstStyle/>
          <a:p>
            <a:pPr algn="ctr" indent="0" marL="0">
              <a:buNone/>
            </a:pPr>
            <a:r>
              <a:rPr lang="el-GR" altLang="en-US" sz="1240" b="1" dirty="0">
                <a:solidFill>
                  <a:srgbClr val="16602D"/>
                </a:solidFill>
                <a:latin typeface="Calibri" pitchFamily="34" charset="0"/>
                <a:ea typeface="Calibri" pitchFamily="34" charset="-122"/>
                <a:cs typeface="Calibri" pitchFamily="34" charset="-120"/>
              </a:rPr>
              <a:t>2</a:t>
            </a:r>
            <a:endParaRPr lang="el-GR" sz="1240" dirty="0"/>
          </a:p>
        </p:txBody>
      </p:sp>
      <p:sp>
        <p:nvSpPr>
          <p:cNvPr id="27" name="Text 24"/>
          <p:cNvSpPr txBox="1"/>
          <p:nvPr/>
        </p:nvSpPr>
        <p:spPr>
          <a:xfrm>
            <a:off x="5115458" y="3794618"/>
            <a:ext cx="2555138" cy="377662"/>
          </a:xfrm>
          <a:prstGeom prst="rect">
            <a:avLst/>
          </a:prstGeom>
          <a:noFill/>
          <a:ln/>
        </p:spPr>
        <p:txBody>
          <a:bodyPr wrap="square" lIns="0" tIns="0" rIns="0" bIns="0" rtlCol="0" anchor="ctr"/>
          <a:lstStyle/>
          <a:p>
            <a:pPr indent="0" marL="0">
              <a:buNone/>
            </a:pPr>
            <a:r>
              <a:rPr lang="el-GR" altLang="en-US" sz="1440" b="1" dirty="0">
                <a:solidFill>
                  <a:srgbClr val="1B2420"/>
                </a:solidFill>
                <a:latin typeface="Calibri" pitchFamily="34" charset="0"/>
                <a:ea typeface="Calibri" pitchFamily="34" charset="-122"/>
                <a:cs typeface="Calibri" pitchFamily="34" charset="-120"/>
              </a:rPr>
              <a:t>Κατανόηση περιβάλλοντος</a:t>
            </a:r>
            <a:endParaRPr lang="el-GR" sz="1440" dirty="0"/>
          </a:p>
        </p:txBody>
      </p:sp>
      <p:sp>
        <p:nvSpPr>
          <p:cNvPr id="28" name="Text 25"/>
          <p:cNvSpPr txBox="1"/>
          <p:nvPr/>
        </p:nvSpPr>
        <p:spPr>
          <a:xfrm>
            <a:off x="4539386" y="4270472"/>
            <a:ext cx="3112922" cy="1019687"/>
          </a:xfrm>
          <a:prstGeom prst="rect">
            <a:avLst/>
          </a:prstGeom>
          <a:noFill/>
          <a:ln/>
        </p:spPr>
        <p:txBody>
          <a:bodyPr wrap="square" lIns="0" tIns="0" rIns="0" bIns="0" rtlCol="0" anchor="t"/>
          <a:lstStyle/>
          <a:p>
            <a:pPr indent="0" marL="0">
              <a:buNone/>
            </a:pPr>
            <a:r>
              <a:rPr lang="el-GR" altLang="en-US" sz="1220" dirty="0">
                <a:solidFill>
                  <a:srgbClr val="3A4540"/>
                </a:solidFill>
                <a:latin typeface="Calibri" pitchFamily="34" charset="0"/>
                <a:ea typeface="Calibri" pitchFamily="34" charset="-122"/>
                <a:cs typeface="Calibri" pitchFamily="34" charset="-120"/>
              </a:rPr>
              <a:t>Σύνολα σημείων στο ίδιο επίπεδο γίνονται οριζόντιες επιφάνειες, όπως τραπέζι ή δάπεδο, ή κατακόρυφες, όπως τοίχος.</a:t>
            </a:r>
            <a:endParaRPr lang="el-GR" sz="1220" dirty="0"/>
          </a:p>
        </p:txBody>
      </p:sp>
      <p:sp>
        <p:nvSpPr>
          <p:cNvPr id="29" name="Shape 26"/>
          <p:cNvSpPr/>
          <p:nvPr/>
        </p:nvSpPr>
        <p:spPr>
          <a:xfrm>
            <a:off x="8127797" y="3628447"/>
            <a:ext cx="3515258" cy="1737244"/>
          </a:xfrm>
          <a:prstGeom prst="roundRect">
            <a:avLst>
              <a:gd name="adj" fmla="val 5264"/>
            </a:avLst>
          </a:prstGeom>
          <a:solidFill>
            <a:srgbClr val="F5F6F1"/>
          </a:solidFill>
          <a:ln w="9525">
            <a:solidFill>
              <a:srgbClr val="DFE6DC"/>
            </a:solidFill>
            <a:prstDash val="solid"/>
          </a:ln>
        </p:spPr>
      </p:sp>
      <p:sp>
        <p:nvSpPr>
          <p:cNvPr id="30" name="Shape 27"/>
          <p:cNvSpPr/>
          <p:nvPr/>
        </p:nvSpPr>
        <p:spPr>
          <a:xfrm>
            <a:off x="8368734" y="3794618"/>
            <a:ext cx="377662" cy="377662"/>
          </a:xfrm>
          <a:prstGeom prst="ellipse">
            <a:avLst/>
          </a:prstGeom>
          <a:solidFill>
            <a:srgbClr val="E6F3EA"/>
          </a:solidFill>
          <a:ln w="12700">
            <a:solidFill>
              <a:srgbClr val="E6F3EA"/>
            </a:solidFill>
            <a:prstDash val="solid"/>
          </a:ln>
        </p:spPr>
      </p:sp>
      <p:sp>
        <p:nvSpPr>
          <p:cNvPr id="31" name="Text 28"/>
          <p:cNvSpPr txBox="1"/>
          <p:nvPr/>
        </p:nvSpPr>
        <p:spPr>
          <a:xfrm>
            <a:off x="8368734" y="3794618"/>
            <a:ext cx="377662" cy="377662"/>
          </a:xfrm>
          <a:prstGeom prst="rect">
            <a:avLst/>
          </a:prstGeom>
          <a:noFill/>
          <a:ln/>
        </p:spPr>
        <p:txBody>
          <a:bodyPr wrap="square" lIns="0" tIns="0" rIns="0" bIns="0" rtlCol="0" anchor="ctr"/>
          <a:lstStyle/>
          <a:p>
            <a:pPr algn="ctr" indent="0" marL="0">
              <a:buNone/>
            </a:pPr>
            <a:r>
              <a:rPr lang="el-GR" altLang="en-US" sz="1240" b="1" dirty="0">
                <a:solidFill>
                  <a:srgbClr val="16602D"/>
                </a:solidFill>
                <a:latin typeface="Calibri" pitchFamily="34" charset="0"/>
                <a:ea typeface="Calibri" pitchFamily="34" charset="-122"/>
                <a:cs typeface="Calibri" pitchFamily="34" charset="-120"/>
              </a:rPr>
              <a:t>3</a:t>
            </a:r>
            <a:endParaRPr lang="el-GR" sz="1240" dirty="0"/>
          </a:p>
        </p:txBody>
      </p:sp>
      <p:sp>
        <p:nvSpPr>
          <p:cNvPr id="32" name="Text 29"/>
          <p:cNvSpPr txBox="1"/>
          <p:nvPr/>
        </p:nvSpPr>
        <p:spPr>
          <a:xfrm>
            <a:off x="8905037" y="3794618"/>
            <a:ext cx="2555138" cy="377662"/>
          </a:xfrm>
          <a:prstGeom prst="rect">
            <a:avLst/>
          </a:prstGeom>
          <a:noFill/>
          <a:ln/>
        </p:spPr>
        <p:txBody>
          <a:bodyPr wrap="square" lIns="0" tIns="0" rIns="0" bIns="0" rtlCol="0" anchor="ctr"/>
          <a:lstStyle/>
          <a:p>
            <a:pPr indent="0" marL="0">
              <a:buNone/>
            </a:pPr>
            <a:r>
              <a:rPr lang="el-GR" altLang="en-US" sz="1440" b="1" dirty="0">
                <a:solidFill>
                  <a:srgbClr val="1B2420"/>
                </a:solidFill>
                <a:latin typeface="Calibri" pitchFamily="34" charset="0"/>
                <a:ea typeface="Calibri" pitchFamily="34" charset="-122"/>
                <a:cs typeface="Calibri" pitchFamily="34" charset="-120"/>
              </a:rPr>
              <a:t>Δοκιμή πρόσκρουσης και άγκυρα</a:t>
            </a:r>
            <a:endParaRPr lang="el-GR" sz="1440" dirty="0"/>
          </a:p>
        </p:txBody>
      </p:sp>
      <p:sp>
        <p:nvSpPr>
          <p:cNvPr id="33" name="Text 30"/>
          <p:cNvSpPr txBox="1"/>
          <p:nvPr/>
        </p:nvSpPr>
        <p:spPr>
          <a:xfrm>
            <a:off x="8328965" y="4270472"/>
            <a:ext cx="3112922" cy="1019687"/>
          </a:xfrm>
          <a:prstGeom prst="rect">
            <a:avLst/>
          </a:prstGeom>
          <a:noFill/>
          <a:ln/>
        </p:spPr>
        <p:txBody>
          <a:bodyPr wrap="square" lIns="0" tIns="0" rIns="0" bIns="0" rtlCol="0" anchor="t"/>
          <a:lstStyle/>
          <a:p>
            <a:pPr indent="0" marL="0">
              <a:buNone/>
            </a:pPr>
            <a:r>
              <a:rPr lang="el-GR" altLang="en-US" sz="1220" dirty="0">
                <a:solidFill>
                  <a:srgbClr val="3A4540"/>
                </a:solidFill>
                <a:latin typeface="Calibri" pitchFamily="34" charset="0"/>
                <a:ea typeface="Calibri" pitchFamily="34" charset="-122"/>
                <a:cs typeface="Calibri" pitchFamily="34" charset="-120"/>
              </a:rPr>
              <a:t>Βρίσκεται το σημείο όπου η ακτίνα από την οθόνη συναντά την επιφάνεια· το εικονικό χωράφι σταθεροποιείται εκεί με άγκυρα.</a:t>
            </a:r>
            <a:endParaRPr lang="el-GR" sz="1220" dirty="0"/>
          </a:p>
        </p:txBody>
      </p:sp>
      <p:sp>
        <p:nvSpPr>
          <p:cNvPr id="34" name="Text 31"/>
          <p:cNvSpPr txBox="1"/>
          <p:nvPr/>
        </p:nvSpPr>
        <p:spPr>
          <a:xfrm>
            <a:off x="548640" y="5501649"/>
            <a:ext cx="11094415" cy="415428"/>
          </a:xfrm>
          <a:prstGeom prst="rect">
            <a:avLst/>
          </a:prstGeom>
          <a:noFill/>
          <a:ln/>
        </p:spPr>
        <p:txBody>
          <a:bodyPr wrap="square" lIns="0" tIns="0" rIns="0" bIns="0" rtlCol="0" anchor="t"/>
          <a:lstStyle/>
          <a:p>
            <a:pPr indent="0" marL="0">
              <a:buNone/>
            </a:pPr>
            <a:r>
              <a:rPr lang="el-GR" altLang="en-US" sz="1220" b="1" dirty="0">
                <a:solidFill>
                  <a:srgbClr val="0E7490"/>
                </a:solidFill>
                <a:latin typeface="Calibri" pitchFamily="34" charset="0"/>
                <a:ea typeface="Calibri" pitchFamily="34" charset="-122"/>
                <a:cs typeface="Calibri" pitchFamily="34" charset="-120"/>
              </a:rPr>
              <a:t>AR στον περιηγητή: </a:t>
            </a:r>
            <a:r>
              <a:rPr lang="el-GR" altLang="en-US" sz="1220" dirty="0">
                <a:solidFill>
                  <a:srgbClr val="3A4540"/>
                </a:solidFill>
                <a:latin typeface="Calibri" pitchFamily="34" charset="0"/>
                <a:ea typeface="Calibri" pitchFamily="34" charset="-122"/>
                <a:cs typeface="Calibri" pitchFamily="34" charset="-120"/>
              </a:rPr>
              <a:t>Τα πρότυπα WebXR του W3C (συνεδρία immersive-ar και Hit Test Module) δίνουν AR χωρίς λήψη εφαρμογής. Η προσομοίωση χρησιμοποιεί AR χωρίς δείκτη: δεν χρειάζεται κωδικός QR.</a:t>
            </a:r>
            <a:endParaRPr lang="el-GR" sz="122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8 · ΠΡΑΚΤΙΚΗ ΕΚΜΑΘΗΣΗ ΜΕ AR</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Η AR συμβάλλει μέτρια στη μάθηση</a:t>
            </a:r>
            <a:endParaRPr lang="el-GR" sz="2700" dirty="0"/>
          </a:p>
        </p:txBody>
      </p:sp>
      <p:sp>
        <p:nvSpPr>
          <p:cNvPr id="5" name="Shape 3"/>
          <p:cNvSpPr/>
          <p:nvPr/>
        </p:nvSpPr>
        <p:spPr>
          <a:xfrm>
            <a:off x="548640" y="2268864"/>
            <a:ext cx="3515258"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966618"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64</a:t>
            </a:r>
            <a:endParaRPr lang="el-GR" sz="1620" dirty="0"/>
          </a:p>
        </p:txBody>
      </p:sp>
      <p:sp>
        <p:nvSpPr>
          <p:cNvPr id="7" name="Text 5"/>
          <p:cNvSpPr txBox="1"/>
          <p:nvPr/>
        </p:nvSpPr>
        <p:spPr>
          <a:xfrm>
            <a:off x="822960" y="3326317"/>
            <a:ext cx="2966618"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ποσοτικές μελέτες, συνολικά 4.705 μαθητές (μετα-ανάλυση 2010-2018)</a:t>
            </a:r>
            <a:endParaRPr lang="el-GR" sz="1260" dirty="0"/>
          </a:p>
        </p:txBody>
      </p:sp>
      <p:sp>
        <p:nvSpPr>
          <p:cNvPr id="8" name="Shape 6"/>
          <p:cNvSpPr/>
          <p:nvPr/>
        </p:nvSpPr>
        <p:spPr>
          <a:xfrm>
            <a:off x="4338218" y="2268864"/>
            <a:ext cx="3515258"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4612538" y="2495461"/>
            <a:ext cx="2966618" cy="755324"/>
          </a:xfrm>
          <a:prstGeom prst="rect">
            <a:avLst/>
          </a:prstGeom>
          <a:noFill/>
          <a:ln/>
        </p:spPr>
        <p:txBody>
          <a:bodyPr wrap="square" lIns="0" tIns="0" rIns="0" bIns="0" rtlCol="0" anchor="b">
            <a:normAutofit/>
          </a:bodyPr>
          <a:lstStyle/>
          <a:p>
            <a:pPr indent="0" marL="0">
              <a:buNone/>
            </a:pPr>
            <a:r>
              <a:rPr lang="el-GR" altLang="en-US" sz="3420" b="1" dirty="0">
                <a:solidFill>
                  <a:srgbClr val="16602D"/>
                </a:solidFill>
                <a:latin typeface="Calibri" pitchFamily="34" charset="0"/>
                <a:ea typeface="Calibri" pitchFamily="34" charset="-122"/>
                <a:cs typeface="Calibri" pitchFamily="34" charset="-120"/>
              </a:rPr>
              <a:t>d = 0,68</a:t>
            </a:r>
            <a:endParaRPr lang="el-GR" sz="1620" dirty="0"/>
          </a:p>
        </p:txBody>
      </p:sp>
      <p:sp>
        <p:nvSpPr>
          <p:cNvPr id="10" name="Text 8"/>
          <p:cNvSpPr txBox="1"/>
          <p:nvPr/>
        </p:nvSpPr>
        <p:spPr>
          <a:xfrm>
            <a:off x="4612538" y="3326317"/>
            <a:ext cx="2966618"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μέση επίδραση της AR στα μαθησιακά αποτελέσματα: μέτρια</a:t>
            </a:r>
            <a:endParaRPr lang="el-GR" sz="1260" dirty="0"/>
          </a:p>
        </p:txBody>
      </p:sp>
      <p:sp>
        <p:nvSpPr>
          <p:cNvPr id="11" name="Shape 9"/>
          <p:cNvSpPr/>
          <p:nvPr/>
        </p:nvSpPr>
        <p:spPr>
          <a:xfrm>
            <a:off x="8127797" y="2268864"/>
            <a:ext cx="3515258"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8402117" y="2495461"/>
            <a:ext cx="2966618" cy="755324"/>
          </a:xfrm>
          <a:prstGeom prst="rect">
            <a:avLst/>
          </a:prstGeom>
          <a:noFill/>
          <a:ln/>
        </p:spPr>
        <p:txBody>
          <a:bodyPr wrap="square" lIns="0" tIns="0" rIns="0" bIns="0" rtlCol="0" anchor="b">
            <a:normAutofit/>
          </a:bodyPr>
          <a:lstStyle/>
          <a:p>
            <a:pPr indent="0" marL="0">
              <a:buNone/>
            </a:pPr>
            <a:r>
              <a:rPr lang="el-GR" altLang="en-US" sz="3420" b="1" dirty="0">
                <a:solidFill>
                  <a:srgbClr val="16602D"/>
                </a:solidFill>
                <a:latin typeface="Calibri" pitchFamily="34" charset="0"/>
                <a:ea typeface="Calibri" pitchFamily="34" charset="-122"/>
                <a:cs typeface="Calibri" pitchFamily="34" charset="-120"/>
              </a:rPr>
              <a:t>g = 0,60</a:t>
            </a:r>
            <a:endParaRPr lang="el-GR" sz="1620" dirty="0"/>
          </a:p>
        </p:txBody>
      </p:sp>
      <p:sp>
        <p:nvSpPr>
          <p:cNvPr id="13" name="Text 11"/>
          <p:cNvSpPr txBox="1"/>
          <p:nvPr/>
        </p:nvSpPr>
        <p:spPr>
          <a:xfrm>
            <a:off x="8402117" y="3326317"/>
            <a:ext cx="2966618"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μέσος όρος 24 μελετών στην εκπαίδευση φυσικών επιστημών</a:t>
            </a:r>
            <a:endParaRPr lang="el-GR" sz="1260" dirty="0"/>
          </a:p>
        </p:txBody>
      </p:sp>
      <p:sp>
        <p:nvSpPr>
          <p:cNvPr id="14" name="Text 12"/>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Οδηγός ανάγνωσης: 0,2 μικρή, 0,5 μέτρια, 0,8 μεγάλη επίδραση. Οι μελέτες αφορούν κυρίως μαθητές σχολείου και φοιτητές· η AR από μόνη της δεν διδάσκει, λειτουργεί με σαφή στόχο, ανατροφοδότηση και επανάληψη.</a:t>
            </a:r>
            <a:endParaRPr lang="el-GR" sz="1440" dirty="0"/>
          </a:p>
        </p:txBody>
      </p:sp>
      <p:sp>
        <p:nvSpPr>
          <p:cNvPr id="15" name="Text 1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Garzón και Acevedo (2019)· Yilmaz και Batdı (2021)</a:t>
            </a:r>
            <a:endParaRPr lang="el-GR" sz="900" dirty="0"/>
          </a:p>
        </p:txBody>
      </p:sp>
      <p:sp>
        <p:nvSpPr>
          <p:cNvPr id="16" name="Text 1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23</a:t>
            </a:r>
            <a:endParaRPr lang="el-GR"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1203858"/>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Πού έχει δοκιμαστεί η AR στη γεωργία;</a:t>
            </a:r>
            <a:endParaRPr lang="el-GR" sz="2700" dirty="0"/>
          </a:p>
        </p:txBody>
      </p:sp>
      <p:sp>
        <p:nvSpPr>
          <p:cNvPr id="3" name="Shape 1"/>
          <p:cNvSpPr/>
          <p:nvPr/>
        </p:nvSpPr>
        <p:spPr>
          <a:xfrm>
            <a:off x="548640" y="1959182"/>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4" name="Shape 2"/>
          <p:cNvSpPr/>
          <p:nvPr/>
        </p:nvSpPr>
        <p:spPr>
          <a:xfrm>
            <a:off x="826554" y="2148012"/>
            <a:ext cx="468301" cy="468301"/>
          </a:xfrm>
          <a:prstGeom prst="ellipse">
            <a:avLst/>
          </a:prstGeom>
          <a:solidFill>
            <a:srgbClr val="E6F3EA"/>
          </a:solidFill>
          <a:ln w="12700">
            <a:solidFill>
              <a:srgbClr val="E6F3EA"/>
            </a:solidFill>
            <a:prstDash val="solid"/>
          </a:ln>
        </p:spPr>
      </p:sp>
      <p:sp>
        <p:nvSpPr>
          <p:cNvPr id="5" name="Text 3"/>
          <p:cNvSpPr txBox="1"/>
          <p:nvPr/>
        </p:nvSpPr>
        <p:spPr>
          <a:xfrm>
            <a:off x="826554" y="2148012"/>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1</a:t>
            </a:r>
            <a:endParaRPr lang="el-GR" sz="1130" dirty="0"/>
          </a:p>
        </p:txBody>
      </p:sp>
      <p:sp>
        <p:nvSpPr>
          <p:cNvPr id="6" name="Text 4"/>
          <p:cNvSpPr txBox="1"/>
          <p:nvPr/>
        </p:nvSpPr>
        <p:spPr>
          <a:xfrm>
            <a:off x="777240" y="2714505"/>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Επιτήρηση μηχανημάτων</a:t>
            </a:r>
            <a:endParaRPr lang="el-GR" sz="1530" dirty="0"/>
          </a:p>
        </p:txBody>
      </p:sp>
      <p:sp>
        <p:nvSpPr>
          <p:cNvPr id="7" name="Text 5"/>
          <p:cNvSpPr txBox="1"/>
          <p:nvPr/>
        </p:nvSpPr>
        <p:spPr>
          <a:xfrm>
            <a:off x="777240" y="3182806"/>
            <a:ext cx="3058058" cy="415428"/>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Η κατεύθυνση και οι βλάβες αυτόνομων μηχανημάτων προβάλλονται στο οπτικό πεδίο.</a:t>
            </a:r>
            <a:endParaRPr lang="el-GR" sz="1170" dirty="0"/>
          </a:p>
        </p:txBody>
      </p:sp>
      <p:sp>
        <p:nvSpPr>
          <p:cNvPr id="8" name="Shape 6"/>
          <p:cNvSpPr/>
          <p:nvPr/>
        </p:nvSpPr>
        <p:spPr>
          <a:xfrm>
            <a:off x="4338218" y="1959182"/>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9" name="Shape 7"/>
          <p:cNvSpPr/>
          <p:nvPr/>
        </p:nvSpPr>
        <p:spPr>
          <a:xfrm>
            <a:off x="4616132" y="2148012"/>
            <a:ext cx="468301" cy="468301"/>
          </a:xfrm>
          <a:prstGeom prst="ellipse">
            <a:avLst/>
          </a:prstGeom>
          <a:solidFill>
            <a:srgbClr val="FBF1DC"/>
          </a:solidFill>
          <a:ln w="12700">
            <a:solidFill>
              <a:srgbClr val="FBF1DC"/>
            </a:solidFill>
            <a:prstDash val="solid"/>
          </a:ln>
        </p:spPr>
      </p:sp>
      <p:sp>
        <p:nvSpPr>
          <p:cNvPr id="10" name="Text 8"/>
          <p:cNvSpPr txBox="1"/>
          <p:nvPr/>
        </p:nvSpPr>
        <p:spPr>
          <a:xfrm>
            <a:off x="4616132" y="2148012"/>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2</a:t>
            </a:r>
            <a:endParaRPr lang="el-GR" sz="1130" dirty="0"/>
          </a:p>
        </p:txBody>
      </p:sp>
      <p:sp>
        <p:nvSpPr>
          <p:cNvPr id="11" name="Text 9"/>
          <p:cNvSpPr txBox="1"/>
          <p:nvPr/>
        </p:nvSpPr>
        <p:spPr>
          <a:xfrm>
            <a:off x="4566818" y="2714505"/>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Αναγνώριση ασθενειών</a:t>
            </a:r>
            <a:endParaRPr lang="el-GR" sz="1530" dirty="0"/>
          </a:p>
        </p:txBody>
      </p:sp>
      <p:sp>
        <p:nvSpPr>
          <p:cNvPr id="12" name="Text 10"/>
          <p:cNvSpPr txBox="1"/>
          <p:nvPr/>
        </p:nvSpPr>
        <p:spPr>
          <a:xfrm>
            <a:off x="4566818" y="3182806"/>
            <a:ext cx="3058058" cy="415428"/>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Πρωτότυπη εφαρμογή κινητού αναγνωρίζει ασθένειες φυτών στην εικόνα της κάμερας.</a:t>
            </a:r>
            <a:endParaRPr lang="el-GR" sz="1170" dirty="0"/>
          </a:p>
        </p:txBody>
      </p:sp>
      <p:sp>
        <p:nvSpPr>
          <p:cNvPr id="13" name="Shape 11"/>
          <p:cNvSpPr/>
          <p:nvPr/>
        </p:nvSpPr>
        <p:spPr>
          <a:xfrm>
            <a:off x="8127797" y="1959182"/>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4" name="Shape 12"/>
          <p:cNvSpPr/>
          <p:nvPr/>
        </p:nvSpPr>
        <p:spPr>
          <a:xfrm>
            <a:off x="8405710" y="2148012"/>
            <a:ext cx="468301" cy="468301"/>
          </a:xfrm>
          <a:prstGeom prst="ellipse">
            <a:avLst/>
          </a:prstGeom>
          <a:solidFill>
            <a:srgbClr val="E2F2F6"/>
          </a:solidFill>
          <a:ln w="12700">
            <a:solidFill>
              <a:srgbClr val="E2F2F6"/>
            </a:solidFill>
            <a:prstDash val="solid"/>
          </a:ln>
        </p:spPr>
      </p:sp>
      <p:sp>
        <p:nvSpPr>
          <p:cNvPr id="15" name="Text 13"/>
          <p:cNvSpPr txBox="1"/>
          <p:nvPr/>
        </p:nvSpPr>
        <p:spPr>
          <a:xfrm>
            <a:off x="8405710" y="2148012"/>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3</a:t>
            </a:r>
            <a:endParaRPr lang="el-GR" sz="1130" dirty="0"/>
          </a:p>
        </p:txBody>
      </p:sp>
      <p:sp>
        <p:nvSpPr>
          <p:cNvPr id="16" name="Text 14"/>
          <p:cNvSpPr txBox="1"/>
          <p:nvPr/>
        </p:nvSpPr>
        <p:spPr>
          <a:xfrm>
            <a:off x="8356397" y="2714505"/>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Μητρώα ζώων</a:t>
            </a:r>
            <a:endParaRPr lang="el-GR" sz="1530" dirty="0"/>
          </a:p>
        </p:txBody>
      </p:sp>
      <p:sp>
        <p:nvSpPr>
          <p:cNvPr id="17" name="Text 15"/>
          <p:cNvSpPr txBox="1"/>
          <p:nvPr/>
        </p:nvSpPr>
        <p:spPr>
          <a:xfrm>
            <a:off x="8356397" y="3182806"/>
            <a:ext cx="3058058" cy="415428"/>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Με έξυπνα γυαλιά σκανάρεται ο κωδικός QR· ανοίγει διατροφή, άρμεγμα, υγεία.</a:t>
            </a:r>
            <a:endParaRPr lang="el-GR" sz="1170" dirty="0"/>
          </a:p>
        </p:txBody>
      </p:sp>
      <p:sp>
        <p:nvSpPr>
          <p:cNvPr id="18" name="Shape 16"/>
          <p:cNvSpPr/>
          <p:nvPr/>
        </p:nvSpPr>
        <p:spPr>
          <a:xfrm>
            <a:off x="548640" y="3923023"/>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9" name="Shape 17"/>
          <p:cNvSpPr/>
          <p:nvPr/>
        </p:nvSpPr>
        <p:spPr>
          <a:xfrm>
            <a:off x="826554" y="4111854"/>
            <a:ext cx="468301" cy="468301"/>
          </a:xfrm>
          <a:prstGeom prst="ellipse">
            <a:avLst/>
          </a:prstGeom>
          <a:solidFill>
            <a:srgbClr val="E6F3EA"/>
          </a:solidFill>
          <a:ln w="12700">
            <a:solidFill>
              <a:srgbClr val="E6F3EA"/>
            </a:solidFill>
            <a:prstDash val="solid"/>
          </a:ln>
        </p:spPr>
      </p:sp>
      <p:sp>
        <p:nvSpPr>
          <p:cNvPr id="20" name="Text 18"/>
          <p:cNvSpPr txBox="1"/>
          <p:nvPr/>
        </p:nvSpPr>
        <p:spPr>
          <a:xfrm>
            <a:off x="826554" y="4111854"/>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4</a:t>
            </a:r>
            <a:endParaRPr lang="el-GR" sz="1130" dirty="0"/>
          </a:p>
        </p:txBody>
      </p:sp>
      <p:sp>
        <p:nvSpPr>
          <p:cNvPr id="21" name="Text 19"/>
          <p:cNvSpPr txBox="1"/>
          <p:nvPr/>
        </p:nvSpPr>
        <p:spPr>
          <a:xfrm>
            <a:off x="777240" y="4678347"/>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Παρακολούθηση κοπαδιού</a:t>
            </a:r>
            <a:endParaRPr lang="el-GR" sz="1530" dirty="0"/>
          </a:p>
        </p:txBody>
      </p:sp>
      <p:sp>
        <p:nvSpPr>
          <p:cNvPr id="22" name="Text 20"/>
          <p:cNvSpPr txBox="1"/>
          <p:nvPr/>
        </p:nvSpPr>
        <p:spPr>
          <a:xfrm>
            <a:off x="777240" y="5146647"/>
            <a:ext cx="3058058" cy="415428"/>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GPS και επεξεργασία εικόνας· βέλη στην οθόνη οδηγούν στο ζώο που αναζητείται.</a:t>
            </a:r>
            <a:endParaRPr lang="el-GR" sz="1170" dirty="0"/>
          </a:p>
        </p:txBody>
      </p:sp>
      <p:sp>
        <p:nvSpPr>
          <p:cNvPr id="23" name="Shape 21"/>
          <p:cNvSpPr/>
          <p:nvPr/>
        </p:nvSpPr>
        <p:spPr>
          <a:xfrm>
            <a:off x="4338218" y="3923023"/>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4" name="Shape 22"/>
          <p:cNvSpPr/>
          <p:nvPr/>
        </p:nvSpPr>
        <p:spPr>
          <a:xfrm>
            <a:off x="4616132" y="4111854"/>
            <a:ext cx="468301" cy="468301"/>
          </a:xfrm>
          <a:prstGeom prst="ellipse">
            <a:avLst/>
          </a:prstGeom>
          <a:solidFill>
            <a:srgbClr val="FBF1DC"/>
          </a:solidFill>
          <a:ln w="12700">
            <a:solidFill>
              <a:srgbClr val="FBF1DC"/>
            </a:solidFill>
            <a:prstDash val="solid"/>
          </a:ln>
        </p:spPr>
      </p:sp>
      <p:sp>
        <p:nvSpPr>
          <p:cNvPr id="25" name="Text 23"/>
          <p:cNvSpPr txBox="1"/>
          <p:nvPr/>
        </p:nvSpPr>
        <p:spPr>
          <a:xfrm>
            <a:off x="4616132" y="4111854"/>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5</a:t>
            </a:r>
            <a:endParaRPr lang="el-GR" sz="1130" dirty="0"/>
          </a:p>
        </p:txBody>
      </p:sp>
      <p:sp>
        <p:nvSpPr>
          <p:cNvPr id="26" name="Text 24"/>
          <p:cNvSpPr txBox="1"/>
          <p:nvPr/>
        </p:nvSpPr>
        <p:spPr>
          <a:xfrm>
            <a:off x="4566818" y="4678347"/>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Drone και AR</a:t>
            </a:r>
            <a:endParaRPr lang="el-GR" sz="1530" dirty="0"/>
          </a:p>
        </p:txBody>
      </p:sp>
      <p:sp>
        <p:nvSpPr>
          <p:cNvPr id="27" name="Text 25"/>
          <p:cNvSpPr txBox="1"/>
          <p:nvPr/>
        </p:nvSpPr>
        <p:spPr>
          <a:xfrm>
            <a:off x="4566818" y="5146647"/>
            <a:ext cx="3058058" cy="415428"/>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Φινλανδία: ο χάρτης drone ορίζει σημεία δειγματοληψίας, γυαλιά AR οδηγούν εκεί.</a:t>
            </a:r>
            <a:endParaRPr lang="el-GR" sz="1170" dirty="0"/>
          </a:p>
        </p:txBody>
      </p:sp>
      <p:sp>
        <p:nvSpPr>
          <p:cNvPr id="28" name="Shape 26"/>
          <p:cNvSpPr/>
          <p:nvPr/>
        </p:nvSpPr>
        <p:spPr>
          <a:xfrm>
            <a:off x="8127797" y="3923023"/>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9" name="Shape 27"/>
          <p:cNvSpPr/>
          <p:nvPr/>
        </p:nvSpPr>
        <p:spPr>
          <a:xfrm>
            <a:off x="8405710" y="4111854"/>
            <a:ext cx="468301" cy="468301"/>
          </a:xfrm>
          <a:prstGeom prst="ellipse">
            <a:avLst/>
          </a:prstGeom>
          <a:solidFill>
            <a:srgbClr val="E2F2F6"/>
          </a:solidFill>
          <a:ln w="12700">
            <a:solidFill>
              <a:srgbClr val="E2F2F6"/>
            </a:solidFill>
            <a:prstDash val="solid"/>
          </a:ln>
        </p:spPr>
      </p:sp>
      <p:sp>
        <p:nvSpPr>
          <p:cNvPr id="30" name="Text 28"/>
          <p:cNvSpPr txBox="1"/>
          <p:nvPr/>
        </p:nvSpPr>
        <p:spPr>
          <a:xfrm>
            <a:off x="8405710" y="4111854"/>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6</a:t>
            </a:r>
            <a:endParaRPr lang="el-GR" sz="1130" dirty="0"/>
          </a:p>
        </p:txBody>
      </p:sp>
      <p:sp>
        <p:nvSpPr>
          <p:cNvPr id="31" name="Text 29"/>
          <p:cNvSpPr txBox="1"/>
          <p:nvPr/>
        </p:nvSpPr>
        <p:spPr>
          <a:xfrm>
            <a:off x="8356397" y="4678347"/>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Όριο</a:t>
            </a:r>
            <a:endParaRPr lang="el-GR" sz="1530" dirty="0"/>
          </a:p>
        </p:txBody>
      </p:sp>
      <p:sp>
        <p:nvSpPr>
          <p:cNvPr id="32" name="Text 30"/>
          <p:cNvSpPr txBox="1"/>
          <p:nvPr/>
        </p:nvSpPr>
        <p:spPr>
          <a:xfrm>
            <a:off x="8356397" y="5146647"/>
            <a:ext cx="3058058" cy="415428"/>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Στο πεδίο η AR εξαρτάται από την ακρίβεια θέσης· οι δημοσιεύσεις είναι ακόμη λίγες.</a:t>
            </a:r>
            <a:endParaRPr lang="el-GR" sz="1170" dirty="0"/>
          </a:p>
        </p:txBody>
      </p:sp>
      <p:sp>
        <p:nvSpPr>
          <p:cNvPr id="33" name="Text 31"/>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Hurst, Mendoza και Tekinerdogan (2021)· Huuskonen και Oksanen (2018)</a:t>
            </a:r>
            <a:endParaRPr lang="el-GR" sz="900" dirty="0"/>
          </a:p>
        </p:txBody>
      </p:sp>
      <p:sp>
        <p:nvSpPr>
          <p:cNvPr id="34" name="Text 3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24</a:t>
            </a:r>
            <a:endParaRPr lang="el-GR"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9 · ΑΞΙΟΠΟΙΗΣΗ ΤΩΝ ΔΕΔΟΜΕΝΩΝ DRONE</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250" b="1" dirty="0">
                <a:solidFill>
                  <a:srgbClr val="1B2420"/>
                </a:solidFill>
                <a:latin typeface="Calibri" pitchFamily="34" charset="0"/>
                <a:ea typeface="Calibri" pitchFamily="34" charset="-122"/>
                <a:cs typeface="Calibri" pitchFamily="34" charset="-120"/>
              </a:rPr>
              <a:t>Από τα δεδομένα στην απόφαση: κύκλος τεσσάρων βημάτων</a:t>
            </a:r>
            <a:endParaRPr lang="el-GR" sz="2250" dirty="0"/>
          </a:p>
        </p:txBody>
      </p:sp>
      <p:sp>
        <p:nvSpPr>
          <p:cNvPr id="4" name="Shape 2"/>
          <p:cNvSpPr/>
          <p:nvPr/>
        </p:nvSpPr>
        <p:spPr>
          <a:xfrm>
            <a:off x="548640" y="2268864"/>
            <a:ext cx="2485568" cy="3285658"/>
          </a:xfrm>
          <a:prstGeom prst="roundRect">
            <a:avLst>
              <a:gd name="adj" fmla="val 4415"/>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1</a:t>
            </a:r>
            <a:endParaRPr lang="el-GR" sz="1020" dirty="0"/>
          </a:p>
        </p:txBody>
      </p:sp>
      <p:sp>
        <p:nvSpPr>
          <p:cNvPr id="7" name="Text 5"/>
          <p:cNvSpPr txBox="1"/>
          <p:nvPr/>
        </p:nvSpPr>
        <p:spPr>
          <a:xfrm>
            <a:off x="749808" y="2986422"/>
            <a:ext cx="2083232" cy="604259"/>
          </a:xfrm>
          <a:prstGeom prst="rect">
            <a:avLst/>
          </a:prstGeom>
          <a:noFill/>
          <a:ln/>
        </p:spPr>
        <p:txBody>
          <a:bodyPr wrap="square" lIns="0" tIns="0" rIns="0" bIns="0" rtlCol="0" anchor="t">
            <a:normAutofit/>
          </a:bodyPr>
          <a:lstStyle/>
          <a:p>
            <a:pPr indent="0" marL="0">
              <a:buNone/>
            </a:pPr>
            <a:r>
              <a:rPr lang="el-GR" altLang="en-US" sz="1710" b="1" dirty="0">
                <a:solidFill>
                  <a:srgbClr val="1B2420"/>
                </a:solidFill>
                <a:latin typeface="Calibri" pitchFamily="34" charset="0"/>
                <a:ea typeface="Calibri" pitchFamily="34" charset="-122"/>
                <a:cs typeface="Calibri" pitchFamily="34" charset="-120"/>
              </a:rPr>
              <a:t>Παρατήρηση</a:t>
            </a:r>
            <a:endParaRPr lang="el-GR" sz="1710" dirty="0"/>
          </a:p>
        </p:txBody>
      </p:sp>
      <p:sp>
        <p:nvSpPr>
          <p:cNvPr id="8" name="Text 6"/>
          <p:cNvSpPr txBox="1"/>
          <p:nvPr/>
        </p:nvSpPr>
        <p:spPr>
          <a:xfrm>
            <a:off x="749808" y="3590681"/>
            <a:ext cx="2083232" cy="1850543"/>
          </a:xfrm>
          <a:prstGeom prst="rect">
            <a:avLst/>
          </a:prstGeom>
          <a:noFill/>
          <a:ln/>
        </p:spPr>
        <p:txBody>
          <a:bodyPr wrap="square" lIns="0" tIns="0" rIns="0" bIns="0" rtlCol="0" anchor="t">
            <a:normAutofit/>
          </a:bodyPr>
          <a:lstStyle/>
          <a:p>
            <a:pPr indent="0" marL="0">
              <a:buNone/>
            </a:pPr>
            <a:r>
              <a:rPr lang="el-GR" altLang="en-US" sz="1490" dirty="0">
                <a:solidFill>
                  <a:srgbClr val="3A4540"/>
                </a:solidFill>
                <a:latin typeface="Calibri" pitchFamily="34" charset="0"/>
                <a:ea typeface="Calibri" pitchFamily="34" charset="-122"/>
                <a:cs typeface="Calibri" pitchFamily="34" charset="-120"/>
              </a:rPr>
              <a:t>Με προγραμματισμένη πτήση χαρτογραφείται όλη η έκταση.</a:t>
            </a:r>
            <a:endParaRPr lang="el-GR" sz="1490" dirty="0"/>
          </a:p>
        </p:txBody>
      </p:sp>
      <p:sp>
        <p:nvSpPr>
          <p:cNvPr id="9" name="Shape 7"/>
          <p:cNvSpPr/>
          <p:nvPr/>
        </p:nvSpPr>
        <p:spPr>
          <a:xfrm rot="5400000">
            <a:off x="3125648" y="3813501"/>
            <a:ext cx="201168" cy="196384"/>
          </a:xfrm>
          <a:prstGeom prst="triangle">
            <a:avLst/>
          </a:prstGeom>
          <a:solidFill>
            <a:srgbClr val="BFE0C8"/>
          </a:solidFill>
          <a:ln w="12700">
            <a:solidFill>
              <a:srgbClr val="BFE0C8"/>
            </a:solidFill>
            <a:prstDash val="solid"/>
          </a:ln>
        </p:spPr>
      </p:sp>
      <p:sp>
        <p:nvSpPr>
          <p:cNvPr id="10" name="Shape 8"/>
          <p:cNvSpPr/>
          <p:nvPr/>
        </p:nvSpPr>
        <p:spPr>
          <a:xfrm>
            <a:off x="3418256" y="2268864"/>
            <a:ext cx="2485568" cy="3285658"/>
          </a:xfrm>
          <a:prstGeom prst="roundRect">
            <a:avLst>
              <a:gd name="adj" fmla="val 4415"/>
            </a:avLst>
          </a:prstGeom>
          <a:solidFill>
            <a:srgbClr val="FFFFFF"/>
          </a:solidFill>
          <a:ln w="9525">
            <a:solidFill>
              <a:srgbClr val="DFE6DC"/>
            </a:solidFill>
            <a:prstDash val="solid"/>
          </a:ln>
        </p:spPr>
      </p:sp>
      <p:sp>
        <p:nvSpPr>
          <p:cNvPr id="11" name="Shape 9"/>
          <p:cNvSpPr/>
          <p:nvPr/>
        </p:nvSpPr>
        <p:spPr>
          <a:xfrm>
            <a:off x="3663965"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663965"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2</a:t>
            </a:r>
            <a:endParaRPr lang="el-GR" sz="1020" dirty="0"/>
          </a:p>
        </p:txBody>
      </p:sp>
      <p:sp>
        <p:nvSpPr>
          <p:cNvPr id="13" name="Text 11"/>
          <p:cNvSpPr txBox="1"/>
          <p:nvPr/>
        </p:nvSpPr>
        <p:spPr>
          <a:xfrm>
            <a:off x="3619424" y="2986422"/>
            <a:ext cx="2083232" cy="604259"/>
          </a:xfrm>
          <a:prstGeom prst="rect">
            <a:avLst/>
          </a:prstGeom>
          <a:noFill/>
          <a:ln/>
        </p:spPr>
        <p:txBody>
          <a:bodyPr wrap="square" lIns="0" tIns="0" rIns="0" bIns="0" rtlCol="0" anchor="t">
            <a:normAutofit/>
          </a:bodyPr>
          <a:lstStyle/>
          <a:p>
            <a:pPr indent="0" marL="0">
              <a:buNone/>
            </a:pPr>
            <a:r>
              <a:rPr lang="el-GR" altLang="en-US" sz="1710" b="1" dirty="0">
                <a:solidFill>
                  <a:srgbClr val="1B2420"/>
                </a:solidFill>
                <a:latin typeface="Calibri" pitchFamily="34" charset="0"/>
                <a:ea typeface="Calibri" pitchFamily="34" charset="-122"/>
                <a:cs typeface="Calibri" pitchFamily="34" charset="-120"/>
              </a:rPr>
              <a:t>Επιβεβαίωση</a:t>
            </a:r>
            <a:endParaRPr lang="el-GR" sz="1710" dirty="0"/>
          </a:p>
        </p:txBody>
      </p:sp>
      <p:sp>
        <p:nvSpPr>
          <p:cNvPr id="14" name="Text 12"/>
          <p:cNvSpPr txBox="1"/>
          <p:nvPr/>
        </p:nvSpPr>
        <p:spPr>
          <a:xfrm>
            <a:off x="3619424" y="3590681"/>
            <a:ext cx="2083232" cy="1850543"/>
          </a:xfrm>
          <a:prstGeom prst="rect">
            <a:avLst/>
          </a:prstGeom>
          <a:noFill/>
          <a:ln/>
        </p:spPr>
        <p:txBody>
          <a:bodyPr wrap="square" lIns="0" tIns="0" rIns="0" bIns="0" rtlCol="0" anchor="t">
            <a:normAutofit/>
          </a:bodyPr>
          <a:lstStyle/>
          <a:p>
            <a:pPr indent="0" marL="0">
              <a:buNone/>
            </a:pPr>
            <a:r>
              <a:rPr lang="el-GR" altLang="en-US" sz="1490" dirty="0">
                <a:solidFill>
                  <a:srgbClr val="3A4540"/>
                </a:solidFill>
                <a:latin typeface="Calibri" pitchFamily="34" charset="0"/>
                <a:ea typeface="Calibri" pitchFamily="34" charset="-122"/>
                <a:cs typeface="Calibri" pitchFamily="34" charset="-120"/>
              </a:rPr>
              <a:t>Οι περιοχές που διαφέρουν στον χάρτη ελέγχονται επί τόπου· αν χρειάζεται, λαμβάνεται δείγμα φύλλου ή εδάφους.</a:t>
            </a:r>
            <a:endParaRPr lang="el-GR" sz="1490" dirty="0"/>
          </a:p>
        </p:txBody>
      </p:sp>
      <p:sp>
        <p:nvSpPr>
          <p:cNvPr id="15" name="Shape 13"/>
          <p:cNvSpPr/>
          <p:nvPr/>
        </p:nvSpPr>
        <p:spPr>
          <a:xfrm rot="5400000">
            <a:off x="5995264" y="3813501"/>
            <a:ext cx="201168" cy="196384"/>
          </a:xfrm>
          <a:prstGeom prst="triangle">
            <a:avLst/>
          </a:prstGeom>
          <a:solidFill>
            <a:srgbClr val="BFE0C8"/>
          </a:solidFill>
          <a:ln w="12700">
            <a:solidFill>
              <a:srgbClr val="BFE0C8"/>
            </a:solidFill>
            <a:prstDash val="solid"/>
          </a:ln>
        </p:spPr>
      </p:sp>
      <p:sp>
        <p:nvSpPr>
          <p:cNvPr id="16" name="Shape 14"/>
          <p:cNvSpPr/>
          <p:nvPr/>
        </p:nvSpPr>
        <p:spPr>
          <a:xfrm>
            <a:off x="6287872" y="2268864"/>
            <a:ext cx="2485568" cy="3285658"/>
          </a:xfrm>
          <a:prstGeom prst="roundRect">
            <a:avLst>
              <a:gd name="adj" fmla="val 4415"/>
            </a:avLst>
          </a:prstGeom>
          <a:solidFill>
            <a:srgbClr val="E6F3EA"/>
          </a:solidFill>
          <a:ln w="9525">
            <a:solidFill>
              <a:srgbClr val="CFE6D6"/>
            </a:solidFill>
            <a:prstDash val="solid"/>
          </a:ln>
        </p:spPr>
      </p:sp>
      <p:sp>
        <p:nvSpPr>
          <p:cNvPr id="17" name="Shape 15"/>
          <p:cNvSpPr/>
          <p:nvPr/>
        </p:nvSpPr>
        <p:spPr>
          <a:xfrm>
            <a:off x="6533581"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6533581"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3</a:t>
            </a:r>
            <a:endParaRPr lang="el-GR" sz="1020" dirty="0"/>
          </a:p>
        </p:txBody>
      </p:sp>
      <p:sp>
        <p:nvSpPr>
          <p:cNvPr id="19" name="Text 17"/>
          <p:cNvSpPr txBox="1"/>
          <p:nvPr/>
        </p:nvSpPr>
        <p:spPr>
          <a:xfrm>
            <a:off x="6489040" y="2986422"/>
            <a:ext cx="2083232" cy="604259"/>
          </a:xfrm>
          <a:prstGeom prst="rect">
            <a:avLst/>
          </a:prstGeom>
          <a:noFill/>
          <a:ln/>
        </p:spPr>
        <p:txBody>
          <a:bodyPr wrap="square" lIns="0" tIns="0" rIns="0" bIns="0" rtlCol="0" anchor="t">
            <a:normAutofit/>
          </a:bodyPr>
          <a:lstStyle/>
          <a:p>
            <a:pPr indent="0" marL="0">
              <a:buNone/>
            </a:pPr>
            <a:r>
              <a:rPr lang="el-GR" altLang="en-US" sz="1710" b="1" dirty="0">
                <a:solidFill>
                  <a:srgbClr val="1B2420"/>
                </a:solidFill>
                <a:latin typeface="Calibri" pitchFamily="34" charset="0"/>
                <a:ea typeface="Calibri" pitchFamily="34" charset="-122"/>
                <a:cs typeface="Calibri" pitchFamily="34" charset="-120"/>
              </a:rPr>
              <a:t>Εφαρμογή</a:t>
            </a:r>
            <a:endParaRPr lang="el-GR" sz="1710" dirty="0"/>
          </a:p>
        </p:txBody>
      </p:sp>
      <p:sp>
        <p:nvSpPr>
          <p:cNvPr id="20" name="Text 18"/>
          <p:cNvSpPr txBox="1"/>
          <p:nvPr/>
        </p:nvSpPr>
        <p:spPr>
          <a:xfrm>
            <a:off x="6489040" y="3590681"/>
            <a:ext cx="2083232" cy="1850543"/>
          </a:xfrm>
          <a:prstGeom prst="rect">
            <a:avLst/>
          </a:prstGeom>
          <a:noFill/>
          <a:ln/>
        </p:spPr>
        <p:txBody>
          <a:bodyPr wrap="square" lIns="0" tIns="0" rIns="0" bIns="0" rtlCol="0" anchor="t">
            <a:normAutofit/>
          </a:bodyPr>
          <a:lstStyle/>
          <a:p>
            <a:pPr indent="0" marL="0">
              <a:buNone/>
            </a:pPr>
            <a:r>
              <a:rPr lang="el-GR" altLang="en-US" sz="1490" dirty="0">
                <a:solidFill>
                  <a:srgbClr val="3A4540"/>
                </a:solidFill>
                <a:latin typeface="Calibri" pitchFamily="34" charset="0"/>
                <a:ea typeface="Calibri" pitchFamily="34" charset="-122"/>
                <a:cs typeface="Calibri" pitchFamily="34" charset="-120"/>
              </a:rPr>
              <a:t>Η κατάλληλη ενέργεια μόνο όπου χρειάζεται: επισκευή άρδευσης, λίπανση ή φυτοπροστασία.</a:t>
            </a:r>
            <a:endParaRPr lang="el-GR" sz="1490" dirty="0"/>
          </a:p>
        </p:txBody>
      </p:sp>
      <p:sp>
        <p:nvSpPr>
          <p:cNvPr id="21" name="Shape 19"/>
          <p:cNvSpPr/>
          <p:nvPr/>
        </p:nvSpPr>
        <p:spPr>
          <a:xfrm rot="5400000">
            <a:off x="8864879" y="3813501"/>
            <a:ext cx="201168" cy="196384"/>
          </a:xfrm>
          <a:prstGeom prst="triangle">
            <a:avLst/>
          </a:prstGeom>
          <a:solidFill>
            <a:srgbClr val="BFE0C8"/>
          </a:solidFill>
          <a:ln w="12700">
            <a:solidFill>
              <a:srgbClr val="BFE0C8"/>
            </a:solidFill>
            <a:prstDash val="solid"/>
          </a:ln>
        </p:spPr>
      </p:sp>
      <p:sp>
        <p:nvSpPr>
          <p:cNvPr id="22" name="Shape 20"/>
          <p:cNvSpPr/>
          <p:nvPr/>
        </p:nvSpPr>
        <p:spPr>
          <a:xfrm>
            <a:off x="9157487" y="2268864"/>
            <a:ext cx="2485568" cy="3285658"/>
          </a:xfrm>
          <a:prstGeom prst="roundRect">
            <a:avLst>
              <a:gd name="adj" fmla="val 4415"/>
            </a:avLst>
          </a:prstGeom>
          <a:solidFill>
            <a:srgbClr val="FFFFFF"/>
          </a:solidFill>
          <a:ln w="9525">
            <a:solidFill>
              <a:srgbClr val="DFE6DC"/>
            </a:solidFill>
            <a:prstDash val="solid"/>
          </a:ln>
        </p:spPr>
      </p:sp>
      <p:sp>
        <p:nvSpPr>
          <p:cNvPr id="23" name="Shape 21"/>
          <p:cNvSpPr/>
          <p:nvPr/>
        </p:nvSpPr>
        <p:spPr>
          <a:xfrm>
            <a:off x="940319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9403197"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4</a:t>
            </a:r>
            <a:endParaRPr lang="el-GR" sz="1020" dirty="0"/>
          </a:p>
        </p:txBody>
      </p:sp>
      <p:sp>
        <p:nvSpPr>
          <p:cNvPr id="25" name="Text 23"/>
          <p:cNvSpPr txBox="1"/>
          <p:nvPr/>
        </p:nvSpPr>
        <p:spPr>
          <a:xfrm>
            <a:off x="9358655" y="2986422"/>
            <a:ext cx="2083232" cy="604259"/>
          </a:xfrm>
          <a:prstGeom prst="rect">
            <a:avLst/>
          </a:prstGeom>
          <a:noFill/>
          <a:ln/>
        </p:spPr>
        <p:txBody>
          <a:bodyPr wrap="square" lIns="0" tIns="0" rIns="0" bIns="0" rtlCol="0" anchor="t">
            <a:normAutofit/>
          </a:bodyPr>
          <a:lstStyle/>
          <a:p>
            <a:pPr indent="0" marL="0">
              <a:buNone/>
            </a:pPr>
            <a:r>
              <a:rPr lang="el-GR" altLang="en-US" sz="1710" b="1" dirty="0">
                <a:solidFill>
                  <a:srgbClr val="1B2420"/>
                </a:solidFill>
                <a:latin typeface="Calibri" pitchFamily="34" charset="0"/>
                <a:ea typeface="Calibri" pitchFamily="34" charset="-122"/>
                <a:cs typeface="Calibri" pitchFamily="34" charset="-120"/>
              </a:rPr>
              <a:t>Παρακολούθηση</a:t>
            </a:r>
            <a:endParaRPr lang="el-GR" sz="1710" dirty="0"/>
          </a:p>
        </p:txBody>
      </p:sp>
      <p:sp>
        <p:nvSpPr>
          <p:cNvPr id="26" name="Text 24"/>
          <p:cNvSpPr txBox="1"/>
          <p:nvPr/>
        </p:nvSpPr>
        <p:spPr>
          <a:xfrm>
            <a:off x="9358655" y="3590681"/>
            <a:ext cx="2083232" cy="1850543"/>
          </a:xfrm>
          <a:prstGeom prst="rect">
            <a:avLst/>
          </a:prstGeom>
          <a:noFill/>
          <a:ln/>
        </p:spPr>
        <p:txBody>
          <a:bodyPr wrap="square" lIns="0" tIns="0" rIns="0" bIns="0" rtlCol="0" anchor="t">
            <a:normAutofit/>
          </a:bodyPr>
          <a:lstStyle/>
          <a:p>
            <a:pPr indent="0" marL="0">
              <a:buNone/>
            </a:pPr>
            <a:r>
              <a:rPr lang="el-GR" altLang="en-US" sz="1490" dirty="0">
                <a:solidFill>
                  <a:srgbClr val="3A4540"/>
                </a:solidFill>
                <a:latin typeface="Calibri" pitchFamily="34" charset="0"/>
                <a:ea typeface="Calibri" pitchFamily="34" charset="-122"/>
                <a:cs typeface="Calibri" pitchFamily="34" charset="-120"/>
              </a:rPr>
              <a:t>Η ίδια διαδρομή πετιέται ξανά μετά από εβδομάδες, στο ίδιο ύψος και παρόμοια ώρα· οι χάρτες συγκρίνονται.</a:t>
            </a:r>
            <a:endParaRPr lang="el-GR" sz="1490" dirty="0"/>
          </a:p>
        </p:txBody>
      </p:sp>
      <p:sp>
        <p:nvSpPr>
          <p:cNvPr id="27" name="Text 25"/>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Torres-Sánchez κ.ά. (2015)· Yan κ.ά. (2023)· DJI Mavic 3M FAQ</a:t>
            </a:r>
            <a:endParaRPr lang="el-GR" sz="900" dirty="0"/>
          </a:p>
        </p:txBody>
      </p:sp>
      <p:sp>
        <p:nvSpPr>
          <p:cNvPr id="28" name="Text 2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25</a:t>
            </a:r>
            <a:endParaRPr lang="el-GR"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ΜΑΘΗΜΑΤΑ 7 ΚΑΙ 9</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Εφαρμογή: βήματα AR και σενάριο απόφασης</a:t>
            </a:r>
            <a:endParaRPr lang="el-GR" sz="27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26</a:t>
            </a:r>
            <a:endParaRPr lang="el-GR" sz="900" dirty="0"/>
          </a:p>
        </p:txBody>
      </p:sp>
      <p:pic>
        <p:nvPicPr>
          <p:cNvPr id="7" name="Image 0" descr="/root/kozan-akilli-tarim/sunum/build/cache/m4-el-l07-steps-feeee416-1400-0.jpg">    </p:cNvPr>
          <p:cNvPicPr>
            <a:picLocks noChangeAspect="1"/>
          </p:cNvPicPr>
          <p:nvPr/>
        </p:nvPicPr>
        <p:blipFill>
          <a:blip r:embed="rId1"/>
          <a:stretch>
            <a:fillRect/>
          </a:stretch>
        </p:blipFill>
        <p:spPr>
          <a:xfrm>
            <a:off x="821002" y="2268864"/>
            <a:ext cx="2586447" cy="2409756"/>
          </a:xfrm>
          <a:prstGeom prst="rect">
            <a:avLst/>
          </a:prstGeom>
          <a:effectLst>
            <a:outerShdw sx="100000" sy="100000" kx="0" ky="0" algn="bl" rotWithShape="0" blurRad="76200" dist="25400" dir="5400000">
              <a:srgbClr val="1B2420">
                <a:alpha val="22000"/>
              </a:srgbClr>
            </a:outerShdw>
          </a:effectLst>
        </p:spPr>
      </p:pic>
      <p:sp>
        <p:nvSpPr>
          <p:cNvPr id="8" name="Text 4"/>
          <p:cNvSpPr txBox="1"/>
          <p:nvPr/>
        </p:nvSpPr>
        <p:spPr>
          <a:xfrm>
            <a:off x="548640" y="4739047"/>
            <a:ext cx="3131170"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Μάθημα 7: πώς τοποθετείται το εικονικό χωράφι;</a:t>
            </a:r>
            <a:endParaRPr lang="el-GR" sz="990" dirty="0"/>
          </a:p>
        </p:txBody>
      </p:sp>
      <p:pic>
        <p:nvPicPr>
          <p:cNvPr id="9" name="Image 1" descr="/root/kozan-akilli-tarim/sunum/build/cache/m4-el-l09-branch-0e0d3640-1400-0.jpg">    </p:cNvPr>
          <p:cNvPicPr>
            <a:picLocks noChangeAspect="1"/>
          </p:cNvPicPr>
          <p:nvPr/>
        </p:nvPicPr>
        <p:blipFill>
          <a:blip r:embed="rId2"/>
          <a:stretch>
            <a:fillRect/>
          </a:stretch>
        </p:blipFill>
        <p:spPr>
          <a:xfrm>
            <a:off x="4314097" y="2268864"/>
            <a:ext cx="3418376" cy="2409756"/>
          </a:xfrm>
          <a:prstGeom prst="rect">
            <a:avLst/>
          </a:prstGeom>
          <a:effectLst>
            <a:outerShdw sx="100000" sy="100000" kx="0" ky="0" algn="bl" rotWithShape="0" blurRad="76200" dist="25400" dir="5400000">
              <a:srgbClr val="1B2420">
                <a:alpha val="22000"/>
              </a:srgbClr>
            </a:outerShdw>
          </a:effectLst>
        </p:spPr>
      </p:pic>
      <p:sp>
        <p:nvSpPr>
          <p:cNvPr id="10" name="Text 5"/>
          <p:cNvSpPr txBox="1"/>
          <p:nvPr/>
        </p:nvSpPr>
        <p:spPr>
          <a:xfrm>
            <a:off x="3954130" y="4739047"/>
            <a:ext cx="4138310"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Μάθημα 9: πορτοκαλιές που κιτρινίζουν στο Κοζάν</a:t>
            </a:r>
            <a:endParaRPr lang="el-GR" sz="990" dirty="0"/>
          </a:p>
        </p:txBody>
      </p:sp>
      <p:sp>
        <p:nvSpPr>
          <p:cNvPr id="11" name="Text 6"/>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Βήμα προς βήμα: </a:t>
            </a:r>
            <a:r>
              <a:rPr lang="el-GR" altLang="en-US" sz="1220" dirty="0">
                <a:solidFill>
                  <a:srgbClr val="3A4540"/>
                </a:solidFill>
                <a:latin typeface="Calibri" pitchFamily="34" charset="0"/>
                <a:ea typeface="Calibri" pitchFamily="34" charset="-122"/>
                <a:cs typeface="Calibri" pitchFamily="34" charset="-120"/>
              </a:rPr>
              <a:t>Πέντε βήματα από την εικόνα της κάμερας έως την άγκυρα· το τέταρτο είναι η δοκιμή πρόσκρουσης.</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Σενάριο απόφασης: </a:t>
            </a:r>
            <a:r>
              <a:rPr lang="el-GR" altLang="en-US" sz="1220" dirty="0">
                <a:solidFill>
                  <a:srgbClr val="3A4540"/>
                </a:solidFill>
                <a:latin typeface="Calibri" pitchFamily="34" charset="0"/>
                <a:ea typeface="Calibri" pitchFamily="34" charset="-122"/>
                <a:cs typeface="Calibri" pitchFamily="34" charset="-120"/>
              </a:rPr>
              <a:t>Αρχές Ιουνίου, πορτοκαλεώνας 30 στρεμμάτων, δέντρα που κιτρινίζουν. Κάθε απόφαση δείχνει το αποτέλεσμά της.</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Τοποθέτηση (Μάθημα 8): </a:t>
            </a:r>
            <a:r>
              <a:rPr lang="el-GR" altLang="en-US" sz="1220" dirty="0">
                <a:solidFill>
                  <a:srgbClr val="3A4540"/>
                </a:solidFill>
                <a:latin typeface="Calibri" pitchFamily="34" charset="0"/>
                <a:ea typeface="Calibri" pitchFamily="34" charset="-122"/>
                <a:cs typeface="Calibri" pitchFamily="34" charset="-120"/>
              </a:rPr>
              <a:t>Σύρετε κάθε εφαρμογή AR στο σημείο της φάρμας όπου χρησιμοποιείται.</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Στη συνεδρία: </a:t>
            </a:r>
            <a:r>
              <a:rPr lang="el-GR" altLang="en-US" sz="1220" dirty="0">
                <a:solidFill>
                  <a:srgbClr val="3A4540"/>
                </a:solidFill>
                <a:latin typeface="Calibri" pitchFamily="34" charset="0"/>
                <a:ea typeface="Calibri" pitchFamily="34" charset="-122"/>
                <a:cs typeface="Calibri" pitchFamily="34" charset="-120"/>
              </a:rPr>
              <a:t>Παίξτε το σενάριο σε ομάδες και συγκρίνετε διαφορετικές πρώτες αποφάσεις.</a:t>
            </a:r>
            <a:endParaRPr lang="el-GR" sz="122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04</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4</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Προσομοίωση πτήσης drone</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Τέσσερις ειδικές συνεδρίες στον προσομοιωτή του περιηγητή: ελεύθερη πτήση, ψεκασμός, χαρτογράφηση και αποστολή AR</a:t>
            </a:r>
            <a:endParaRPr lang="el-GR" sz="1530" dirty="0"/>
          </a:p>
        </p:txBody>
      </p:sp>
      <p:sp>
        <p:nvSpPr>
          <p:cNvPr id="7" name="Shape 4"/>
          <p:cNvSpPr/>
          <p:nvPr/>
        </p:nvSpPr>
        <p:spPr>
          <a:xfrm>
            <a:off x="548640" y="5244839"/>
            <a:ext cx="1452433"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452433"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Μαθήματα 10-13</a:t>
            </a:r>
            <a:endParaRPr lang="el-GR" sz="1040" dirty="0"/>
          </a:p>
        </p:txBody>
      </p:sp>
      <p:sp>
        <p:nvSpPr>
          <p:cNvPr id="9" name="Shape 6"/>
          <p:cNvSpPr/>
          <p:nvPr/>
        </p:nvSpPr>
        <p:spPr>
          <a:xfrm>
            <a:off x="2110801" y="5244839"/>
            <a:ext cx="936528"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2110801" y="5244839"/>
            <a:ext cx="936528"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63 λεπ.</a:t>
            </a:r>
            <a:endParaRPr lang="el-GR" sz="1040" dirty="0"/>
          </a:p>
        </p:txBody>
      </p:sp>
      <p:sp>
        <p:nvSpPr>
          <p:cNvPr id="11" name="Shape 8"/>
          <p:cNvSpPr/>
          <p:nvPr/>
        </p:nvSpPr>
        <p:spPr>
          <a:xfrm>
            <a:off x="3157057" y="5244839"/>
            <a:ext cx="15261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157057" y="5244839"/>
            <a:ext cx="15261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4 προσομοιώσεις</a:t>
            </a:r>
            <a:endParaRPr lang="el-GR" sz="1040" dirty="0"/>
          </a:p>
        </p:txBody>
      </p:sp>
      <p:sp>
        <p:nvSpPr>
          <p:cNvPr id="13" name="Shape 10"/>
          <p:cNvSpPr/>
          <p:nvPr/>
        </p:nvSpPr>
        <p:spPr>
          <a:xfrm>
            <a:off x="4792919" y="5244839"/>
            <a:ext cx="2042038"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4792919" y="5244839"/>
            <a:ext cx="2042038"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4 τελικές αξιολογήσεις</a:t>
            </a:r>
            <a:endParaRPr lang="el-GR" sz="1040" dirty="0"/>
          </a:p>
        </p:txBody>
      </p:sp>
      <p:pic>
        <p:nvPicPr>
          <p:cNvPr id="15" name="Image 1" descr="/root/kozan-akilli-tarim/sunum/build/cache/m4-el-l13-plan3d-2e787e67-1400-0.03.png">    </p:cNvPr>
          <p:cNvPicPr>
            <a:picLocks noChangeAspect="1"/>
          </p:cNvPicPr>
          <p:nvPr/>
        </p:nvPicPr>
        <p:blipFill>
          <a:blip r:embed="rId2"/>
          <a:stretch>
            <a:fillRect/>
          </a:stretch>
        </p:blipFill>
        <p:spPr>
          <a:xfrm>
            <a:off x="8778327" y="2134701"/>
            <a:ext cx="2605867" cy="2670256"/>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27</a:t>
            </a:r>
            <a:endParaRPr lang="el-GR"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ΜΕΡΟΣ 4 · ΤΕΣΣΕΡΙΣ ΕΙΔΙΚΕΣ ΣΥΝΕΔΡΙΕΣ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340" b="1" dirty="0">
                <a:solidFill>
                  <a:srgbClr val="1B2420"/>
                </a:solidFill>
                <a:latin typeface="Calibri" pitchFamily="34" charset="0"/>
                <a:ea typeface="Calibri" pitchFamily="34" charset="-122"/>
                <a:cs typeface="Calibri" pitchFamily="34" charset="-120"/>
              </a:rPr>
              <a:t>Η προσομοίωση καλύπτει τις απαιτήσεις του άρθρου 10</a:t>
            </a:r>
            <a:endParaRPr lang="el-GR" sz="234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743200"/>
                <a:gridCol w="6949440"/>
                <a:gridCol w="1401775"/>
              </a:tblGrid>
              <a:tr h="0">
                <a:tc>
                  <a:txBody>
                    <a:bodyPr/>
                    <a:lstStyle/>
                    <a:p>
                      <a:pPr indent="0" marL="0">
                        <a:buNone/>
                      </a:pPr>
                      <a:r>
                        <a:rPr lang="el-GR" sz="1350" b="1" dirty="0">
                          <a:solidFill>
                            <a:srgbClr val="FFFFFF"/>
                          </a:solidFill>
                          <a:latin typeface="Calibri" pitchFamily="34" charset="0"/>
                          <a:ea typeface="Calibri" pitchFamily="34" charset="-122"/>
                          <a:cs typeface="Calibri" pitchFamily="34" charset="-120"/>
                        </a:rPr>
                        <a:t>Απαίτηση άρθρου 10</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350" b="1" dirty="0">
                          <a:solidFill>
                            <a:srgbClr val="FFFFFF"/>
                          </a:solidFill>
                          <a:latin typeface="Calibri" pitchFamily="34" charset="0"/>
                          <a:ea typeface="Calibri" pitchFamily="34" charset="-122"/>
                          <a:cs typeface="Calibri" pitchFamily="34" charset="-120"/>
                        </a:rPr>
                        <a:t>Στην προσομοίωση</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350" b="1" dirty="0">
                          <a:solidFill>
                            <a:srgbClr val="FFFFFF"/>
                          </a:solidFill>
                          <a:latin typeface="Calibri" pitchFamily="34" charset="0"/>
                          <a:ea typeface="Calibri" pitchFamily="34" charset="-122"/>
                          <a:cs typeface="Calibri" pitchFamily="34" charset="-120"/>
                        </a:rPr>
                        <a:t>Συνεδρία</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el-GR" sz="1350" b="1" dirty="0">
                          <a:solidFill>
                            <a:srgbClr val="1B2420"/>
                          </a:solidFill>
                          <a:latin typeface="Calibri" pitchFamily="34" charset="0"/>
                          <a:ea typeface="Calibri" pitchFamily="34" charset="-122"/>
                          <a:cs typeface="Calibri" pitchFamily="34" charset="-120"/>
                        </a:rPr>
                        <a:t>Σχεδιασμός πριν από την πτήση</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Ενημέρωση: επιλογή ώρας και ανέμου, λίστα ελέγχου. Σχέδιο: ύψος, ταχύτητα, επικάλυψη, αυτόματη διαδρομή.</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1, 2, 3, 4</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350" b="1" dirty="0">
                          <a:solidFill>
                            <a:srgbClr val="1B2420"/>
                          </a:solidFill>
                          <a:latin typeface="Calibri" pitchFamily="34" charset="0"/>
                          <a:ea typeface="Calibri" pitchFamily="34" charset="-122"/>
                          <a:cs typeface="Calibri" pitchFamily="34" charset="-120"/>
                        </a:rPr>
                        <a:t>Βασικός χειρισμός</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Απογείωση, στάσιμη πτήση, αλλαγή ύψους και προσγείωση· πληκτρολόγιο ή χειριστήριο αφής.</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1</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350" b="1" dirty="0">
                          <a:solidFill>
                            <a:srgbClr val="1B2420"/>
                          </a:solidFill>
                          <a:latin typeface="Calibri" pitchFamily="34" charset="0"/>
                          <a:ea typeface="Calibri" pitchFamily="34" charset="-122"/>
                          <a:cs typeface="Calibri" pitchFamily="34" charset="-120"/>
                        </a:rPr>
                        <a:t>Επιλογή διαδρομής και περιοχής</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Τμήμα-στόχος, ζώνη χωρίς εφαρμογή, μοτίβο σάρωσης, απόσταση γραμμών· αλλαγή κατεύθυνσης, σημεία με το χέρι.</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2, 3, 4</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350" b="1" dirty="0">
                          <a:solidFill>
                            <a:srgbClr val="1B2420"/>
                          </a:solidFill>
                          <a:latin typeface="Calibri" pitchFamily="34" charset="0"/>
                          <a:ea typeface="Calibri" pitchFamily="34" charset="-122"/>
                          <a:cs typeface="Calibri" pitchFamily="34" charset="-120"/>
                        </a:rPr>
                        <a:t>Συλλογή γεωργικών δεδομένων</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Σάρωση του αγροτεμαχίου χωρίς κενά με επικαλυπτόμενες φωτογραφίες· λίστα επιτόπιου ελέγχου από χάρτη NDVI.</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3</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350" b="1" dirty="0">
                          <a:solidFill>
                            <a:srgbClr val="1B2420"/>
                          </a:solidFill>
                          <a:latin typeface="Calibri" pitchFamily="34" charset="0"/>
                          <a:ea typeface="Calibri" pitchFamily="34" charset="-122"/>
                          <a:cs typeface="Calibri" pitchFamily="34" charset="-120"/>
                        </a:rPr>
                        <a:t>Πραγματικό σενάριο και απόφαση</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Πορτοκάλι και καλαμπόκι στο Κοζάν, βαμβάκι στη Λάρισα· άνεμος, απόθεμα, διασπορά· βαθμολογημένη ανατροφοδότηση.</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1-4</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350" b="1" dirty="0">
                          <a:solidFill>
                            <a:srgbClr val="1B2420"/>
                          </a:solidFill>
                          <a:latin typeface="Calibri" pitchFamily="34" charset="0"/>
                          <a:ea typeface="Calibri" pitchFamily="34" charset="-122"/>
                          <a:cs typeface="Calibri" pitchFamily="34" charset="-120"/>
                        </a:rPr>
                        <a:t>Λειτουργία στο διαδίκτυο</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Στον περιηγητή 2D και 3D, σε συμβατό κινητό AR· ίδια αποστολή, ίδια βαθμολόγηση.</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350" dirty="0">
                          <a:solidFill>
                            <a:srgbClr val="1B2420"/>
                          </a:solidFill>
                          <a:latin typeface="Calibri" pitchFamily="34" charset="0"/>
                          <a:ea typeface="Calibri" pitchFamily="34" charset="-122"/>
                          <a:cs typeface="Calibri" pitchFamily="34" charset="-120"/>
                        </a:rPr>
                        <a:t>1-4</a:t>
                      </a:r>
                      <a:endParaRPr lang="el-G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bl>
          </a:graphicData>
        </a:graphic>
      </p:graphicFrame>
      <p:sp>
        <p:nvSpPr>
          <p:cNvPr id="5"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28</a:t>
            </a:r>
            <a:endParaRPr lang="el-GR"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10 · ΣΥΝΕΔΡΙΑ 1</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430" b="1" dirty="0">
                <a:solidFill>
                  <a:srgbClr val="1B2420"/>
                </a:solidFill>
                <a:latin typeface="Calibri" pitchFamily="34" charset="0"/>
                <a:ea typeface="Calibri" pitchFamily="34" charset="-122"/>
                <a:cs typeface="Calibri" pitchFamily="34" charset="-120"/>
              </a:rPr>
              <a:t>Έλεγχος πριν από την πτήση και ελεύθερη πτήση</a:t>
            </a:r>
            <a:endParaRPr lang="el-GR" sz="243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DJI (2023)· SHGM (2026)</a:t>
            </a:r>
            <a:endParaRPr lang="el-G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29</a:t>
            </a:r>
            <a:endParaRPr lang="el-GR" sz="900" dirty="0"/>
          </a:p>
        </p:txBody>
      </p:sp>
      <p:pic>
        <p:nvPicPr>
          <p:cNvPr id="8" name="Image 0" descr="/root/kozan-akilli-tarim/sunum/build/cache/m4-el-l10-brief-92674d7c-1400-0.jpg">    </p:cNvPr>
          <p:cNvPicPr>
            <a:picLocks noChangeAspect="1"/>
          </p:cNvPicPr>
          <p:nvPr/>
        </p:nvPicPr>
        <p:blipFill>
          <a:blip r:embed="rId1"/>
          <a:stretch>
            <a:fillRect/>
          </a:stretch>
        </p:blipFill>
        <p:spPr>
          <a:xfrm>
            <a:off x="864804" y="2268864"/>
            <a:ext cx="3002411" cy="2884584"/>
          </a:xfrm>
          <a:prstGeom prst="rect">
            <a:avLst/>
          </a:prstGeom>
          <a:effectLst>
            <a:outerShdw sx="100000" sy="100000" kx="0" ky="0" algn="bl" rotWithShape="0" blurRad="76200" dist="25400" dir="5400000">
              <a:srgbClr val="1B2420">
                <a:alpha val="22000"/>
              </a:srgbClr>
            </a:outerShdw>
          </a:effectLst>
        </p:spPr>
      </p:pic>
      <p:sp>
        <p:nvSpPr>
          <p:cNvPr id="9" name="Text 5"/>
          <p:cNvSpPr txBox="1"/>
          <p:nvPr/>
        </p:nvSpPr>
        <p:spPr>
          <a:xfrm>
            <a:off x="548640" y="5213874"/>
            <a:ext cx="3634740"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Ενημέρωση: περιοχή αποστολής (2D)</a:t>
            </a:r>
            <a:endParaRPr lang="el-GR" sz="990" dirty="0"/>
          </a:p>
        </p:txBody>
      </p:sp>
      <p:pic>
        <p:nvPicPr>
          <p:cNvPr id="10" name="Image 1" descr="/root/kozan-akilli-tarim/sunum/build/cache/m4-el-l10-fly3d-093df9e9-1400-0.jpg">    </p:cNvPr>
          <p:cNvPicPr>
            <a:picLocks noChangeAspect="1"/>
          </p:cNvPicPr>
          <p:nvPr/>
        </p:nvPicPr>
        <p:blipFill>
          <a:blip r:embed="rId2"/>
          <a:stretch>
            <a:fillRect/>
          </a:stretch>
        </p:blipFill>
        <p:spPr>
          <a:xfrm>
            <a:off x="4773864" y="2268864"/>
            <a:ext cx="3002411" cy="2884584"/>
          </a:xfrm>
          <a:prstGeom prst="rect">
            <a:avLst/>
          </a:prstGeom>
          <a:effectLst>
            <a:outerShdw sx="100000" sy="100000" kx="0" ky="0" algn="bl" rotWithShape="0" blurRad="76200" dist="25400" dir="5400000">
              <a:srgbClr val="1B2420">
                <a:alpha val="22000"/>
              </a:srgbClr>
            </a:outerShdw>
          </a:effectLst>
        </p:spPr>
      </p:pic>
      <p:sp>
        <p:nvSpPr>
          <p:cNvPr id="11" name="Text 6"/>
          <p:cNvSpPr txBox="1"/>
          <p:nvPr/>
        </p:nvSpPr>
        <p:spPr>
          <a:xfrm>
            <a:off x="4457700" y="5213874"/>
            <a:ext cx="3634740"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Πτήση: λειτουργία 3D</a:t>
            </a:r>
            <a:endParaRPr lang="el-GR" sz="990" dirty="0"/>
          </a:p>
        </p:txBody>
      </p:sp>
      <p:sp>
        <p:nvSpPr>
          <p:cNvPr id="12" name="Text 7"/>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Αποστολή: </a:t>
            </a:r>
            <a:r>
              <a:rPr lang="el-GR" altLang="en-US" sz="1220" dirty="0">
                <a:solidFill>
                  <a:srgbClr val="3A4540"/>
                </a:solidFill>
                <a:latin typeface="Calibri" pitchFamily="34" charset="0"/>
                <a:ea typeface="Calibri" pitchFamily="34" charset="-122"/>
                <a:cs typeface="Calibri" pitchFamily="34" charset="-120"/>
              </a:rPr>
              <a:t>Απογείωση, γύρος πάνω από το αγροτεμάχιο, μακριά από γραμμή και δέντρα, προσγείωση πριν από το 25%.</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Περιοχή: </a:t>
            </a:r>
            <a:r>
              <a:rPr lang="el-GR" altLang="en-US" sz="1220" dirty="0">
                <a:solidFill>
                  <a:srgbClr val="3A4540"/>
                </a:solidFill>
                <a:latin typeface="Calibri" pitchFamily="34" charset="0"/>
                <a:ea typeface="Calibri" pitchFamily="34" charset="-122"/>
                <a:cs typeface="Calibri" pitchFamily="34" charset="-120"/>
              </a:rPr>
              <a:t>120 m × 80 m· σειρά δέντρων βόρεια, γραμμή ρεύματος ανατολικά, κανάλι νότια.</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Κανόνες: </a:t>
            </a:r>
            <a:r>
              <a:rPr lang="el-GR" altLang="en-US" sz="1220" dirty="0">
                <a:solidFill>
                  <a:srgbClr val="3A4540"/>
                </a:solidFill>
                <a:latin typeface="Calibri" pitchFamily="34" charset="0"/>
                <a:ea typeface="Calibri" pitchFamily="34" charset="-122"/>
                <a:cs typeface="Calibri" pitchFamily="34" charset="-120"/>
              </a:rPr>
              <a:t>Έως 120 m, άνεμος 6 m/s, η επαφή με εμπόδιο είναι παράβαση.</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Σκάφος: </a:t>
            </a:r>
            <a:r>
              <a:rPr lang="el-GR" altLang="en-US" sz="1220" dirty="0">
                <a:solidFill>
                  <a:srgbClr val="3A4540"/>
                </a:solidFill>
                <a:latin typeface="Calibri" pitchFamily="34" charset="0"/>
                <a:ea typeface="Calibri" pitchFamily="34" charset="-122"/>
                <a:cs typeface="Calibri" pitchFamily="34" charset="-120"/>
              </a:rPr>
              <a:t>Δεξαμενή 20 L, μπαταρία 809 Wh· η δεξαμενή είναι άδεια.</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Αξιολόγηση: </a:t>
            </a:r>
            <a:r>
              <a:rPr lang="el-GR" altLang="en-US" sz="1220" dirty="0">
                <a:solidFill>
                  <a:srgbClr val="3A4540"/>
                </a:solidFill>
                <a:latin typeface="Calibri" pitchFamily="34" charset="0"/>
                <a:ea typeface="Calibri" pitchFamily="34" charset="-122"/>
                <a:cs typeface="Calibri" pitchFamily="34" charset="-120"/>
              </a:rPr>
              <a:t>Ανάγνωση της 12λεπτης καταγραφής πτήσης ενός άλλου χειριστή.</a:t>
            </a:r>
            <a:endParaRPr lang="el-GR" sz="122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11 · ΣΥΝΕΔΡΙΑ 2</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Ψεκασμός σε πορτοκαλεώνα στο Κοζάν</a:t>
            </a:r>
            <a:endParaRPr lang="el-G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DJI (2023)· OECD (2021)· Yan κ.ά. (2023)· Υπουργείο Γεωργίας και Δασών Τουρκίας (2025)</a:t>
            </a:r>
            <a:endParaRPr lang="el-G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30</a:t>
            </a:r>
            <a:endParaRPr lang="el-GR" sz="900" dirty="0"/>
          </a:p>
        </p:txBody>
      </p:sp>
      <p:pic>
        <p:nvPicPr>
          <p:cNvPr id="8" name="Image 0" descr="/root/kozan-akilli-tarim/sunum/build/cache/m4-el-l11-plan-8784e0fd-1400-0.jpg">    </p:cNvPr>
          <p:cNvPicPr>
            <a:picLocks noChangeAspect="1"/>
          </p:cNvPicPr>
          <p:nvPr/>
        </p:nvPicPr>
        <p:blipFill>
          <a:blip r:embed="rId1"/>
          <a:stretch>
            <a:fillRect/>
          </a:stretch>
        </p:blipFill>
        <p:spPr>
          <a:xfrm>
            <a:off x="1280018" y="2268864"/>
            <a:ext cx="3236627" cy="3255445"/>
          </a:xfrm>
          <a:prstGeom prst="rect">
            <a:avLst/>
          </a:prstGeom>
          <a:effectLst>
            <a:outerShdw sx="100000" sy="100000" kx="0" ky="0" algn="bl" rotWithShape="0" blurRad="76200" dist="25400" dir="5400000">
              <a:srgbClr val="1B2420">
                <a:alpha val="22000"/>
              </a:srgbClr>
            </a:outerShdw>
          </a:effectLst>
        </p:spPr>
      </p:pic>
      <p:sp>
        <p:nvSpPr>
          <p:cNvPr id="9" name="Text 5"/>
          <p:cNvSpPr txBox="1"/>
          <p:nvPr/>
        </p:nvSpPr>
        <p:spPr>
          <a:xfrm>
            <a:off x="939190" y="5584735"/>
            <a:ext cx="3918283"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Σχέδιο: αυτόματη διαδρομή (2D)</a:t>
            </a:r>
            <a:endParaRPr lang="el-GR" sz="990" dirty="0"/>
          </a:p>
        </p:txBody>
      </p:sp>
      <p:pic>
        <p:nvPicPr>
          <p:cNvPr id="10" name="Image 1" descr="/root/kozan-akilli-tarim/sunum/build/cache/m4-el-l11-result-1a723b90-1400-0.jpg">    </p:cNvPr>
          <p:cNvPicPr>
            <a:picLocks noChangeAspect="1"/>
          </p:cNvPicPr>
          <p:nvPr/>
        </p:nvPicPr>
        <p:blipFill>
          <a:blip r:embed="rId2"/>
          <a:stretch>
            <a:fillRect/>
          </a:stretch>
        </p:blipFill>
        <p:spPr>
          <a:xfrm>
            <a:off x="5355351" y="2268864"/>
            <a:ext cx="2122982" cy="3255445"/>
          </a:xfrm>
          <a:prstGeom prst="rect">
            <a:avLst/>
          </a:prstGeom>
          <a:effectLst>
            <a:outerShdw sx="100000" sy="100000" kx="0" ky="0" algn="bl" rotWithShape="0" blurRad="76200" dist="25400" dir="5400000">
              <a:srgbClr val="1B2420">
                <a:alpha val="22000"/>
              </a:srgbClr>
            </a:outerShdw>
          </a:effectLst>
        </p:spPr>
      </p:pic>
      <p:sp>
        <p:nvSpPr>
          <p:cNvPr id="11" name="Text 6"/>
          <p:cNvSpPr txBox="1"/>
          <p:nvPr/>
        </p:nvSpPr>
        <p:spPr>
          <a:xfrm>
            <a:off x="5131793" y="5584735"/>
            <a:ext cx="2570097"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Αποτέλεσμα και ανάλυση βαθμολογίας</a:t>
            </a:r>
            <a:endParaRPr lang="el-GR" sz="990" dirty="0"/>
          </a:p>
        </p:txBody>
      </p:sp>
      <p:sp>
        <p:nvSpPr>
          <p:cNvPr id="12" name="Text 7"/>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Αποστολή: </a:t>
            </a:r>
            <a:r>
              <a:rPr lang="el-GR" altLang="en-US" sz="1220" dirty="0">
                <a:solidFill>
                  <a:srgbClr val="3A4540"/>
                </a:solidFill>
                <a:latin typeface="Calibri" pitchFamily="34" charset="0"/>
                <a:ea typeface="Calibri" pitchFamily="34" charset="-122"/>
                <a:cs typeface="Calibri" pitchFamily="34" charset="-120"/>
              </a:rPr>
              <a:t>Ψεκάστε το πράσινο τμήμα 6,1 στρεμμάτων· η ζώνη προς το κανάλι και ο έξω χώρος δεν ψεκάζονται.</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Παράμετροι: </a:t>
            </a:r>
            <a:r>
              <a:rPr lang="el-GR" altLang="en-US" sz="1220" dirty="0">
                <a:solidFill>
                  <a:srgbClr val="3A4540"/>
                </a:solidFill>
                <a:latin typeface="Calibri" pitchFamily="34" charset="0"/>
                <a:ea typeface="Calibri" pitchFamily="34" charset="-122"/>
                <a:cs typeface="Calibri" pitchFamily="34" charset="-120"/>
              </a:rPr>
              <a:t>2-4 m πάνω από τα φυτά, έως 5 m/s, άνεμος κάτω από 3 m/s, τουλάχιστον 20 m από το κανάλι.</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Απόφαση: </a:t>
            </a:r>
            <a:r>
              <a:rPr lang="el-GR" altLang="en-US" sz="1220" dirty="0">
                <a:solidFill>
                  <a:srgbClr val="3A4540"/>
                </a:solidFill>
                <a:latin typeface="Calibri" pitchFamily="34" charset="0"/>
                <a:ea typeface="Calibri" pitchFamily="34" charset="-122"/>
                <a:cs typeface="Calibri" pitchFamily="34" charset="-120"/>
              </a:rPr>
              <a:t>Ώρα πτήσης πρωί, μεσημέρι ή απόγευμα· ο άνεμος αλλάζει με την ώρα.</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Βαθμολογία: </a:t>
            </a:r>
            <a:r>
              <a:rPr lang="el-GR" altLang="en-US" sz="1220" dirty="0">
                <a:solidFill>
                  <a:srgbClr val="3A4540"/>
                </a:solidFill>
                <a:latin typeface="Calibri" pitchFamily="34" charset="0"/>
                <a:ea typeface="Calibri" pitchFamily="34" charset="-122"/>
                <a:cs typeface="Calibri" pitchFamily="34" charset="-120"/>
              </a:rPr>
              <a:t>Κάλυψη στόχου, ψεκασμός εκτός στόχου, ύψος, ταχύτητα, άνεμος, απόθεμα μπαταρίας.</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Αξιολόγηση: </a:t>
            </a:r>
            <a:r>
              <a:rPr lang="el-GR" altLang="en-US" sz="1220" dirty="0">
                <a:solidFill>
                  <a:srgbClr val="3A4540"/>
                </a:solidFill>
                <a:latin typeface="Calibri" pitchFamily="34" charset="0"/>
                <a:ea typeface="Calibri" pitchFamily="34" charset="-122"/>
                <a:cs typeface="Calibri" pitchFamily="34" charset="-120"/>
              </a:rPr>
              <a:t>Έντυπο καταγραφής: 0,61 ha × 60 L/ha = 36,6 L μείγματος.</a:t>
            </a:r>
            <a:endParaRPr lang="el-GR" sz="122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12 · ΣΥΝΕΔΡΙΑ 3</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Χαρτογράφηση βαμβακοχώραφου στη Λάρισα</a:t>
            </a:r>
            <a:endParaRPr lang="el-G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DJI Mavic 3M· Pix4D· Ν. 4036/2012</a:t>
            </a:r>
            <a:endParaRPr lang="el-G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31</a:t>
            </a:r>
            <a:endParaRPr lang="el-GR" sz="900" dirty="0"/>
          </a:p>
        </p:txBody>
      </p:sp>
      <p:pic>
        <p:nvPicPr>
          <p:cNvPr id="8" name="Image 0" descr="/root/kozan-akilli-tarim/sunum/build/cache/m4-el-l12-plan-b6c03125-1400-0.jpg">    </p:cNvPr>
          <p:cNvPicPr>
            <a:picLocks noChangeAspect="1"/>
          </p:cNvPicPr>
          <p:nvPr/>
        </p:nvPicPr>
        <p:blipFill>
          <a:blip r:embed="rId1"/>
          <a:stretch>
            <a:fillRect/>
          </a:stretch>
        </p:blipFill>
        <p:spPr>
          <a:xfrm>
            <a:off x="1270759" y="2268864"/>
            <a:ext cx="3279277" cy="3255445"/>
          </a:xfrm>
          <a:prstGeom prst="rect">
            <a:avLst/>
          </a:prstGeom>
          <a:effectLst>
            <a:outerShdw sx="100000" sy="100000" kx="0" ky="0" algn="bl" rotWithShape="0" blurRad="76200" dist="25400" dir="5400000">
              <a:srgbClr val="1B2420">
                <a:alpha val="22000"/>
              </a:srgbClr>
            </a:outerShdw>
          </a:effectLst>
        </p:spPr>
      </p:pic>
      <p:sp>
        <p:nvSpPr>
          <p:cNvPr id="9" name="Text 5"/>
          <p:cNvSpPr txBox="1"/>
          <p:nvPr/>
        </p:nvSpPr>
        <p:spPr>
          <a:xfrm>
            <a:off x="925440" y="5584735"/>
            <a:ext cx="3969915"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Σχέδιο: μοτίβο σάρωσης (νέα περιοχή αποστολής)</a:t>
            </a:r>
            <a:endParaRPr lang="el-GR" sz="990" dirty="0"/>
          </a:p>
        </p:txBody>
      </p:sp>
      <p:pic>
        <p:nvPicPr>
          <p:cNvPr id="10" name="Image 1" descr="/root/kozan-akilli-tarim/sunum/build/cache/m4-el-l12-result-defc6d75-1400-0.jpg">    </p:cNvPr>
          <p:cNvPicPr>
            <a:picLocks noChangeAspect="1"/>
          </p:cNvPicPr>
          <p:nvPr/>
        </p:nvPicPr>
        <p:blipFill>
          <a:blip r:embed="rId2"/>
          <a:stretch>
            <a:fillRect/>
          </a:stretch>
        </p:blipFill>
        <p:spPr>
          <a:xfrm>
            <a:off x="5391134" y="2268864"/>
            <a:ext cx="2103048" cy="3255445"/>
          </a:xfrm>
          <a:prstGeom prst="rect">
            <a:avLst/>
          </a:prstGeom>
          <a:effectLst>
            <a:outerShdw sx="100000" sy="100000" kx="0" ky="0" algn="bl" rotWithShape="0" blurRad="76200" dist="25400" dir="5400000">
              <a:srgbClr val="1B2420">
                <a:alpha val="22000"/>
              </a:srgbClr>
            </a:outerShdw>
          </a:effectLst>
        </p:spPr>
      </p:pic>
      <p:sp>
        <p:nvSpPr>
          <p:cNvPr id="11" name="Text 6"/>
          <p:cNvSpPr txBox="1"/>
          <p:nvPr/>
        </p:nvSpPr>
        <p:spPr>
          <a:xfrm>
            <a:off x="5169675" y="5584735"/>
            <a:ext cx="2545964"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Ολοκληρωμένη σάρωση και βαθμολογία</a:t>
            </a:r>
            <a:endParaRPr lang="el-GR" sz="990" dirty="0"/>
          </a:p>
        </p:txBody>
      </p:sp>
      <p:sp>
        <p:nvSpPr>
          <p:cNvPr id="12" name="Text 7"/>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Αποστολή: </a:t>
            </a:r>
            <a:r>
              <a:rPr lang="el-GR" altLang="en-US" sz="1220" dirty="0">
                <a:solidFill>
                  <a:srgbClr val="3A4540"/>
                </a:solidFill>
                <a:latin typeface="Calibri" pitchFamily="34" charset="0"/>
                <a:ea typeface="Calibri" pitchFamily="34" charset="-122"/>
                <a:cs typeface="Calibri" pitchFamily="34" charset="-120"/>
              </a:rPr>
              <a:t>Σάρωση αγροτεμαχίου βαμβακιού περίπου 4,6 ha με γραμμές πήγαινε-έλα, χωρίς κενά.</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Υπολογισμός: </a:t>
            </a:r>
            <a:r>
              <a:rPr lang="el-GR" altLang="en-US" sz="1220" dirty="0">
                <a:solidFill>
                  <a:srgbClr val="3A4540"/>
                </a:solidFill>
                <a:latin typeface="Calibri" pitchFamily="34" charset="0"/>
                <a:ea typeface="Calibri" pitchFamily="34" charset="-122"/>
                <a:cs typeface="Calibri" pitchFamily="34" charset="-120"/>
              </a:rPr>
              <a:t>Στα 60 m GSD περίπου 2,8 cm, πλάτος εικόνας 72 m· με 80% πλευρική επικάλυψη, απόσταση γραμμών 14 m.</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Κανόνες: </a:t>
            </a:r>
            <a:r>
              <a:rPr lang="el-GR" altLang="en-US" sz="1220" dirty="0">
                <a:solidFill>
                  <a:srgbClr val="3A4540"/>
                </a:solidFill>
                <a:latin typeface="Calibri" pitchFamily="34" charset="0"/>
                <a:ea typeface="Calibri" pitchFamily="34" charset="-122"/>
                <a:cs typeface="Calibri" pitchFamily="34" charset="-120"/>
              </a:rPr>
              <a:t>Έως 120 m, άνεμος κάτω από 10 m/s, απόθεμα 25%.</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Χωρίς ψεκασμό: </a:t>
            </a:r>
            <a:r>
              <a:rPr lang="el-GR" altLang="en-US" sz="1220" dirty="0">
                <a:solidFill>
                  <a:srgbClr val="3A4540"/>
                </a:solidFill>
                <a:latin typeface="Calibri" pitchFamily="34" charset="0"/>
                <a:ea typeface="Calibri" pitchFamily="34" charset="-122"/>
                <a:cs typeface="Calibri" pitchFamily="34" charset="-120"/>
              </a:rPr>
              <a:t>Στην Ελλάδα ο αεροψεκασμός απαγορεύεται κατά κανόνα· το drone είναι μέσο παρατήρησης.</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Αξιολόγηση: </a:t>
            </a:r>
            <a:r>
              <a:rPr lang="el-GR" altLang="en-US" sz="1220" dirty="0">
                <a:solidFill>
                  <a:srgbClr val="3A4540"/>
                </a:solidFill>
                <a:latin typeface="Calibri" pitchFamily="34" charset="0"/>
                <a:ea typeface="Calibri" pitchFamily="34" charset="-122"/>
                <a:cs typeface="Calibri" pitchFamily="34" charset="-120"/>
              </a:rPr>
              <a:t>Χρωματίστε τα κελιά του χάρτη NDVI: κάτω από 0,45 επιτόπιος έλεγχος.</a:t>
            </a:r>
            <a:endParaRPr lang="el-GR" sz="122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13 · ΣΥΝΕΔΡΙΑ 4</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Στοχευμένος ψεκασμός σε λειτουργία AR</a:t>
            </a:r>
            <a:endParaRPr lang="el-G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DJI (2023)· W3C (2025)</a:t>
            </a:r>
            <a:endParaRPr lang="el-G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32</a:t>
            </a:r>
            <a:endParaRPr lang="el-GR" sz="900" dirty="0"/>
          </a:p>
        </p:txBody>
      </p:sp>
      <p:pic>
        <p:nvPicPr>
          <p:cNvPr id="8" name="Image 0" descr="/root/kozan-akilli-tarim/sunum/build/cache/m4-el-l13-plan3d-2e787e67-1400-0.jpg">    </p:cNvPr>
          <p:cNvPicPr>
            <a:picLocks noChangeAspect="1"/>
          </p:cNvPicPr>
          <p:nvPr/>
        </p:nvPicPr>
        <p:blipFill>
          <a:blip r:embed="rId1"/>
          <a:stretch>
            <a:fillRect/>
          </a:stretch>
        </p:blipFill>
        <p:spPr>
          <a:xfrm>
            <a:off x="1298802" y="2268864"/>
            <a:ext cx="3176945" cy="3255445"/>
          </a:xfrm>
          <a:prstGeom prst="rect">
            <a:avLst/>
          </a:prstGeom>
          <a:effectLst>
            <a:outerShdw sx="100000" sy="100000" kx="0" ky="0" algn="bl" rotWithShape="0" blurRad="76200" dist="25400" dir="5400000">
              <a:srgbClr val="1B2420">
                <a:alpha val="22000"/>
              </a:srgbClr>
            </a:outerShdw>
          </a:effectLst>
        </p:spPr>
      </p:pic>
      <p:sp>
        <p:nvSpPr>
          <p:cNvPr id="9" name="Text 5"/>
          <p:cNvSpPr txBox="1"/>
          <p:nvPr/>
        </p:nvSpPr>
        <p:spPr>
          <a:xfrm>
            <a:off x="964259" y="5584735"/>
            <a:ext cx="3846031"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Σχέδιο: λειτουργία 3D (νέα περιοχή αποστολής)</a:t>
            </a:r>
            <a:endParaRPr lang="el-GR" sz="990" dirty="0"/>
          </a:p>
        </p:txBody>
      </p:sp>
      <p:pic>
        <p:nvPicPr>
          <p:cNvPr id="10" name="Image 1" descr="/root/kozan-akilli-tarim/sunum/build/cache/m4-el-l13-result-27d8d2a1-1400-0.jpg">    </p:cNvPr>
          <p:cNvPicPr>
            <a:picLocks noChangeAspect="1"/>
          </p:cNvPicPr>
          <p:nvPr/>
        </p:nvPicPr>
        <p:blipFill>
          <a:blip r:embed="rId2"/>
          <a:stretch>
            <a:fillRect/>
          </a:stretch>
        </p:blipFill>
        <p:spPr>
          <a:xfrm>
            <a:off x="5310091" y="2268864"/>
            <a:ext cx="2141249" cy="3255445"/>
          </a:xfrm>
          <a:prstGeom prst="rect">
            <a:avLst/>
          </a:prstGeom>
          <a:effectLst>
            <a:outerShdw sx="100000" sy="100000" kx="0" ky="0" algn="bl" rotWithShape="0" blurRad="76200" dist="25400" dir="5400000">
              <a:srgbClr val="1B2420">
                <a:alpha val="22000"/>
              </a:srgbClr>
            </a:outerShdw>
          </a:effectLst>
        </p:spPr>
      </p:pic>
      <p:sp>
        <p:nvSpPr>
          <p:cNvPr id="11" name="Text 6"/>
          <p:cNvSpPr txBox="1"/>
          <p:nvPr/>
        </p:nvSpPr>
        <p:spPr>
          <a:xfrm>
            <a:off x="5084610" y="5584735"/>
            <a:ext cx="2592210" cy="211491"/>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Αποτέλεσμα: δύο ζώνες, βαθμολογία</a:t>
            </a:r>
            <a:endParaRPr lang="el-GR" sz="990" dirty="0"/>
          </a:p>
        </p:txBody>
      </p:sp>
      <p:sp>
        <p:nvSpPr>
          <p:cNvPr id="12" name="Text 7"/>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Αποστολή: </a:t>
            </a:r>
            <a:r>
              <a:rPr lang="el-GR" altLang="en-US" sz="1220" dirty="0">
                <a:solidFill>
                  <a:srgbClr val="3A4540"/>
                </a:solidFill>
                <a:latin typeface="Calibri" pitchFamily="34" charset="0"/>
                <a:ea typeface="Calibri" pitchFamily="34" charset="-122"/>
                <a:cs typeface="Calibri" pitchFamily="34" charset="-120"/>
              </a:rPr>
              <a:t>Σε χωράφι καλαμποκιού 100 m × 70 m στο Κοζάν ψεκάστε δύο πράσινες ζώνες· όχι το ενδιάμεσο καλαμπόκι και το κανάλι.</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Σκάφος: </a:t>
            </a:r>
            <a:r>
              <a:rPr lang="el-GR" altLang="en-US" sz="1220" dirty="0">
                <a:solidFill>
                  <a:srgbClr val="3A4540"/>
                </a:solidFill>
                <a:latin typeface="Calibri" pitchFamily="34" charset="0"/>
                <a:ea typeface="Calibri" pitchFamily="34" charset="-122"/>
                <a:cs typeface="Calibri" pitchFamily="34" charset="-120"/>
              </a:rPr>
              <a:t>Δεξαμενή 40 L, μπαταρία 1.567 Wh, πλάτος ψεκασμού 7 m.</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Όρια: </a:t>
            </a:r>
            <a:r>
              <a:rPr lang="el-GR" altLang="en-US" sz="1220" dirty="0">
                <a:solidFill>
                  <a:srgbClr val="3A4540"/>
                </a:solidFill>
                <a:latin typeface="Calibri" pitchFamily="34" charset="0"/>
                <a:ea typeface="Calibri" pitchFamily="34" charset="-122"/>
                <a:cs typeface="Calibri" pitchFamily="34" charset="-120"/>
              </a:rPr>
              <a:t>2-4 m πάνω από τα φυτά, έως 6 m/s, άνεμος κάτω από 3 m/s, απόθεμα 25%.</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Συμβουλή: </a:t>
            </a:r>
            <a:r>
              <a:rPr lang="el-GR" altLang="en-US" sz="1220" dirty="0">
                <a:solidFill>
                  <a:srgbClr val="3A4540"/>
                </a:solidFill>
                <a:latin typeface="Calibri" pitchFamily="34" charset="0"/>
                <a:ea typeface="Calibri" pitchFamily="34" charset="-122"/>
                <a:cs typeface="Calibri" pitchFamily="34" charset="-120"/>
              </a:rPr>
              <a:t>Κλείστε τον ψεκασμό όταν περνάτε από τη μία ζώνη στην άλλη.</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Λειτουργία: </a:t>
            </a:r>
            <a:r>
              <a:rPr lang="el-GR" altLang="en-US" sz="1220" dirty="0">
                <a:solidFill>
                  <a:srgbClr val="3A4540"/>
                </a:solidFill>
                <a:latin typeface="Calibri" pitchFamily="34" charset="0"/>
                <a:ea typeface="Calibri" pitchFamily="34" charset="-122"/>
                <a:cs typeface="Calibri" pitchFamily="34" charset="-120"/>
              </a:rPr>
              <a:t>Αν δεν ανοίγει η AR, η ίδια αποστολή σε 3D ή 2D με την ίδια βαθμολόγηση.</a:t>
            </a:r>
            <a:endParaRPr lang="el-GR" sz="122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13 · ΑΠΑΙΤΗΣΕΙΣ ΣΥΣΚΕΥΗΣ</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430" b="1" dirty="0">
                <a:solidFill>
                  <a:srgbClr val="1B2420"/>
                </a:solidFill>
                <a:latin typeface="Calibri" pitchFamily="34" charset="0"/>
                <a:ea typeface="Calibri" pitchFamily="34" charset="-122"/>
                <a:cs typeface="Calibri" pitchFamily="34" charset="-120"/>
              </a:rPr>
              <a:t>Ενεργοποίηση της λειτουργίας AR: πέντε βήματα</a:t>
            </a:r>
            <a:endParaRPr lang="el-GR" sz="243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W3C (2025)· caniuse.com (Αύγουστος 2026)· Google ARCore</a:t>
            </a:r>
            <a:endParaRPr lang="el-G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33</a:t>
            </a:r>
            <a:endParaRPr lang="el-GR" sz="900" dirty="0"/>
          </a:p>
        </p:txBody>
      </p:sp>
      <p:sp>
        <p:nvSpPr>
          <p:cNvPr id="8" name="Shape 5"/>
          <p:cNvSpPr/>
          <p:nvPr/>
        </p:nvSpPr>
        <p:spPr>
          <a:xfrm>
            <a:off x="586818" y="2299077"/>
            <a:ext cx="362555" cy="362555"/>
          </a:xfrm>
          <a:prstGeom prst="ellipse">
            <a:avLst/>
          </a:prstGeom>
          <a:solidFill>
            <a:srgbClr val="1F7A3A"/>
          </a:solidFill>
          <a:ln w="12700">
            <a:solidFill>
              <a:srgbClr val="1F7A3A"/>
            </a:solidFill>
            <a:prstDash val="solid"/>
          </a:ln>
        </p:spPr>
      </p:sp>
      <p:sp>
        <p:nvSpPr>
          <p:cNvPr id="9" name="Text 6"/>
          <p:cNvSpPr txBox="1"/>
          <p:nvPr/>
        </p:nvSpPr>
        <p:spPr>
          <a:xfrm>
            <a:off x="586818" y="2299077"/>
            <a:ext cx="362555" cy="362555"/>
          </a:xfrm>
          <a:prstGeom prst="rect">
            <a:avLst/>
          </a:prstGeom>
          <a:noFill/>
          <a:ln/>
        </p:spPr>
        <p:txBody>
          <a:bodyPr wrap="square" lIns="0" tIns="0" rIns="0" bIns="0" rtlCol="0" anchor="ctr"/>
          <a:lstStyle/>
          <a:p>
            <a:pPr algn="ctr" indent="0" marL="0">
              <a:buNone/>
            </a:pPr>
            <a:r>
              <a:rPr lang="el-GR" altLang="en-US" sz="1240" b="1" dirty="0">
                <a:solidFill>
                  <a:srgbClr val="FFFFFF"/>
                </a:solidFill>
                <a:latin typeface="Calibri" pitchFamily="34" charset="0"/>
                <a:ea typeface="Calibri" pitchFamily="34" charset="-122"/>
                <a:cs typeface="Calibri" pitchFamily="34" charset="-120"/>
              </a:rPr>
              <a:t>1</a:t>
            </a:r>
            <a:endParaRPr lang="el-GR" sz="1240" dirty="0"/>
          </a:p>
        </p:txBody>
      </p:sp>
      <p:sp>
        <p:nvSpPr>
          <p:cNvPr id="10" name="Text 7"/>
          <p:cNvSpPr txBox="1"/>
          <p:nvPr/>
        </p:nvSpPr>
        <p:spPr>
          <a:xfrm>
            <a:off x="1188720" y="2208438"/>
            <a:ext cx="6949440" cy="528727"/>
          </a:xfrm>
          <a:prstGeom prst="rect">
            <a:avLst/>
          </a:prstGeom>
          <a:noFill/>
          <a:ln/>
        </p:spPr>
        <p:txBody>
          <a:bodyPr wrap="square" lIns="0" tIns="0" rIns="0" bIns="0" rtlCol="0" anchor="ctr"/>
          <a:lstStyle/>
          <a:p>
            <a:pPr indent="0" marL="0">
              <a:buNone/>
            </a:pPr>
            <a:r>
              <a:rPr lang="el-GR" altLang="en-US" sz="1260" b="1" dirty="0">
                <a:solidFill>
                  <a:srgbClr val="1B2420"/>
                </a:solidFill>
                <a:latin typeface="Calibri" pitchFamily="34" charset="0"/>
                <a:ea typeface="Calibri" pitchFamily="34" charset="-122"/>
                <a:cs typeface="Calibri" pitchFamily="34" charset="-120"/>
              </a:rPr>
              <a:t>Συσκευή  </a:t>
            </a:r>
            <a:r>
              <a:rPr lang="el-GR" altLang="en-US" sz="1260" dirty="0">
                <a:solidFill>
                  <a:srgbClr val="3A4540"/>
                </a:solidFill>
                <a:latin typeface="Calibri" pitchFamily="34" charset="0"/>
                <a:ea typeface="Calibri" pitchFamily="34" charset="-122"/>
                <a:cs typeface="Calibri" pitchFamily="34" charset="-120"/>
              </a:rPr>
              <a:t>Περιηγητής με WebXR: Chrome ή Samsung Internet σε Android με πιστοποίηση ARCore. Το Safari στο iPhone δεν υποστηρίζει τη λειτουργία AR.</a:t>
            </a:r>
            <a:endParaRPr lang="el-GR" sz="1260" dirty="0"/>
          </a:p>
        </p:txBody>
      </p:sp>
      <p:sp>
        <p:nvSpPr>
          <p:cNvPr id="11" name="Shape 8"/>
          <p:cNvSpPr/>
          <p:nvPr/>
        </p:nvSpPr>
        <p:spPr>
          <a:xfrm>
            <a:off x="586818" y="2888230"/>
            <a:ext cx="362555" cy="362555"/>
          </a:xfrm>
          <a:prstGeom prst="ellipse">
            <a:avLst/>
          </a:prstGeom>
          <a:solidFill>
            <a:srgbClr val="1F7A3A"/>
          </a:solidFill>
          <a:ln w="12700">
            <a:solidFill>
              <a:srgbClr val="1F7A3A"/>
            </a:solidFill>
            <a:prstDash val="solid"/>
          </a:ln>
        </p:spPr>
      </p:sp>
      <p:sp>
        <p:nvSpPr>
          <p:cNvPr id="12" name="Text 9"/>
          <p:cNvSpPr txBox="1"/>
          <p:nvPr/>
        </p:nvSpPr>
        <p:spPr>
          <a:xfrm>
            <a:off x="586818" y="2888230"/>
            <a:ext cx="362555" cy="362555"/>
          </a:xfrm>
          <a:prstGeom prst="rect">
            <a:avLst/>
          </a:prstGeom>
          <a:noFill/>
          <a:ln/>
        </p:spPr>
        <p:txBody>
          <a:bodyPr wrap="square" lIns="0" tIns="0" rIns="0" bIns="0" rtlCol="0" anchor="ctr"/>
          <a:lstStyle/>
          <a:p>
            <a:pPr algn="ctr" indent="0" marL="0">
              <a:buNone/>
            </a:pPr>
            <a:r>
              <a:rPr lang="el-GR" altLang="en-US" sz="1240" b="1" dirty="0">
                <a:solidFill>
                  <a:srgbClr val="FFFFFF"/>
                </a:solidFill>
                <a:latin typeface="Calibri" pitchFamily="34" charset="0"/>
                <a:ea typeface="Calibri" pitchFamily="34" charset="-122"/>
                <a:cs typeface="Calibri" pitchFamily="34" charset="-120"/>
              </a:rPr>
              <a:t>2</a:t>
            </a:r>
            <a:endParaRPr lang="el-GR" sz="1240" dirty="0"/>
          </a:p>
        </p:txBody>
      </p:sp>
      <p:sp>
        <p:nvSpPr>
          <p:cNvPr id="13" name="Text 10"/>
          <p:cNvSpPr txBox="1"/>
          <p:nvPr/>
        </p:nvSpPr>
        <p:spPr>
          <a:xfrm>
            <a:off x="1188720" y="2797591"/>
            <a:ext cx="6949440" cy="528727"/>
          </a:xfrm>
          <a:prstGeom prst="rect">
            <a:avLst/>
          </a:prstGeom>
          <a:noFill/>
          <a:ln/>
        </p:spPr>
        <p:txBody>
          <a:bodyPr wrap="square" lIns="0" tIns="0" rIns="0" bIns="0" rtlCol="0" anchor="ctr"/>
          <a:lstStyle/>
          <a:p>
            <a:pPr indent="0" marL="0">
              <a:buNone/>
            </a:pPr>
            <a:r>
              <a:rPr lang="el-GR" altLang="en-US" sz="1260" b="1" dirty="0">
                <a:solidFill>
                  <a:srgbClr val="1B2420"/>
                </a:solidFill>
                <a:latin typeface="Calibri" pitchFamily="34" charset="0"/>
                <a:ea typeface="Calibri" pitchFamily="34" charset="-122"/>
                <a:cs typeface="Calibri" pitchFamily="34" charset="-120"/>
              </a:rPr>
              <a:t>Χώρος  </a:t>
            </a:r>
            <a:r>
              <a:rPr lang="el-GR" altLang="en-US" sz="1260" dirty="0">
                <a:solidFill>
                  <a:srgbClr val="3A4540"/>
                </a:solidFill>
                <a:latin typeface="Calibri" pitchFamily="34" charset="0"/>
                <a:ea typeface="Calibri" pitchFamily="34" charset="-122"/>
                <a:cs typeface="Calibri" pitchFamily="34" charset="-120"/>
              </a:rPr>
              <a:t>Καλά φωτισμένη, ανάγλυφη, επίπεδη επιφάνεια: ξύλινο τραπέζι, χαλί, παρκέ. Γυαλιστερές και μονόχρωμες επιφάνειες δυσκολεύουν.</a:t>
            </a:r>
            <a:endParaRPr lang="el-GR" sz="1260" dirty="0"/>
          </a:p>
        </p:txBody>
      </p:sp>
      <p:sp>
        <p:nvSpPr>
          <p:cNvPr id="14" name="Shape 11"/>
          <p:cNvSpPr/>
          <p:nvPr/>
        </p:nvSpPr>
        <p:spPr>
          <a:xfrm>
            <a:off x="586818" y="3477382"/>
            <a:ext cx="362555" cy="362555"/>
          </a:xfrm>
          <a:prstGeom prst="ellipse">
            <a:avLst/>
          </a:prstGeom>
          <a:solidFill>
            <a:srgbClr val="1F7A3A"/>
          </a:solidFill>
          <a:ln w="12700">
            <a:solidFill>
              <a:srgbClr val="1F7A3A"/>
            </a:solidFill>
            <a:prstDash val="solid"/>
          </a:ln>
        </p:spPr>
      </p:sp>
      <p:sp>
        <p:nvSpPr>
          <p:cNvPr id="15" name="Text 12"/>
          <p:cNvSpPr txBox="1"/>
          <p:nvPr/>
        </p:nvSpPr>
        <p:spPr>
          <a:xfrm>
            <a:off x="586818" y="3477382"/>
            <a:ext cx="362555" cy="362555"/>
          </a:xfrm>
          <a:prstGeom prst="rect">
            <a:avLst/>
          </a:prstGeom>
          <a:noFill/>
          <a:ln/>
        </p:spPr>
        <p:txBody>
          <a:bodyPr wrap="square" lIns="0" tIns="0" rIns="0" bIns="0" rtlCol="0" anchor="ctr"/>
          <a:lstStyle/>
          <a:p>
            <a:pPr algn="ctr" indent="0" marL="0">
              <a:buNone/>
            </a:pPr>
            <a:r>
              <a:rPr lang="el-GR" altLang="en-US" sz="1240" b="1" dirty="0">
                <a:solidFill>
                  <a:srgbClr val="FFFFFF"/>
                </a:solidFill>
                <a:latin typeface="Calibri" pitchFamily="34" charset="0"/>
                <a:ea typeface="Calibri" pitchFamily="34" charset="-122"/>
                <a:cs typeface="Calibri" pitchFamily="34" charset="-120"/>
              </a:rPr>
              <a:t>3</a:t>
            </a:r>
            <a:endParaRPr lang="el-GR" sz="1240" dirty="0"/>
          </a:p>
        </p:txBody>
      </p:sp>
      <p:sp>
        <p:nvSpPr>
          <p:cNvPr id="16" name="Text 13"/>
          <p:cNvSpPr txBox="1"/>
          <p:nvPr/>
        </p:nvSpPr>
        <p:spPr>
          <a:xfrm>
            <a:off x="1188720" y="3386743"/>
            <a:ext cx="6949440" cy="528727"/>
          </a:xfrm>
          <a:prstGeom prst="rect">
            <a:avLst/>
          </a:prstGeom>
          <a:noFill/>
          <a:ln/>
        </p:spPr>
        <p:txBody>
          <a:bodyPr wrap="square" lIns="0" tIns="0" rIns="0" bIns="0" rtlCol="0" anchor="ctr"/>
          <a:lstStyle/>
          <a:p>
            <a:pPr indent="0" marL="0">
              <a:buNone/>
            </a:pPr>
            <a:r>
              <a:rPr lang="el-GR" altLang="en-US" sz="1260" b="1" dirty="0">
                <a:solidFill>
                  <a:srgbClr val="1B2420"/>
                </a:solidFill>
                <a:latin typeface="Calibri" pitchFamily="34" charset="0"/>
                <a:ea typeface="Calibri" pitchFamily="34" charset="-122"/>
                <a:cs typeface="Calibri" pitchFamily="34" charset="-120"/>
              </a:rPr>
              <a:t>Σάρωση  </a:t>
            </a:r>
            <a:r>
              <a:rPr lang="el-GR" altLang="en-US" sz="1260" dirty="0">
                <a:solidFill>
                  <a:srgbClr val="3A4540"/>
                </a:solidFill>
                <a:latin typeface="Calibri" pitchFamily="34" charset="0"/>
                <a:ea typeface="Calibri" pitchFamily="34" charset="-122"/>
                <a:cs typeface="Calibri" pitchFamily="34" charset="-120"/>
              </a:rPr>
              <a:t>Επιλέξτε AR, εγκρίνετε την άδεια κάμερας, μετακινήστε αργά το τηλέφωνο πάνω από την επιφάνεια.</a:t>
            </a:r>
            <a:endParaRPr lang="el-GR" sz="1260" dirty="0"/>
          </a:p>
        </p:txBody>
      </p:sp>
      <p:sp>
        <p:nvSpPr>
          <p:cNvPr id="17" name="Shape 14"/>
          <p:cNvSpPr/>
          <p:nvPr/>
        </p:nvSpPr>
        <p:spPr>
          <a:xfrm>
            <a:off x="586818" y="4066534"/>
            <a:ext cx="362555" cy="362555"/>
          </a:xfrm>
          <a:prstGeom prst="ellipse">
            <a:avLst/>
          </a:prstGeom>
          <a:solidFill>
            <a:srgbClr val="1F7A3A"/>
          </a:solidFill>
          <a:ln w="12700">
            <a:solidFill>
              <a:srgbClr val="1F7A3A"/>
            </a:solidFill>
            <a:prstDash val="solid"/>
          </a:ln>
        </p:spPr>
      </p:sp>
      <p:sp>
        <p:nvSpPr>
          <p:cNvPr id="18" name="Text 15"/>
          <p:cNvSpPr txBox="1"/>
          <p:nvPr/>
        </p:nvSpPr>
        <p:spPr>
          <a:xfrm>
            <a:off x="586818" y="4066534"/>
            <a:ext cx="362555" cy="362555"/>
          </a:xfrm>
          <a:prstGeom prst="rect">
            <a:avLst/>
          </a:prstGeom>
          <a:noFill/>
          <a:ln/>
        </p:spPr>
        <p:txBody>
          <a:bodyPr wrap="square" lIns="0" tIns="0" rIns="0" bIns="0" rtlCol="0" anchor="ctr"/>
          <a:lstStyle/>
          <a:p>
            <a:pPr algn="ctr" indent="0" marL="0">
              <a:buNone/>
            </a:pPr>
            <a:r>
              <a:rPr lang="el-GR" altLang="en-US" sz="1240" b="1" dirty="0">
                <a:solidFill>
                  <a:srgbClr val="FFFFFF"/>
                </a:solidFill>
                <a:latin typeface="Calibri" pitchFamily="34" charset="0"/>
                <a:ea typeface="Calibri" pitchFamily="34" charset="-122"/>
                <a:cs typeface="Calibri" pitchFamily="34" charset="-120"/>
              </a:rPr>
              <a:t>4</a:t>
            </a:r>
            <a:endParaRPr lang="el-GR" sz="1240" dirty="0"/>
          </a:p>
        </p:txBody>
      </p:sp>
      <p:sp>
        <p:nvSpPr>
          <p:cNvPr id="19" name="Text 16"/>
          <p:cNvSpPr txBox="1"/>
          <p:nvPr/>
        </p:nvSpPr>
        <p:spPr>
          <a:xfrm>
            <a:off x="1188720" y="3975896"/>
            <a:ext cx="6949440" cy="528727"/>
          </a:xfrm>
          <a:prstGeom prst="rect">
            <a:avLst/>
          </a:prstGeom>
          <a:noFill/>
          <a:ln/>
        </p:spPr>
        <p:txBody>
          <a:bodyPr wrap="square" lIns="0" tIns="0" rIns="0" bIns="0" rtlCol="0" anchor="ctr"/>
          <a:lstStyle/>
          <a:p>
            <a:pPr indent="0" marL="0">
              <a:buNone/>
            </a:pPr>
            <a:r>
              <a:rPr lang="el-GR" altLang="en-US" sz="1260" b="1" dirty="0">
                <a:solidFill>
                  <a:srgbClr val="1B2420"/>
                </a:solidFill>
                <a:latin typeface="Calibri" pitchFamily="34" charset="0"/>
                <a:ea typeface="Calibri" pitchFamily="34" charset="-122"/>
                <a:cs typeface="Calibri" pitchFamily="34" charset="-120"/>
              </a:rPr>
              <a:t>Τοποθέτηση  </a:t>
            </a:r>
            <a:r>
              <a:rPr lang="el-GR" altLang="en-US" sz="1260" dirty="0">
                <a:solidFill>
                  <a:srgbClr val="3A4540"/>
                </a:solidFill>
                <a:latin typeface="Calibri" pitchFamily="34" charset="0"/>
                <a:ea typeface="Calibri" pitchFamily="34" charset="-122"/>
                <a:cs typeface="Calibri" pitchFamily="34" charset="-120"/>
              </a:rPr>
              <a:t>Αγγίξτε τον δείκτη που εμφανίζεται· το εικονικό χωράφι σταθεροποιείται εκεί.</a:t>
            </a:r>
            <a:endParaRPr lang="el-GR" sz="1260" dirty="0"/>
          </a:p>
        </p:txBody>
      </p:sp>
      <p:sp>
        <p:nvSpPr>
          <p:cNvPr id="20" name="Shape 17"/>
          <p:cNvSpPr/>
          <p:nvPr/>
        </p:nvSpPr>
        <p:spPr>
          <a:xfrm>
            <a:off x="586818" y="4655687"/>
            <a:ext cx="362555" cy="362555"/>
          </a:xfrm>
          <a:prstGeom prst="ellipse">
            <a:avLst/>
          </a:prstGeom>
          <a:solidFill>
            <a:srgbClr val="1F7A3A"/>
          </a:solidFill>
          <a:ln w="12700">
            <a:solidFill>
              <a:srgbClr val="1F7A3A"/>
            </a:solidFill>
            <a:prstDash val="solid"/>
          </a:ln>
        </p:spPr>
      </p:sp>
      <p:sp>
        <p:nvSpPr>
          <p:cNvPr id="21" name="Text 18"/>
          <p:cNvSpPr txBox="1"/>
          <p:nvPr/>
        </p:nvSpPr>
        <p:spPr>
          <a:xfrm>
            <a:off x="586818" y="4655687"/>
            <a:ext cx="362555" cy="362555"/>
          </a:xfrm>
          <a:prstGeom prst="rect">
            <a:avLst/>
          </a:prstGeom>
          <a:noFill/>
          <a:ln/>
        </p:spPr>
        <p:txBody>
          <a:bodyPr wrap="square" lIns="0" tIns="0" rIns="0" bIns="0" rtlCol="0" anchor="ctr"/>
          <a:lstStyle/>
          <a:p>
            <a:pPr algn="ctr" indent="0" marL="0">
              <a:buNone/>
            </a:pPr>
            <a:r>
              <a:rPr lang="el-GR" altLang="en-US" sz="1240" b="1" dirty="0">
                <a:solidFill>
                  <a:srgbClr val="FFFFFF"/>
                </a:solidFill>
                <a:latin typeface="Calibri" pitchFamily="34" charset="0"/>
                <a:ea typeface="Calibri" pitchFamily="34" charset="-122"/>
                <a:cs typeface="Calibri" pitchFamily="34" charset="-120"/>
              </a:rPr>
              <a:t>5</a:t>
            </a:r>
            <a:endParaRPr lang="el-GR" sz="1240" dirty="0"/>
          </a:p>
        </p:txBody>
      </p:sp>
      <p:sp>
        <p:nvSpPr>
          <p:cNvPr id="22" name="Text 19"/>
          <p:cNvSpPr txBox="1"/>
          <p:nvPr/>
        </p:nvSpPr>
        <p:spPr>
          <a:xfrm>
            <a:off x="1188720" y="4565048"/>
            <a:ext cx="6949440" cy="528727"/>
          </a:xfrm>
          <a:prstGeom prst="rect">
            <a:avLst/>
          </a:prstGeom>
          <a:noFill/>
          <a:ln/>
        </p:spPr>
        <p:txBody>
          <a:bodyPr wrap="square" lIns="0" tIns="0" rIns="0" bIns="0" rtlCol="0" anchor="ctr"/>
          <a:lstStyle/>
          <a:p>
            <a:pPr indent="0" marL="0">
              <a:buNone/>
            </a:pPr>
            <a:r>
              <a:rPr lang="el-GR" altLang="en-US" sz="1260" b="1" dirty="0">
                <a:solidFill>
                  <a:srgbClr val="1B2420"/>
                </a:solidFill>
                <a:latin typeface="Calibri" pitchFamily="34" charset="0"/>
                <a:ea typeface="Calibri" pitchFamily="34" charset="-122"/>
                <a:cs typeface="Calibri" pitchFamily="34" charset="-120"/>
              </a:rPr>
              <a:t>Ασφάλεια  </a:t>
            </a:r>
            <a:r>
              <a:rPr lang="el-GR" altLang="en-US" sz="1260" dirty="0">
                <a:solidFill>
                  <a:srgbClr val="3A4540"/>
                </a:solidFill>
                <a:latin typeface="Calibri" pitchFamily="34" charset="0"/>
                <a:ea typeface="Calibri" pitchFamily="34" charset="-122"/>
                <a:cs typeface="Calibri" pitchFamily="34" charset="-120"/>
              </a:rPr>
              <a:t>Μην περπατάτε κοιτάζοντας την οθόνη· ο πιο άνετος τρόπος είναι καθιστοί.</a:t>
            </a:r>
            <a:endParaRPr lang="el-GR" sz="1260" dirty="0"/>
          </a:p>
        </p:txBody>
      </p:sp>
      <p:sp>
        <p:nvSpPr>
          <p:cNvPr id="23" name="Shape 20"/>
          <p:cNvSpPr/>
          <p:nvPr/>
        </p:nvSpPr>
        <p:spPr>
          <a:xfrm>
            <a:off x="548640" y="5214626"/>
            <a:ext cx="7589520" cy="543833"/>
          </a:xfrm>
          <a:prstGeom prst="roundRect">
            <a:avLst>
              <a:gd name="adj" fmla="val 16814"/>
            </a:avLst>
          </a:prstGeom>
          <a:solidFill>
            <a:srgbClr val="FBF1DC"/>
          </a:solidFill>
          <a:ln w="12700">
            <a:solidFill>
              <a:srgbClr val="FBF1DC"/>
            </a:solidFill>
            <a:prstDash val="solid"/>
          </a:ln>
        </p:spPr>
      </p:sp>
      <p:sp>
        <p:nvSpPr>
          <p:cNvPr id="24" name="Text 21"/>
          <p:cNvSpPr txBox="1"/>
          <p:nvPr/>
        </p:nvSpPr>
        <p:spPr>
          <a:xfrm>
            <a:off x="777240" y="5214626"/>
            <a:ext cx="7132320" cy="543833"/>
          </a:xfrm>
          <a:prstGeom prst="rect">
            <a:avLst/>
          </a:prstGeom>
          <a:noFill/>
          <a:ln/>
        </p:spPr>
        <p:txBody>
          <a:bodyPr wrap="square" lIns="0" tIns="0" rIns="0" bIns="0" rtlCol="0" anchor="ctr"/>
          <a:lstStyle/>
          <a:p>
            <a:pPr indent="0" marL="0">
              <a:buNone/>
            </a:pPr>
            <a:r>
              <a:rPr lang="el-GR" altLang="en-US" sz="1260" b="1" dirty="0">
                <a:solidFill>
                  <a:srgbClr val="854D0E"/>
                </a:solidFill>
                <a:latin typeface="Calibri" pitchFamily="34" charset="0"/>
                <a:ea typeface="Calibri" pitchFamily="34" charset="-122"/>
                <a:cs typeface="Calibri" pitchFamily="34" charset="-120"/>
              </a:rPr>
              <a:t>Αν δεν ανοίγει η AR: </a:t>
            </a:r>
            <a:r>
              <a:rPr lang="el-GR" altLang="en-US" sz="1260" dirty="0">
                <a:solidFill>
                  <a:srgbClr val="1B2420"/>
                </a:solidFill>
                <a:latin typeface="Calibri" pitchFamily="34" charset="0"/>
                <a:ea typeface="Calibri" pitchFamily="34" charset="-122"/>
                <a:cs typeface="Calibri" pitchFamily="34" charset="-120"/>
              </a:rPr>
              <a:t>η αποστολή εκτελείται σε 3D και 2D με τους ίδιους κανόνες και την ίδια βαθμολόγηση· η AR αλλάζει μόνο την οπτική γωνία.</a:t>
            </a:r>
            <a:endParaRPr lang="el-GR" sz="1260" dirty="0"/>
          </a:p>
        </p:txBody>
      </p:sp>
      <p:sp>
        <p:nvSpPr>
          <p:cNvPr id="25" name="Shape 22"/>
          <p:cNvSpPr/>
          <p:nvPr/>
        </p:nvSpPr>
        <p:spPr>
          <a:xfrm>
            <a:off x="8544208" y="2102693"/>
            <a:ext cx="2705656" cy="3542468"/>
          </a:xfrm>
          <a:prstGeom prst="roundRect">
            <a:avLst>
              <a:gd name="adj" fmla="val 9463"/>
            </a:avLst>
          </a:prstGeom>
          <a:solidFill>
            <a:srgbClr val="1B2420"/>
          </a:solidFill>
          <a:ln w="12700">
            <a:solidFill>
              <a:srgbClr val="1B2420"/>
            </a:solidFill>
            <a:prstDash val="solid"/>
          </a:ln>
          <a:effectLst>
            <a:outerShdw sx="100000" sy="100000" kx="0" ky="0" algn="bl" rotWithShape="0" blurRad="76200" dist="25400" dir="5400000">
              <a:srgbClr val="1B2420">
                <a:alpha val="30000"/>
              </a:srgbClr>
            </a:outerShdw>
          </a:effectLst>
        </p:spPr>
      </p:sp>
      <p:pic>
        <p:nvPicPr>
          <p:cNvPr id="26" name="Image 0" descr="/root/kozan-akilli-tarim/sunum/build/cache/m4-el-l13-mob-5636d870-900-0.06-0_0_1_0.8.png">    </p:cNvPr>
          <p:cNvPicPr>
            <a:picLocks noChangeAspect="1"/>
          </p:cNvPicPr>
          <p:nvPr/>
        </p:nvPicPr>
        <p:blipFill>
          <a:blip r:embed="rId1"/>
          <a:stretch>
            <a:fillRect/>
          </a:stretch>
        </p:blipFill>
        <p:spPr>
          <a:xfrm>
            <a:off x="8870195" y="2193332"/>
            <a:ext cx="2053680" cy="3361190"/>
          </a:xfrm>
          <a:prstGeom prst="rect">
            <a:avLst/>
          </a:prstGeom>
        </p:spPr>
      </p:pic>
      <p:sp>
        <p:nvSpPr>
          <p:cNvPr id="27" name="Text 23"/>
          <p:cNvSpPr txBox="1"/>
          <p:nvPr/>
        </p:nvSpPr>
        <p:spPr>
          <a:xfrm>
            <a:off x="8105296" y="5705587"/>
            <a:ext cx="3583480" cy="226597"/>
          </a:xfrm>
          <a:prstGeom prst="rect">
            <a:avLst/>
          </a:prstGeom>
          <a:noFill/>
          <a:ln/>
        </p:spPr>
        <p:txBody>
          <a:bodyPr wrap="square" lIns="0" tIns="0" rIns="0" bIns="0" rtlCol="0" anchor="t"/>
          <a:lstStyle/>
          <a:p>
            <a:pPr algn="ctr" indent="0" marL="0">
              <a:buNone/>
            </a:pPr>
            <a:r>
              <a:rPr lang="el-GR" altLang="en-US" sz="990" i="1" dirty="0">
                <a:solidFill>
                  <a:srgbClr val="5A6862"/>
                </a:solidFill>
                <a:latin typeface="Calibri" pitchFamily="34" charset="0"/>
                <a:ea typeface="Calibri" pitchFamily="34" charset="-122"/>
                <a:cs typeface="Calibri" pitchFamily="34" charset="-120"/>
              </a:rPr>
              <a:t>Η προσομοίωση στο κινητό, λειτουργία 3D</a:t>
            </a:r>
            <a:endParaRPr lang="el-GR" sz="99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ΠΑΡΑΔΕΙΓΜΑΤΑ ΠΕΡΙΟΧΩΝ</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Κοζάν και Λάρισα: ίδια τεχνολογία, άλλη χρήση</a:t>
            </a:r>
            <a:endParaRPr lang="el-G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TÜİK MEDAS (2025)· TÜRKPATENT (2020)· He κ.ά. (2024)· Ευρωπαϊκή Επιτροπή, Cotton· Pix4D</a:t>
            </a:r>
            <a:endParaRPr lang="el-G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34</a:t>
            </a:r>
            <a:endParaRPr lang="el-GR" sz="900" dirty="0"/>
          </a:p>
        </p:txBody>
      </p:sp>
      <p:sp>
        <p:nvSpPr>
          <p:cNvPr id="8" name="Shape 5"/>
          <p:cNvSpPr/>
          <p:nvPr/>
        </p:nvSpPr>
        <p:spPr>
          <a:xfrm>
            <a:off x="548640" y="2231098"/>
            <a:ext cx="5364328" cy="3429169"/>
          </a:xfrm>
          <a:prstGeom prst="roundRect">
            <a:avLst>
              <a:gd name="adj" fmla="val 3200"/>
            </a:avLst>
          </a:prstGeom>
          <a:solidFill>
            <a:srgbClr val="FFFFFF"/>
          </a:solidFill>
          <a:ln w="9525">
            <a:solidFill>
              <a:srgbClr val="DFE6DC"/>
            </a:solidFill>
            <a:prstDash val="solid"/>
          </a:ln>
          <a:effectLst>
            <a:outerShdw sx="100000" sy="100000" kx="0" ky="0" algn="bl" rotWithShape="0" blurRad="76200" dist="25400" dir="5400000">
              <a:srgbClr val="1B2420">
                <a:alpha val="10000"/>
              </a:srgbClr>
            </a:outerShdw>
          </a:effectLst>
        </p:spPr>
      </p:sp>
      <p:sp>
        <p:nvSpPr>
          <p:cNvPr id="9" name="Shape 6"/>
          <p:cNvSpPr/>
          <p:nvPr/>
        </p:nvSpPr>
        <p:spPr>
          <a:xfrm>
            <a:off x="548640" y="2231098"/>
            <a:ext cx="5364328" cy="1072560"/>
          </a:xfrm>
          <a:prstGeom prst="roundRect">
            <a:avLst>
              <a:gd name="adj" fmla="val 10230"/>
            </a:avLst>
          </a:prstGeom>
          <a:solidFill>
            <a:srgbClr val="FBF1DC"/>
          </a:solidFill>
          <a:ln w="12700">
            <a:solidFill>
              <a:srgbClr val="FBF1DC"/>
            </a:solidFill>
            <a:prstDash val="solid"/>
          </a:ln>
        </p:spPr>
      </p:sp>
      <p:sp>
        <p:nvSpPr>
          <p:cNvPr id="10" name="Text 7"/>
          <p:cNvSpPr txBox="1"/>
          <p:nvPr/>
        </p:nvSpPr>
        <p:spPr>
          <a:xfrm>
            <a:off x="822960" y="2351950"/>
            <a:ext cx="4815688" cy="211491"/>
          </a:xfrm>
          <a:prstGeom prst="rect">
            <a:avLst/>
          </a:prstGeom>
          <a:noFill/>
          <a:ln/>
        </p:spPr>
        <p:txBody>
          <a:bodyPr wrap="square" lIns="0" tIns="0" rIns="0" bIns="0" rtlCol="0" anchor="t"/>
          <a:lstStyle/>
          <a:p>
            <a:pPr indent="0" marL="0">
              <a:buNone/>
            </a:pPr>
            <a:r>
              <a:rPr lang="el-GR" altLang="en-US" sz="1080" b="1" spc="200" kern="0" dirty="0">
                <a:solidFill>
                  <a:srgbClr val="854D0E"/>
                </a:solidFill>
                <a:latin typeface="Calibri" pitchFamily="34" charset="0"/>
                <a:ea typeface="Calibri" pitchFamily="34" charset="-122"/>
                <a:cs typeface="Calibri" pitchFamily="34" charset="-120"/>
              </a:rPr>
              <a:t>ΚΟΖΑΝ · ΠΟΡΤΟΚΑΛΕΩΝΑΣ</a:t>
            </a:r>
            <a:endParaRPr lang="el-GR" sz="1080" dirty="0"/>
          </a:p>
        </p:txBody>
      </p:sp>
      <p:sp>
        <p:nvSpPr>
          <p:cNvPr id="11" name="Text 8"/>
          <p:cNvSpPr txBox="1"/>
          <p:nvPr/>
        </p:nvSpPr>
        <p:spPr>
          <a:xfrm>
            <a:off x="822960" y="2563440"/>
            <a:ext cx="2377440" cy="604259"/>
          </a:xfrm>
          <a:prstGeom prst="rect">
            <a:avLst/>
          </a:prstGeom>
          <a:noFill/>
          <a:ln/>
        </p:spPr>
        <p:txBody>
          <a:bodyPr wrap="square" lIns="0" tIns="0" rIns="0" bIns="0" rtlCol="0" anchor="ctr"/>
          <a:lstStyle/>
          <a:p>
            <a:pPr indent="0" marL="0">
              <a:buNone/>
            </a:pPr>
            <a:r>
              <a:rPr lang="el-GR" altLang="en-US" sz="3240" b="1" dirty="0">
                <a:solidFill>
                  <a:srgbClr val="854D0E"/>
                </a:solidFill>
                <a:latin typeface="Calibri" pitchFamily="34" charset="0"/>
                <a:ea typeface="Calibri" pitchFamily="34" charset="-122"/>
                <a:cs typeface="Calibri" pitchFamily="34" charset="-120"/>
              </a:rPr>
              <a:t>112.450 t</a:t>
            </a:r>
            <a:endParaRPr lang="el-GR" sz="3240" dirty="0"/>
          </a:p>
        </p:txBody>
      </p:sp>
      <p:sp>
        <p:nvSpPr>
          <p:cNvPr id="12" name="Text 9"/>
          <p:cNvSpPr txBox="1"/>
          <p:nvPr/>
        </p:nvSpPr>
        <p:spPr>
          <a:xfrm>
            <a:off x="3246120" y="2563440"/>
            <a:ext cx="2438248" cy="604259"/>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παραγωγή πορτοκαλιού στο Κοζάν (2025), 31,2% του νομού Άδανα</a:t>
            </a:r>
            <a:endParaRPr lang="el-GR" sz="1170" dirty="0"/>
          </a:p>
        </p:txBody>
      </p:sp>
      <p:sp>
        <p:nvSpPr>
          <p:cNvPr id="13" name="Text 10"/>
          <p:cNvSpPr txBox="1"/>
          <p:nvPr/>
        </p:nvSpPr>
        <p:spPr>
          <a:xfrm>
            <a:off x="822960" y="3439616"/>
            <a:ext cx="4815688" cy="528727"/>
          </a:xfrm>
          <a:prstGeom prst="rect">
            <a:avLst/>
          </a:prstGeom>
          <a:noFill/>
          <a:ln/>
        </p:spPr>
        <p:txBody>
          <a:bodyPr wrap="square" lIns="0" tIns="0" rIns="0" bIns="0" rtlCol="0" anchor="t"/>
          <a:lstStyle/>
          <a:p>
            <a:pPr indent="0" marL="0">
              <a:buNone/>
            </a:pPr>
            <a:r>
              <a:rPr lang="el-GR" altLang="en-US" sz="1220" b="1" dirty="0">
                <a:solidFill>
                  <a:srgbClr val="854D0E"/>
                </a:solidFill>
                <a:latin typeface="Calibri" pitchFamily="34" charset="0"/>
                <a:ea typeface="Calibri" pitchFamily="34" charset="-122"/>
                <a:cs typeface="Calibri" pitchFamily="34" charset="-120"/>
              </a:rPr>
              <a:t>Μονάδα</a:t>
            </a:r>
            <a:endParaRPr lang="el-GR" sz="1220" dirty="0"/>
          </a:p>
          <a:p>
            <a:pPr indent="0" marL="0">
              <a:buNone/>
            </a:pPr>
            <a:r>
              <a:rPr lang="el-GR" altLang="en-US" sz="1220" dirty="0">
                <a:solidFill>
                  <a:srgbClr val="1B2420"/>
                </a:solidFill>
                <a:latin typeface="Calibri" pitchFamily="34" charset="0"/>
                <a:ea typeface="Calibri" pitchFamily="34" charset="-122"/>
                <a:cs typeface="Calibri" pitchFamily="34" charset="-120"/>
              </a:rPr>
              <a:t>Μεμονωμένο δέντρο: αριθμός, ύψος, όγκος κόμης</a:t>
            </a:r>
            <a:endParaRPr lang="el-GR" sz="1220" dirty="0"/>
          </a:p>
        </p:txBody>
      </p:sp>
      <p:sp>
        <p:nvSpPr>
          <p:cNvPr id="14" name="Text 11"/>
          <p:cNvSpPr txBox="1"/>
          <p:nvPr/>
        </p:nvSpPr>
        <p:spPr>
          <a:xfrm>
            <a:off x="822960" y="3998555"/>
            <a:ext cx="4815688" cy="528727"/>
          </a:xfrm>
          <a:prstGeom prst="rect">
            <a:avLst/>
          </a:prstGeom>
          <a:noFill/>
          <a:ln/>
        </p:spPr>
        <p:txBody>
          <a:bodyPr wrap="square" lIns="0" tIns="0" rIns="0" bIns="0" rtlCol="0" anchor="t"/>
          <a:lstStyle/>
          <a:p>
            <a:pPr indent="0" marL="0">
              <a:buNone/>
            </a:pPr>
            <a:r>
              <a:rPr lang="el-GR" altLang="en-US" sz="1220" b="1" dirty="0">
                <a:solidFill>
                  <a:srgbClr val="854D0E"/>
                </a:solidFill>
                <a:latin typeface="Calibri" pitchFamily="34" charset="0"/>
                <a:ea typeface="Calibri" pitchFamily="34" charset="-122"/>
                <a:cs typeface="Calibri" pitchFamily="34" charset="-120"/>
              </a:rPr>
              <a:t>Επικάλυψη</a:t>
            </a:r>
            <a:endParaRPr lang="el-GR" sz="1220" dirty="0"/>
          </a:p>
          <a:p>
            <a:pPr indent="0" marL="0">
              <a:buNone/>
            </a:pPr>
            <a:r>
              <a:rPr lang="el-GR" altLang="en-US" sz="1220" dirty="0">
                <a:solidFill>
                  <a:srgbClr val="1B2420"/>
                </a:solidFill>
                <a:latin typeface="Calibri" pitchFamily="34" charset="0"/>
                <a:ea typeface="Calibri" pitchFamily="34" charset="-122"/>
                <a:cs typeface="Calibri" pitchFamily="34" charset="-120"/>
              </a:rPr>
              <a:t>Τουλάχιστον 85% (πυκνή βλάστηση)</a:t>
            </a:r>
            <a:endParaRPr lang="el-GR" sz="1220" dirty="0"/>
          </a:p>
        </p:txBody>
      </p:sp>
      <p:sp>
        <p:nvSpPr>
          <p:cNvPr id="15" name="Text 12"/>
          <p:cNvSpPr txBox="1"/>
          <p:nvPr/>
        </p:nvSpPr>
        <p:spPr>
          <a:xfrm>
            <a:off x="822960" y="4557495"/>
            <a:ext cx="4815688" cy="528727"/>
          </a:xfrm>
          <a:prstGeom prst="rect">
            <a:avLst/>
          </a:prstGeom>
          <a:noFill/>
          <a:ln/>
        </p:spPr>
        <p:txBody>
          <a:bodyPr wrap="square" lIns="0" tIns="0" rIns="0" bIns="0" rtlCol="0" anchor="t"/>
          <a:lstStyle/>
          <a:p>
            <a:pPr indent="0" marL="0">
              <a:buNone/>
            </a:pPr>
            <a:r>
              <a:rPr lang="el-GR" altLang="en-US" sz="1220" b="1" dirty="0">
                <a:solidFill>
                  <a:srgbClr val="854D0E"/>
                </a:solidFill>
                <a:latin typeface="Calibri" pitchFamily="34" charset="0"/>
                <a:ea typeface="Calibri" pitchFamily="34" charset="-122"/>
                <a:cs typeface="Calibri" pitchFamily="34" charset="-120"/>
              </a:rPr>
              <a:t>Εφαρμογή</a:t>
            </a:r>
            <a:endParaRPr lang="el-GR" sz="1220" dirty="0"/>
          </a:p>
          <a:p>
            <a:pPr indent="0" marL="0">
              <a:buNone/>
            </a:pPr>
            <a:r>
              <a:rPr lang="el-GR" altLang="en-US" sz="1220" dirty="0">
                <a:solidFill>
                  <a:srgbClr val="1B2420"/>
                </a:solidFill>
                <a:latin typeface="Calibri" pitchFamily="34" charset="0"/>
                <a:ea typeface="Calibri" pitchFamily="34" charset="-122"/>
                <a:cs typeface="Calibri" pitchFamily="34" charset="-120"/>
              </a:rPr>
              <a:t>Αν πληρούνται οι όροι, drone ψεκασμού ή επίγειο μηχάνημα</a:t>
            </a:r>
            <a:endParaRPr lang="el-GR" sz="1220" dirty="0"/>
          </a:p>
        </p:txBody>
      </p:sp>
      <p:sp>
        <p:nvSpPr>
          <p:cNvPr id="16" name="Text 13"/>
          <p:cNvSpPr txBox="1"/>
          <p:nvPr/>
        </p:nvSpPr>
        <p:spPr>
          <a:xfrm>
            <a:off x="822960" y="5116434"/>
            <a:ext cx="4815688" cy="528727"/>
          </a:xfrm>
          <a:prstGeom prst="rect">
            <a:avLst/>
          </a:prstGeom>
          <a:noFill/>
          <a:ln/>
        </p:spPr>
        <p:txBody>
          <a:bodyPr wrap="square" lIns="0" tIns="0" rIns="0" bIns="0" rtlCol="0" anchor="t"/>
          <a:lstStyle/>
          <a:p>
            <a:pPr indent="0" marL="0">
              <a:buNone/>
            </a:pPr>
            <a:r>
              <a:rPr lang="el-GR" altLang="en-US" sz="1220" b="1" dirty="0">
                <a:solidFill>
                  <a:srgbClr val="854D0E"/>
                </a:solidFill>
                <a:latin typeface="Calibri" pitchFamily="34" charset="0"/>
                <a:ea typeface="Calibri" pitchFamily="34" charset="-122"/>
                <a:cs typeface="Calibri" pitchFamily="34" charset="-120"/>
              </a:rPr>
              <a:t>Ονομασία προέλευσης</a:t>
            </a:r>
            <a:endParaRPr lang="el-GR" sz="1220" dirty="0"/>
          </a:p>
          <a:p>
            <a:pPr indent="0" marL="0">
              <a:buNone/>
            </a:pPr>
            <a:r>
              <a:rPr lang="el-GR" altLang="en-US" sz="1220" dirty="0">
                <a:solidFill>
                  <a:srgbClr val="1B2420"/>
                </a:solidFill>
                <a:latin typeface="Calibri" pitchFamily="34" charset="0"/>
                <a:ea typeface="Calibri" pitchFamily="34" charset="-122"/>
                <a:cs typeface="Calibri" pitchFamily="34" charset="-120"/>
              </a:rPr>
              <a:t>Πορτοκάλι Κοζάν, αρ. καταχώρισης 534 (2020)</a:t>
            </a:r>
            <a:endParaRPr lang="el-GR" sz="1220" dirty="0"/>
          </a:p>
        </p:txBody>
      </p:sp>
      <p:sp>
        <p:nvSpPr>
          <p:cNvPr id="17" name="Shape 14"/>
          <p:cNvSpPr/>
          <p:nvPr/>
        </p:nvSpPr>
        <p:spPr>
          <a:xfrm>
            <a:off x="6278728" y="2231098"/>
            <a:ext cx="5364328" cy="3429169"/>
          </a:xfrm>
          <a:prstGeom prst="roundRect">
            <a:avLst>
              <a:gd name="adj" fmla="val 3200"/>
            </a:avLst>
          </a:prstGeom>
          <a:solidFill>
            <a:srgbClr val="FFFFFF"/>
          </a:solidFill>
          <a:ln w="9525">
            <a:solidFill>
              <a:srgbClr val="DFE6DC"/>
            </a:solidFill>
            <a:prstDash val="solid"/>
          </a:ln>
          <a:effectLst>
            <a:outerShdw sx="100000" sy="100000" kx="0" ky="0" algn="bl" rotWithShape="0" blurRad="76200" dist="25400" dir="5400000">
              <a:srgbClr val="1B2420">
                <a:alpha val="10000"/>
              </a:srgbClr>
            </a:outerShdw>
          </a:effectLst>
        </p:spPr>
      </p:sp>
      <p:sp>
        <p:nvSpPr>
          <p:cNvPr id="18" name="Shape 15"/>
          <p:cNvSpPr/>
          <p:nvPr/>
        </p:nvSpPr>
        <p:spPr>
          <a:xfrm>
            <a:off x="6278728" y="2231098"/>
            <a:ext cx="5364328" cy="1072560"/>
          </a:xfrm>
          <a:prstGeom prst="roundRect">
            <a:avLst>
              <a:gd name="adj" fmla="val 10230"/>
            </a:avLst>
          </a:prstGeom>
          <a:solidFill>
            <a:srgbClr val="E6F3EA"/>
          </a:solidFill>
          <a:ln w="12700">
            <a:solidFill>
              <a:srgbClr val="E6F3EA"/>
            </a:solidFill>
            <a:prstDash val="solid"/>
          </a:ln>
        </p:spPr>
      </p:sp>
      <p:sp>
        <p:nvSpPr>
          <p:cNvPr id="19" name="Text 16"/>
          <p:cNvSpPr txBox="1"/>
          <p:nvPr/>
        </p:nvSpPr>
        <p:spPr>
          <a:xfrm>
            <a:off x="6553048" y="2351950"/>
            <a:ext cx="4815688" cy="211491"/>
          </a:xfrm>
          <a:prstGeom prst="rect">
            <a:avLst/>
          </a:prstGeom>
          <a:noFill/>
          <a:ln/>
        </p:spPr>
        <p:txBody>
          <a:bodyPr wrap="square" lIns="0" tIns="0" rIns="0" bIns="0" rtlCol="0" anchor="t"/>
          <a:lstStyle/>
          <a:p>
            <a:pPr indent="0" marL="0">
              <a:buNone/>
            </a:pPr>
            <a:r>
              <a:rPr lang="el-GR" altLang="en-US" sz="1080" b="1" spc="200" kern="0" dirty="0">
                <a:solidFill>
                  <a:srgbClr val="16602D"/>
                </a:solidFill>
                <a:latin typeface="Calibri" pitchFamily="34" charset="0"/>
                <a:ea typeface="Calibri" pitchFamily="34" charset="-122"/>
                <a:cs typeface="Calibri" pitchFamily="34" charset="-120"/>
              </a:rPr>
              <a:t>ΛΑΡΙΣΑ · ΒΑΜΒΑΚΙ</a:t>
            </a:r>
            <a:endParaRPr lang="el-GR" sz="1080" dirty="0"/>
          </a:p>
        </p:txBody>
      </p:sp>
      <p:sp>
        <p:nvSpPr>
          <p:cNvPr id="20" name="Text 17"/>
          <p:cNvSpPr txBox="1"/>
          <p:nvPr/>
        </p:nvSpPr>
        <p:spPr>
          <a:xfrm>
            <a:off x="6553048" y="2563440"/>
            <a:ext cx="2377440" cy="604259"/>
          </a:xfrm>
          <a:prstGeom prst="rect">
            <a:avLst/>
          </a:prstGeom>
          <a:noFill/>
          <a:ln/>
        </p:spPr>
        <p:txBody>
          <a:bodyPr wrap="square" lIns="0" tIns="0" rIns="0" bIns="0" rtlCol="0" anchor="ctr"/>
          <a:lstStyle/>
          <a:p>
            <a:pPr indent="0" marL="0">
              <a:buNone/>
            </a:pPr>
            <a:r>
              <a:rPr lang="el-GR" altLang="en-US" sz="3240" b="1" dirty="0">
                <a:solidFill>
                  <a:srgbClr val="16602D"/>
                </a:solidFill>
                <a:latin typeface="Calibri" pitchFamily="34" charset="0"/>
                <a:ea typeface="Calibri" pitchFamily="34" charset="-122"/>
                <a:cs typeface="Calibri" pitchFamily="34" charset="-120"/>
              </a:rPr>
              <a:t>30,5%</a:t>
            </a:r>
            <a:endParaRPr lang="el-GR" sz="3240" dirty="0"/>
          </a:p>
        </p:txBody>
      </p:sp>
      <p:sp>
        <p:nvSpPr>
          <p:cNvPr id="21" name="Text 18"/>
          <p:cNvSpPr txBox="1"/>
          <p:nvPr/>
        </p:nvSpPr>
        <p:spPr>
          <a:xfrm>
            <a:off x="8976208" y="2563440"/>
            <a:ext cx="2438248" cy="604259"/>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της έκτασης βαμβακιού στον κάμπο της Θεσσαλίας πλημμύρισε μετά την κακοκαιρία Daniel (Σεπτ. 2023)</a:t>
            </a:r>
            <a:endParaRPr lang="el-GR" sz="1170" dirty="0"/>
          </a:p>
        </p:txBody>
      </p:sp>
      <p:sp>
        <p:nvSpPr>
          <p:cNvPr id="22" name="Text 19"/>
          <p:cNvSpPr txBox="1"/>
          <p:nvPr/>
        </p:nvSpPr>
        <p:spPr>
          <a:xfrm>
            <a:off x="6553048" y="3439616"/>
            <a:ext cx="4815688" cy="528727"/>
          </a:xfrm>
          <a:prstGeom prst="rect">
            <a:avLst/>
          </a:prstGeom>
          <a:noFill/>
          <a:ln/>
        </p:spPr>
        <p:txBody>
          <a:bodyPr wrap="square" lIns="0" tIns="0" rIns="0" bIns="0" rtlCol="0" anchor="t"/>
          <a:lstStyle/>
          <a:p>
            <a:pPr indent="0" marL="0">
              <a:buNone/>
            </a:pPr>
            <a:r>
              <a:rPr lang="el-GR" altLang="en-US" sz="1220" b="1" dirty="0">
                <a:solidFill>
                  <a:srgbClr val="16602D"/>
                </a:solidFill>
                <a:latin typeface="Calibri" pitchFamily="34" charset="0"/>
                <a:ea typeface="Calibri" pitchFamily="34" charset="-122"/>
                <a:cs typeface="Calibri" pitchFamily="34" charset="-120"/>
              </a:rPr>
              <a:t>Μονάδα</a:t>
            </a:r>
            <a:endParaRPr lang="el-GR" sz="1220" dirty="0"/>
          </a:p>
          <a:p>
            <a:pPr indent="0" marL="0">
              <a:buNone/>
            </a:pPr>
            <a:r>
              <a:rPr lang="el-GR" altLang="en-US" sz="1220" dirty="0">
                <a:solidFill>
                  <a:srgbClr val="1B2420"/>
                </a:solidFill>
                <a:latin typeface="Calibri" pitchFamily="34" charset="0"/>
                <a:ea typeface="Calibri" pitchFamily="34" charset="-122"/>
                <a:cs typeface="Calibri" pitchFamily="34" charset="-120"/>
              </a:rPr>
              <a:t>Ζώνη εντός αγροτεμαχίου: ζώνες NDVI, κενά, ζημιά</a:t>
            </a:r>
            <a:endParaRPr lang="el-GR" sz="1220" dirty="0"/>
          </a:p>
        </p:txBody>
      </p:sp>
      <p:sp>
        <p:nvSpPr>
          <p:cNvPr id="23" name="Text 20"/>
          <p:cNvSpPr txBox="1"/>
          <p:nvPr/>
        </p:nvSpPr>
        <p:spPr>
          <a:xfrm>
            <a:off x="6553048" y="3998555"/>
            <a:ext cx="4815688" cy="528727"/>
          </a:xfrm>
          <a:prstGeom prst="rect">
            <a:avLst/>
          </a:prstGeom>
          <a:noFill/>
          <a:ln/>
        </p:spPr>
        <p:txBody>
          <a:bodyPr wrap="square" lIns="0" tIns="0" rIns="0" bIns="0" rtlCol="0" anchor="t"/>
          <a:lstStyle/>
          <a:p>
            <a:pPr indent="0" marL="0">
              <a:buNone/>
            </a:pPr>
            <a:r>
              <a:rPr lang="el-GR" altLang="en-US" sz="1220" b="1" dirty="0">
                <a:solidFill>
                  <a:srgbClr val="16602D"/>
                </a:solidFill>
                <a:latin typeface="Calibri" pitchFamily="34" charset="0"/>
                <a:ea typeface="Calibri" pitchFamily="34" charset="-122"/>
                <a:cs typeface="Calibri" pitchFamily="34" charset="-120"/>
              </a:rPr>
              <a:t>Επικάλυψη</a:t>
            </a:r>
            <a:endParaRPr lang="el-GR" sz="1220" dirty="0"/>
          </a:p>
          <a:p>
            <a:pPr indent="0" marL="0">
              <a:buNone/>
            </a:pPr>
            <a:r>
              <a:rPr lang="el-GR" altLang="en-US" sz="1220" dirty="0">
                <a:solidFill>
                  <a:srgbClr val="1B2420"/>
                </a:solidFill>
                <a:latin typeface="Calibri" pitchFamily="34" charset="0"/>
                <a:ea typeface="Calibri" pitchFamily="34" charset="-122"/>
                <a:cs typeface="Calibri" pitchFamily="34" charset="-120"/>
              </a:rPr>
              <a:t>Τουλάχιστον 80% (αροτραία σε επίπεδο έδαφος)</a:t>
            </a:r>
            <a:endParaRPr lang="el-GR" sz="1220" dirty="0"/>
          </a:p>
        </p:txBody>
      </p:sp>
      <p:sp>
        <p:nvSpPr>
          <p:cNvPr id="24" name="Text 21"/>
          <p:cNvSpPr txBox="1"/>
          <p:nvPr/>
        </p:nvSpPr>
        <p:spPr>
          <a:xfrm>
            <a:off x="6553048" y="4557495"/>
            <a:ext cx="4815688" cy="528727"/>
          </a:xfrm>
          <a:prstGeom prst="rect">
            <a:avLst/>
          </a:prstGeom>
          <a:noFill/>
          <a:ln/>
        </p:spPr>
        <p:txBody>
          <a:bodyPr wrap="square" lIns="0" tIns="0" rIns="0" bIns="0" rtlCol="0" anchor="t"/>
          <a:lstStyle/>
          <a:p>
            <a:pPr indent="0" marL="0">
              <a:buNone/>
            </a:pPr>
            <a:r>
              <a:rPr lang="el-GR" altLang="en-US" sz="1220" b="1" dirty="0">
                <a:solidFill>
                  <a:srgbClr val="16602D"/>
                </a:solidFill>
                <a:latin typeface="Calibri" pitchFamily="34" charset="0"/>
                <a:ea typeface="Calibri" pitchFamily="34" charset="-122"/>
                <a:cs typeface="Calibri" pitchFamily="34" charset="-120"/>
              </a:rPr>
              <a:t>Εφαρμογή</a:t>
            </a:r>
            <a:endParaRPr lang="el-GR" sz="1220" dirty="0"/>
          </a:p>
          <a:p>
            <a:pPr indent="0" marL="0">
              <a:buNone/>
            </a:pPr>
            <a:r>
              <a:rPr lang="el-GR" altLang="en-US" sz="1220" dirty="0">
                <a:solidFill>
                  <a:srgbClr val="1B2420"/>
                </a:solidFill>
                <a:latin typeface="Calibri" pitchFamily="34" charset="0"/>
                <a:ea typeface="Calibri" pitchFamily="34" charset="-122"/>
                <a:cs typeface="Calibri" pitchFamily="34" charset="-120"/>
              </a:rPr>
              <a:t>Επίγειο μηχάνημα· ο αεροψεκασμός απαγορεύεται κατά κανόνα</a:t>
            </a:r>
            <a:endParaRPr lang="el-GR" sz="1220" dirty="0"/>
          </a:p>
        </p:txBody>
      </p:sp>
      <p:sp>
        <p:nvSpPr>
          <p:cNvPr id="25" name="Text 22"/>
          <p:cNvSpPr txBox="1"/>
          <p:nvPr/>
        </p:nvSpPr>
        <p:spPr>
          <a:xfrm>
            <a:off x="6553048" y="5116434"/>
            <a:ext cx="4815688" cy="528727"/>
          </a:xfrm>
          <a:prstGeom prst="rect">
            <a:avLst/>
          </a:prstGeom>
          <a:noFill/>
          <a:ln/>
        </p:spPr>
        <p:txBody>
          <a:bodyPr wrap="square" lIns="0" tIns="0" rIns="0" bIns="0" rtlCol="0" anchor="t"/>
          <a:lstStyle/>
          <a:p>
            <a:pPr indent="0" marL="0">
              <a:buNone/>
            </a:pPr>
            <a:r>
              <a:rPr lang="el-GR" altLang="en-US" sz="1220" b="1" dirty="0">
                <a:solidFill>
                  <a:srgbClr val="16602D"/>
                </a:solidFill>
                <a:latin typeface="Calibri" pitchFamily="34" charset="0"/>
                <a:ea typeface="Calibri" pitchFamily="34" charset="-122"/>
                <a:cs typeface="Calibri" pitchFamily="34" charset="-120"/>
              </a:rPr>
              <a:t>Θέση στην ΕΕ</a:t>
            </a:r>
            <a:endParaRPr lang="el-GR" sz="1220" dirty="0"/>
          </a:p>
          <a:p>
            <a:pPr indent="0" marL="0">
              <a:buNone/>
            </a:pPr>
            <a:r>
              <a:rPr lang="el-GR" altLang="en-US" sz="1220" dirty="0">
                <a:solidFill>
                  <a:srgbClr val="1B2420"/>
                </a:solidFill>
                <a:latin typeface="Calibri" pitchFamily="34" charset="0"/>
                <a:ea typeface="Calibri" pitchFamily="34" charset="-122"/>
                <a:cs typeface="Calibri" pitchFamily="34" charset="-120"/>
              </a:rPr>
              <a:t>Η Ελλάδα έχει το 80% της έκτασης και παραγωγής βαμβακιού της ΕΕ</a:t>
            </a:r>
            <a:endParaRPr lang="el-GR" sz="122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E6F3EA"/>
          </a:solidFill>
          <a:ln w="6350">
            <a:solidFill>
              <a:srgbClr val="E6F3EA"/>
            </a:solidFill>
            <a:prstDash val="solid"/>
          </a:ln>
        </p:spPr>
      </p:sp>
      <p:sp>
        <p:nvSpPr>
          <p:cNvPr id="3" name="Text 1"/>
          <p:cNvSpPr txBox="1"/>
          <p:nvPr/>
        </p:nvSpPr>
        <p:spPr>
          <a:xfrm>
            <a:off x="1097280" y="1808117"/>
            <a:ext cx="9997135" cy="226597"/>
          </a:xfrm>
          <a:prstGeom prst="rect">
            <a:avLst/>
          </a:prstGeom>
          <a:noFill/>
          <a:ln/>
        </p:spPr>
        <p:txBody>
          <a:bodyPr wrap="square" lIns="0" tIns="0" rIns="0" bIns="0" rtlCol="0" anchor="t"/>
          <a:lstStyle/>
          <a:p>
            <a:pPr indent="0" marL="0">
              <a:buNone/>
            </a:pPr>
            <a:r>
              <a:rPr lang="el-GR" altLang="en-US" sz="1170" b="1" spc="300" kern="0" dirty="0">
                <a:solidFill>
                  <a:srgbClr val="1F7A3A"/>
                </a:solidFill>
                <a:latin typeface="Calibri" pitchFamily="34" charset="0"/>
                <a:ea typeface="Calibri" pitchFamily="34" charset="-122"/>
                <a:cs typeface="Calibri" pitchFamily="34" charset="-120"/>
              </a:rPr>
              <a:t>ΝΑ ΘΥΜΑΣΤΕ</a:t>
            </a:r>
            <a:endParaRPr lang="el-GR" sz="1170" dirty="0"/>
          </a:p>
        </p:txBody>
      </p:sp>
      <p:sp>
        <p:nvSpPr>
          <p:cNvPr id="4" name="Text 2"/>
          <p:cNvSpPr txBox="1"/>
          <p:nvPr/>
        </p:nvSpPr>
        <p:spPr>
          <a:xfrm>
            <a:off x="1097280" y="2148012"/>
            <a:ext cx="9997135" cy="2417036"/>
          </a:xfrm>
          <a:prstGeom prst="rect">
            <a:avLst/>
          </a:prstGeom>
          <a:noFill/>
          <a:ln/>
        </p:spPr>
        <p:txBody>
          <a:bodyPr wrap="square" lIns="0" tIns="0" rIns="0" bIns="0" rtlCol="0" anchor="t">
            <a:normAutofit/>
          </a:bodyPr>
          <a:lstStyle/>
          <a:p>
            <a:pPr indent="0" marL="0">
              <a:buNone/>
            </a:pPr>
            <a:r>
              <a:rPr lang="el-GR" altLang="en-US" sz="3060" b="1" dirty="0">
                <a:solidFill>
                  <a:srgbClr val="0E3D1E"/>
                </a:solidFill>
                <a:latin typeface="Calibri" pitchFamily="34" charset="0"/>
                <a:ea typeface="Calibri" pitchFamily="34" charset="-122"/>
                <a:cs typeface="Calibri" pitchFamily="34" charset="-120"/>
              </a:rPr>
              <a:t>Πρώτα δείτε, επιβεβαιώστε, και εφαρμόστε μόνο όπου χρειάζεται. Μάθετε τον κανόνα πριν από την πτήση.</a:t>
            </a:r>
            <a:endParaRPr lang="el-GR" sz="3060" dirty="0"/>
          </a:p>
        </p:txBody>
      </p:sp>
      <p:sp>
        <p:nvSpPr>
          <p:cNvPr id="5" name="Text 3"/>
          <p:cNvSpPr txBox="1"/>
          <p:nvPr/>
        </p:nvSpPr>
        <p:spPr>
          <a:xfrm>
            <a:off x="1097280" y="4640580"/>
            <a:ext cx="9997135" cy="755324"/>
          </a:xfrm>
          <a:prstGeom prst="rect">
            <a:avLst/>
          </a:prstGeom>
          <a:noFill/>
          <a:ln/>
        </p:spPr>
        <p:txBody>
          <a:bodyPr wrap="square" lIns="0" tIns="0" rIns="0" bIns="0" rtlCol="0" anchor="t"/>
          <a:lstStyle/>
          <a:p>
            <a:pPr indent="0" marL="0">
              <a:buNone/>
            </a:pPr>
            <a:r>
              <a:rPr lang="el-GR" altLang="en-US" sz="1530" dirty="0">
                <a:solidFill>
                  <a:srgbClr val="3A4540"/>
                </a:solidFill>
                <a:latin typeface="Calibri" pitchFamily="34" charset="0"/>
                <a:ea typeface="Calibri" pitchFamily="34" charset="-122"/>
                <a:cs typeface="Calibri" pitchFamily="34" charset="-120"/>
              </a:rPr>
              <a:t>Η προσομοίωση είναι ασφαλής χώρος εξάσκησης· δεν αντικαθιστά την άδεια χειριστή και την πρακτική εκπαίδευση από εξουσιοδοτημένο φορέα.</a:t>
            </a:r>
            <a:endParaRPr lang="el-GR" sz="153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35</a:t>
            </a:r>
            <a:endParaRPr lang="el-GR"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1203858"/>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Αποστολή της ενότητας και αξιολόγηση</a:t>
            </a:r>
            <a:endParaRPr lang="el-GR" sz="2700" dirty="0"/>
          </a:p>
        </p:txBody>
      </p:sp>
      <p:sp>
        <p:nvSpPr>
          <p:cNvPr id="3" name="Shape 1"/>
          <p:cNvSpPr/>
          <p:nvPr/>
        </p:nvSpPr>
        <p:spPr>
          <a:xfrm>
            <a:off x="548640" y="1959182"/>
            <a:ext cx="3515258" cy="3247892"/>
          </a:xfrm>
          <a:prstGeom prst="roundRect">
            <a:avLst>
              <a:gd name="adj" fmla="val 337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4" name="Shape 2"/>
          <p:cNvSpPr/>
          <p:nvPr/>
        </p:nvSpPr>
        <p:spPr>
          <a:xfrm>
            <a:off x="826554" y="2148012"/>
            <a:ext cx="468301" cy="468301"/>
          </a:xfrm>
          <a:prstGeom prst="ellipse">
            <a:avLst/>
          </a:prstGeom>
          <a:solidFill>
            <a:srgbClr val="E6F3EA"/>
          </a:solidFill>
          <a:ln w="12700">
            <a:solidFill>
              <a:srgbClr val="E6F3EA"/>
            </a:solidFill>
            <a:prstDash val="solid"/>
          </a:ln>
        </p:spPr>
      </p:sp>
      <p:sp>
        <p:nvSpPr>
          <p:cNvPr id="5" name="Text 3"/>
          <p:cNvSpPr txBox="1"/>
          <p:nvPr/>
        </p:nvSpPr>
        <p:spPr>
          <a:xfrm>
            <a:off x="826554" y="2148012"/>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1</a:t>
            </a:r>
            <a:endParaRPr lang="el-GR" sz="1130" dirty="0"/>
          </a:p>
        </p:txBody>
      </p:sp>
      <p:sp>
        <p:nvSpPr>
          <p:cNvPr id="6" name="Text 4"/>
          <p:cNvSpPr txBox="1"/>
          <p:nvPr/>
        </p:nvSpPr>
        <p:spPr>
          <a:xfrm>
            <a:off x="777240" y="2714505"/>
            <a:ext cx="3058058" cy="468301"/>
          </a:xfrm>
          <a:prstGeom prst="rect">
            <a:avLst/>
          </a:prstGeom>
          <a:noFill/>
          <a:ln/>
        </p:spPr>
        <p:txBody>
          <a:bodyPr wrap="square" lIns="0" tIns="0" rIns="0" bIns="0" rtlCol="0" anchor="t">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Αποστολή Ασφαλούς Πτήσης</a:t>
            </a:r>
            <a:endParaRPr lang="el-GR" sz="1490" dirty="0"/>
          </a:p>
        </p:txBody>
      </p:sp>
      <p:sp>
        <p:nvSpPr>
          <p:cNvPr id="7" name="Text 5"/>
          <p:cNvSpPr txBox="1"/>
          <p:nvPr/>
        </p:nvSpPr>
        <p:spPr>
          <a:xfrm>
            <a:off x="777240" y="3182806"/>
            <a:ext cx="3058058" cy="1926075"/>
          </a:xfrm>
          <a:prstGeom prst="rect">
            <a:avLst/>
          </a:prstGeom>
          <a:noFill/>
          <a:ln/>
        </p:spPr>
        <p:txBody>
          <a:bodyPr wrap="square" lIns="0" tIns="0" rIns="0" bIns="0" rtlCol="0" anchor="t">
            <a:normAutofit/>
          </a:bodyPr>
          <a:lstStyle/>
          <a:p>
            <a:pPr indent="0" marL="0">
              <a:buNone/>
            </a:pPr>
            <a:r>
              <a:rPr lang="el-GR" altLang="en-US" sz="1530" dirty="0">
                <a:solidFill>
                  <a:srgbClr val="3A4540"/>
                </a:solidFill>
                <a:latin typeface="Calibri" pitchFamily="34" charset="0"/>
                <a:ea typeface="Calibri" pitchFamily="34" charset="-122"/>
                <a:cs typeface="Calibri" pitchFamily="34" charset="-120"/>
              </a:rPr>
              <a:t>Ολοκληρώστε τις τέσσερις συνεδρίες προσομοίωσης (ελεύθερη πτήση, ψεκασμός, χαρτογράφηση, αποστολή AR) με τουλάχιστον 70%.</a:t>
            </a:r>
            <a:endParaRPr lang="el-GR" sz="1530" dirty="0"/>
          </a:p>
        </p:txBody>
      </p:sp>
      <p:sp>
        <p:nvSpPr>
          <p:cNvPr id="8" name="Shape 6"/>
          <p:cNvSpPr/>
          <p:nvPr/>
        </p:nvSpPr>
        <p:spPr>
          <a:xfrm>
            <a:off x="4338218" y="1959182"/>
            <a:ext cx="3515258" cy="3247892"/>
          </a:xfrm>
          <a:prstGeom prst="roundRect">
            <a:avLst>
              <a:gd name="adj" fmla="val 337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9" name="Shape 7"/>
          <p:cNvSpPr/>
          <p:nvPr/>
        </p:nvSpPr>
        <p:spPr>
          <a:xfrm>
            <a:off x="4616132" y="2148012"/>
            <a:ext cx="468301" cy="468301"/>
          </a:xfrm>
          <a:prstGeom prst="ellipse">
            <a:avLst/>
          </a:prstGeom>
          <a:solidFill>
            <a:srgbClr val="FBF1DC"/>
          </a:solidFill>
          <a:ln w="12700">
            <a:solidFill>
              <a:srgbClr val="FBF1DC"/>
            </a:solidFill>
            <a:prstDash val="solid"/>
          </a:ln>
        </p:spPr>
      </p:sp>
      <p:sp>
        <p:nvSpPr>
          <p:cNvPr id="10" name="Text 8"/>
          <p:cNvSpPr txBox="1"/>
          <p:nvPr/>
        </p:nvSpPr>
        <p:spPr>
          <a:xfrm>
            <a:off x="4616132" y="2148012"/>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2</a:t>
            </a:r>
            <a:endParaRPr lang="el-GR" sz="1130" dirty="0"/>
          </a:p>
        </p:txBody>
      </p:sp>
      <p:sp>
        <p:nvSpPr>
          <p:cNvPr id="11" name="Text 9"/>
          <p:cNvSpPr txBox="1"/>
          <p:nvPr/>
        </p:nvSpPr>
        <p:spPr>
          <a:xfrm>
            <a:off x="4566818" y="2714505"/>
            <a:ext cx="3058058" cy="468301"/>
          </a:xfrm>
          <a:prstGeom prst="rect">
            <a:avLst/>
          </a:prstGeom>
          <a:noFill/>
          <a:ln/>
        </p:spPr>
        <p:txBody>
          <a:bodyPr wrap="square" lIns="0" tIns="0" rIns="0" bIns="0" rtlCol="0" anchor="t">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Τελικό τεστ</a:t>
            </a:r>
            <a:endParaRPr lang="el-GR" sz="1490" dirty="0"/>
          </a:p>
        </p:txBody>
      </p:sp>
      <p:sp>
        <p:nvSpPr>
          <p:cNvPr id="12" name="Text 10"/>
          <p:cNvSpPr txBox="1"/>
          <p:nvPr/>
        </p:nvSpPr>
        <p:spPr>
          <a:xfrm>
            <a:off x="4566818" y="3182806"/>
            <a:ext cx="3058058" cy="1926075"/>
          </a:xfrm>
          <a:prstGeom prst="rect">
            <a:avLst/>
          </a:prstGeom>
          <a:noFill/>
          <a:ln/>
        </p:spPr>
        <p:txBody>
          <a:bodyPr wrap="square" lIns="0" tIns="0" rIns="0" bIns="0" rtlCol="0" anchor="t">
            <a:normAutofit/>
          </a:bodyPr>
          <a:lstStyle/>
          <a:p>
            <a:pPr indent="0" marL="0">
              <a:buNone/>
            </a:pPr>
            <a:r>
              <a:rPr lang="el-GR" altLang="en-US" sz="1530" dirty="0">
                <a:solidFill>
                  <a:srgbClr val="3A4540"/>
                </a:solidFill>
                <a:latin typeface="Calibri" pitchFamily="34" charset="0"/>
                <a:ea typeface="Calibri" pitchFamily="34" charset="-122"/>
                <a:cs typeface="Calibri" pitchFamily="34" charset="-120"/>
              </a:rPr>
              <a:t>15 ερωτήσεις, 20 λεπτά, βάση 70. Ερωτήσεις μίας και πολλαπλής επιλογής και σωστού-λάθους.</a:t>
            </a:r>
            <a:endParaRPr lang="el-GR" sz="1530" dirty="0"/>
          </a:p>
        </p:txBody>
      </p:sp>
      <p:sp>
        <p:nvSpPr>
          <p:cNvPr id="13" name="Shape 11"/>
          <p:cNvSpPr/>
          <p:nvPr/>
        </p:nvSpPr>
        <p:spPr>
          <a:xfrm>
            <a:off x="8127797" y="1959182"/>
            <a:ext cx="3515258" cy="3247892"/>
          </a:xfrm>
          <a:prstGeom prst="roundRect">
            <a:avLst>
              <a:gd name="adj" fmla="val 337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4" name="Shape 12"/>
          <p:cNvSpPr/>
          <p:nvPr/>
        </p:nvSpPr>
        <p:spPr>
          <a:xfrm>
            <a:off x="8405710" y="2148012"/>
            <a:ext cx="468301" cy="468301"/>
          </a:xfrm>
          <a:prstGeom prst="ellipse">
            <a:avLst/>
          </a:prstGeom>
          <a:solidFill>
            <a:srgbClr val="E2F2F6"/>
          </a:solidFill>
          <a:ln w="12700">
            <a:solidFill>
              <a:srgbClr val="E2F2F6"/>
            </a:solidFill>
            <a:prstDash val="solid"/>
          </a:ln>
        </p:spPr>
      </p:sp>
      <p:sp>
        <p:nvSpPr>
          <p:cNvPr id="15" name="Text 13"/>
          <p:cNvSpPr txBox="1"/>
          <p:nvPr/>
        </p:nvSpPr>
        <p:spPr>
          <a:xfrm>
            <a:off x="8405710" y="2148012"/>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3</a:t>
            </a:r>
            <a:endParaRPr lang="el-GR" sz="1130" dirty="0"/>
          </a:p>
        </p:txBody>
      </p:sp>
      <p:sp>
        <p:nvSpPr>
          <p:cNvPr id="16" name="Text 14"/>
          <p:cNvSpPr txBox="1"/>
          <p:nvPr/>
        </p:nvSpPr>
        <p:spPr>
          <a:xfrm>
            <a:off x="8356397" y="2714505"/>
            <a:ext cx="3058058" cy="468301"/>
          </a:xfrm>
          <a:prstGeom prst="rect">
            <a:avLst/>
          </a:prstGeom>
          <a:noFill/>
          <a:ln/>
        </p:spPr>
        <p:txBody>
          <a:bodyPr wrap="square" lIns="0" tIns="0" rIns="0" bIns="0" rtlCol="0" anchor="t">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Υποχρεωτικές δραστηριότητες</a:t>
            </a:r>
            <a:endParaRPr lang="el-GR" sz="1490" dirty="0"/>
          </a:p>
        </p:txBody>
      </p:sp>
      <p:sp>
        <p:nvSpPr>
          <p:cNvPr id="17" name="Text 15"/>
          <p:cNvSpPr txBox="1"/>
          <p:nvPr/>
        </p:nvSpPr>
        <p:spPr>
          <a:xfrm>
            <a:off x="8356397" y="3182806"/>
            <a:ext cx="3058058" cy="1926075"/>
          </a:xfrm>
          <a:prstGeom prst="rect">
            <a:avLst/>
          </a:prstGeom>
          <a:noFill/>
          <a:ln/>
        </p:spPr>
        <p:txBody>
          <a:bodyPr wrap="square" lIns="0" tIns="0" rIns="0" bIns="0" rtlCol="0" anchor="t">
            <a:normAutofit/>
          </a:bodyPr>
          <a:lstStyle/>
          <a:p>
            <a:pPr indent="0" marL="0">
              <a:buNone/>
            </a:pPr>
            <a:r>
              <a:rPr lang="el-GR" altLang="en-US" sz="1530" dirty="0">
                <a:solidFill>
                  <a:srgbClr val="3A4540"/>
                </a:solidFill>
                <a:latin typeface="Calibri" pitchFamily="34" charset="0"/>
                <a:ea typeface="Calibri" pitchFamily="34" charset="-122"/>
                <a:cs typeface="Calibri" pitchFamily="34" charset="-120"/>
              </a:rPr>
              <a:t>Οι 21 διαδραστικές δραστηριότητες των μαθημάτων είναι μέρος της αποστολής. Οι προσομοιώσεις επαναλαμβάνονται· μετρά το καλύτερο αποτέλεσμα.</a:t>
            </a:r>
            <a:endParaRPr lang="el-GR" sz="1530" dirty="0"/>
          </a:p>
        </p:txBody>
      </p:sp>
      <p:sp>
        <p:nvSpPr>
          <p:cNvPr id="18" name="Text 1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36</a:t>
            </a:r>
            <a:endParaRPr lang="el-GR"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ΟΙ ΠΗΓΕΣ ΤΩΝ ΣΤΟΙΧΕΙΩΝ ΚΑΙ ΑΡΙΘΜΩΝ ΤΗΣ ΠΑΡΟΥΣΙΑΣΗΣ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Πηγές (1/2)</a:t>
            </a:r>
            <a:endParaRPr lang="el-GR" sz="2700" dirty="0"/>
          </a:p>
        </p:txBody>
      </p:sp>
      <p:sp>
        <p:nvSpPr>
          <p:cNvPr id="4" name="Text 2"/>
          <p:cNvSpPr txBox="1"/>
          <p:nvPr/>
        </p:nvSpPr>
        <p:spPr>
          <a:xfrm>
            <a:off x="548640" y="2231098"/>
            <a:ext cx="5410048" cy="3618000"/>
          </a:xfrm>
          <a:prstGeom prst="rect">
            <a:avLst/>
          </a:prstGeom>
          <a:noFill/>
          <a:ln/>
        </p:spPr>
        <p:txBody>
          <a:bodyPr wrap="square" lIns="0" tIns="0" rIns="0" bIns="0" rtlCol="0" anchor="t">
            <a:normAutofit/>
          </a:bodyPr>
          <a:lstStyle/>
          <a:p>
            <a:pPr marL="342900" indent="-342900">
              <a:spcAft>
                <a:spcPts val="413"/>
              </a:spcAft>
              <a:buSzPct val="100000"/>
              <a:buFont typeface="+mj-lt"/>
              <a:buAutoNum type="arabicPeriod" startAt="1"/>
            </a:pPr>
            <a:r>
              <a:rPr lang="el-GR" altLang="en-US" sz="1040" dirty="0">
                <a:solidFill>
                  <a:srgbClr val="3A4540"/>
                </a:solidFill>
                <a:latin typeface="Calibri" pitchFamily="34" charset="0"/>
                <a:ea typeface="Calibri" pitchFamily="34" charset="-122"/>
                <a:cs typeface="Calibri" pitchFamily="34" charset="-120"/>
              </a:rPr>
              <a:t>FAO και ITU (2018). E-agriculture in Action: Drones for Agriculture. https://www.fao.org/e-agriculture/news/new-publication-fao-itu-e-agriculture-action-drones-agriculture</a:t>
            </a:r>
            <a:endParaRPr lang="el-GR" sz="1040" dirty="0"/>
          </a:p>
          <a:p>
            <a:pPr marL="342900" indent="-342900">
              <a:spcAft>
                <a:spcPts val="413"/>
              </a:spcAft>
              <a:buSzPct val="100000"/>
              <a:buFont typeface="+mj-lt"/>
              <a:buAutoNum type="arabicPeriod" startAt="1"/>
            </a:pPr>
            <a:r>
              <a:rPr lang="el-GR" altLang="en-US" sz="1040" dirty="0">
                <a:solidFill>
                  <a:srgbClr val="3A4540"/>
                </a:solidFill>
                <a:latin typeface="Calibri" pitchFamily="34" charset="0"/>
                <a:ea typeface="Calibri" pitchFamily="34" charset="-122"/>
                <a:cs typeface="Calibri" pitchFamily="34" charset="-120"/>
              </a:rPr>
              <a:t>OECD (2021). Report on the State of the Knowledge: Literature Review on Unmanned Aerial Spray Systems in Agriculture. Series on Pesticides No. 105. https://doi.org/10.1787/9240f8eb-en</a:t>
            </a:r>
            <a:endParaRPr lang="el-GR" sz="1040" dirty="0"/>
          </a:p>
          <a:p>
            <a:pPr marL="342900" indent="-342900">
              <a:spcAft>
                <a:spcPts val="413"/>
              </a:spcAft>
              <a:buSzPct val="100000"/>
              <a:buFont typeface="+mj-lt"/>
              <a:buAutoNum type="arabicPeriod" startAt="1"/>
            </a:pPr>
            <a:r>
              <a:rPr lang="el-GR" altLang="en-US" sz="1040" dirty="0">
                <a:solidFill>
                  <a:srgbClr val="3A4540"/>
                </a:solidFill>
                <a:latin typeface="Calibri" pitchFamily="34" charset="0"/>
                <a:ea typeface="Calibri" pitchFamily="34" charset="-122"/>
                <a:cs typeface="Calibri" pitchFamily="34" charset="-120"/>
              </a:rPr>
              <a:t>DJI (2023). Agras T50/T25 User Manual v1.0. https://dl.djicdn.com/downloads/t50_t25/20240103/T50_T25_User_Manual_v1.0_EN.pdf</a:t>
            </a:r>
            <a:endParaRPr lang="el-GR" sz="1040" dirty="0"/>
          </a:p>
          <a:p>
            <a:pPr marL="342900" indent="-342900">
              <a:spcAft>
                <a:spcPts val="413"/>
              </a:spcAft>
              <a:buSzPct val="100000"/>
              <a:buFont typeface="+mj-lt"/>
              <a:buAutoNum type="arabicPeriod" startAt="1"/>
            </a:pPr>
            <a:r>
              <a:rPr lang="el-GR" altLang="en-US" sz="1040" dirty="0">
                <a:solidFill>
                  <a:srgbClr val="3A4540"/>
                </a:solidFill>
                <a:latin typeface="Calibri" pitchFamily="34" charset="0"/>
                <a:ea typeface="Calibri" pitchFamily="34" charset="-122"/>
                <a:cs typeface="Calibri" pitchFamily="34" charset="-120"/>
              </a:rPr>
              <a:t>DJI (χ.χ.). Mavic 3M: τεχνικά χαρακτηριστικά και συχνές ερωτήσεις. https://ag.dji.com/mavic-3-m/specs</a:t>
            </a:r>
            <a:endParaRPr lang="el-GR" sz="1040" dirty="0"/>
          </a:p>
          <a:p>
            <a:pPr marL="342900" indent="-342900">
              <a:spcAft>
                <a:spcPts val="413"/>
              </a:spcAft>
              <a:buSzPct val="100000"/>
              <a:buFont typeface="+mj-lt"/>
              <a:buAutoNum type="arabicPeriod" startAt="1"/>
            </a:pPr>
            <a:r>
              <a:rPr lang="el-GR" altLang="en-US" sz="1040" dirty="0">
                <a:solidFill>
                  <a:srgbClr val="3A4540"/>
                </a:solidFill>
                <a:latin typeface="Calibri" pitchFamily="34" charset="0"/>
                <a:ea typeface="Calibri" pitchFamily="34" charset="-122"/>
                <a:cs typeface="Calibri" pitchFamily="34" charset="-120"/>
              </a:rPr>
              <a:t>Wingtra (χ.χ.). WingtraOne Gen II: τεχνικά χαρακτηριστικά. https://wingtra.com/mapping-drone-wingtraone/technical-specifications/</a:t>
            </a:r>
            <a:endParaRPr lang="el-GR" sz="1040" dirty="0"/>
          </a:p>
          <a:p>
            <a:pPr marL="342900" indent="-342900">
              <a:spcAft>
                <a:spcPts val="413"/>
              </a:spcAft>
              <a:buSzPct val="100000"/>
              <a:buFont typeface="+mj-lt"/>
              <a:buAutoNum type="arabicPeriod" startAt="1"/>
            </a:pPr>
            <a:r>
              <a:rPr lang="el-GR" altLang="en-US" sz="1040" dirty="0">
                <a:solidFill>
                  <a:srgbClr val="3A4540"/>
                </a:solidFill>
                <a:latin typeface="Calibri" pitchFamily="34" charset="0"/>
                <a:ea typeface="Calibri" pitchFamily="34" charset="-122"/>
                <a:cs typeface="Calibri" pitchFamily="34" charset="-120"/>
              </a:rPr>
              <a:t>EagleNXT (χ.χ.). eBee X: τεχνικά χαρακτηριστικά. https://eaglenxt.com/products/drones/ebee-series/ebee-x/</a:t>
            </a:r>
            <a:endParaRPr lang="el-GR" sz="1040" dirty="0"/>
          </a:p>
          <a:p>
            <a:pPr marL="342900" indent="-342900">
              <a:spcAft>
                <a:spcPts val="413"/>
              </a:spcAft>
              <a:buSzPct val="100000"/>
              <a:buFont typeface="+mj-lt"/>
              <a:buAutoNum type="arabicPeriod" startAt="1"/>
            </a:pPr>
            <a:r>
              <a:rPr lang="el-GR" altLang="en-US" sz="1040" dirty="0">
                <a:solidFill>
                  <a:srgbClr val="3A4540"/>
                </a:solidFill>
                <a:latin typeface="Calibri" pitchFamily="34" charset="0"/>
                <a:ea typeface="Calibri" pitchFamily="34" charset="-122"/>
                <a:cs typeface="Calibri" pitchFamily="34" charset="-120"/>
              </a:rPr>
              <a:t>NASA Earth Observatory (χ.χ.). Measuring Vegetation (NDVI and EVI). https://science.nasa.gov/earth/earth-observatory/measuring-vegetation-ndvi-evi</a:t>
            </a:r>
            <a:endParaRPr lang="el-GR" sz="1040" dirty="0"/>
          </a:p>
          <a:p>
            <a:pPr marL="342900" indent="-342900">
              <a:spcAft>
                <a:spcPts val="413"/>
              </a:spcAft>
              <a:buSzPct val="100000"/>
              <a:buFont typeface="+mj-lt"/>
              <a:buAutoNum type="arabicPeriod" startAt="1"/>
            </a:pPr>
            <a:r>
              <a:rPr lang="el-GR" altLang="en-US" sz="1040" dirty="0">
                <a:solidFill>
                  <a:srgbClr val="3A4540"/>
                </a:solidFill>
                <a:latin typeface="Calibri" pitchFamily="34" charset="0"/>
                <a:ea typeface="Calibri" pitchFamily="34" charset="-122"/>
                <a:cs typeface="Calibri" pitchFamily="34" charset="-120"/>
              </a:rPr>
              <a:t>Hoffmann, H. κ.ά. (2016). Crop water stress maps for an entire growing season from visible and thermal UAV imagery. Biogeosciences, 13. https://bg.copernicus.org/articles/13/6545/2016/</a:t>
            </a:r>
            <a:endParaRPr lang="el-GR" sz="1040" dirty="0"/>
          </a:p>
          <a:p>
            <a:pPr marL="342900" indent="-342900">
              <a:spcAft>
                <a:spcPts val="413"/>
              </a:spcAft>
              <a:buSzPct val="100000"/>
              <a:buFont typeface="+mj-lt"/>
              <a:buAutoNum type="arabicPeriod" startAt="1"/>
            </a:pPr>
            <a:r>
              <a:rPr lang="el-GR" altLang="en-US" sz="1040" dirty="0">
                <a:solidFill>
                  <a:srgbClr val="3A4540"/>
                </a:solidFill>
                <a:latin typeface="Calibri" pitchFamily="34" charset="0"/>
                <a:ea typeface="Calibri" pitchFamily="34" charset="-122"/>
                <a:cs typeface="Calibri" pitchFamily="34" charset="-120"/>
              </a:rPr>
              <a:t>Torres-Sánchez, J. κ.ά. (2015). High-Throughput 3-D Monitoring of Agricultural-Tree Plantations with UAV Technology. PLoS ONE, 10(6). https://doi.org/10.1371/journal.pone.0130479</a:t>
            </a:r>
            <a:endParaRPr lang="el-GR" sz="1040" dirty="0"/>
          </a:p>
        </p:txBody>
      </p:sp>
      <p:sp>
        <p:nvSpPr>
          <p:cNvPr id="5" name="Text 3"/>
          <p:cNvSpPr txBox="1"/>
          <p:nvPr/>
        </p:nvSpPr>
        <p:spPr>
          <a:xfrm>
            <a:off x="6233008" y="2231098"/>
            <a:ext cx="5410048" cy="3618000"/>
          </a:xfrm>
          <a:prstGeom prst="rect">
            <a:avLst/>
          </a:prstGeom>
          <a:noFill/>
          <a:ln/>
        </p:spPr>
        <p:txBody>
          <a:bodyPr wrap="square" lIns="0" tIns="0" rIns="0" bIns="0" rtlCol="0" anchor="t">
            <a:normAutofit/>
          </a:bodyPr>
          <a:lstStyle/>
          <a:p>
            <a:pPr marL="342900" indent="-342900">
              <a:spcAft>
                <a:spcPts val="413"/>
              </a:spcAft>
              <a:buSzPct val="100000"/>
              <a:buFont typeface="+mj-lt"/>
              <a:buAutoNum type="arabicPeriod" startAt="10"/>
            </a:pPr>
            <a:r>
              <a:rPr lang="el-GR" altLang="en-US" sz="1040" dirty="0">
                <a:solidFill>
                  <a:srgbClr val="3A4540"/>
                </a:solidFill>
                <a:latin typeface="Calibri" pitchFamily="34" charset="0"/>
                <a:ea typeface="Calibri" pitchFamily="34" charset="-122"/>
                <a:cs typeface="Calibri" pitchFamily="34" charset="-120"/>
              </a:rPr>
              <a:t>Pix4D (χ.χ.). Selecting the image acquisition plan type. https://support.pix4d.com/hc/en-us/articles/202557459</a:t>
            </a:r>
            <a:endParaRPr lang="el-GR" sz="1040" dirty="0"/>
          </a:p>
          <a:p>
            <a:pPr marL="342900" indent="-342900">
              <a:spcAft>
                <a:spcPts val="413"/>
              </a:spcAft>
              <a:buSzPct val="100000"/>
              <a:buFont typeface="+mj-lt"/>
              <a:buAutoNum type="arabicPeriod" startAt="10"/>
            </a:pPr>
            <a:r>
              <a:rPr lang="el-GR" altLang="en-US" sz="1040" dirty="0">
                <a:solidFill>
                  <a:srgbClr val="3A4540"/>
                </a:solidFill>
                <a:latin typeface="Calibri" pitchFamily="34" charset="0"/>
                <a:ea typeface="Calibri" pitchFamily="34" charset="-122"/>
                <a:cs typeface="Calibri" pitchFamily="34" charset="-120"/>
              </a:rPr>
              <a:t>Joshi, D. κ.ά. (2026). Spray Drones: Benefits and Management Considerations. Kansas State University. https://agronomy.k-state.edu/eupdates/2026/issue-1107-june-11/spray_drones_benefits_management_considerations.html</a:t>
            </a:r>
            <a:endParaRPr lang="el-GR" sz="1040" dirty="0"/>
          </a:p>
          <a:p>
            <a:pPr marL="342900" indent="-342900">
              <a:spcAft>
                <a:spcPts val="413"/>
              </a:spcAft>
              <a:buSzPct val="100000"/>
              <a:buFont typeface="+mj-lt"/>
              <a:buAutoNum type="arabicPeriod" startAt="10"/>
            </a:pPr>
            <a:r>
              <a:rPr lang="el-GR" altLang="en-US" sz="1040" dirty="0">
                <a:solidFill>
                  <a:srgbClr val="3A4540"/>
                </a:solidFill>
                <a:latin typeface="Calibri" pitchFamily="34" charset="0"/>
                <a:ea typeface="Calibri" pitchFamily="34" charset="-122"/>
                <a:cs typeface="Calibri" pitchFamily="34" charset="-120"/>
              </a:rPr>
              <a:t>Yan, Y. κ.ά. (2023). Deposition and distribution of spray droplets in citrus orchards by plant protection drones. Frontiers in Plant Science, 14. https://doi.org/10.3389/fpls.2023.1303669</a:t>
            </a:r>
            <a:endParaRPr lang="el-GR" sz="1040" dirty="0"/>
          </a:p>
          <a:p>
            <a:pPr marL="342900" indent="-342900">
              <a:spcAft>
                <a:spcPts val="413"/>
              </a:spcAft>
              <a:buSzPct val="100000"/>
              <a:buFont typeface="+mj-lt"/>
              <a:buAutoNum type="arabicPeriod" startAt="10"/>
            </a:pPr>
            <a:r>
              <a:rPr lang="el-GR" altLang="en-US" sz="1040" dirty="0">
                <a:solidFill>
                  <a:srgbClr val="3A4540"/>
                </a:solidFill>
                <a:latin typeface="Calibri" pitchFamily="34" charset="0"/>
                <a:ea typeface="Calibri" pitchFamily="34" charset="-122"/>
                <a:cs typeface="Calibri" pitchFamily="34" charset="-120"/>
              </a:rPr>
              <a:t>SHGM (2026). İnsansız Hava Aracı Sistemleri Talimatı (SHT-İHA) [Οδηγία Συστημάτων ΣμηΕΑ της Τουρκίας]· ανακοίνωση 30.07.2026. https://web.shgm.gov.tr/documents/sivilhavacilik/files/mevzuat/sektorel/talimatlar/SHT-IHA(1).pdf</a:t>
            </a:r>
            <a:endParaRPr lang="el-GR" sz="1040" dirty="0"/>
          </a:p>
          <a:p>
            <a:pPr marL="342900" indent="-342900">
              <a:spcAft>
                <a:spcPts val="413"/>
              </a:spcAft>
              <a:buSzPct val="100000"/>
              <a:buFont typeface="+mj-lt"/>
              <a:buAutoNum type="arabicPeriod" startAt="10"/>
            </a:pPr>
            <a:r>
              <a:rPr lang="el-GR" altLang="en-US" sz="1040" dirty="0">
                <a:solidFill>
                  <a:srgbClr val="3A4540"/>
                </a:solidFill>
                <a:latin typeface="Calibri" pitchFamily="34" charset="0"/>
                <a:ea typeface="Calibri" pitchFamily="34" charset="-122"/>
                <a:cs typeface="Calibri" pitchFamily="34" charset="-120"/>
              </a:rPr>
              <a:t>Υπουργείο Γεωργίας και Δασών της Τουρκίας (2025). Bitki Koruma Ürünlerinin Uygulanması ve Denetimine İlişkin Yönetmelik. Επίσημη Εφημερίδα 13.12.2025, αρ. 33106. https://www.resmigazete.gov.tr/eskiler/2025/12/20251213-5.htm</a:t>
            </a:r>
            <a:endParaRPr lang="el-GR" sz="1040" dirty="0"/>
          </a:p>
          <a:p>
            <a:pPr marL="342900" indent="-342900">
              <a:spcAft>
                <a:spcPts val="413"/>
              </a:spcAft>
              <a:buSzPct val="100000"/>
              <a:buFont typeface="+mj-lt"/>
              <a:buAutoNum type="arabicPeriod" startAt="10"/>
            </a:pPr>
            <a:r>
              <a:rPr lang="el-GR" altLang="en-US" sz="1040" dirty="0">
                <a:solidFill>
                  <a:srgbClr val="3A4540"/>
                </a:solidFill>
                <a:latin typeface="Calibri" pitchFamily="34" charset="0"/>
                <a:ea typeface="Calibri" pitchFamily="34" charset="-122"/>
                <a:cs typeface="Calibri" pitchFamily="34" charset="-120"/>
              </a:rPr>
              <a:t>Ευρωπαϊκή Ένωση (2019). Εκτελεστικός Κανονισμός (ΕΕ) 2019/947, άρθρα 4-5. https://eur-lex.europa.eu/eli/reg_impl/2019/947/oj</a:t>
            </a:r>
            <a:endParaRPr lang="el-GR" sz="1040" dirty="0"/>
          </a:p>
          <a:p>
            <a:pPr marL="342900" indent="-342900">
              <a:spcAft>
                <a:spcPts val="413"/>
              </a:spcAft>
              <a:buSzPct val="100000"/>
              <a:buFont typeface="+mj-lt"/>
              <a:buAutoNum type="arabicPeriod" startAt="10"/>
            </a:pPr>
            <a:r>
              <a:rPr lang="el-GR" altLang="en-US" sz="1040" dirty="0">
                <a:solidFill>
                  <a:srgbClr val="3A4540"/>
                </a:solidFill>
                <a:latin typeface="Calibri" pitchFamily="34" charset="0"/>
                <a:ea typeface="Calibri" pitchFamily="34" charset="-122"/>
                <a:cs typeface="Calibri" pitchFamily="34" charset="-120"/>
              </a:rPr>
              <a:t>Ευρωπαϊκή Ένωση (2019). Κατ' εξουσιοδότηση Κανονισμός (ΕΕ) 2019/945 (κλάσεις C0-C4). https://eur-lex.europa.eu/eli/reg_del/2019/945/oj</a:t>
            </a:r>
            <a:endParaRPr lang="el-GR" sz="1040" dirty="0"/>
          </a:p>
          <a:p>
            <a:pPr marL="342900" indent="-342900">
              <a:spcAft>
                <a:spcPts val="413"/>
              </a:spcAft>
              <a:buSzPct val="100000"/>
              <a:buFont typeface="+mj-lt"/>
              <a:buAutoNum type="arabicPeriod" startAt="10"/>
            </a:pPr>
            <a:r>
              <a:rPr lang="el-GR" altLang="en-US" sz="1040" dirty="0">
                <a:solidFill>
                  <a:srgbClr val="3A4540"/>
                </a:solidFill>
                <a:latin typeface="Calibri" pitchFamily="34" charset="0"/>
                <a:ea typeface="Calibri" pitchFamily="34" charset="-122"/>
                <a:cs typeface="Calibri" pitchFamily="34" charset="-120"/>
              </a:rPr>
              <a:t>EASA (χ.χ.). Open category και Specific category. https://www.easa.europa.eu/en/domains/drones-air-mobility/operating-drone/specific-category-civil-drones</a:t>
            </a:r>
            <a:endParaRPr lang="el-GR" sz="104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37</a:t>
            </a:r>
            <a:endParaRPr lang="el-GR"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ΟΙ ΠΗΓΕΣ ΤΩΝ ΣΤΟΙΧΕΙΩΝ ΚΑΙ ΑΡΙΘΜΩΝ ΤΗΣ ΠΑΡΟΥΣΙΑΣΗΣ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Πηγές (2/2)</a:t>
            </a:r>
            <a:endParaRPr lang="el-GR" sz="2700" dirty="0"/>
          </a:p>
        </p:txBody>
      </p:sp>
      <p:sp>
        <p:nvSpPr>
          <p:cNvPr id="4" name="Text 2"/>
          <p:cNvSpPr txBox="1"/>
          <p:nvPr/>
        </p:nvSpPr>
        <p:spPr>
          <a:xfrm>
            <a:off x="548640" y="2231098"/>
            <a:ext cx="5410048" cy="3618000"/>
          </a:xfrm>
          <a:prstGeom prst="rect">
            <a:avLst/>
          </a:prstGeom>
          <a:noFill/>
          <a:ln/>
        </p:spPr>
        <p:txBody>
          <a:bodyPr wrap="square" lIns="0" tIns="0" rIns="0" bIns="0" rtlCol="0" anchor="t">
            <a:normAutofit/>
          </a:bodyPr>
          <a:lstStyle/>
          <a:p>
            <a:pPr marL="342900" indent="-342900">
              <a:spcAft>
                <a:spcPts val="413"/>
              </a:spcAft>
              <a:buSzPct val="100000"/>
              <a:buFont typeface="+mj-lt"/>
              <a:buAutoNum type="arabicPeriod" startAt="18"/>
            </a:pPr>
            <a:r>
              <a:rPr lang="el-GR" altLang="en-US" sz="1040" dirty="0">
                <a:solidFill>
                  <a:srgbClr val="3A4540"/>
                </a:solidFill>
                <a:latin typeface="Calibri" pitchFamily="34" charset="0"/>
                <a:ea typeface="Calibri" pitchFamily="34" charset="-122"/>
                <a:cs typeface="Calibri" pitchFamily="34" charset="-120"/>
              </a:rPr>
              <a:t>Ευρωπαϊκή Ένωση (2009). Οδηγία 2009/128/ΕΚ, άρθρα 3 και 9. https://eur-lex.europa.eu/eli/dir/2009/128/oj</a:t>
            </a:r>
            <a:endParaRPr lang="el-GR" sz="1040" dirty="0"/>
          </a:p>
          <a:p>
            <a:pPr marL="342900" indent="-342900">
              <a:spcAft>
                <a:spcPts val="413"/>
              </a:spcAft>
              <a:buSzPct val="100000"/>
              <a:buFont typeface="+mj-lt"/>
              <a:buAutoNum type="arabicPeriod" startAt="18"/>
            </a:pPr>
            <a:r>
              <a:rPr lang="el-GR" altLang="en-US" sz="1040" dirty="0">
                <a:solidFill>
                  <a:srgbClr val="3A4540"/>
                </a:solidFill>
                <a:latin typeface="Calibri" pitchFamily="34" charset="0"/>
                <a:ea typeface="Calibri" pitchFamily="34" charset="-122"/>
                <a:cs typeface="Calibri" pitchFamily="34" charset="-120"/>
              </a:rPr>
              <a:t>Ελληνική Δημοκρατία (2012). Νόμος 4036/2012 (ΦΕΚ Α' 8), άρθρο 23. https://www.e-nomothesia.gr/kat-periballon/n-4036-2012.html</a:t>
            </a:r>
            <a:endParaRPr lang="el-GR" sz="1040" dirty="0"/>
          </a:p>
          <a:p>
            <a:pPr marL="342900" indent="-342900">
              <a:spcAft>
                <a:spcPts val="413"/>
              </a:spcAft>
              <a:buSzPct val="100000"/>
              <a:buFont typeface="+mj-lt"/>
              <a:buAutoNum type="arabicPeriod" startAt="18"/>
            </a:pPr>
            <a:r>
              <a:rPr lang="el-GR" altLang="en-US" sz="1040" dirty="0">
                <a:solidFill>
                  <a:srgbClr val="3A4540"/>
                </a:solidFill>
                <a:latin typeface="Calibri" pitchFamily="34" charset="0"/>
                <a:ea typeface="Calibri" pitchFamily="34" charset="-122"/>
                <a:cs typeface="Calibri" pitchFamily="34" charset="-120"/>
              </a:rPr>
              <a:t>ΚΕΑ Ημαθίας (2024). Απαγόρευση ψεκασμού φυτοπροστατευτικών προϊόντων με ΣμηΕΑ-Drones. https://www.keaimathias.gr/news/apagoreysi-psekasmoy-fytoprostateyti/</a:t>
            </a:r>
            <a:endParaRPr lang="el-GR" sz="1040" dirty="0"/>
          </a:p>
          <a:p>
            <a:pPr marL="342900" indent="-342900">
              <a:spcAft>
                <a:spcPts val="413"/>
              </a:spcAft>
              <a:buSzPct val="100000"/>
              <a:buFont typeface="+mj-lt"/>
              <a:buAutoNum type="arabicPeriod" startAt="18"/>
            </a:pPr>
            <a:r>
              <a:rPr lang="el-GR" altLang="en-US" sz="1040" dirty="0">
                <a:solidFill>
                  <a:srgbClr val="3A4540"/>
                </a:solidFill>
                <a:latin typeface="Calibri" pitchFamily="34" charset="0"/>
                <a:ea typeface="Calibri" pitchFamily="34" charset="-122"/>
                <a:cs typeface="Calibri" pitchFamily="34" charset="-120"/>
              </a:rPr>
              <a:t>ΑΠΑ/HCAA (2026). Where you are allowed to fly a UAS in Greece (αρχειοθετημένο, 15.03.2026). https://web.archive.org/web/20260315000158/https://hcaa.gov.gr/el/where-you-are-allowed-fly-uas-greece</a:t>
            </a:r>
            <a:endParaRPr lang="el-GR" sz="1040" dirty="0"/>
          </a:p>
          <a:p>
            <a:pPr marL="342900" indent="-342900">
              <a:spcAft>
                <a:spcPts val="413"/>
              </a:spcAft>
              <a:buSzPct val="100000"/>
              <a:buFont typeface="+mj-lt"/>
              <a:buAutoNum type="arabicPeriod" startAt="18"/>
            </a:pPr>
            <a:r>
              <a:rPr lang="el-GR" altLang="en-US" sz="1040" dirty="0">
                <a:solidFill>
                  <a:srgbClr val="3A4540"/>
                </a:solidFill>
                <a:latin typeface="Calibri" pitchFamily="34" charset="0"/>
                <a:ea typeface="Calibri" pitchFamily="34" charset="-122"/>
                <a:cs typeface="Calibri" pitchFamily="34" charset="-120"/>
              </a:rPr>
              <a:t>Milgram, P. και Kishino, F. (1994). A Taxonomy of Mixed Reality Visual Displays. IEICE Trans., E77-D(12). https://www.alice.id.tue.nl/references/milgram-kishino-1994.pdf</a:t>
            </a:r>
            <a:endParaRPr lang="el-GR" sz="1040" dirty="0"/>
          </a:p>
          <a:p>
            <a:pPr marL="342900" indent="-342900">
              <a:spcAft>
                <a:spcPts val="413"/>
              </a:spcAft>
              <a:buSzPct val="100000"/>
              <a:buFont typeface="+mj-lt"/>
              <a:buAutoNum type="arabicPeriod" startAt="18"/>
            </a:pPr>
            <a:r>
              <a:rPr lang="el-GR" altLang="en-US" sz="1040" dirty="0">
                <a:solidFill>
                  <a:srgbClr val="3A4540"/>
                </a:solidFill>
                <a:latin typeface="Calibri" pitchFamily="34" charset="0"/>
                <a:ea typeface="Calibri" pitchFamily="34" charset="-122"/>
                <a:cs typeface="Calibri" pitchFamily="34" charset="-120"/>
              </a:rPr>
              <a:t>Google (χ.χ.). ARCore: Fundamental concepts. https://developers.google.com/ar/develop/fundamentals</a:t>
            </a:r>
            <a:endParaRPr lang="el-GR" sz="1040" dirty="0"/>
          </a:p>
          <a:p>
            <a:pPr marL="342900" indent="-342900">
              <a:spcAft>
                <a:spcPts val="413"/>
              </a:spcAft>
              <a:buSzPct val="100000"/>
              <a:buFont typeface="+mj-lt"/>
              <a:buAutoNum type="arabicPeriod" startAt="18"/>
            </a:pPr>
            <a:r>
              <a:rPr lang="el-GR" altLang="en-US" sz="1040" dirty="0">
                <a:solidFill>
                  <a:srgbClr val="3A4540"/>
                </a:solidFill>
                <a:latin typeface="Calibri" pitchFamily="34" charset="0"/>
                <a:ea typeface="Calibri" pitchFamily="34" charset="-122"/>
                <a:cs typeface="Calibri" pitchFamily="34" charset="-120"/>
              </a:rPr>
              <a:t>W3C (2025). WebXR Augmented Reality Module, Level 1· WebXR Hit Test Module. https://www.w3.org/TR/webxr-ar-module-1/</a:t>
            </a:r>
            <a:endParaRPr lang="el-GR" sz="1040" dirty="0"/>
          </a:p>
          <a:p>
            <a:pPr marL="342900" indent="-342900">
              <a:spcAft>
                <a:spcPts val="413"/>
              </a:spcAft>
              <a:buSzPct val="100000"/>
              <a:buFont typeface="+mj-lt"/>
              <a:buAutoNum type="arabicPeriod" startAt="18"/>
            </a:pPr>
            <a:r>
              <a:rPr lang="el-GR" altLang="en-US" sz="1040" dirty="0">
                <a:solidFill>
                  <a:srgbClr val="3A4540"/>
                </a:solidFill>
                <a:latin typeface="Calibri" pitchFamily="34" charset="0"/>
                <a:ea typeface="Calibri" pitchFamily="34" charset="-122"/>
                <a:cs typeface="Calibri" pitchFamily="34" charset="-120"/>
              </a:rPr>
              <a:t>caniuse.com (2026). WebXR Device API. https://caniuse.com/webxr</a:t>
            </a:r>
            <a:endParaRPr lang="el-GR" sz="1040" dirty="0"/>
          </a:p>
        </p:txBody>
      </p:sp>
      <p:sp>
        <p:nvSpPr>
          <p:cNvPr id="5" name="Text 3"/>
          <p:cNvSpPr txBox="1"/>
          <p:nvPr/>
        </p:nvSpPr>
        <p:spPr>
          <a:xfrm>
            <a:off x="6233008" y="2231098"/>
            <a:ext cx="5410048" cy="3618000"/>
          </a:xfrm>
          <a:prstGeom prst="rect">
            <a:avLst/>
          </a:prstGeom>
          <a:noFill/>
          <a:ln/>
        </p:spPr>
        <p:txBody>
          <a:bodyPr wrap="square" lIns="0" tIns="0" rIns="0" bIns="0" rtlCol="0" anchor="t">
            <a:normAutofit/>
          </a:bodyPr>
          <a:lstStyle/>
          <a:p>
            <a:pPr marL="342900" indent="-342900">
              <a:spcAft>
                <a:spcPts val="413"/>
              </a:spcAft>
              <a:buSzPct val="100000"/>
              <a:buFont typeface="+mj-lt"/>
              <a:buAutoNum type="arabicPeriod" startAt="26"/>
            </a:pPr>
            <a:r>
              <a:rPr lang="el-GR" altLang="en-US" sz="1040" dirty="0">
                <a:solidFill>
                  <a:srgbClr val="3A4540"/>
                </a:solidFill>
                <a:latin typeface="Calibri" pitchFamily="34" charset="0"/>
                <a:ea typeface="Calibri" pitchFamily="34" charset="-122"/>
                <a:cs typeface="Calibri" pitchFamily="34" charset="-120"/>
              </a:rPr>
              <a:t>Garzón, J. και Acevedo, J. (2019). Meta-analysis of the impact of Augmented Reality on students' learning gains. Educational Research Review, 27. https://doi.org/10.1016/j.edurev.2019.04.001</a:t>
            </a:r>
            <a:endParaRPr lang="el-GR" sz="1040" dirty="0"/>
          </a:p>
          <a:p>
            <a:pPr marL="342900" indent="-342900">
              <a:spcAft>
                <a:spcPts val="413"/>
              </a:spcAft>
              <a:buSzPct val="100000"/>
              <a:buFont typeface="+mj-lt"/>
              <a:buAutoNum type="arabicPeriod" startAt="26"/>
            </a:pPr>
            <a:r>
              <a:rPr lang="el-GR" altLang="en-US" sz="1040" dirty="0">
                <a:solidFill>
                  <a:srgbClr val="3A4540"/>
                </a:solidFill>
                <a:latin typeface="Calibri" pitchFamily="34" charset="0"/>
                <a:ea typeface="Calibri" pitchFamily="34" charset="-122"/>
                <a:cs typeface="Calibri" pitchFamily="34" charset="-120"/>
              </a:rPr>
              <a:t>Yilmaz, Z. A. και Batdı, V. (2021). Meta-Analysis of the Use of Augmented Reality Applications in Science Teaching. Journal of Science Learning, 4(3). https://files.eric.ed.gov/fulltext/EJ1307184.pdf</a:t>
            </a:r>
            <a:endParaRPr lang="el-GR" sz="1040" dirty="0"/>
          </a:p>
          <a:p>
            <a:pPr marL="342900" indent="-342900">
              <a:spcAft>
                <a:spcPts val="413"/>
              </a:spcAft>
              <a:buSzPct val="100000"/>
              <a:buFont typeface="+mj-lt"/>
              <a:buAutoNum type="arabicPeriod" startAt="26"/>
            </a:pPr>
            <a:r>
              <a:rPr lang="el-GR" altLang="en-US" sz="1040" dirty="0">
                <a:solidFill>
                  <a:srgbClr val="3A4540"/>
                </a:solidFill>
                <a:latin typeface="Calibri" pitchFamily="34" charset="0"/>
                <a:ea typeface="Calibri" pitchFamily="34" charset="-122"/>
                <a:cs typeface="Calibri" pitchFamily="34" charset="-120"/>
              </a:rPr>
              <a:t>Hurst, W., Mendoza, F. R. και Tekinerdogan, B. (2021). Augmented Reality in Precision Farming: Concepts and Applications. Smart Cities, 4(4). https://research.wur.nl/en/publications/augmented-reality-in-precision-farming-concepts-and-applications/</a:t>
            </a:r>
            <a:endParaRPr lang="el-GR" sz="1040" dirty="0"/>
          </a:p>
          <a:p>
            <a:pPr marL="342900" indent="-342900">
              <a:spcAft>
                <a:spcPts val="413"/>
              </a:spcAft>
              <a:buSzPct val="100000"/>
              <a:buFont typeface="+mj-lt"/>
              <a:buAutoNum type="arabicPeriod" startAt="26"/>
            </a:pPr>
            <a:r>
              <a:rPr lang="el-GR" altLang="en-US" sz="1040" dirty="0">
                <a:solidFill>
                  <a:srgbClr val="3A4540"/>
                </a:solidFill>
                <a:latin typeface="Calibri" pitchFamily="34" charset="0"/>
                <a:ea typeface="Calibri" pitchFamily="34" charset="-122"/>
                <a:cs typeface="Calibri" pitchFamily="34" charset="-120"/>
              </a:rPr>
              <a:t>Huuskonen, J. και Oksanen, T. (2018). Soil sampling with drones and augmented reality in precision agriculture. Computers and Electronics in Agriculture, 154. https://doi.org/10.1016/j.compag.2018.08.039</a:t>
            </a:r>
            <a:endParaRPr lang="el-GR" sz="1040" dirty="0"/>
          </a:p>
          <a:p>
            <a:pPr marL="342900" indent="-342900">
              <a:spcAft>
                <a:spcPts val="413"/>
              </a:spcAft>
              <a:buSzPct val="100000"/>
              <a:buFont typeface="+mj-lt"/>
              <a:buAutoNum type="arabicPeriod" startAt="26"/>
            </a:pPr>
            <a:r>
              <a:rPr lang="el-GR" altLang="en-US" sz="1040" dirty="0">
                <a:solidFill>
                  <a:srgbClr val="3A4540"/>
                </a:solidFill>
                <a:latin typeface="Calibri" pitchFamily="34" charset="0"/>
                <a:ea typeface="Calibri" pitchFamily="34" charset="-122"/>
                <a:cs typeface="Calibri" pitchFamily="34" charset="-120"/>
              </a:rPr>
              <a:t>He, K. κ.ά. (2024). Storm Daniel flood impact in Greece in 2023. Natural Hazards and Earth System Sciences, 24. https://nhess.copernicus.org/articles/24/2375/2024/</a:t>
            </a:r>
            <a:endParaRPr lang="el-GR" sz="1040" dirty="0"/>
          </a:p>
          <a:p>
            <a:pPr marL="342900" indent="-342900">
              <a:spcAft>
                <a:spcPts val="413"/>
              </a:spcAft>
              <a:buSzPct val="100000"/>
              <a:buFont typeface="+mj-lt"/>
              <a:buAutoNum type="arabicPeriod" startAt="26"/>
            </a:pPr>
            <a:r>
              <a:rPr lang="el-GR" altLang="en-US" sz="1040" dirty="0">
                <a:solidFill>
                  <a:srgbClr val="3A4540"/>
                </a:solidFill>
                <a:latin typeface="Calibri" pitchFamily="34" charset="0"/>
                <a:ea typeface="Calibri" pitchFamily="34" charset="-122"/>
                <a:cs typeface="Calibri" pitchFamily="34" charset="-120"/>
              </a:rPr>
              <a:t>TÜRKPATENT (2020). Kozan Portakalı [Πορτοκάλι Κοζάν], γεωγραφική ένδειξη αρ. 534. https://ci.turkpatent.gov.tr/cografi-isaretler/detay/38677</a:t>
            </a:r>
            <a:endParaRPr lang="el-GR" sz="1040" dirty="0"/>
          </a:p>
          <a:p>
            <a:pPr marL="342900" indent="-342900">
              <a:spcAft>
                <a:spcPts val="413"/>
              </a:spcAft>
              <a:buSzPct val="100000"/>
              <a:buFont typeface="+mj-lt"/>
              <a:buAutoNum type="arabicPeriod" startAt="26"/>
            </a:pPr>
            <a:r>
              <a:rPr lang="el-GR" altLang="en-US" sz="1040" dirty="0">
                <a:solidFill>
                  <a:srgbClr val="3A4540"/>
                </a:solidFill>
                <a:latin typeface="Calibri" pitchFamily="34" charset="0"/>
                <a:ea typeface="Calibri" pitchFamily="34" charset="-122"/>
                <a:cs typeface="Calibri" pitchFamily="34" charset="-120"/>
              </a:rPr>
              <a:t>TÜİK (2026). MEDAS, στατιστικές φυτικής παραγωγής, Άδανα-Κοζάν (2025). https://biruni.tuik.gov.tr/medas/?kn=92&amp;locale=tr</a:t>
            </a:r>
            <a:endParaRPr lang="el-GR" sz="1040" dirty="0"/>
          </a:p>
          <a:p>
            <a:pPr marL="342900" indent="-342900">
              <a:spcAft>
                <a:spcPts val="413"/>
              </a:spcAft>
              <a:buSzPct val="100000"/>
              <a:buFont typeface="+mj-lt"/>
              <a:buAutoNum type="arabicPeriod" startAt="26"/>
            </a:pPr>
            <a:r>
              <a:rPr lang="el-GR" altLang="en-US" sz="1040" dirty="0">
                <a:solidFill>
                  <a:srgbClr val="3A4540"/>
                </a:solidFill>
                <a:latin typeface="Calibri" pitchFamily="34" charset="0"/>
                <a:ea typeface="Calibri" pitchFamily="34" charset="-122"/>
                <a:cs typeface="Calibri" pitchFamily="34" charset="-120"/>
              </a:rPr>
              <a:t>Ευρωπαϊκή Επιτροπή (2026). Cotton. https://agriculture.ec.europa.eu/farming/crop-productions-and-plant-based-products/cotton_en</a:t>
            </a:r>
            <a:endParaRPr lang="el-GR" sz="104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38</a:t>
            </a:r>
            <a:endParaRPr lang="el-GR"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298880"/>
            <a:ext cx="4937760" cy="731520"/>
          </a:xfrm>
          <a:prstGeom prst="rect">
            <a:avLst/>
          </a:prstGeom>
          <a:noFill/>
          <a:ln/>
        </p:spPr>
        <p:txBody>
          <a:bodyPr wrap="square" lIns="0" tIns="0" rIns="0" bIns="0" rtlCol="0" anchor="t">
            <a:normAutofit/>
          </a:bodyPr>
          <a:lstStyle/>
          <a:p>
            <a:pPr indent="0" marL="0">
              <a:buNone/>
            </a:pPr>
            <a:r>
              <a:rPr lang="el-GR" altLang="en-US" sz="4000" b="1" dirty="0">
                <a:solidFill>
                  <a:srgbClr val="0E3D1E"/>
                </a:solidFill>
                <a:latin typeface="Calibri" pitchFamily="34" charset="0"/>
                <a:ea typeface="Calibri" pitchFamily="34" charset="-122"/>
                <a:cs typeface="Calibri" pitchFamily="34" charset="-120"/>
              </a:rPr>
              <a:t>Ευχαριστούμε</a:t>
            </a:r>
            <a:endParaRPr lang="el-GR" sz="4000" dirty="0"/>
          </a:p>
        </p:txBody>
      </p:sp>
      <p:sp>
        <p:nvSpPr>
          <p:cNvPr id="3" name="Text 1"/>
          <p:cNvSpPr txBox="1"/>
          <p:nvPr/>
        </p:nvSpPr>
        <p:spPr>
          <a:xfrm>
            <a:off x="548640" y="2048688"/>
            <a:ext cx="4937760" cy="365760"/>
          </a:xfrm>
          <a:prstGeom prst="rect">
            <a:avLst/>
          </a:prstGeom>
          <a:noFill/>
          <a:ln/>
        </p:spPr>
        <p:txBody>
          <a:bodyPr wrap="square" lIns="0" tIns="0" rIns="0" bIns="0" rtlCol="0" anchor="t">
            <a:normAutofit/>
          </a:bodyPr>
          <a:lstStyle/>
          <a:p>
            <a:pPr indent="0" marL="0">
              <a:buNone/>
            </a:pPr>
            <a:r>
              <a:rPr lang="el-GR" altLang="en-US" sz="1500" dirty="0">
                <a:solidFill>
                  <a:srgbClr val="3A4540"/>
                </a:solidFill>
                <a:latin typeface="Calibri" pitchFamily="34" charset="0"/>
                <a:ea typeface="Calibri" pitchFamily="34" charset="-122"/>
                <a:cs typeface="Calibri" pitchFamily="34" charset="-120"/>
              </a:rPr>
              <a:t>Για τις ερωτήσεις και τις συνεισφορές σας</a:t>
            </a:r>
            <a:endParaRPr lang="el-GR" sz="1500" dirty="0"/>
          </a:p>
        </p:txBody>
      </p:sp>
      <p:sp>
        <p:nvSpPr>
          <p:cNvPr id="4" name="Text 2"/>
          <p:cNvSpPr txBox="1"/>
          <p:nvPr/>
        </p:nvSpPr>
        <p:spPr>
          <a:xfrm>
            <a:off x="548640" y="2624760"/>
            <a:ext cx="1554480" cy="329184"/>
          </a:xfrm>
          <a:prstGeom prst="rect">
            <a:avLst/>
          </a:prstGeom>
          <a:noFill/>
          <a:ln/>
        </p:spPr>
        <p:txBody>
          <a:bodyPr wrap="square" lIns="0" tIns="0" rIns="0" bIns="0" rtlCol="0" anchor="ctr"/>
          <a:lstStyle/>
          <a:p>
            <a:pPr indent="0" marL="0">
              <a:buNone/>
            </a:pPr>
            <a:r>
              <a:rPr lang="el-GR" altLang="en-US" sz="1050" b="1" spc="200" kern="0" dirty="0">
                <a:solidFill>
                  <a:srgbClr val="A16207"/>
                </a:solidFill>
                <a:latin typeface="Calibri" pitchFamily="34" charset="0"/>
                <a:ea typeface="Calibri" pitchFamily="34" charset="-122"/>
                <a:cs typeface="Calibri" pitchFamily="34" charset="-120"/>
              </a:rPr>
              <a:t>ΠΛΑΤΦΟΡΜΑ</a:t>
            </a:r>
            <a:endParaRPr lang="el-GR" sz="1050" dirty="0"/>
          </a:p>
        </p:txBody>
      </p:sp>
      <p:sp>
        <p:nvSpPr>
          <p:cNvPr id="5" name="Text 3"/>
          <p:cNvSpPr txBox="1"/>
          <p:nvPr/>
        </p:nvSpPr>
        <p:spPr>
          <a:xfrm>
            <a:off x="2148840" y="262476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lms.smartfarmingsolutions.org</a:t>
            </a:r>
            <a:endParaRPr lang="el-GR" sz="1300" dirty="0"/>
          </a:p>
        </p:txBody>
      </p:sp>
      <p:sp>
        <p:nvSpPr>
          <p:cNvPr id="6" name="Text 4"/>
          <p:cNvSpPr txBox="1"/>
          <p:nvPr/>
        </p:nvSpPr>
        <p:spPr>
          <a:xfrm>
            <a:off x="548640" y="2990520"/>
            <a:ext cx="1554480" cy="329184"/>
          </a:xfrm>
          <a:prstGeom prst="rect">
            <a:avLst/>
          </a:prstGeom>
          <a:noFill/>
          <a:ln/>
        </p:spPr>
        <p:txBody>
          <a:bodyPr wrap="square" lIns="0" tIns="0" rIns="0" bIns="0" rtlCol="0" anchor="ctr"/>
          <a:lstStyle/>
          <a:p>
            <a:pPr indent="0" marL="0">
              <a:buNone/>
            </a:pPr>
            <a:r>
              <a:rPr lang="el-GR" altLang="en-US" sz="1050" b="1" spc="200" kern="0" dirty="0">
                <a:solidFill>
                  <a:srgbClr val="A16207"/>
                </a:solidFill>
                <a:latin typeface="Calibri" pitchFamily="34" charset="0"/>
                <a:ea typeface="Calibri" pitchFamily="34" charset="-122"/>
                <a:cs typeface="Calibri" pitchFamily="34" charset="-120"/>
              </a:rPr>
              <a:t>ΕΠΙΚΟΙΝΩΝΙΑ</a:t>
            </a:r>
            <a:endParaRPr lang="el-GR" sz="1050" dirty="0"/>
          </a:p>
        </p:txBody>
      </p:sp>
      <p:sp>
        <p:nvSpPr>
          <p:cNvPr id="7" name="Text 5"/>
          <p:cNvSpPr txBox="1"/>
          <p:nvPr/>
        </p:nvSpPr>
        <p:spPr>
          <a:xfrm>
            <a:off x="2148840" y="299052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info@smartfarmingsolutions.org</a:t>
            </a:r>
            <a:endParaRPr lang="el-GR" sz="1300" dirty="0"/>
          </a:p>
        </p:txBody>
      </p:sp>
      <p:sp>
        <p:nvSpPr>
          <p:cNvPr id="8" name="Text 6"/>
          <p:cNvSpPr txBox="1"/>
          <p:nvPr/>
        </p:nvSpPr>
        <p:spPr>
          <a:xfrm>
            <a:off x="548640" y="3356280"/>
            <a:ext cx="1554480" cy="329184"/>
          </a:xfrm>
          <a:prstGeom prst="rect">
            <a:avLst/>
          </a:prstGeom>
          <a:noFill/>
          <a:ln/>
        </p:spPr>
        <p:txBody>
          <a:bodyPr wrap="square" lIns="0" tIns="0" rIns="0" bIns="0" rtlCol="0" anchor="ctr"/>
          <a:lstStyle/>
          <a:p>
            <a:pPr indent="0" marL="0">
              <a:buNone/>
            </a:pPr>
            <a:endParaRPr lang="el-GR" sz="1050" dirty="0"/>
          </a:p>
        </p:txBody>
      </p:sp>
      <p:sp>
        <p:nvSpPr>
          <p:cNvPr id="9" name="Text 7"/>
          <p:cNvSpPr txBox="1"/>
          <p:nvPr/>
        </p:nvSpPr>
        <p:spPr>
          <a:xfrm>
            <a:off x="2148840" y="335628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+90 322 515 84 66</a:t>
            </a:r>
            <a:endParaRPr lang="el-GR" sz="1300" dirty="0"/>
          </a:p>
        </p:txBody>
      </p:sp>
      <p:sp>
        <p:nvSpPr>
          <p:cNvPr id="10" name="Text 8"/>
          <p:cNvSpPr txBox="1"/>
          <p:nvPr/>
        </p:nvSpPr>
        <p:spPr>
          <a:xfrm>
            <a:off x="548640" y="3722040"/>
            <a:ext cx="1554480" cy="329184"/>
          </a:xfrm>
          <a:prstGeom prst="rect">
            <a:avLst/>
          </a:prstGeom>
          <a:noFill/>
          <a:ln/>
        </p:spPr>
        <p:txBody>
          <a:bodyPr wrap="square" lIns="0" tIns="0" rIns="0" bIns="0" rtlCol="0" anchor="ctr"/>
          <a:lstStyle/>
          <a:p>
            <a:pPr indent="0" marL="0">
              <a:buNone/>
            </a:pPr>
            <a:r>
              <a:rPr lang="el-GR" altLang="en-US" sz="1050" b="1" spc="200" kern="0" dirty="0">
                <a:solidFill>
                  <a:srgbClr val="A16207"/>
                </a:solidFill>
                <a:latin typeface="Calibri" pitchFamily="34" charset="0"/>
                <a:ea typeface="Calibri" pitchFamily="34" charset="-122"/>
                <a:cs typeface="Calibri" pitchFamily="34" charset="-120"/>
              </a:rPr>
              <a:t>ΙΣΤΟΤΟΠΟΣ ΕΡΓΟΥ</a:t>
            </a:r>
            <a:endParaRPr lang="el-GR" sz="1050" dirty="0"/>
          </a:p>
        </p:txBody>
      </p:sp>
      <p:sp>
        <p:nvSpPr>
          <p:cNvPr id="11" name="Text 9"/>
          <p:cNvSpPr txBox="1"/>
          <p:nvPr/>
        </p:nvSpPr>
        <p:spPr>
          <a:xfrm>
            <a:off x="2148840" y="372204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smartfarmingsolutions.org</a:t>
            </a:r>
            <a:endParaRPr lang="el-GR" sz="1300" dirty="0"/>
          </a:p>
        </p:txBody>
      </p:sp>
      <p:sp>
        <p:nvSpPr>
          <p:cNvPr id="12" name="Text 10"/>
          <p:cNvSpPr txBox="1"/>
          <p:nvPr/>
        </p:nvSpPr>
        <p:spPr>
          <a:xfrm>
            <a:off x="548640" y="4224960"/>
            <a:ext cx="4937760" cy="1793880"/>
          </a:xfrm>
          <a:prstGeom prst="rect">
            <a:avLst/>
          </a:prstGeom>
          <a:noFill/>
          <a:ln/>
        </p:spPr>
        <p:txBody>
          <a:bodyPr wrap="square" lIns="0" tIns="0" rIns="0" bIns="0" rtlCol="0" anchor="b">
            <a:normAutofit/>
          </a:bodyPr>
          <a:lstStyle/>
          <a:p>
            <a:pPr indent="0" marL="0">
              <a:spcAft>
                <a:spcPts val="400"/>
              </a:spcAft>
              <a:buNone/>
            </a:pPr>
            <a:r>
              <a:rPr lang="el-GR" altLang="en-US" sz="1300" b="1" dirty="0">
                <a:solidFill>
                  <a:srgbClr val="1B2420"/>
                </a:solidFill>
                <a:latin typeface="Calibri" pitchFamily="34" charset="0"/>
                <a:ea typeface="Calibri" pitchFamily="34" charset="-122"/>
                <a:cs typeface="Calibri" pitchFamily="34" charset="-120"/>
              </a:rPr>
              <a:t>Το παρόν έργο χρηματοδοτείται από την Ευρωπαϊκή Ένωση.</a:t>
            </a:r>
            <a:endParaRPr lang="el-GR" sz="1300" dirty="0"/>
          </a:p>
          <a:p>
            <a:pPr indent="0" marL="0">
              <a:spcAft>
                <a:spcPts val="400"/>
              </a:spcAft>
              <a:buNone/>
            </a:pPr>
            <a:r>
              <a:rPr lang="el-GR" altLang="en-US" sz="1100" dirty="0">
                <a:solidFill>
                  <a:srgbClr val="3A4540"/>
                </a:solidFill>
                <a:latin typeface="Calibri" pitchFamily="34" charset="0"/>
                <a:ea typeface="Calibri" pitchFamily="34" charset="-122"/>
                <a:cs typeface="Calibri" pitchFamily="34" charset="-120"/>
              </a:rPr>
              <a:t>Το παρόν περιεχόμενο δεν αντανακλά τις απόψεις της Ευρωπαϊκής Ένωσης και αποτελεί αποκλειστική ευθύνη των συντακτών του.</a:t>
            </a:r>
            <a:endParaRPr lang="el-GR" sz="1300" dirty="0"/>
          </a:p>
        </p:txBody>
      </p:sp>
      <p:sp>
        <p:nvSpPr>
          <p:cNvPr id="13" name="Shape 11"/>
          <p:cNvSpPr/>
          <p:nvPr/>
        </p:nvSpPr>
        <p:spPr>
          <a:xfrm>
            <a:off x="5897880" y="1298880"/>
            <a:ext cx="5745175" cy="4719960"/>
          </a:xfrm>
          <a:prstGeom prst="roundRect">
            <a:avLst>
              <a:gd name="adj" fmla="val 2325"/>
            </a:avLst>
          </a:prstGeom>
          <a:solidFill>
            <a:srgbClr val="F5F6F1"/>
          </a:solidFill>
          <a:ln w="9525">
            <a:solidFill>
              <a:srgbClr val="DFE6DC"/>
            </a:solidFill>
            <a:prstDash val="solid"/>
          </a:ln>
        </p:spPr>
      </p:sp>
      <p:sp>
        <p:nvSpPr>
          <p:cNvPr id="14" name="Text 12"/>
          <p:cNvSpPr txBox="1"/>
          <p:nvPr/>
        </p:nvSpPr>
        <p:spPr>
          <a:xfrm>
            <a:off x="6172200" y="1481760"/>
            <a:ext cx="5196535" cy="274320"/>
          </a:xfrm>
          <a:prstGeom prst="rect">
            <a:avLst/>
          </a:prstGeom>
          <a:noFill/>
          <a:ln/>
        </p:spPr>
        <p:txBody>
          <a:bodyPr wrap="square" lIns="0" tIns="0" rIns="0" bIns="0" rtlCol="0" anchor="t"/>
          <a:lstStyle/>
          <a:p>
            <a:pPr indent="0" marL="0">
              <a:buNone/>
            </a:pPr>
            <a:r>
              <a:rPr lang="el-GR" altLang="en-US" sz="1150" b="1" spc="200" kern="0" dirty="0">
                <a:solidFill>
                  <a:srgbClr val="1F7A3A"/>
                </a:solidFill>
                <a:latin typeface="Calibri" pitchFamily="34" charset="0"/>
                <a:ea typeface="Calibri" pitchFamily="34" charset="-122"/>
                <a:cs typeface="Calibri" pitchFamily="34" charset="-120"/>
              </a:rPr>
              <a:t>ΤΑΥΤΟΤΗΤΑ ΕΡΓΟΥ</a:t>
            </a:r>
            <a:endParaRPr lang="el-GR" sz="115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6126480" y="1865808"/>
          <a:ext cx="5287975" cy="914400"/>
        </p:xfrm>
        <a:graphic>
          <a:graphicData uri="http://schemas.openxmlformats.org/drawingml/2006/table">
            <a:tbl>
              <a:tblPr/>
              <a:tblGrid>
                <a:gridCol w="1783080"/>
                <a:gridCol w="3504895"/>
              </a:tblGrid>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Έργο</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Έξυπνη Γεωργία για την Περιβαλλοντική Βιωσιμότητα και τον Διασυνοριακό Επιχειρηματικό Διάλογο</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Project</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Smart Farming for Environmental Sustainability and Cross Border Business Dialogue</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Αρ. Σύμβασης</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TR2021/W1T7/A02/OT02-2/041</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Πρόγραμμα</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Πρόγραμμα Επιχορηγήσεων Επιχειρηματικού Διαλόγου Τουρκίας-ΕΕ II (TEBD II)</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Δικαιούχος επιχορήγησης</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Εμπορικό Επιμελητήριο Κοζάν (KOZTO)</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Εταίρος έργου</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Επιμελητήριο Λάρισας (LACCO)</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Ιστότοπος έργου</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smartfarmingsolutions.org</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Επικοινωνία</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info@smartfarmingsolutions.org</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+90 322 515 84 66</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Ημερομηνία έκδοσης</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Σεπτέμβριος 2026</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Sürdürülebilir Tarım Akademisi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Ακαδημία Βιώσιμης Γεωργίας · Ενότητα 4: Χρήση Γεωργικού Drone με Τεχνολογία Επαυξημένης Πραγματικότητας (AR) και Προσομοίωση Πτήσης Drone</dc:title>
  <dc:subject>Παρουσίαση εκπαιδευτή</dc:subject>
  <dc:creator>Kozan Ticaret Odası · Larissa Ticaret ve Sanayi Odası</dc:creator>
  <cp:lastModifiedBy>Kozan Ticaret Odası · Larissa Ticaret ve Sanayi Odası</cp:lastModifiedBy>
  <cp:revision>1</cp:revision>
  <dcterms:created xsi:type="dcterms:W3CDTF">2026-09-30T09:54:56Z</dcterms:created>
  <dcterms:modified xsi:type="dcterms:W3CDTF">2026-09-30T09:54:56Z</dcterms:modified>
</cp:coreProperties>
</file>