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charts/chart1.xml" ContentType="application/vnd.openxmlformats-officedocument.drawingml.chart+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60" b="0" i="0" u="none" strike="noStrike">
                <a:solidFill>
                  <a:srgbClr val="1B2420"/>
                </a:solidFill>
                <a:latin typeface="Calibri"/>
              </a:defRPr>
            </a:pPr>
            <a:r>
              <a:rPr sz="1260" b="0" i="0" u="none" strike="noStrike">
                <a:solidFill>
                  <a:srgbClr val="1B2420"/>
                </a:solidFill>
                <a:latin typeface="Calibri"/>
              </a:rPr>
              <a:t>Püskürtülen sıvının %90'ının yere indiği mesafe (m)</a:t>
            </a:r>
          </a:p>
        </c:rich>
      </c:tx>
      <c:layout/>
      <c:overlay val="0"/>
    </c:title>
    <c:autoTitleDeleted val="0"/>
    <c:plotArea>
      <c:layout/>
      <c:barChart>
        <c:barDir val="bar"/>
        <c:grouping val="clustered"/>
        <c:varyColors val="0"/>
        <c:ser>
          <c:idx val="0"/>
          <c:order val="0"/>
          <c:tx>
            <c:strRef>
              <c:f>Sheet1!$B$1</c:f>
              <c:strCache>
                <c:ptCount val="1"/>
                <c:pt idx="0">
                  <c:v>Püskürtülen sıvının %90'ının yere indiği mesafe (m)</c:v>
                </c:pt>
              </c:strCache>
            </c:strRef>
          </c:tx>
          <c:spPr>
            <a:solidFill>
              <a:srgbClr val="A16207"/>
            </a:solidFill>
            <a:effectLst/>
          </c:spPr>
          <c:invertIfNegative val="0"/>
          <c:dLbls>
            <c:numFmt formatCode="#,##0" sourceLinked="0"/>
            <c:txPr>
              <a:bodyPr/>
              <a:lstStyle/>
              <a:p>
                <a:pPr>
                  <a:defRPr b="0" i="0" strike="noStrike" sz="990" u="none">
                    <a:solidFill>
                      <a:srgbClr val="1B2420"/>
                    </a:solidFill>
                    <a:latin typeface="Calibri"/>
                  </a:defRPr>
                </a:pPr>
              </a:p>
            </c:txPr>
            <c:showLegendKey val="0"/>
            <c:showVal val="0"/>
            <c:showCatName val="0"/>
            <c:showSerName val="0"/>
            <c:showPercent val="0"/>
            <c:showBubbleSize val="0"/>
            <c:showLeaderLines val="0"/>
          </c:dLbls>
          <c:cat>
            <c:multiLvlStrRef>
              <c:f>Sheet1!$A$2:$A$4</c:f>
              <c:multiLvlStrCache>
                <c:ptCount val="3"/>
                <c:lvl>
                  <c:pt idx="0">
                    <c:v>2,5 m uçuş, rüzgâr 1,8 m/s: 3,7 m</c:v>
                  </c:pt>
                  <c:pt idx="1">
                    <c:v>2,5 m uçuş, rüzgâr 4,7 m/s: 10 m</c:v>
                  </c:pt>
                  <c:pt idx="2">
                    <c:v>3,5 m uçuş, rüzgâr 3,7 m/s: 46,5 m</c:v>
                  </c:pt>
                </c:lvl>
              </c:multiLvlStrCache>
            </c:multiLvlStrRef>
          </c:cat>
          <c:val>
            <c:numRef>
              <c:f>Sheet1!$B$2:$B$4</c:f>
              <c:numCache>
                <c:formatCode>General</c:formatCode>
                <c:ptCount val="3"/>
                <c:pt idx="0">
                  <c:v>3.7</c:v>
                </c:pt>
                <c:pt idx="1">
                  <c:v>10</c:v>
                </c:pt>
                <c:pt idx="2">
                  <c:v>46.5</c:v>
                </c:pt>
              </c:numCache>
            </c:numRef>
          </c:val>
        </c:ser>
        <c:dLbls>
          <c:numFmt formatCode="#,##0" sourceLinked="0"/>
          <c:txPr>
            <a:bodyPr/>
            <a:lstStyle/>
            <a:p>
              <a:pPr>
                <a:defRPr b="0" i="0" strike="noStrike" sz="990" u="none">
                  <a:solidFill>
                    <a:srgbClr val="1B2420"/>
                  </a:solidFill>
                  <a:latin typeface="Calibri"/>
                </a:defRPr>
              </a:pPr>
            </a:p>
          </c:txPr>
          <c:showLegendKey val="0"/>
          <c:showVal val="0"/>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70" b="0" i="0" u="none" strike="noStrike">
                <a:solidFill>
                  <a:srgbClr val="1B2420"/>
                </a:solidFill>
                <a:latin typeface="Calibri"/>
              </a:defRPr>
            </a:pPr>
            <a:endParaRPr lang="en-US"/>
          </a:p>
        </c:txPr>
        <c:crossAx val="2094734552"/>
        <c:crosses val="autoZero"/>
        <c:auto val="1"/>
        <c:lblAlgn val="ctr"/>
        <c:noMultiLvlLbl val="1"/>
      </c:catAx>
      <c:valAx>
        <c:axId val="2094734552"/>
        <c:scaling>
          <c:orientation val="minMax"/>
          <c:max val="50"/>
          <c:min val="0"/>
        </c:scaling>
        <c:delete val="0"/>
        <c:axPos val="b"/>
        <c:majorGridlines>
          <c:spPr>
            <a:ln w="9525" cap="flat">
              <a:solidFill>
                <a:srgbClr val="E5E9E3"/>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 4, akademinin uygulamaya en yakın modülüdür: drone'u tanıtır, kurallarını anlatır ve dört simülasyon oturumunda görevleri denetir. Toplam süre 188 dakikadır (3 sa 8 dk): 13 ders, 21 etkileşimli etkinlik ve 15 soruluk modül sonu sınavı. Açılışta katılımcılara drone'u daha önce tarlada görüp görmediklerini ve hangi iş için kullanıldığını sorun. Modülün bir ön eğitim olduğunu, pilot lisansının yerini tutmadığını baştan söyleyin.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 dört bölüm ve sınavdan oluşur; süreler platformdaki video, okuma ve etkinlik sürelerinin toplamıdır (47 + 24 + 34 + 63 + 20 = 188 dk). En uzun bölüm simülasyondur: dört oturumun her biri brifing, uçuş ve çıkış değerlendirmesinden oluşur. Canlı oturumda kavram bölümlerini kısa tutup simülasyona zaman ayırmanızı öneririz.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Şartnamenin modül yapısına uygun olarak amaç, ön koşul, hedef kitle ve tamamlama ölçütünü birlikte gösteriyoruz. Ön koşullarda AR cihazının isteğe bağlı olduğunu vurgulayın: iPhone ve bilgisayarda görevler 3B ve 2B kipte aynı kurallarla oynanır. Tamamlama ölçütü modül görevinin kendisidir; kapanışta yeniden döneceğiz.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Yedi öğrenme çıktısı sırasıyla dört bölümü izler: ilk üçü teknoloji, dördüncüsü uçuş planı, beşinci ve altıncısı güvenlik ve mevzuat, yedincisi AR ve simülasyondur. Katılımcılara hangisinin kendi işlerinde en çok işe yarayacağını sorup iki üç yanıt alın. Sarı kutudaki uyarıyı mutlaka okuyun; simülasyon puanı gerçek uçuş yetkinliği değildir.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tablo şartnamenin 7.4 maddesindeki on bir konunun modülde hangi derste işlendiğini ve platformda hangi etkinlikle pekiştirildiğini gösterir. Eğitmen olarak oturum planınızı bu tabloya göre kısaltabilir ya da genişletebilirsiniz. Mevzuat konusu ayrıca Türkiye, AB ve Yunanistan için karşılaştırmalı olarak Ders 6'da ele alınır. Tabloyu okumak yerine iki üç örnek satır gösterip geçin.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Birinci bölüm drone'u bir araç olarak tanıtır: ne işe yarar, hangi türü hangi göreve uyar, içinde ne vardır ve topladığı veri nasıl haritaya dönüşür. Dört ders, dört kısa video ve altı etkinlik içerir. Bölüme başlarken katılımcılara bildikleri bir drone uygulamasını sorun.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FAO ve ITU'nun 2018 raporuna göre drone'un tam yararı, görüntüleme ile uygulama birbirine bağlandığında ortaya çıkar. İlaçlama dronları ilk kez 1980'lerde Japonya'da insansız helikopterlerle kullanıldı; OECD'ye göre Çin, Japonya ve Kore'de 30 yılı aşkın ticari kullanım vardır. OECD 2021 derlemesi yararları (daha az maruziyet, zor alanda güvenli uygulama, noktasal uygulama) sayar, ama bunların henüz yeterli veriyle doğrulanmadığını da yazar. Soru: Kozan'da bir portakal bahçesinde drone önce hangi iş için kullanılmalı?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Altı alan ürün döngüsünü baştan sona izler: ekim öncesi analizden hasada kadar. Platformdaki ilk etkinlik (eşleştirme) tam olarak bu kartlarla drone'un yaptığı işi eşleştirmeyi ister. Katılımcılardan kendi ürünlerinde hangi iki alanın en önemli olduğunu seçmelerini isteyin. Kozan'da portakal için ağaç sayımı ve sağlık, Larissa'da pamuk için ürün izleme ve hasar belgeleme öne çıkar.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Seçimde ilk soru 'ne yapacağım?' olmalıdır. İlaçlama için tek seçenek bu iş için tasarlanmış ve ruhsatlı bir ilaçlama dronudur; görüntü için alan büyüklüğüne bakılır. Üretici süreleri rüzgârsız ve ılık havada ölçülür (ilaçlama dronunda 3 m/s altı rüzgâr ve 25 °C); sıcak bir Çukurova öğleden sonrasında gerçek süre daha kısadır. Soru: Teselya'da 500 hektarlık bir kooperatif alanı için hangi tür seçilir?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Uçuş kontrolcüsü drone'un beynidir: ivmeölçer ve jiroskoptan gelen veriyle dengeyi korur, konum ve rota bilgisine göre her motorun devrini ESC üzerinden ayarlar. Üretici kılavuzu engel algılamanın sınırlarını açıkça yazar: elektrik hatları, küçük engeller ve iniş takımı hizasındaki nesneler algılanamayabilir. Bu yüzden engel algılama pilotun dikkatinin yerini tutmaz. Katılımcılara platformdaki görselde on noktayı sırayla açtırın.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NDVI −1 ile +1 arasında değer alır; sık bitki örtüsünde 0,6-0,8, bitkisiz alanda 0,1 ve altı görülür (NASA). Termal kamera su stresini gösterir: Danimarka'daki bir çalışmada termal ve görünür görüntülerle arpa tarlası için bütün sezon 0,25 m çözünürlükte su stresi haritası üretildi. Larissa'da pamukta NDVI ile termal harita birlikte okunursa sorunun sulamadan mı başka nedenden mi kaynaklandığı daha kolay ayrılır. Soru: Kozan'da ağaç yüksekliğini ölçmek için hangi algılayıcı?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GSD bir pikselin yerde kaç santimetreye karşılık geldiğidir; yükseklik formülün pay kısmında olduğu için yükseklik iki katına çıkarsa GSD de iki katına çıkar. Yüksek uçmak daha az hat ve daha kısa uçuş demektir, ama ayrıntı kaybolur: İspanya'daki zeytin bahçesi çalışmasında 50 m görüntüler 100 m'dekilere göre ağaç ölçümünde yaklaşık %10-20 daha doğru, ama işlenmesi dört kat uzun sürdü. Tahtada birlikte hesaplayın: 120 m'de GSD kaç olur? (yaklaşık 3,2 cm). Yaklaşık 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Konum doğruluğu için ya RTK'lı drone kullanılır ya da tarlaya koordinatı ölçülmüş yer kontrol noktaları konur. Çok bantlı ölçümde ışık önemlidir: üretici, güneş ışığı algılayıcısının kapatılmamasını ve güneş açısı 30 derecenin altına düşmeden uçulmasını önerir. Ana mesaj: düşük NDVI bir teşhis değildir; su, besin, hastalık, zararlı ya da geç çimlenme olabilir. Harita nereye bakılacağını söyler, ne yapılacağına yer kontrolünden sonra karar verilir.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Hesaplayıcıda dört hedefi aynı anda sağlamak bilinçli olarak zordur: düşük uçmak GSD'yi iyileştirir ama hat sayısını ve süreyi artırır; yüksek bindirme çekim aralığını kısaltır. Katılımcıları ikişerli gruplara ayırıp en kısa sürede dört hedefi yakalayan gruba sorun: hangi ayarı en son değiştirdiniz? Ardından gruplama etkinliğini bireysel yaptırın. Yaklaşık 8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İkinci bölüm, simülasyon oturumlarının üzerine kurulduğu kuralları verir: kontrol listesi, rüzgâr ve sürüklenme, batarya rezervi ve iki ülkenin mevzuatı. Mevzuat bilgileri 24 Eylül 2026 itibarıyla resmi metinlerden derlenmiştir; katılımcılara uygulamadan önce güncel metne bakmalarını hatırlatın.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Tarımsal drone kazalarının çoğu uçuştan önce önlenebilir: unutulan bir pervane kontrolü, yanlış okunan rüzgâr ya da fark edilmeyen bir hat. Acil durumlar için dört ilk hamleyi de sayın: engel alarmında drone'u engelden uzaklaştır; alana biri girerse püskürtmeyi hemen durdur; rüzgâr sınırı aşılırsa püskürtmeyi durdurup görevi kaydet; batarya hızlı düşerse görevi bırakıp dön. Simülasyonlarda rezerv sınırı eğitim kuralı olarak %25'tir; gerçek uçuşta aracın kılavuzu geçerlidir.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Grafik OECD 2021 derlemesinde aktarılan bir çalışmadan: 2,5 m'de uçarken sıvının %90'ı 1,8 m/s rüzgârda 3,7 m, 4,7 m/s rüzgârda 10 m içinde yere indi; drone 3,5 m'ye çıkınca ve rüzgâr 3,7 m/s olunca mesafe 46,5 m'ye uzadı. Sürüklenme, ilacın komşu parsele, kanala ya da eve taşınmasıdır. Kozan örneği: Adana'da temmuzda ortalama en yüksek sıcaklık 33,9 °C; Kansas'ın uygun bulduğu 15-29 °C aralığı için sabahın serin saatleri seçilmelidir. Soru: kanala 20 m kala rüzgâr kanala doğru esiyorsa ne yaparsınız?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Türkiye'de SHGM, yeniden hazırlanan SHT-İHA'nın yürürlüğe girdiğini 30 Temmuz 2026'da duyurdu; en önemli yenilik, uçuş yetkisinin aracın ağırlığından ayrılıp pilotun lisans seviyesine bağlanmasıdır. Kullanıcılara uyum için 31.07.2027'ye kadar süre tanındı. AB'de 2019/947 sayılı tüzüğün 4. maddesi açık kategoriyi 25 kg altı, görüş hattı, 120 m ve 'madde bırakmama' koşullarına bağlar; ilaçlama bu yüzden özel kategoriye girer. Yunanistan'da her uçuştan önce HASP'ın DAGR platformundan hava sahası kısıtları kontrol edilir. Bu slayt hukuki danışmanlık değildir.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Türkiye'de Bitki Koruma Ürünlerinin Uygulanması ve Denetimine İlişkin Yönetmelik'in 12. maddesi drone ile zirai mücadeleyi dört koşula bağlar; 13. madde arıcı ve muhtarlık bildirimini ister. Yönetmelik pilot uygulama yapılmayan illerde 1 Temmuz 2026'ya kadar uygulanmadı. AB'de istisnayı drone'lara da uygulayan 2022 tüzük önerisi Mart 2024'te geri çekildi; yani bugün yürürlükte olan kural 2009 Direktifidir. İmathia duyurusu bölgeseldir; ulusal uygulama değişebilir, bu yüzden Larissa'da önce yetkili makama danışılır. Soru: Kozan'daki bir üretici drone ile ilaçlama hizmeti alırken ekipten hangi belgeleri ister? Yaklaşık 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Dönüş kararı sorusunun doğru yanıtı görevi bırakıp hemen dönmektir: karşı rüzgâr dönüşte daha çok enerji harcatır, hattı bitirmek bataryayı rezervin altına indirebilir. Gruplama etkinliğinde katılımcılar en çok 'lisans aracın ağırlığından bağımsızdır' (Türkiye) ile '25 kg altı' (AB açık kategori) kurallarını karıştırır. Etkinlikten sonra mevzuat tablosuna dönüp iki satırı yeniden gösterin. Yaklaşık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Üçüncü bölüm AR'ın temellerini, eğitimdeki kanıtları ve tarımdaki uygulamalarını anlatır; sonunda drone verisinden karara giden dört adımlı döngüyle iki bölge senaryosu gelir. Görseldeki telefon ekranı, simülasyonun 3B kipidir.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1994 tarihli sanallık sürekliliği modelinde bir uçta tamamen gerçek, öbür uçta tamamen sanal ortam vardır; aradaki her şey karma gerçekliktir. AR gerçek uca yakındır: masa gerçek, tarla ve drone sanaldır. Google ARCore belgeleri süreci üç kavramla anlatır: hareket izleme, ortamı anlama ve çapa. İşaretleyicili AR bir QR koduyla başlar ve kullanıcıyı kodun yerine bağlar; bu modüldeki simülasyon işaretleyicisizdir. Soru: VR ile AR arasındaki fark sahada neden önemlidir?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Etki büyüklüğü, AR ile öğrenen grubun ortalamasının karşılaştırma grubundan kaç standart sapma ayrıldığını gösterir. 0,68, AR kullanan grubun ortalama olarak belirgin biçimde daha iyi sonuç aldığı anlamına gelir. Ancak çalışmalar tarım eğitimine özgü değildir ve etki etkinliğin tasarımına bağlıdır. Simülasyon oturumlarının brifing, deneme, geri bildirim ve tekrar sırası bu yüzden seçildi.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Hassas tarımda AR'ı inceleyen derleme uygulamaları hayvancılık ve bitkisel üretim olarak ikiye ayırır ve AR'ın konum belirleme, algılayıcı ve veri tabanıyla birlikte işe yaradığını vurgular. Finlandiya'daki çalışmada drone 'nereye bakmalı', AR 'oraya nasıl giderim' sorusunu yanıtlar; örnek alan kişi haritaya bakmak için durmadan yürür. Larissa senaryosu: pamuk haritasındaki üç düşük gelişim bölgesine telefon ekranındaki AR işaretleriyle gidilir.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Portakal bahçesinde birim tek tek ağaçtır: İspanya'daki çalışmada drone'la ölçülen ağaç yüksekliği yer ölçümüne 0,17-0,53 m farkla yaklaştı, taç izdüşümü R² = 0,90-0,94 uyumla ölçüldü. Turunçgilde Çin'deki denemede 3 m yükseklik ve 3 m/s hızla, hektara 120 litre uygulamada taç orta-alt kaplaması bir dronda 60 litreye göre %52,5 arttı. Pamuk tarlasında birim bölgedir; Larissa'da uygulama haritadan hazırlanan reçeteyle yerden yapılır. Her iki durumda karar haritadan değil, yer kontrolünden sonra verilir.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Karar senaryosunda en iyi yol, önce bütün bahçeyi planlı bir rotayla haritalamak, sonra sorunlu ağaçlarda yer kontrolü yapmaktır. 'Beklemeden bütün bahçeyi ilaçlatırım' seçeneği bilinçli bir tuzaktır; sonucunu gösterip neden yanlış olduğunu tartışın. AR adımları etkinliği, bir sonraki bölümde AR kipini açarken katılımcıların neyi beklemesi gerektiğini hazırlar. Yaklaşık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Dördüncü bölüm modülün uygulama kısmıdır. Her oturum brifing, plan, uçuş ve sonuç adımlarından oluşur; ardından kısa bir çıkış değerlendirmesi gelir. Simülasyon değerleri üretici kılavuzlarına ve bilimsel kaynaklara dayanır; kaynaklar her brifingde gösterilir. Katılımcıların cihazlarını bu bölümden önce hazırlamalarını isteyin. Yaklaşık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Şartnamenin 10. maddesi drone simülasyonunda uçuş öncesi planlama, temel uçuş kontrolü, rota ve alan seçimi ile tarımsal veri toplama senaryolarını ister. Tablo her beklentinin hangi oturumda ve simülatörün hangi adımında karşılandığını gösterir. Oturumlara geçmeden önce katılımcılara kumandayı gösterin: W A S D ya da ok tuşları hareket, R ve F yükseklik; dokunmatikte ekrandaki joystick.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Serbest uçuşta ilaçlama ya da kapsama puanı yoktur; simülasyon engelle temas, yükseklik ve rüzgâr sınırları, batarya rezervi ve güvenli inişe bakar. İlk denemede 2B ya da 3B kipi önerin: 2B'de mesafe, 3B'de yükseklik farkı ve hattın konumu daha iyi algılanır. Çıkış değerlendirmesinde doğru yanıt: rüzgâr 8. dakikada 6,3 m/s ile sınırı aştı, pilot batarya %44 gösterse bile o anda dönmeliydi. Ana mesaj: hangi sınır önce gelirse görev orada biter. Yaklaşık 15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bir eğitim senaryosudur; gerçekte iş yalnız ruhsatlı araçla, lisanslı pilot ve profesyonel uygulayıcıdan oluşan ekiple ve Bakanlığın izin verdiği kapsamda yapılır. Brifingde öğle saatini seçen katılımcı 4,6 m/s rüzgârla karşılaşır ve sürüklenme cezası alır; bu karşılaştırmayı bilerek yaptırın. İpuçları: hedef kenarında püskürtmeyi kapat, dönüşleri ilaçsız yap, rüzgâr kanala doğru esiyorsa daha içeride kes. Turunçgil denemesinde 3 m/s hız kullanıldığı için hızı alt sınıra yakın tutmak iyi bir başlangıçtır. Yaklaşık 17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 3'ün görev alanı güncellendi; ekran görüntüleri 29 Eylül 2026'da canlı platformdan alındı. Gözlem dronu 77 Wh bataryalı, 43 dakikaya kadar uçan bir modelin değerleriyle çalışır; çok bantlı kamerada GSD yükseklik bölü 21,7'dir. İpuçları: hatları parselin uzun kenarına paralel çizin, ilk ve son hattı kenardan yarım görüntü genişliği içeride başlatın, kuzeydeki hattın üstünden geçerken yüksekliği koruyun. NDVI ızgarasında düşük değerli hücreler bir teşhis değil, yer kontrolü listesidir. Yaklaşık 16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 4'ün görev alanı da güncellendi: kalkış noktası ve iki hedef bölge değişti; görüntüler canlı platformdan alındı. Görev, gözlem uçuşunda bulunan iki küçük bölgeye noktasal uygulamadır; hedef bölgeler küçük olduğu için birkaç kısa hat yeter. Sonuç ekranındaki turuncu alanlar fazla doz, kırmızı alanlar hedef dışı ilaçtır; katılımcılara bunları okutun. Larissa'da aynı iki bölge büyük olasılıkla reçeteye dönüşür ve yerden uygulanır. Yaklaşık 15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caniuse.com'un Ağustos 2026 verisine göre WebXR, Android için Chrome'da ve Samsung Internet'te kısmen desteklenir, iPhone'daki Safari'de desteklenmez; Android tarafında cihazın ARCore sertifikalı olması gerekir. Oturumdan önce katılımcılara cihazlarını sorun; iPhone kullananlara görevin 3B kipte aynı puanla oynandığını söyleyin. Sık sorunlar: yüzey bulunamıyorsa ışığı iyi, desenli bir yüzeye yönelin; tarla kayıyorsa oturumu yeniden başlatıp yüzeyi baştan taratın. Yaklaşık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Aynı gözlem dronu iki bölgede farklı işlere girer. Kozan'da menşe adıyla tescilli portakalda ağaç sağlığı ayrı bir değer taşır; sorunlu ağaçları bulup yalnız onlara uygulamak hem girdi maliyetini hem kalıntı riskini azaltır. Larissa'da drone 'gören' araçtır: Daniel sonrası uydu geniş ölçekli tabloyu verdi, parsel ölçeğinde hasar belgelemesi ve toparlanmanın izlenmesi için drone görüntüsü bu tabloyu tamamlar. Soru: kendi bölgenizde drone'u ilk hangi iş için kullanırdınız? Yaklaşık 4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Modülün özeti tek cümledir: drone'un değeri, görüntüyle sorunu bulup doğruladıktan sonra yalnız gereken yere uygulamasındadır. Güvenli uçuş ve mevzuat uçuştan önce bilinmelidir; Türkiye ve Yunanistan'da ilaçlama farklı değerlendirilir. Katılımcılara modülden aklında kalan bir kuralı söyletin.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 görevi dört simülasyon oturumunu en az %70 başarıyla bitirmek ve sınavı geçmektir. Sınav 15 sorudan oluşur, süresi 20 dakika, geçme puanı 70'tir; soruların yanıtlarını oturumda vermeyin, konularını hatırlatın: kullanım alanları, türler, NDVI, GSD, bindirme, sürüklenme, Türkiye ve AB mevzuatı ve AR. Oturumu bitirirken sınavın platformda bireysel yapılacağını söyleyin. Yaklaşık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Kaynaklar sunumdaki rakam ve bilgilerin tamamını kapsar; ders sayfalarındaki kaynakça ile uyumludur. Mevzuat metinleri 24-29 Eylül 2026 arasında açılarak kontrol edildi. Katılımcılara mevzuatın sık değiştiğini, uygulamadan önce SHGM, il ve ilçe tarım müdürlükleri ya da Yunanistan'da yetkili makamdan güncel bilgi almaları gerektiğini hatırlatın.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Kaynaklar sunumdaki rakam ve bilgilerin tamamını kapsar; ders sayfalarındaki kaynakça ile uyumludur. Mevzuat metinleri 24-29 Eylül 2026 arasında açılarak kontrol edildi. Katılımcılara mevzuatın sık değiştiğini, uygulamadan önce SHGM, il ve ilçe tarım müdürlükleri ya da Yunanistan'da yetkili makamdan güncel bilgi almaları gerektiğini hatırlatın.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Oturumu teşekkürle kapatın; sorular için platformdaki not ve iletişim kanallarını gösterin. Katılımcılara modül görevini tamamlamaları için simülasyon oturumlarını tekrar edebileceklerini hatırlatın. İlerlemelerini ders sayfasının yan panelindeki tamamlanma göstergesinden izleyebilirler.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tr.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jp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2.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image" Target="../media/image-27-2.pn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jpg"/><Relationship Id="rId3" Type="http://schemas.openxmlformats.org/officeDocument/2006/relationships/slideLayout" Target="../slideLayouts/slideLayout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image" Target="../media/image-30-2.jp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image" Target="../media/image-31-2.jpg"/><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image" Target="../media/image-32-2.jpg"/><Relationship Id="rId3" Type="http://schemas.openxmlformats.org/officeDocument/2006/relationships/slideLayout" Target="../slideLayouts/slideLayout2.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tr-TR" altLang="en-US" sz="1600" b="1" dirty="0">
                <a:solidFill>
                  <a:srgbClr val="1B2420"/>
                </a:solidFill>
                <a:latin typeface="Calibri" pitchFamily="34" charset="0"/>
                <a:ea typeface="Calibri" pitchFamily="34" charset="-122"/>
                <a:cs typeface="Calibri" pitchFamily="34" charset="-120"/>
              </a:rPr>
              <a:t>Sürdürülebilir Tarım Akademisi</a:t>
            </a:r>
            <a:endParaRPr lang="tr-T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tr-TR" altLang="en-US" sz="1200" b="1" spc="200" kern="0" dirty="0">
                <a:solidFill>
                  <a:srgbClr val="A16207"/>
                </a:solidFill>
                <a:latin typeface="Calibri" pitchFamily="34" charset="0"/>
                <a:ea typeface="Calibri" pitchFamily="34" charset="-122"/>
                <a:cs typeface="Calibri" pitchFamily="34" charset="-120"/>
              </a:rPr>
              <a:t>MODÜL 4 · EĞİTMEN SUNUMU</a:t>
            </a:r>
            <a:endParaRPr lang="tr-T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tr-TR" altLang="en-US" sz="2600" b="1" dirty="0">
                <a:solidFill>
                  <a:srgbClr val="FFFFFF"/>
                </a:solidFill>
                <a:latin typeface="Calibri" pitchFamily="34" charset="0"/>
                <a:ea typeface="Calibri" pitchFamily="34" charset="-122"/>
                <a:cs typeface="Calibri" pitchFamily="34" charset="-120"/>
              </a:rPr>
              <a:t>Artırılmış Gerçeklik (AR) Tabanlı Tarımsal Drone Kullanımı ve Drone Uçuş Simülasyonu</a:t>
            </a:r>
            <a:endParaRPr lang="tr-TR" sz="2600" dirty="0"/>
          </a:p>
        </p:txBody>
      </p:sp>
      <p:pic>
        <p:nvPicPr>
          <p:cNvPr id="7" name="Image 0" descr="/root/kozan-akilli-tarim/sunum/build/cache/kapak-m4-b88ed4bf-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Tarımsal drone'u tanıyın, kurallarını öğrenin, görevlerini simülasyonda güvenle deneyin</a:t>
            </a:r>
            <a:endParaRPr lang="tr-TR" sz="15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3 sa 8 dk</a:t>
            </a:r>
            <a:endParaRPr lang="tr-T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13 ders</a:t>
            </a:r>
            <a:endParaRPr lang="tr-T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21 etkileşimli etkinlik</a:t>
            </a:r>
            <a:endParaRPr lang="tr-T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15 soruluk sınav</a:t>
            </a:r>
            <a:endParaRPr lang="tr-T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tr-TR" altLang="en-US" sz="1500" b="1" dirty="0">
                <a:solidFill>
                  <a:srgbClr val="FFFFFF"/>
                </a:solidFill>
                <a:latin typeface="Calibri" pitchFamily="34" charset="0"/>
                <a:ea typeface="Calibri" pitchFamily="34" charset="-122"/>
                <a:cs typeface="Calibri" pitchFamily="34" charset="-120"/>
              </a:rPr>
              <a:t>Çevresel Sürdürülebilirlik ve Sınır Ötesi İş Diyaloğu İçin Akıllı Tarım</a:t>
            </a:r>
            <a:endParaRPr lang="tr-TR" sz="1500" dirty="0"/>
          </a:p>
          <a:p>
            <a:pPr indent="0" marL="0">
              <a:spcAft>
                <a:spcPts val="400"/>
              </a:spcAft>
              <a:buNone/>
            </a:pPr>
            <a:r>
              <a:rPr lang="tr-TR" altLang="en-US" sz="1150" dirty="0">
                <a:solidFill>
                  <a:srgbClr val="FFFFFF"/>
                </a:solidFill>
                <a:latin typeface="Calibri" pitchFamily="34" charset="0"/>
                <a:ea typeface="Calibri" pitchFamily="34" charset="-122"/>
                <a:cs typeface="Calibri" pitchFamily="34" charset="-120"/>
              </a:rPr>
              <a:t>Sözleşme No TR2021/W1T7/A02/OT02-2/041 (TEBD II)</a:t>
            </a:r>
            <a:endParaRPr lang="tr-TR" sz="1500" dirty="0"/>
          </a:p>
          <a:p>
            <a:pPr indent="0" marL="0">
              <a:spcAft>
                <a:spcPts val="400"/>
              </a:spcAft>
              <a:buNone/>
            </a:pPr>
            <a:r>
              <a:rPr lang="tr-TR" altLang="en-US" sz="1050" dirty="0">
                <a:solidFill>
                  <a:srgbClr val="FFFFFF"/>
                </a:solidFill>
                <a:latin typeface="Calibri" pitchFamily="34" charset="0"/>
                <a:ea typeface="Calibri" pitchFamily="34" charset="-122"/>
                <a:cs typeface="Calibri" pitchFamily="34" charset="-120"/>
              </a:rPr>
              <a:t>Kozan Ticaret Odası (KOZTO) · Larissa Ticaret ve Sanayi Odası (LACCO)</a:t>
            </a:r>
            <a:endParaRPr lang="tr-TR" sz="1500" dirty="0"/>
          </a:p>
          <a:p>
            <a:pPr indent="0" marL="0">
              <a:spcAft>
                <a:spcPts val="400"/>
              </a:spcAft>
              <a:buNone/>
            </a:pPr>
            <a:r>
              <a:rPr lang="tr-TR" altLang="en-US" sz="1150" b="1" dirty="0">
                <a:solidFill>
                  <a:srgbClr val="FFFFFF"/>
                </a:solidFill>
                <a:latin typeface="Calibri" pitchFamily="34" charset="0"/>
                <a:ea typeface="Calibri" pitchFamily="34" charset="-122"/>
                <a:cs typeface="Calibri" pitchFamily="34" charset="-120"/>
              </a:rPr>
              <a:t>Eylül 2026</a:t>
            </a:r>
            <a:endParaRPr lang="tr-T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OTURUM AKIŞI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Toplam 188 dakika: dört bölüm ve sınav</a:t>
            </a:r>
            <a:endParaRPr lang="tr-TR" sz="2700" dirty="0"/>
          </a:p>
        </p:txBody>
      </p:sp>
      <p:sp>
        <p:nvSpPr>
          <p:cNvPr id="4" name="Shape 2"/>
          <p:cNvSpPr/>
          <p:nvPr/>
        </p:nvSpPr>
        <p:spPr>
          <a:xfrm>
            <a:off x="548640" y="2268864"/>
            <a:ext cx="351525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01</a:t>
            </a:r>
            <a:endParaRPr lang="tr-TR" sz="2700" dirty="0"/>
          </a:p>
        </p:txBody>
      </p:sp>
      <p:sp>
        <p:nvSpPr>
          <p:cNvPr id="6" name="Text 4"/>
          <p:cNvSpPr txBox="1"/>
          <p:nvPr/>
        </p:nvSpPr>
        <p:spPr>
          <a:xfrm>
            <a:off x="1600200" y="2419929"/>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Drone teknolojisi</a:t>
            </a:r>
            <a:endParaRPr lang="tr-TR" sz="1530" dirty="0"/>
          </a:p>
        </p:txBody>
      </p:sp>
      <p:sp>
        <p:nvSpPr>
          <p:cNvPr id="7" name="Text 5"/>
          <p:cNvSpPr txBox="1"/>
          <p:nvPr/>
        </p:nvSpPr>
        <p:spPr>
          <a:xfrm>
            <a:off x="1600200" y="2767378"/>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Kullanım alanları, türler, bileşenler, algılayıcılar, uçuş planından haritaya</a:t>
            </a:r>
            <a:endParaRPr lang="tr-T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47 dk</a:t>
            </a:r>
            <a:endParaRPr lang="tr-TR" sz="990" dirty="0"/>
          </a:p>
        </p:txBody>
      </p:sp>
      <p:sp>
        <p:nvSpPr>
          <p:cNvPr id="9" name="Shape 7"/>
          <p:cNvSpPr/>
          <p:nvPr/>
        </p:nvSpPr>
        <p:spPr>
          <a:xfrm>
            <a:off x="4338218" y="2268864"/>
            <a:ext cx="351525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4566818"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02</a:t>
            </a:r>
            <a:endParaRPr lang="tr-TR" sz="2700" dirty="0"/>
          </a:p>
        </p:txBody>
      </p:sp>
      <p:sp>
        <p:nvSpPr>
          <p:cNvPr id="11" name="Text 9"/>
          <p:cNvSpPr txBox="1"/>
          <p:nvPr/>
        </p:nvSpPr>
        <p:spPr>
          <a:xfrm>
            <a:off x="5389778" y="2419929"/>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Güvenli uçuş ve mevzuat</a:t>
            </a:r>
            <a:endParaRPr lang="tr-TR" sz="1530" dirty="0"/>
          </a:p>
        </p:txBody>
      </p:sp>
      <p:sp>
        <p:nvSpPr>
          <p:cNvPr id="12" name="Text 10"/>
          <p:cNvSpPr txBox="1"/>
          <p:nvPr/>
        </p:nvSpPr>
        <p:spPr>
          <a:xfrm>
            <a:off x="5389778" y="2767378"/>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Kontrol listesi, sürüklenme, Türkiye, AB ve Yunanistan kuralları</a:t>
            </a:r>
            <a:endParaRPr lang="tr-TR" sz="1130" dirty="0"/>
          </a:p>
        </p:txBody>
      </p:sp>
      <p:sp>
        <p:nvSpPr>
          <p:cNvPr id="13" name="Text 11"/>
          <p:cNvSpPr txBox="1"/>
          <p:nvPr/>
        </p:nvSpPr>
        <p:spPr>
          <a:xfrm>
            <a:off x="4566818"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24 dk</a:t>
            </a:r>
            <a:endParaRPr lang="tr-TR" sz="990" dirty="0"/>
          </a:p>
        </p:txBody>
      </p:sp>
      <p:sp>
        <p:nvSpPr>
          <p:cNvPr id="14" name="Shape 12"/>
          <p:cNvSpPr/>
          <p:nvPr/>
        </p:nvSpPr>
        <p:spPr>
          <a:xfrm>
            <a:off x="8127797" y="2268864"/>
            <a:ext cx="351525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8356397"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03</a:t>
            </a:r>
            <a:endParaRPr lang="tr-TR" sz="2700" dirty="0"/>
          </a:p>
        </p:txBody>
      </p:sp>
      <p:sp>
        <p:nvSpPr>
          <p:cNvPr id="16" name="Text 14"/>
          <p:cNvSpPr txBox="1"/>
          <p:nvPr/>
        </p:nvSpPr>
        <p:spPr>
          <a:xfrm>
            <a:off x="9179357" y="2419929"/>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Artırılmış gerçeklik</a:t>
            </a:r>
            <a:endParaRPr lang="tr-TR" sz="1530" dirty="0"/>
          </a:p>
        </p:txBody>
      </p:sp>
      <p:sp>
        <p:nvSpPr>
          <p:cNvPr id="17" name="Text 15"/>
          <p:cNvSpPr txBox="1"/>
          <p:nvPr/>
        </p:nvSpPr>
        <p:spPr>
          <a:xfrm>
            <a:off x="9179357" y="2767378"/>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AR'ın temelleri, öğrenmeye etkisi, drone senaryoları</a:t>
            </a:r>
            <a:endParaRPr lang="tr-TR" sz="1130" dirty="0"/>
          </a:p>
        </p:txBody>
      </p:sp>
      <p:sp>
        <p:nvSpPr>
          <p:cNvPr id="18" name="Text 16"/>
          <p:cNvSpPr txBox="1"/>
          <p:nvPr/>
        </p:nvSpPr>
        <p:spPr>
          <a:xfrm>
            <a:off x="8356397"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34 dk</a:t>
            </a:r>
            <a:endParaRPr lang="tr-TR" sz="990" dirty="0"/>
          </a:p>
        </p:txBody>
      </p:sp>
      <p:sp>
        <p:nvSpPr>
          <p:cNvPr id="19" name="Shape 17"/>
          <p:cNvSpPr/>
          <p:nvPr/>
        </p:nvSpPr>
        <p:spPr>
          <a:xfrm>
            <a:off x="548640" y="3628447"/>
            <a:ext cx="351525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777240"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04</a:t>
            </a:r>
            <a:endParaRPr lang="tr-TR" sz="2700" dirty="0"/>
          </a:p>
        </p:txBody>
      </p:sp>
      <p:sp>
        <p:nvSpPr>
          <p:cNvPr id="21" name="Text 19"/>
          <p:cNvSpPr txBox="1"/>
          <p:nvPr/>
        </p:nvSpPr>
        <p:spPr>
          <a:xfrm>
            <a:off x="1600200" y="3779511"/>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Uçuş simülasyonu</a:t>
            </a:r>
            <a:endParaRPr lang="tr-TR" sz="1530" dirty="0"/>
          </a:p>
        </p:txBody>
      </p:sp>
      <p:sp>
        <p:nvSpPr>
          <p:cNvPr id="22" name="Text 20"/>
          <p:cNvSpPr txBox="1"/>
          <p:nvPr/>
        </p:nvSpPr>
        <p:spPr>
          <a:xfrm>
            <a:off x="1600200" y="4126960"/>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Serbest uçuş, ilaçlama, haritalama ve AR kipinde görev</a:t>
            </a:r>
            <a:endParaRPr lang="tr-TR" sz="1130" dirty="0"/>
          </a:p>
        </p:txBody>
      </p:sp>
      <p:sp>
        <p:nvSpPr>
          <p:cNvPr id="23" name="Text 21"/>
          <p:cNvSpPr txBox="1"/>
          <p:nvPr/>
        </p:nvSpPr>
        <p:spPr>
          <a:xfrm>
            <a:off x="777240"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63 dk</a:t>
            </a:r>
            <a:endParaRPr lang="tr-TR" sz="990" dirty="0"/>
          </a:p>
        </p:txBody>
      </p:sp>
      <p:sp>
        <p:nvSpPr>
          <p:cNvPr id="24" name="Shape 22"/>
          <p:cNvSpPr/>
          <p:nvPr/>
        </p:nvSpPr>
        <p:spPr>
          <a:xfrm>
            <a:off x="4338218" y="3628447"/>
            <a:ext cx="3515258" cy="1170752"/>
          </a:xfrm>
          <a:prstGeom prst="roundRect">
            <a:avLst>
              <a:gd name="adj" fmla="val 9372"/>
            </a:avLst>
          </a:prstGeom>
          <a:solidFill>
            <a:srgbClr val="E6F3EA"/>
          </a:solidFill>
          <a:ln w="9525">
            <a:solidFill>
              <a:srgbClr val="CFE6D6"/>
            </a:solidFill>
            <a:prstDash val="solid"/>
          </a:ln>
        </p:spPr>
      </p:sp>
      <p:sp>
        <p:nvSpPr>
          <p:cNvPr id="25" name="Text 23"/>
          <p:cNvSpPr txBox="1"/>
          <p:nvPr/>
        </p:nvSpPr>
        <p:spPr>
          <a:xfrm>
            <a:off x="4566818"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05</a:t>
            </a:r>
            <a:endParaRPr lang="tr-TR" sz="2700" dirty="0"/>
          </a:p>
        </p:txBody>
      </p:sp>
      <p:sp>
        <p:nvSpPr>
          <p:cNvPr id="26" name="Text 24"/>
          <p:cNvSpPr txBox="1"/>
          <p:nvPr/>
        </p:nvSpPr>
        <p:spPr>
          <a:xfrm>
            <a:off x="5389778" y="3779511"/>
            <a:ext cx="228081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Değerlendirme</a:t>
            </a:r>
            <a:endParaRPr lang="tr-TR" sz="1530" dirty="0"/>
          </a:p>
        </p:txBody>
      </p:sp>
      <p:sp>
        <p:nvSpPr>
          <p:cNvPr id="27" name="Text 25"/>
          <p:cNvSpPr txBox="1"/>
          <p:nvPr/>
        </p:nvSpPr>
        <p:spPr>
          <a:xfrm>
            <a:off x="5389778" y="4126960"/>
            <a:ext cx="228081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15 soruluk modül sonu sınavı, modül görevi</a:t>
            </a:r>
            <a:endParaRPr lang="tr-TR" sz="1130" dirty="0"/>
          </a:p>
        </p:txBody>
      </p:sp>
      <p:sp>
        <p:nvSpPr>
          <p:cNvPr id="28" name="Text 26"/>
          <p:cNvSpPr txBox="1"/>
          <p:nvPr/>
        </p:nvSpPr>
        <p:spPr>
          <a:xfrm>
            <a:off x="4566818"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20 dk</a:t>
            </a:r>
            <a:endParaRPr lang="tr-TR" sz="990" dirty="0"/>
          </a:p>
        </p:txBody>
      </p:sp>
      <p:sp>
        <p:nvSpPr>
          <p:cNvPr id="29" name="Text 2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a:t>
            </a:r>
            <a:endParaRPr lang="tr-TR" sz="900" dirty="0"/>
          </a:p>
        </p:txBody>
      </p:sp>
      <p:sp>
        <p:nvSpPr>
          <p:cNvPr id="31" name="Shape 28"/>
          <p:cNvSpPr/>
          <p:nvPr/>
        </p:nvSpPr>
        <p:spPr>
          <a:xfrm>
            <a:off x="548640" y="5343031"/>
            <a:ext cx="2737028" cy="347449"/>
          </a:xfrm>
          <a:prstGeom prst="rect">
            <a:avLst/>
          </a:prstGeom>
          <a:solidFill>
            <a:srgbClr val="1F7A3A"/>
          </a:solidFill>
          <a:ln w="12700">
            <a:solidFill>
              <a:srgbClr val="1F7A3A"/>
            </a:solidFill>
            <a:prstDash val="solid"/>
          </a:ln>
        </p:spPr>
      </p:sp>
      <p:sp>
        <p:nvSpPr>
          <p:cNvPr id="32" name="Text 29"/>
          <p:cNvSpPr txBox="1"/>
          <p:nvPr/>
        </p:nvSpPr>
        <p:spPr>
          <a:xfrm>
            <a:off x="548640" y="5343031"/>
            <a:ext cx="2737028" cy="347449"/>
          </a:xfrm>
          <a:prstGeom prst="rect">
            <a:avLst/>
          </a:prstGeom>
          <a:noFill/>
          <a:ln/>
        </p:spPr>
        <p:txBody>
          <a:bodyPr wrap="square" lIns="0" tIns="0" rIns="0" bIns="0" rtlCol="0" anchor="ctr"/>
          <a:lstStyle/>
          <a:p>
            <a:pPr algn="ctr" indent="0" marL="0">
              <a:buNone/>
            </a:pPr>
            <a:r>
              <a:rPr lang="tr-TR" altLang="en-US" sz="1080" b="1" dirty="0">
                <a:solidFill>
                  <a:srgbClr val="FFFFFF"/>
                </a:solidFill>
                <a:latin typeface="Calibri" pitchFamily="34" charset="0"/>
                <a:ea typeface="Calibri" pitchFamily="34" charset="-122"/>
                <a:cs typeface="Calibri" pitchFamily="34" charset="-120"/>
              </a:rPr>
              <a:t>47 dk</a:t>
            </a:r>
            <a:endParaRPr lang="tr-TR" sz="1080" dirty="0"/>
          </a:p>
        </p:txBody>
      </p:sp>
      <p:sp>
        <p:nvSpPr>
          <p:cNvPr id="33" name="Text 30"/>
          <p:cNvSpPr txBox="1"/>
          <p:nvPr/>
        </p:nvSpPr>
        <p:spPr>
          <a:xfrm>
            <a:off x="548640" y="5101328"/>
            <a:ext cx="2737028" cy="211491"/>
          </a:xfrm>
          <a:prstGeom prst="rect">
            <a:avLst/>
          </a:prstGeom>
          <a:noFill/>
          <a:ln/>
        </p:spPr>
        <p:txBody>
          <a:bodyPr wrap="square" lIns="0" tIns="0" rIns="0" bIns="0" rtlCol="0" anchor="b"/>
          <a:lstStyle/>
          <a:p>
            <a:pPr algn="ctr" indent="0" marL="0">
              <a:buNone/>
            </a:pPr>
            <a:r>
              <a:rPr lang="tr-TR" altLang="en-US" sz="990" b="1" dirty="0">
                <a:solidFill>
                  <a:srgbClr val="3A4540"/>
                </a:solidFill>
                <a:latin typeface="Calibri" pitchFamily="34" charset="0"/>
                <a:ea typeface="Calibri" pitchFamily="34" charset="-122"/>
                <a:cs typeface="Calibri" pitchFamily="34" charset="-120"/>
              </a:rPr>
              <a:t>Drone teknolojisi</a:t>
            </a:r>
            <a:endParaRPr lang="tr-TR" sz="990" dirty="0"/>
          </a:p>
        </p:txBody>
      </p:sp>
      <p:sp>
        <p:nvSpPr>
          <p:cNvPr id="34" name="Shape 31"/>
          <p:cNvSpPr/>
          <p:nvPr/>
        </p:nvSpPr>
        <p:spPr>
          <a:xfrm>
            <a:off x="3322244" y="5343031"/>
            <a:ext cx="1379732" cy="347449"/>
          </a:xfrm>
          <a:prstGeom prst="rect">
            <a:avLst/>
          </a:prstGeom>
          <a:solidFill>
            <a:srgbClr val="0E7490"/>
          </a:solidFill>
          <a:ln w="12700">
            <a:solidFill>
              <a:srgbClr val="0E7490"/>
            </a:solidFill>
            <a:prstDash val="solid"/>
          </a:ln>
        </p:spPr>
      </p:sp>
      <p:sp>
        <p:nvSpPr>
          <p:cNvPr id="35" name="Text 32"/>
          <p:cNvSpPr txBox="1"/>
          <p:nvPr/>
        </p:nvSpPr>
        <p:spPr>
          <a:xfrm>
            <a:off x="3322244" y="5343031"/>
            <a:ext cx="1379732" cy="347449"/>
          </a:xfrm>
          <a:prstGeom prst="rect">
            <a:avLst/>
          </a:prstGeom>
          <a:noFill/>
          <a:ln/>
        </p:spPr>
        <p:txBody>
          <a:bodyPr wrap="square" lIns="0" tIns="0" rIns="0" bIns="0" rtlCol="0" anchor="ctr"/>
          <a:lstStyle/>
          <a:p>
            <a:pPr algn="ctr" indent="0" marL="0">
              <a:buNone/>
            </a:pPr>
            <a:r>
              <a:rPr lang="tr-TR" altLang="en-US" sz="1080" b="1" dirty="0">
                <a:solidFill>
                  <a:srgbClr val="FFFFFF"/>
                </a:solidFill>
                <a:latin typeface="Calibri" pitchFamily="34" charset="0"/>
                <a:ea typeface="Calibri" pitchFamily="34" charset="-122"/>
                <a:cs typeface="Calibri" pitchFamily="34" charset="-120"/>
              </a:rPr>
              <a:t>24 dk</a:t>
            </a:r>
            <a:endParaRPr lang="tr-TR" sz="1080" dirty="0"/>
          </a:p>
        </p:txBody>
      </p:sp>
      <p:sp>
        <p:nvSpPr>
          <p:cNvPr id="36" name="Text 33"/>
          <p:cNvSpPr txBox="1"/>
          <p:nvPr/>
        </p:nvSpPr>
        <p:spPr>
          <a:xfrm>
            <a:off x="3322244" y="5101328"/>
            <a:ext cx="1379732" cy="211491"/>
          </a:xfrm>
          <a:prstGeom prst="rect">
            <a:avLst/>
          </a:prstGeom>
          <a:noFill/>
          <a:ln/>
        </p:spPr>
        <p:txBody>
          <a:bodyPr wrap="square" lIns="0" tIns="0" rIns="0" bIns="0" rtlCol="0" anchor="b"/>
          <a:lstStyle/>
          <a:p>
            <a:pPr algn="ctr" indent="0" marL="0">
              <a:buNone/>
            </a:pPr>
            <a:r>
              <a:rPr lang="tr-TR" altLang="en-US" sz="990" b="1" dirty="0">
                <a:solidFill>
                  <a:srgbClr val="3A4540"/>
                </a:solidFill>
                <a:latin typeface="Calibri" pitchFamily="34" charset="0"/>
                <a:ea typeface="Calibri" pitchFamily="34" charset="-122"/>
                <a:cs typeface="Calibri" pitchFamily="34" charset="-120"/>
              </a:rPr>
              <a:t>Güvenli uçuş</a:t>
            </a:r>
            <a:endParaRPr lang="tr-TR" sz="990" dirty="0"/>
          </a:p>
        </p:txBody>
      </p:sp>
      <p:sp>
        <p:nvSpPr>
          <p:cNvPr id="37" name="Shape 34"/>
          <p:cNvSpPr/>
          <p:nvPr/>
        </p:nvSpPr>
        <p:spPr>
          <a:xfrm>
            <a:off x="4738552" y="5343031"/>
            <a:ext cx="1969861" cy="347449"/>
          </a:xfrm>
          <a:prstGeom prst="rect">
            <a:avLst/>
          </a:prstGeom>
          <a:solidFill>
            <a:srgbClr val="A16207"/>
          </a:solidFill>
          <a:ln w="12700">
            <a:solidFill>
              <a:srgbClr val="A16207"/>
            </a:solidFill>
            <a:prstDash val="solid"/>
          </a:ln>
        </p:spPr>
      </p:sp>
      <p:sp>
        <p:nvSpPr>
          <p:cNvPr id="38" name="Text 35"/>
          <p:cNvSpPr txBox="1"/>
          <p:nvPr/>
        </p:nvSpPr>
        <p:spPr>
          <a:xfrm>
            <a:off x="4738552" y="5343031"/>
            <a:ext cx="1969861" cy="347449"/>
          </a:xfrm>
          <a:prstGeom prst="rect">
            <a:avLst/>
          </a:prstGeom>
          <a:noFill/>
          <a:ln/>
        </p:spPr>
        <p:txBody>
          <a:bodyPr wrap="square" lIns="0" tIns="0" rIns="0" bIns="0" rtlCol="0" anchor="ctr"/>
          <a:lstStyle/>
          <a:p>
            <a:pPr algn="ctr" indent="0" marL="0">
              <a:buNone/>
            </a:pPr>
            <a:r>
              <a:rPr lang="tr-TR" altLang="en-US" sz="1080" b="1" dirty="0">
                <a:solidFill>
                  <a:srgbClr val="FFFFFF"/>
                </a:solidFill>
                <a:latin typeface="Calibri" pitchFamily="34" charset="0"/>
                <a:ea typeface="Calibri" pitchFamily="34" charset="-122"/>
                <a:cs typeface="Calibri" pitchFamily="34" charset="-120"/>
              </a:rPr>
              <a:t>34 dk</a:t>
            </a:r>
            <a:endParaRPr lang="tr-TR" sz="1080" dirty="0"/>
          </a:p>
        </p:txBody>
      </p:sp>
      <p:sp>
        <p:nvSpPr>
          <p:cNvPr id="39" name="Text 36"/>
          <p:cNvSpPr txBox="1"/>
          <p:nvPr/>
        </p:nvSpPr>
        <p:spPr>
          <a:xfrm>
            <a:off x="4738552" y="5101328"/>
            <a:ext cx="1969861" cy="211491"/>
          </a:xfrm>
          <a:prstGeom prst="rect">
            <a:avLst/>
          </a:prstGeom>
          <a:noFill/>
          <a:ln/>
        </p:spPr>
        <p:txBody>
          <a:bodyPr wrap="square" lIns="0" tIns="0" rIns="0" bIns="0" rtlCol="0" anchor="b"/>
          <a:lstStyle/>
          <a:p>
            <a:pPr algn="ctr" indent="0" marL="0">
              <a:buNone/>
            </a:pPr>
            <a:r>
              <a:rPr lang="tr-TR" altLang="en-US" sz="990" b="1" dirty="0">
                <a:solidFill>
                  <a:srgbClr val="3A4540"/>
                </a:solidFill>
                <a:latin typeface="Calibri" pitchFamily="34" charset="0"/>
                <a:ea typeface="Calibri" pitchFamily="34" charset="-122"/>
                <a:cs typeface="Calibri" pitchFamily="34" charset="-120"/>
              </a:rPr>
              <a:t>AR</a:t>
            </a:r>
            <a:endParaRPr lang="tr-TR" sz="990" dirty="0"/>
          </a:p>
        </p:txBody>
      </p:sp>
      <p:sp>
        <p:nvSpPr>
          <p:cNvPr id="40" name="Shape 37"/>
          <p:cNvSpPr/>
          <p:nvPr/>
        </p:nvSpPr>
        <p:spPr>
          <a:xfrm>
            <a:off x="6744989" y="5343031"/>
            <a:ext cx="3681233" cy="347449"/>
          </a:xfrm>
          <a:prstGeom prst="rect">
            <a:avLst/>
          </a:prstGeom>
          <a:solidFill>
            <a:srgbClr val="16602D"/>
          </a:solidFill>
          <a:ln w="12700">
            <a:solidFill>
              <a:srgbClr val="16602D"/>
            </a:solidFill>
            <a:prstDash val="solid"/>
          </a:ln>
        </p:spPr>
      </p:sp>
      <p:sp>
        <p:nvSpPr>
          <p:cNvPr id="41" name="Text 38"/>
          <p:cNvSpPr txBox="1"/>
          <p:nvPr/>
        </p:nvSpPr>
        <p:spPr>
          <a:xfrm>
            <a:off x="6744989" y="5343031"/>
            <a:ext cx="3681233" cy="347449"/>
          </a:xfrm>
          <a:prstGeom prst="rect">
            <a:avLst/>
          </a:prstGeom>
          <a:noFill/>
          <a:ln/>
        </p:spPr>
        <p:txBody>
          <a:bodyPr wrap="square" lIns="0" tIns="0" rIns="0" bIns="0" rtlCol="0" anchor="ctr"/>
          <a:lstStyle/>
          <a:p>
            <a:pPr algn="ctr" indent="0" marL="0">
              <a:buNone/>
            </a:pPr>
            <a:r>
              <a:rPr lang="tr-TR" altLang="en-US" sz="1080" b="1" dirty="0">
                <a:solidFill>
                  <a:srgbClr val="FFFFFF"/>
                </a:solidFill>
                <a:latin typeface="Calibri" pitchFamily="34" charset="0"/>
                <a:ea typeface="Calibri" pitchFamily="34" charset="-122"/>
                <a:cs typeface="Calibri" pitchFamily="34" charset="-120"/>
              </a:rPr>
              <a:t>63 dk</a:t>
            </a:r>
            <a:endParaRPr lang="tr-TR" sz="1080" dirty="0"/>
          </a:p>
        </p:txBody>
      </p:sp>
      <p:sp>
        <p:nvSpPr>
          <p:cNvPr id="42" name="Text 39"/>
          <p:cNvSpPr txBox="1"/>
          <p:nvPr/>
        </p:nvSpPr>
        <p:spPr>
          <a:xfrm>
            <a:off x="6744989" y="5101328"/>
            <a:ext cx="3681233" cy="211491"/>
          </a:xfrm>
          <a:prstGeom prst="rect">
            <a:avLst/>
          </a:prstGeom>
          <a:noFill/>
          <a:ln/>
        </p:spPr>
        <p:txBody>
          <a:bodyPr wrap="square" lIns="0" tIns="0" rIns="0" bIns="0" rtlCol="0" anchor="b"/>
          <a:lstStyle/>
          <a:p>
            <a:pPr algn="ctr" indent="0" marL="0">
              <a:buNone/>
            </a:pPr>
            <a:r>
              <a:rPr lang="tr-TR" altLang="en-US" sz="990" b="1" dirty="0">
                <a:solidFill>
                  <a:srgbClr val="3A4540"/>
                </a:solidFill>
                <a:latin typeface="Calibri" pitchFamily="34" charset="0"/>
                <a:ea typeface="Calibri" pitchFamily="34" charset="-122"/>
                <a:cs typeface="Calibri" pitchFamily="34" charset="-120"/>
              </a:rPr>
              <a:t>Simülasyon</a:t>
            </a:r>
            <a:endParaRPr lang="tr-TR" sz="990" dirty="0"/>
          </a:p>
        </p:txBody>
      </p:sp>
      <p:sp>
        <p:nvSpPr>
          <p:cNvPr id="43" name="Shape 40"/>
          <p:cNvSpPr/>
          <p:nvPr/>
        </p:nvSpPr>
        <p:spPr>
          <a:xfrm>
            <a:off x="10462798" y="5343031"/>
            <a:ext cx="1143681" cy="347449"/>
          </a:xfrm>
          <a:prstGeom prst="rect">
            <a:avLst/>
          </a:prstGeom>
          <a:solidFill>
            <a:srgbClr val="854D0E"/>
          </a:solidFill>
          <a:ln w="12700">
            <a:solidFill>
              <a:srgbClr val="854D0E"/>
            </a:solidFill>
            <a:prstDash val="solid"/>
          </a:ln>
        </p:spPr>
      </p:sp>
      <p:sp>
        <p:nvSpPr>
          <p:cNvPr id="44" name="Text 41"/>
          <p:cNvSpPr txBox="1"/>
          <p:nvPr/>
        </p:nvSpPr>
        <p:spPr>
          <a:xfrm>
            <a:off x="10462798" y="5343031"/>
            <a:ext cx="1143681" cy="347449"/>
          </a:xfrm>
          <a:prstGeom prst="rect">
            <a:avLst/>
          </a:prstGeom>
          <a:noFill/>
          <a:ln/>
        </p:spPr>
        <p:txBody>
          <a:bodyPr wrap="square" lIns="0" tIns="0" rIns="0" bIns="0" rtlCol="0" anchor="ctr"/>
          <a:lstStyle/>
          <a:p>
            <a:pPr algn="ctr" indent="0" marL="0">
              <a:buNone/>
            </a:pPr>
            <a:r>
              <a:rPr lang="tr-TR" altLang="en-US" sz="1080" b="1" dirty="0">
                <a:solidFill>
                  <a:srgbClr val="FFFFFF"/>
                </a:solidFill>
                <a:latin typeface="Calibri" pitchFamily="34" charset="0"/>
                <a:ea typeface="Calibri" pitchFamily="34" charset="-122"/>
                <a:cs typeface="Calibri" pitchFamily="34" charset="-120"/>
              </a:rPr>
              <a:t>20 dk</a:t>
            </a:r>
            <a:endParaRPr lang="tr-TR" sz="1080" dirty="0"/>
          </a:p>
        </p:txBody>
      </p:sp>
      <p:sp>
        <p:nvSpPr>
          <p:cNvPr id="45" name="Text 42"/>
          <p:cNvSpPr txBox="1"/>
          <p:nvPr/>
        </p:nvSpPr>
        <p:spPr>
          <a:xfrm>
            <a:off x="10462798" y="5101328"/>
            <a:ext cx="1143681" cy="211491"/>
          </a:xfrm>
          <a:prstGeom prst="rect">
            <a:avLst/>
          </a:prstGeom>
          <a:noFill/>
          <a:ln/>
        </p:spPr>
        <p:txBody>
          <a:bodyPr wrap="square" lIns="0" tIns="0" rIns="0" bIns="0" rtlCol="0" anchor="b"/>
          <a:lstStyle/>
          <a:p>
            <a:pPr algn="ctr" indent="0" marL="0">
              <a:buNone/>
            </a:pPr>
            <a:r>
              <a:rPr lang="tr-TR" altLang="en-US" sz="990" b="1" dirty="0">
                <a:solidFill>
                  <a:srgbClr val="3A4540"/>
                </a:solidFill>
                <a:latin typeface="Calibri" pitchFamily="34" charset="0"/>
                <a:ea typeface="Calibri" pitchFamily="34" charset="-122"/>
                <a:cs typeface="Calibri" pitchFamily="34" charset="-120"/>
              </a:rPr>
              <a:t>Sınav</a:t>
            </a:r>
            <a:endParaRPr lang="tr-TR" sz="99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Modülün çerçevesi</a:t>
            </a:r>
            <a:endParaRPr lang="tr-TR" sz="2700" dirty="0"/>
          </a:p>
        </p:txBody>
      </p:sp>
      <p:sp>
        <p:nvSpPr>
          <p:cNvPr id="3" name="Shape 1"/>
          <p:cNvSpPr/>
          <p:nvPr/>
        </p:nvSpPr>
        <p:spPr>
          <a:xfrm>
            <a:off x="548640"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A</a:t>
            </a:r>
            <a:endParaRPr lang="tr-TR" sz="1130" dirty="0"/>
          </a:p>
        </p:txBody>
      </p:sp>
      <p:sp>
        <p:nvSpPr>
          <p:cNvPr id="6" name="Text 4"/>
          <p:cNvSpPr txBox="1"/>
          <p:nvPr/>
        </p:nvSpPr>
        <p:spPr>
          <a:xfrm>
            <a:off x="777240" y="2714505"/>
            <a:ext cx="2110664"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Amaç</a:t>
            </a:r>
            <a:endParaRPr lang="tr-TR" sz="1800" dirty="0"/>
          </a:p>
        </p:txBody>
      </p:sp>
      <p:sp>
        <p:nvSpPr>
          <p:cNvPr id="7" name="Text 5"/>
          <p:cNvSpPr txBox="1"/>
          <p:nvPr/>
        </p:nvSpPr>
        <p:spPr>
          <a:xfrm>
            <a:off x="777240" y="3182806"/>
            <a:ext cx="2110664" cy="2039374"/>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Tarımsal drone'u bir karar aracı olarak tanımak, kurallarını öğrenmek ve görevleri simülasyonda güvenle denemek.</a:t>
            </a:r>
            <a:endParaRPr lang="tr-TR" sz="1440" dirty="0"/>
          </a:p>
        </p:txBody>
      </p:sp>
      <p:sp>
        <p:nvSpPr>
          <p:cNvPr id="8" name="Shape 6"/>
          <p:cNvSpPr/>
          <p:nvPr/>
        </p:nvSpPr>
        <p:spPr>
          <a:xfrm>
            <a:off x="3390824"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3668737"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3668737"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Ö</a:t>
            </a:r>
            <a:endParaRPr lang="tr-TR" sz="1130" dirty="0"/>
          </a:p>
        </p:txBody>
      </p:sp>
      <p:sp>
        <p:nvSpPr>
          <p:cNvPr id="11" name="Text 9"/>
          <p:cNvSpPr txBox="1"/>
          <p:nvPr/>
        </p:nvSpPr>
        <p:spPr>
          <a:xfrm>
            <a:off x="3619424" y="2714505"/>
            <a:ext cx="2110664"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Ön koşullar</a:t>
            </a:r>
            <a:endParaRPr lang="tr-TR" sz="1800" dirty="0"/>
          </a:p>
        </p:txBody>
      </p:sp>
      <p:sp>
        <p:nvSpPr>
          <p:cNvPr id="12" name="Text 10"/>
          <p:cNvSpPr txBox="1"/>
          <p:nvPr/>
        </p:nvSpPr>
        <p:spPr>
          <a:xfrm>
            <a:off x="3619424" y="3182806"/>
            <a:ext cx="2110664" cy="2039374"/>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Modül 1-3 önerilir. Temel telefon ya da bilgisayar kullanımı yeter; pilotluk deneyimi gerekmez. AR için isteğe bağlı ARCore'lu Android.</a:t>
            </a:r>
            <a:endParaRPr lang="tr-TR" sz="1440" dirty="0"/>
          </a:p>
        </p:txBody>
      </p:sp>
      <p:sp>
        <p:nvSpPr>
          <p:cNvPr id="13" name="Shape 11"/>
          <p:cNvSpPr/>
          <p:nvPr/>
        </p:nvSpPr>
        <p:spPr>
          <a:xfrm>
            <a:off x="6233008"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6510921"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6510921"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K</a:t>
            </a:r>
            <a:endParaRPr lang="tr-TR" sz="1130" dirty="0"/>
          </a:p>
        </p:txBody>
      </p:sp>
      <p:sp>
        <p:nvSpPr>
          <p:cNvPr id="16" name="Text 14"/>
          <p:cNvSpPr txBox="1"/>
          <p:nvPr/>
        </p:nvSpPr>
        <p:spPr>
          <a:xfrm>
            <a:off x="6461608" y="2714505"/>
            <a:ext cx="2110664"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Kimler için</a:t>
            </a:r>
            <a:endParaRPr lang="tr-TR" sz="1800" dirty="0"/>
          </a:p>
        </p:txBody>
      </p:sp>
      <p:sp>
        <p:nvSpPr>
          <p:cNvPr id="17" name="Text 15"/>
          <p:cNvSpPr txBox="1"/>
          <p:nvPr/>
        </p:nvSpPr>
        <p:spPr>
          <a:xfrm>
            <a:off x="6461608" y="3182806"/>
            <a:ext cx="2110664" cy="2039374"/>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Çiftçiler ve üretici örgütleri, drone pilotu adayları, ziraat mühendisleri ve danışmanlar, tarım teknolojisi KOBİ'leri.</a:t>
            </a:r>
            <a:endParaRPr lang="tr-TR" sz="1440" dirty="0"/>
          </a:p>
        </p:txBody>
      </p:sp>
      <p:sp>
        <p:nvSpPr>
          <p:cNvPr id="18" name="Shape 16"/>
          <p:cNvSpPr/>
          <p:nvPr/>
        </p:nvSpPr>
        <p:spPr>
          <a:xfrm>
            <a:off x="9075191" y="1959182"/>
            <a:ext cx="2567864" cy="336119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7"/>
          <p:cNvSpPr/>
          <p:nvPr/>
        </p:nvSpPr>
        <p:spPr>
          <a:xfrm>
            <a:off x="9353105" y="2148012"/>
            <a:ext cx="468301" cy="468301"/>
          </a:xfrm>
          <a:prstGeom prst="ellipse">
            <a:avLst/>
          </a:prstGeom>
          <a:solidFill>
            <a:srgbClr val="E6F3EA"/>
          </a:solidFill>
          <a:ln w="12700">
            <a:solidFill>
              <a:srgbClr val="E6F3EA"/>
            </a:solidFill>
            <a:prstDash val="solid"/>
          </a:ln>
        </p:spPr>
      </p:sp>
      <p:sp>
        <p:nvSpPr>
          <p:cNvPr id="20" name="Text 18"/>
          <p:cNvSpPr txBox="1"/>
          <p:nvPr/>
        </p:nvSpPr>
        <p:spPr>
          <a:xfrm>
            <a:off x="9353105"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T</a:t>
            </a:r>
            <a:endParaRPr lang="tr-TR" sz="1130" dirty="0"/>
          </a:p>
        </p:txBody>
      </p:sp>
      <p:sp>
        <p:nvSpPr>
          <p:cNvPr id="21" name="Text 19"/>
          <p:cNvSpPr txBox="1"/>
          <p:nvPr/>
        </p:nvSpPr>
        <p:spPr>
          <a:xfrm>
            <a:off x="9303791" y="2714505"/>
            <a:ext cx="2110664"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Tamamlama ölçütü</a:t>
            </a:r>
            <a:endParaRPr lang="tr-TR" sz="1800" dirty="0"/>
          </a:p>
        </p:txBody>
      </p:sp>
      <p:sp>
        <p:nvSpPr>
          <p:cNvPr id="22" name="Text 20"/>
          <p:cNvSpPr txBox="1"/>
          <p:nvPr/>
        </p:nvSpPr>
        <p:spPr>
          <a:xfrm>
            <a:off x="9303791" y="3182806"/>
            <a:ext cx="2110664" cy="2039374"/>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Derslerdeki zorunlu etkinlikler, dört simülasyon oturumunda en az %70 ve modül sınavında en az 70 puan.</a:t>
            </a:r>
            <a:endParaRPr lang="tr-TR" sz="1440" dirty="0"/>
          </a:p>
        </p:txBody>
      </p:sp>
      <p:sp>
        <p:nvSpPr>
          <p:cNvPr id="23" name="Text 21"/>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a:t>
            </a:r>
            <a:endParaRPr lang="tr-TR"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ÖĞRENME ÇIKTILARI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Modülü bitiren katılımcı şunları yapabilir</a:t>
            </a:r>
            <a:endParaRPr lang="tr-T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4</a:t>
            </a:r>
            <a:endParaRPr lang="tr-TR" sz="900" dirty="0"/>
          </a:p>
        </p:txBody>
      </p:sp>
      <p:sp>
        <p:nvSpPr>
          <p:cNvPr id="7" name="Shape 4"/>
          <p:cNvSpPr/>
          <p:nvPr/>
        </p:nvSpPr>
        <p:spPr>
          <a:xfrm>
            <a:off x="548640" y="2231098"/>
            <a:ext cx="5410048" cy="783648"/>
          </a:xfrm>
          <a:prstGeom prst="roundRect">
            <a:avLst>
              <a:gd name="adj" fmla="val 11669"/>
            </a:avLst>
          </a:prstGeom>
          <a:solidFill>
            <a:srgbClr val="F5F6F1"/>
          </a:solidFill>
          <a:ln w="9525">
            <a:solidFill>
              <a:srgbClr val="DFE6DC"/>
            </a:solidFill>
            <a:prstDash val="solid"/>
          </a:ln>
        </p:spPr>
      </p:sp>
      <p:sp>
        <p:nvSpPr>
          <p:cNvPr id="8" name="Shape 5"/>
          <p:cNvSpPr/>
          <p:nvPr/>
        </p:nvSpPr>
        <p:spPr>
          <a:xfrm>
            <a:off x="789577" y="2434091"/>
            <a:ext cx="377662" cy="377662"/>
          </a:xfrm>
          <a:prstGeom prst="ellipse">
            <a:avLst/>
          </a:prstGeom>
          <a:solidFill>
            <a:srgbClr val="1F7A3A"/>
          </a:solidFill>
          <a:ln w="12700">
            <a:solidFill>
              <a:srgbClr val="1F7A3A"/>
            </a:solidFill>
            <a:prstDash val="solid"/>
          </a:ln>
        </p:spPr>
      </p:sp>
      <p:sp>
        <p:nvSpPr>
          <p:cNvPr id="9" name="Text 6"/>
          <p:cNvSpPr txBox="1"/>
          <p:nvPr/>
        </p:nvSpPr>
        <p:spPr>
          <a:xfrm>
            <a:off x="789577" y="2434091"/>
            <a:ext cx="377662" cy="377662"/>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1</a:t>
            </a:r>
            <a:endParaRPr lang="tr-TR" sz="1240" dirty="0"/>
          </a:p>
        </p:txBody>
      </p:sp>
      <p:sp>
        <p:nvSpPr>
          <p:cNvPr id="10" name="Text 7"/>
          <p:cNvSpPr txBox="1"/>
          <p:nvPr/>
        </p:nvSpPr>
        <p:spPr>
          <a:xfrm>
            <a:off x="1371600" y="2276417"/>
            <a:ext cx="4404208" cy="693009"/>
          </a:xfrm>
          <a:prstGeom prst="rect">
            <a:avLst/>
          </a:prstGeom>
          <a:noFill/>
          <a:ln/>
        </p:spPr>
        <p:txBody>
          <a:bodyPr wrap="square" lIns="0" tIns="0" rIns="0" bIns="0" rtlCol="0" anchor="ctr"/>
          <a:lstStyle/>
          <a:p>
            <a:pPr indent="0" marL="0">
              <a:buNone/>
            </a:pPr>
            <a:r>
              <a:rPr lang="tr-TR" altLang="en-US" sz="1260" dirty="0">
                <a:solidFill>
                  <a:srgbClr val="1B2420"/>
                </a:solidFill>
                <a:latin typeface="Calibri" pitchFamily="34" charset="0"/>
                <a:ea typeface="Calibri" pitchFamily="34" charset="-122"/>
                <a:cs typeface="Calibri" pitchFamily="34" charset="-120"/>
              </a:rPr>
              <a:t>Tarımsal drone kullanımını gözlem ve uygulama olarak sınıflandırır ve başlıca kullanım alanlarını açıklar.</a:t>
            </a:r>
            <a:endParaRPr lang="tr-TR" sz="1260" dirty="0"/>
          </a:p>
        </p:txBody>
      </p:sp>
      <p:sp>
        <p:nvSpPr>
          <p:cNvPr id="11" name="Shape 8"/>
          <p:cNvSpPr/>
          <p:nvPr/>
        </p:nvSpPr>
        <p:spPr>
          <a:xfrm>
            <a:off x="548640" y="3150705"/>
            <a:ext cx="5410048" cy="783648"/>
          </a:xfrm>
          <a:prstGeom prst="roundRect">
            <a:avLst>
              <a:gd name="adj" fmla="val 11669"/>
            </a:avLst>
          </a:prstGeom>
          <a:solidFill>
            <a:srgbClr val="F5F6F1"/>
          </a:solidFill>
          <a:ln w="9525">
            <a:solidFill>
              <a:srgbClr val="DFE6DC"/>
            </a:solidFill>
            <a:prstDash val="solid"/>
          </a:ln>
        </p:spPr>
      </p:sp>
      <p:sp>
        <p:nvSpPr>
          <p:cNvPr id="12" name="Shape 9"/>
          <p:cNvSpPr/>
          <p:nvPr/>
        </p:nvSpPr>
        <p:spPr>
          <a:xfrm>
            <a:off x="789577" y="3353698"/>
            <a:ext cx="377662" cy="377662"/>
          </a:xfrm>
          <a:prstGeom prst="ellipse">
            <a:avLst/>
          </a:prstGeom>
          <a:solidFill>
            <a:srgbClr val="1F7A3A"/>
          </a:solidFill>
          <a:ln w="12700">
            <a:solidFill>
              <a:srgbClr val="1F7A3A"/>
            </a:solidFill>
            <a:prstDash val="solid"/>
          </a:ln>
        </p:spPr>
      </p:sp>
      <p:sp>
        <p:nvSpPr>
          <p:cNvPr id="13" name="Text 10"/>
          <p:cNvSpPr txBox="1"/>
          <p:nvPr/>
        </p:nvSpPr>
        <p:spPr>
          <a:xfrm>
            <a:off x="789577" y="3353698"/>
            <a:ext cx="377662" cy="377662"/>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2</a:t>
            </a:r>
            <a:endParaRPr lang="tr-TR" sz="1240" dirty="0"/>
          </a:p>
        </p:txBody>
      </p:sp>
      <p:sp>
        <p:nvSpPr>
          <p:cNvPr id="14" name="Text 11"/>
          <p:cNvSpPr txBox="1"/>
          <p:nvPr/>
        </p:nvSpPr>
        <p:spPr>
          <a:xfrm>
            <a:off x="1371600" y="3196024"/>
            <a:ext cx="4404208" cy="693009"/>
          </a:xfrm>
          <a:prstGeom prst="rect">
            <a:avLst/>
          </a:prstGeom>
          <a:noFill/>
          <a:ln/>
        </p:spPr>
        <p:txBody>
          <a:bodyPr wrap="square" lIns="0" tIns="0" rIns="0" bIns="0" rtlCol="0" anchor="ctr"/>
          <a:lstStyle/>
          <a:p>
            <a:pPr indent="0" marL="0">
              <a:buNone/>
            </a:pPr>
            <a:r>
              <a:rPr lang="tr-TR" altLang="en-US" sz="1260" dirty="0">
                <a:solidFill>
                  <a:srgbClr val="1B2420"/>
                </a:solidFill>
                <a:latin typeface="Calibri" pitchFamily="34" charset="0"/>
                <a:ea typeface="Calibri" pitchFamily="34" charset="-122"/>
                <a:cs typeface="Calibri" pitchFamily="34" charset="-120"/>
              </a:rPr>
              <a:t>Çok rotorlu, sabit kanatlı ve VTOL drone'ları görev ve alan büyüklüğüne göre karşılaştırır.</a:t>
            </a:r>
            <a:endParaRPr lang="tr-TR" sz="1260" dirty="0"/>
          </a:p>
        </p:txBody>
      </p:sp>
      <p:sp>
        <p:nvSpPr>
          <p:cNvPr id="15" name="Shape 12"/>
          <p:cNvSpPr/>
          <p:nvPr/>
        </p:nvSpPr>
        <p:spPr>
          <a:xfrm>
            <a:off x="548640" y="4070311"/>
            <a:ext cx="5410048" cy="783648"/>
          </a:xfrm>
          <a:prstGeom prst="roundRect">
            <a:avLst>
              <a:gd name="adj" fmla="val 11669"/>
            </a:avLst>
          </a:prstGeom>
          <a:solidFill>
            <a:srgbClr val="F5F6F1"/>
          </a:solidFill>
          <a:ln w="9525">
            <a:solidFill>
              <a:srgbClr val="DFE6DC"/>
            </a:solidFill>
            <a:prstDash val="solid"/>
          </a:ln>
        </p:spPr>
      </p:sp>
      <p:sp>
        <p:nvSpPr>
          <p:cNvPr id="16" name="Shape 13"/>
          <p:cNvSpPr/>
          <p:nvPr/>
        </p:nvSpPr>
        <p:spPr>
          <a:xfrm>
            <a:off x="789577" y="4273304"/>
            <a:ext cx="377662" cy="377662"/>
          </a:xfrm>
          <a:prstGeom prst="ellipse">
            <a:avLst/>
          </a:prstGeom>
          <a:solidFill>
            <a:srgbClr val="1F7A3A"/>
          </a:solidFill>
          <a:ln w="12700">
            <a:solidFill>
              <a:srgbClr val="1F7A3A"/>
            </a:solidFill>
            <a:prstDash val="solid"/>
          </a:ln>
        </p:spPr>
      </p:sp>
      <p:sp>
        <p:nvSpPr>
          <p:cNvPr id="17" name="Text 14"/>
          <p:cNvSpPr txBox="1"/>
          <p:nvPr/>
        </p:nvSpPr>
        <p:spPr>
          <a:xfrm>
            <a:off x="789577" y="4273304"/>
            <a:ext cx="377662" cy="377662"/>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3</a:t>
            </a:r>
            <a:endParaRPr lang="tr-TR" sz="1240" dirty="0"/>
          </a:p>
        </p:txBody>
      </p:sp>
      <p:sp>
        <p:nvSpPr>
          <p:cNvPr id="18" name="Text 15"/>
          <p:cNvSpPr txBox="1"/>
          <p:nvPr/>
        </p:nvSpPr>
        <p:spPr>
          <a:xfrm>
            <a:off x="1371600" y="4115631"/>
            <a:ext cx="4404208" cy="693009"/>
          </a:xfrm>
          <a:prstGeom prst="rect">
            <a:avLst/>
          </a:prstGeom>
          <a:noFill/>
          <a:ln/>
        </p:spPr>
        <p:txBody>
          <a:bodyPr wrap="square" lIns="0" tIns="0" rIns="0" bIns="0" rtlCol="0" anchor="ctr"/>
          <a:lstStyle/>
          <a:p>
            <a:pPr indent="0" marL="0">
              <a:buNone/>
            </a:pPr>
            <a:r>
              <a:rPr lang="tr-TR" altLang="en-US" sz="1260" dirty="0">
                <a:solidFill>
                  <a:srgbClr val="1B2420"/>
                </a:solidFill>
                <a:latin typeface="Calibri" pitchFamily="34" charset="0"/>
                <a:ea typeface="Calibri" pitchFamily="34" charset="-122"/>
                <a:cs typeface="Calibri" pitchFamily="34" charset="-120"/>
              </a:rPr>
              <a:t>Drone parçalarını ve RGB, çok bantlı, termal, LiDAR ve RTK-GNSS algılayıcılarının işlevlerini tanımlar.</a:t>
            </a:r>
            <a:endParaRPr lang="tr-TR" sz="1260" dirty="0"/>
          </a:p>
        </p:txBody>
      </p:sp>
      <p:sp>
        <p:nvSpPr>
          <p:cNvPr id="19" name="Shape 16"/>
          <p:cNvSpPr/>
          <p:nvPr/>
        </p:nvSpPr>
        <p:spPr>
          <a:xfrm>
            <a:off x="548640" y="4989918"/>
            <a:ext cx="5410048" cy="783648"/>
          </a:xfrm>
          <a:prstGeom prst="roundRect">
            <a:avLst>
              <a:gd name="adj" fmla="val 11669"/>
            </a:avLst>
          </a:prstGeom>
          <a:solidFill>
            <a:srgbClr val="F5F6F1"/>
          </a:solidFill>
          <a:ln w="9525">
            <a:solidFill>
              <a:srgbClr val="DFE6DC"/>
            </a:solidFill>
            <a:prstDash val="solid"/>
          </a:ln>
        </p:spPr>
      </p:sp>
      <p:sp>
        <p:nvSpPr>
          <p:cNvPr id="20" name="Shape 17"/>
          <p:cNvSpPr/>
          <p:nvPr/>
        </p:nvSpPr>
        <p:spPr>
          <a:xfrm>
            <a:off x="789577" y="5192911"/>
            <a:ext cx="377662" cy="377662"/>
          </a:xfrm>
          <a:prstGeom prst="ellipse">
            <a:avLst/>
          </a:prstGeom>
          <a:solidFill>
            <a:srgbClr val="1F7A3A"/>
          </a:solidFill>
          <a:ln w="12700">
            <a:solidFill>
              <a:srgbClr val="1F7A3A"/>
            </a:solidFill>
            <a:prstDash val="solid"/>
          </a:ln>
        </p:spPr>
      </p:sp>
      <p:sp>
        <p:nvSpPr>
          <p:cNvPr id="21" name="Text 18"/>
          <p:cNvSpPr txBox="1"/>
          <p:nvPr/>
        </p:nvSpPr>
        <p:spPr>
          <a:xfrm>
            <a:off x="789577" y="5192911"/>
            <a:ext cx="377662" cy="377662"/>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4</a:t>
            </a:r>
            <a:endParaRPr lang="tr-TR" sz="1240" dirty="0"/>
          </a:p>
        </p:txBody>
      </p:sp>
      <p:sp>
        <p:nvSpPr>
          <p:cNvPr id="22" name="Text 19"/>
          <p:cNvSpPr txBox="1"/>
          <p:nvPr/>
        </p:nvSpPr>
        <p:spPr>
          <a:xfrm>
            <a:off x="1371600" y="5035237"/>
            <a:ext cx="4404208" cy="693009"/>
          </a:xfrm>
          <a:prstGeom prst="rect">
            <a:avLst/>
          </a:prstGeom>
          <a:noFill/>
          <a:ln/>
        </p:spPr>
        <p:txBody>
          <a:bodyPr wrap="square" lIns="0" tIns="0" rIns="0" bIns="0" rtlCol="0" anchor="ctr"/>
          <a:lstStyle/>
          <a:p>
            <a:pPr indent="0" marL="0">
              <a:buNone/>
            </a:pPr>
            <a:r>
              <a:rPr lang="tr-TR" altLang="en-US" sz="1260" dirty="0">
                <a:solidFill>
                  <a:srgbClr val="1B2420"/>
                </a:solidFill>
                <a:latin typeface="Calibri" pitchFamily="34" charset="0"/>
                <a:ea typeface="Calibri" pitchFamily="34" charset="-122"/>
                <a:cs typeface="Calibri" pitchFamily="34" charset="-120"/>
              </a:rPr>
              <a:t>Yer örnekleme mesafesini ve hat aralığını hesaplar, yükseklik, hız ve bindirme arasında denge kurar.</a:t>
            </a:r>
            <a:endParaRPr lang="tr-TR" sz="1260" dirty="0"/>
          </a:p>
        </p:txBody>
      </p:sp>
      <p:sp>
        <p:nvSpPr>
          <p:cNvPr id="23" name="Shape 20"/>
          <p:cNvSpPr/>
          <p:nvPr/>
        </p:nvSpPr>
        <p:spPr>
          <a:xfrm>
            <a:off x="6233008" y="2231098"/>
            <a:ext cx="5410048" cy="783648"/>
          </a:xfrm>
          <a:prstGeom prst="roundRect">
            <a:avLst>
              <a:gd name="adj" fmla="val 11669"/>
            </a:avLst>
          </a:prstGeom>
          <a:solidFill>
            <a:srgbClr val="F5F6F1"/>
          </a:solidFill>
          <a:ln w="9525">
            <a:solidFill>
              <a:srgbClr val="DFE6DC"/>
            </a:solidFill>
            <a:prstDash val="solid"/>
          </a:ln>
        </p:spPr>
      </p:sp>
      <p:sp>
        <p:nvSpPr>
          <p:cNvPr id="24" name="Shape 21"/>
          <p:cNvSpPr/>
          <p:nvPr/>
        </p:nvSpPr>
        <p:spPr>
          <a:xfrm>
            <a:off x="6473945" y="2434091"/>
            <a:ext cx="377662" cy="377662"/>
          </a:xfrm>
          <a:prstGeom prst="ellipse">
            <a:avLst/>
          </a:prstGeom>
          <a:solidFill>
            <a:srgbClr val="1F7A3A"/>
          </a:solidFill>
          <a:ln w="12700">
            <a:solidFill>
              <a:srgbClr val="1F7A3A"/>
            </a:solidFill>
            <a:prstDash val="solid"/>
          </a:ln>
        </p:spPr>
      </p:sp>
      <p:sp>
        <p:nvSpPr>
          <p:cNvPr id="25" name="Text 22"/>
          <p:cNvSpPr txBox="1"/>
          <p:nvPr/>
        </p:nvSpPr>
        <p:spPr>
          <a:xfrm>
            <a:off x="6473945" y="2434091"/>
            <a:ext cx="377662" cy="377662"/>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5</a:t>
            </a:r>
            <a:endParaRPr lang="tr-TR" sz="1240" dirty="0"/>
          </a:p>
        </p:txBody>
      </p:sp>
      <p:sp>
        <p:nvSpPr>
          <p:cNvPr id="26" name="Text 23"/>
          <p:cNvSpPr txBox="1"/>
          <p:nvPr/>
        </p:nvSpPr>
        <p:spPr>
          <a:xfrm>
            <a:off x="7055968" y="2276417"/>
            <a:ext cx="4404208" cy="693009"/>
          </a:xfrm>
          <a:prstGeom prst="rect">
            <a:avLst/>
          </a:prstGeom>
          <a:noFill/>
          <a:ln/>
        </p:spPr>
        <p:txBody>
          <a:bodyPr wrap="square" lIns="0" tIns="0" rIns="0" bIns="0" rtlCol="0" anchor="ctr"/>
          <a:lstStyle/>
          <a:p>
            <a:pPr indent="0" marL="0">
              <a:buNone/>
            </a:pPr>
            <a:r>
              <a:rPr lang="tr-TR" altLang="en-US" sz="1260" dirty="0">
                <a:solidFill>
                  <a:srgbClr val="1B2420"/>
                </a:solidFill>
                <a:latin typeface="Calibri" pitchFamily="34" charset="0"/>
                <a:ea typeface="Calibri" pitchFamily="34" charset="-122"/>
                <a:cs typeface="Calibri" pitchFamily="34" charset="-120"/>
              </a:rPr>
              <a:t>Uçuş öncesi kontrolleri sıralar; rüzgâr, yükseklik ve sürüklenme ilişkisini açıklar ve batarya rezervine göre dönüş kararı verir.</a:t>
            </a:r>
            <a:endParaRPr lang="tr-TR" sz="1260" dirty="0"/>
          </a:p>
        </p:txBody>
      </p:sp>
      <p:sp>
        <p:nvSpPr>
          <p:cNvPr id="27" name="Shape 24"/>
          <p:cNvSpPr/>
          <p:nvPr/>
        </p:nvSpPr>
        <p:spPr>
          <a:xfrm>
            <a:off x="6233008" y="3150705"/>
            <a:ext cx="5410048" cy="783648"/>
          </a:xfrm>
          <a:prstGeom prst="roundRect">
            <a:avLst>
              <a:gd name="adj" fmla="val 11669"/>
            </a:avLst>
          </a:prstGeom>
          <a:solidFill>
            <a:srgbClr val="F5F6F1"/>
          </a:solidFill>
          <a:ln w="9525">
            <a:solidFill>
              <a:srgbClr val="DFE6DC"/>
            </a:solidFill>
            <a:prstDash val="solid"/>
          </a:ln>
        </p:spPr>
      </p:sp>
      <p:sp>
        <p:nvSpPr>
          <p:cNvPr id="28" name="Shape 25"/>
          <p:cNvSpPr/>
          <p:nvPr/>
        </p:nvSpPr>
        <p:spPr>
          <a:xfrm>
            <a:off x="6473945" y="3353698"/>
            <a:ext cx="377662" cy="377662"/>
          </a:xfrm>
          <a:prstGeom prst="ellipse">
            <a:avLst/>
          </a:prstGeom>
          <a:solidFill>
            <a:srgbClr val="1F7A3A"/>
          </a:solidFill>
          <a:ln w="12700">
            <a:solidFill>
              <a:srgbClr val="1F7A3A"/>
            </a:solidFill>
            <a:prstDash val="solid"/>
          </a:ln>
        </p:spPr>
      </p:sp>
      <p:sp>
        <p:nvSpPr>
          <p:cNvPr id="29" name="Text 26"/>
          <p:cNvSpPr txBox="1"/>
          <p:nvPr/>
        </p:nvSpPr>
        <p:spPr>
          <a:xfrm>
            <a:off x="6473945" y="3353698"/>
            <a:ext cx="377662" cy="377662"/>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6</a:t>
            </a:r>
            <a:endParaRPr lang="tr-TR" sz="1240" dirty="0"/>
          </a:p>
        </p:txBody>
      </p:sp>
      <p:sp>
        <p:nvSpPr>
          <p:cNvPr id="30" name="Text 27"/>
          <p:cNvSpPr txBox="1"/>
          <p:nvPr/>
        </p:nvSpPr>
        <p:spPr>
          <a:xfrm>
            <a:off x="7055968" y="3196024"/>
            <a:ext cx="4404208" cy="693009"/>
          </a:xfrm>
          <a:prstGeom prst="rect">
            <a:avLst/>
          </a:prstGeom>
          <a:noFill/>
          <a:ln/>
        </p:spPr>
        <p:txBody>
          <a:bodyPr wrap="square" lIns="0" tIns="0" rIns="0" bIns="0" rtlCol="0" anchor="ctr"/>
          <a:lstStyle/>
          <a:p>
            <a:pPr indent="0" marL="0">
              <a:buNone/>
            </a:pPr>
            <a:r>
              <a:rPr lang="tr-TR" altLang="en-US" sz="1260" dirty="0">
                <a:solidFill>
                  <a:srgbClr val="1B2420"/>
                </a:solidFill>
                <a:latin typeface="Calibri" pitchFamily="34" charset="0"/>
                <a:ea typeface="Calibri" pitchFamily="34" charset="-122"/>
                <a:cs typeface="Calibri" pitchFamily="34" charset="-120"/>
              </a:rPr>
              <a:t>Türkiye'de SHGM ve Tarım ve Orman Bakanlığı kurallarını, AB ve Yunanistan'daki hava yoluyla ilaçlama yasağıyla karşılaştırır.</a:t>
            </a:r>
            <a:endParaRPr lang="tr-TR" sz="1260" dirty="0"/>
          </a:p>
        </p:txBody>
      </p:sp>
      <p:sp>
        <p:nvSpPr>
          <p:cNvPr id="31" name="Shape 28"/>
          <p:cNvSpPr/>
          <p:nvPr/>
        </p:nvSpPr>
        <p:spPr>
          <a:xfrm>
            <a:off x="6233008" y="4070311"/>
            <a:ext cx="5410048" cy="783648"/>
          </a:xfrm>
          <a:prstGeom prst="roundRect">
            <a:avLst>
              <a:gd name="adj" fmla="val 11669"/>
            </a:avLst>
          </a:prstGeom>
          <a:solidFill>
            <a:srgbClr val="F5F6F1"/>
          </a:solidFill>
          <a:ln w="9525">
            <a:solidFill>
              <a:srgbClr val="DFE6DC"/>
            </a:solidFill>
            <a:prstDash val="solid"/>
          </a:ln>
        </p:spPr>
      </p:sp>
      <p:sp>
        <p:nvSpPr>
          <p:cNvPr id="32" name="Shape 29"/>
          <p:cNvSpPr/>
          <p:nvPr/>
        </p:nvSpPr>
        <p:spPr>
          <a:xfrm>
            <a:off x="6473945" y="4273304"/>
            <a:ext cx="377662" cy="377662"/>
          </a:xfrm>
          <a:prstGeom prst="ellipse">
            <a:avLst/>
          </a:prstGeom>
          <a:solidFill>
            <a:srgbClr val="1F7A3A"/>
          </a:solidFill>
          <a:ln w="12700">
            <a:solidFill>
              <a:srgbClr val="1F7A3A"/>
            </a:solidFill>
            <a:prstDash val="solid"/>
          </a:ln>
        </p:spPr>
      </p:sp>
      <p:sp>
        <p:nvSpPr>
          <p:cNvPr id="33" name="Text 30"/>
          <p:cNvSpPr txBox="1"/>
          <p:nvPr/>
        </p:nvSpPr>
        <p:spPr>
          <a:xfrm>
            <a:off x="6473945" y="4273304"/>
            <a:ext cx="377662" cy="377662"/>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7</a:t>
            </a:r>
            <a:endParaRPr lang="tr-TR" sz="1240" dirty="0"/>
          </a:p>
        </p:txBody>
      </p:sp>
      <p:sp>
        <p:nvSpPr>
          <p:cNvPr id="34" name="Text 31"/>
          <p:cNvSpPr txBox="1"/>
          <p:nvPr/>
        </p:nvSpPr>
        <p:spPr>
          <a:xfrm>
            <a:off x="7055968" y="4115631"/>
            <a:ext cx="4404208" cy="693009"/>
          </a:xfrm>
          <a:prstGeom prst="rect">
            <a:avLst/>
          </a:prstGeom>
          <a:noFill/>
          <a:ln/>
        </p:spPr>
        <p:txBody>
          <a:bodyPr wrap="square" lIns="0" tIns="0" rIns="0" bIns="0" rtlCol="0" anchor="ctr"/>
          <a:lstStyle/>
          <a:p>
            <a:pPr indent="0" marL="0">
              <a:buNone/>
            </a:pPr>
            <a:r>
              <a:rPr lang="tr-TR" altLang="en-US" sz="1260" dirty="0">
                <a:solidFill>
                  <a:srgbClr val="1B2420"/>
                </a:solidFill>
                <a:latin typeface="Calibri" pitchFamily="34" charset="0"/>
                <a:ea typeface="Calibri" pitchFamily="34" charset="-122"/>
                <a:cs typeface="Calibri" pitchFamily="34" charset="-120"/>
              </a:rPr>
              <a:t>AR'ın çalışma ilkesini açıklar ve simülasyonda serbest uçuş, ilaçlama ve haritalama görevlerini güvenlik kurallarına uyarak tamamlar.</a:t>
            </a:r>
            <a:endParaRPr lang="tr-TR" sz="1260" dirty="0"/>
          </a:p>
        </p:txBody>
      </p:sp>
      <p:sp>
        <p:nvSpPr>
          <p:cNvPr id="35" name="Shape 32"/>
          <p:cNvSpPr/>
          <p:nvPr/>
        </p:nvSpPr>
        <p:spPr>
          <a:xfrm>
            <a:off x="6233008" y="4989918"/>
            <a:ext cx="5410048" cy="783648"/>
          </a:xfrm>
          <a:prstGeom prst="roundRect">
            <a:avLst>
              <a:gd name="adj" fmla="val 11669"/>
            </a:avLst>
          </a:prstGeom>
          <a:solidFill>
            <a:srgbClr val="FBF1DC"/>
          </a:solidFill>
          <a:ln w="12700">
            <a:solidFill>
              <a:srgbClr val="FBF1DC"/>
            </a:solidFill>
            <a:prstDash val="solid"/>
          </a:ln>
        </p:spPr>
      </p:sp>
      <p:sp>
        <p:nvSpPr>
          <p:cNvPr id="36" name="Text 33"/>
          <p:cNvSpPr txBox="1"/>
          <p:nvPr/>
        </p:nvSpPr>
        <p:spPr>
          <a:xfrm>
            <a:off x="6507328" y="4989918"/>
            <a:ext cx="4861408" cy="783648"/>
          </a:xfrm>
          <a:prstGeom prst="rect">
            <a:avLst/>
          </a:prstGeom>
          <a:noFill/>
          <a:ln/>
        </p:spPr>
        <p:txBody>
          <a:bodyPr wrap="square" lIns="0" tIns="0" rIns="0" bIns="0" rtlCol="0" anchor="ctr"/>
          <a:lstStyle/>
          <a:p>
            <a:pPr indent="0" marL="0">
              <a:buNone/>
            </a:pPr>
            <a:r>
              <a:rPr lang="tr-TR" altLang="en-US" sz="1260" b="1" dirty="0">
                <a:solidFill>
                  <a:srgbClr val="854D0E"/>
                </a:solidFill>
                <a:latin typeface="Calibri" pitchFamily="34" charset="0"/>
                <a:ea typeface="Calibri" pitchFamily="34" charset="-122"/>
                <a:cs typeface="Calibri" pitchFamily="34" charset="-120"/>
              </a:rPr>
              <a:t>Modül bir ön eğitimdir: pilot lisansının ve yetkili kuruluşlarca verilen uygulamalı eğitimin yerini tutmaz.</a:t>
            </a:r>
            <a:endParaRPr lang="tr-TR" sz="126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KAPSAM</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Şartname m.7.4 konuları bu modülde nerede?</a:t>
            </a:r>
            <a:endParaRPr lang="tr-TR" sz="2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743200"/>
                <a:gridCol w="4343400"/>
                <a:gridCol w="4007815"/>
              </a:tblGrid>
              <a:tr h="0">
                <a:tc>
                  <a:txBody>
                    <a:bodyPr/>
                    <a:lstStyle/>
                    <a:p>
                      <a:pPr indent="0" marL="0">
                        <a:buNone/>
                      </a:pPr>
                      <a:r>
                        <a:rPr lang="tr-TR" sz="1080" b="1" dirty="0">
                          <a:solidFill>
                            <a:srgbClr val="FFFFFF"/>
                          </a:solidFill>
                          <a:latin typeface="Calibri" pitchFamily="34" charset="0"/>
                          <a:ea typeface="Calibri" pitchFamily="34" charset="-122"/>
                          <a:cs typeface="Calibri" pitchFamily="34" charset="-120"/>
                        </a:rPr>
                        <a:t>Şartname konusu</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080" b="1" dirty="0">
                          <a:solidFill>
                            <a:srgbClr val="FFFFFF"/>
                          </a:solidFill>
                          <a:latin typeface="Calibri" pitchFamily="34" charset="0"/>
                          <a:ea typeface="Calibri" pitchFamily="34" charset="-122"/>
                          <a:cs typeface="Calibri" pitchFamily="34" charset="-120"/>
                        </a:rPr>
                        <a:t>Modülde nerede</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080" b="1" dirty="0">
                          <a:solidFill>
                            <a:srgbClr val="FFFFFF"/>
                          </a:solidFill>
                          <a:latin typeface="Calibri" pitchFamily="34" charset="0"/>
                          <a:ea typeface="Calibri" pitchFamily="34" charset="-122"/>
                          <a:cs typeface="Calibri" pitchFamily="34" charset="-120"/>
                        </a:rPr>
                        <a:t>Platformdaki etkinlik</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Kullanım alanları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1: gözlem ve uygulama, FAO'nun altı alanı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Eşleştirme: kullanım alanı ve drone'un işi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Bileşenler ve çalışma prensipleri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2-3: türler, parçalar, uçuş kontrolcüsü, batarya</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Gruplama; görsel üzerinde parça keşfi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Tarımsal görüntüleme</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3: RGB, çok bantlı, termal, LiDAR, RTK</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Eşleştirme: algılayıcı ne ölçer?</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Bitki sağlığının izlenmesi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3-4: NDVI, su stresi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Oturum 3: NDVI haritasından yer kontrolü</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Arazi ve ürün analizi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4 ve 9: ortomozaik, yüzey modeli, ağaç ve bölge</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Karar senaryosu: sararan portakal ağaçları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Veri toplama süreçleri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4: GSD, bindirme, hat aralığı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Haritalama uçuşu planlayıcısı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Uçuş planlaması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4-5; Oturum 2-4 plan adımı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Simülasyonda rota, yükseklik, hız, bindirme</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Güvenli uçuş prensipleri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5-6: kontrol listesi, sürüklenme, mevzuat</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Sıralama; dönüş kararı; kural gruplama</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Tarımsal veri üretimi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4 ve Oturum 3: fotoğraftan haritaya</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Haritalama görevi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Verinin değerlendirilmesi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Ders 9: gözle, doğrula, uygula, izle</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Uçuş kaydı okuma; NDVI ızgarası</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080" b="1" dirty="0">
                          <a:solidFill>
                            <a:srgbClr val="1B2420"/>
                          </a:solidFill>
                          <a:latin typeface="Calibri" pitchFamily="34" charset="0"/>
                          <a:ea typeface="Calibri" pitchFamily="34" charset="-122"/>
                          <a:cs typeface="Calibri" pitchFamily="34" charset="-120"/>
                        </a:rPr>
                        <a:t>Simülasyon ve örnek uygulamalar</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Bölüm 4: dört oturum, 2B, 3B ve AR kipi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080" dirty="0">
                          <a:solidFill>
                            <a:srgbClr val="1B2420"/>
                          </a:solidFill>
                          <a:latin typeface="Calibri" pitchFamily="34" charset="0"/>
                          <a:ea typeface="Calibri" pitchFamily="34" charset="-122"/>
                          <a:cs typeface="Calibri" pitchFamily="34" charset="-120"/>
                        </a:rPr>
                        <a:t>Serbest uçuş, ilaçlama, haritalama, AR görevi</a:t>
                      </a:r>
                      <a:endParaRPr lang="tr-TR" sz="108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5</a:t>
            </a:r>
            <a:endParaRPr lang="tr-TR"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01</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1</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Tarımsal drone teknolojisi</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Drone'un tarımda yaptığı işler, türleri, parçaları ve fotoğraftan haritaya giden yol</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1-4</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47 dk</a:t>
            </a:r>
            <a:endParaRPr lang="tr-TR" sz="1040" dirty="0"/>
          </a:p>
        </p:txBody>
      </p:sp>
      <p:sp>
        <p:nvSpPr>
          <p:cNvPr id="11" name="Shape 8"/>
          <p:cNvSpPr/>
          <p:nvPr/>
        </p:nvSpPr>
        <p:spPr>
          <a:xfrm>
            <a:off x="2567452"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936528"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 video</a:t>
            </a:r>
            <a:endParaRPr lang="tr-TR" sz="1040" dirty="0"/>
          </a:p>
        </p:txBody>
      </p:sp>
      <p:sp>
        <p:nvSpPr>
          <p:cNvPr id="13" name="Shape 10"/>
          <p:cNvSpPr/>
          <p:nvPr/>
        </p:nvSpPr>
        <p:spPr>
          <a:xfrm>
            <a:off x="3613709"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3613709"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6 etkinlik</a:t>
            </a:r>
            <a:endParaRPr lang="tr-TR" sz="1040" dirty="0"/>
          </a:p>
        </p:txBody>
      </p:sp>
      <p:pic>
        <p:nvPicPr>
          <p:cNvPr id="15" name="Image 1" descr="/root/kozan-akilli-tarim/sunum/build/cache/m4-tr-l01-053ccceb-1400-0.03.png">    </p:cNvPr>
          <p:cNvPicPr>
            <a:picLocks noChangeAspect="1"/>
          </p:cNvPicPr>
          <p:nvPr/>
        </p:nvPicPr>
        <p:blipFill>
          <a:blip r:embed="rId2"/>
          <a:stretch>
            <a:fillRect/>
          </a:stretch>
        </p:blipFill>
        <p:spPr>
          <a:xfrm>
            <a:off x="8778327" y="2818362"/>
            <a:ext cx="2605867" cy="1302933"/>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6</a:t>
            </a:r>
            <a:endParaRPr lang="tr-TR"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KULLANIM ALANLARI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Drone tarımda iki iş yapar: görür ve uygular</a:t>
            </a:r>
            <a:endParaRPr lang="tr-TR" sz="2700" dirty="0"/>
          </a:p>
        </p:txBody>
      </p:sp>
      <p:sp>
        <p:nvSpPr>
          <p:cNvPr id="4" name="Text 2"/>
          <p:cNvSpPr txBox="1"/>
          <p:nvPr/>
        </p:nvSpPr>
        <p:spPr>
          <a:xfrm>
            <a:off x="548640" y="2231098"/>
            <a:ext cx="566928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Gözlem: </a:t>
            </a:r>
            <a:r>
              <a:rPr lang="tr-TR" altLang="en-US" sz="1530" dirty="0">
                <a:solidFill>
                  <a:srgbClr val="3A4540"/>
                </a:solidFill>
                <a:latin typeface="Calibri" pitchFamily="34" charset="0"/>
                <a:ea typeface="Calibri" pitchFamily="34" charset="-122"/>
                <a:cs typeface="Calibri" pitchFamily="34" charset="-120"/>
              </a:rPr>
              <a:t>Kamera ya da algılayıcıyla veri toplar; harita, bitki sağlığı göstergesi ve ağaç ölçüsü çıkar.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Uygulama: </a:t>
            </a:r>
            <a:r>
              <a:rPr lang="tr-TR" altLang="en-US" sz="1530" dirty="0">
                <a:solidFill>
                  <a:srgbClr val="3A4540"/>
                </a:solidFill>
                <a:latin typeface="Calibri" pitchFamily="34" charset="0"/>
                <a:ea typeface="Calibri" pitchFamily="34" charset="-122"/>
                <a:cs typeface="Calibri" pitchFamily="34" charset="-120"/>
              </a:rPr>
              <a:t>Tank taşır; bitki koruma ürünü, sıvı gübre ya da tohum bırakır.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İkisini bağlamak: </a:t>
            </a:r>
            <a:r>
              <a:rPr lang="tr-TR" altLang="en-US" sz="1530" dirty="0">
                <a:solidFill>
                  <a:srgbClr val="3A4540"/>
                </a:solidFill>
                <a:latin typeface="Calibri" pitchFamily="34" charset="0"/>
                <a:ea typeface="Calibri" pitchFamily="34" charset="-122"/>
                <a:cs typeface="Calibri" pitchFamily="34" charset="-120"/>
              </a:rPr>
              <a:t>Sorunlu alan önce görüntüyle bulunur, uygulama yalnız oraya yapılır.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Sınırlar: </a:t>
            </a:r>
            <a:r>
              <a:rPr lang="tr-TR" altLang="en-US" sz="1530" dirty="0">
                <a:solidFill>
                  <a:srgbClr val="3A4540"/>
                </a:solidFill>
                <a:latin typeface="Calibri" pitchFamily="34" charset="0"/>
                <a:ea typeface="Calibri" pitchFamily="34" charset="-122"/>
                <a:cs typeface="Calibri" pitchFamily="34" charset="-120"/>
              </a:rPr>
              <a:t>Kısa uçuş süresi, hava koşulları, mevzuat, ilk yatırım ve kırsalda zayıf bağlantı.</a:t>
            </a:r>
            <a:endParaRPr lang="tr-TR" sz="1530" dirty="0"/>
          </a:p>
        </p:txBody>
      </p:sp>
      <p:pic>
        <p:nvPicPr>
          <p:cNvPr id="5" name="Image 0" descr="/root/kozan-akilli-tarim/sunum/build/cache/m4-tr-l01-053ccceb-1800-0.jpg">    </p:cNvPr>
          <p:cNvPicPr>
            <a:picLocks noChangeAspect="1"/>
          </p:cNvPicPr>
          <p:nvPr/>
        </p:nvPicPr>
        <p:blipFill>
          <a:blip r:embed="rId1"/>
          <a:stretch>
            <a:fillRect/>
          </a:stretch>
        </p:blipFill>
        <p:spPr>
          <a:xfrm>
            <a:off x="7065508" y="2231098"/>
            <a:ext cx="4141439" cy="2070720"/>
          </a:xfrm>
          <a:prstGeom prst="rect">
            <a:avLst/>
          </a:prstGeom>
        </p:spPr>
      </p:pic>
      <p:sp>
        <p:nvSpPr>
          <p:cNvPr id="6" name="Text 3"/>
          <p:cNvSpPr txBox="1"/>
          <p:nvPr/>
        </p:nvSpPr>
        <p:spPr>
          <a:xfrm>
            <a:off x="6629400" y="4377350"/>
            <a:ext cx="501365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Gözlem dronu yüksekten görüntü alır; uygulama dronu bitkinin birkaç metre üzerinde çalışır.</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ve ITU (2018); OECD (2021)</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7</a:t>
            </a:r>
            <a:endParaRPr lang="tr-TR" sz="900" dirty="0"/>
          </a:p>
        </p:txBody>
      </p:sp>
      <p:sp>
        <p:nvSpPr>
          <p:cNvPr id="10" name="Shape 6"/>
          <p:cNvSpPr/>
          <p:nvPr/>
        </p:nvSpPr>
        <p:spPr>
          <a:xfrm>
            <a:off x="548640" y="4753879"/>
            <a:ext cx="3515258" cy="830856"/>
          </a:xfrm>
          <a:prstGeom prst="roundRect">
            <a:avLst>
              <a:gd name="adj" fmla="val 11006"/>
            </a:avLst>
          </a:prstGeom>
          <a:solidFill>
            <a:srgbClr val="F5F6F1"/>
          </a:solidFill>
          <a:ln w="9525">
            <a:solidFill>
              <a:srgbClr val="DFE6DC"/>
            </a:solidFill>
            <a:prstDash val="solid"/>
          </a:ln>
        </p:spPr>
      </p:sp>
      <p:sp>
        <p:nvSpPr>
          <p:cNvPr id="11" name="Text 7"/>
          <p:cNvSpPr txBox="1"/>
          <p:nvPr/>
        </p:nvSpPr>
        <p:spPr>
          <a:xfrm>
            <a:off x="777240" y="4753879"/>
            <a:ext cx="1600200" cy="830856"/>
          </a:xfrm>
          <a:prstGeom prst="rect">
            <a:avLst/>
          </a:prstGeom>
          <a:noFill/>
          <a:ln/>
        </p:spPr>
        <p:txBody>
          <a:bodyPr wrap="square" lIns="0" tIns="0" rIns="0" bIns="0" rtlCol="0" anchor="ctr"/>
          <a:lstStyle/>
          <a:p>
            <a:pPr indent="0" marL="0">
              <a:buNone/>
            </a:pPr>
            <a:r>
              <a:rPr lang="tr-TR" altLang="en-US" sz="2160" b="1" dirty="0">
                <a:solidFill>
                  <a:srgbClr val="16602D"/>
                </a:solidFill>
                <a:latin typeface="Calibri" pitchFamily="34" charset="0"/>
                <a:ea typeface="Calibri" pitchFamily="34" charset="-122"/>
                <a:cs typeface="Calibri" pitchFamily="34" charset="-120"/>
              </a:rPr>
              <a:t>1980'ler</a:t>
            </a:r>
            <a:endParaRPr lang="tr-TR" sz="2160" dirty="0"/>
          </a:p>
        </p:txBody>
      </p:sp>
      <p:sp>
        <p:nvSpPr>
          <p:cNvPr id="12" name="Text 8"/>
          <p:cNvSpPr txBox="1"/>
          <p:nvPr/>
        </p:nvSpPr>
        <p:spPr>
          <a:xfrm>
            <a:off x="2377440" y="4753879"/>
            <a:ext cx="1503578" cy="830856"/>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Japonya'da insansız helikopterle ilk ilaçlama</a:t>
            </a:r>
            <a:endParaRPr lang="tr-TR" sz="1170" dirty="0"/>
          </a:p>
        </p:txBody>
      </p:sp>
      <p:sp>
        <p:nvSpPr>
          <p:cNvPr id="13" name="Shape 9"/>
          <p:cNvSpPr/>
          <p:nvPr/>
        </p:nvSpPr>
        <p:spPr>
          <a:xfrm>
            <a:off x="4338218" y="4753879"/>
            <a:ext cx="3515258" cy="830856"/>
          </a:xfrm>
          <a:prstGeom prst="roundRect">
            <a:avLst>
              <a:gd name="adj" fmla="val 11006"/>
            </a:avLst>
          </a:prstGeom>
          <a:solidFill>
            <a:srgbClr val="F5F6F1"/>
          </a:solidFill>
          <a:ln w="9525">
            <a:solidFill>
              <a:srgbClr val="DFE6DC"/>
            </a:solidFill>
            <a:prstDash val="solid"/>
          </a:ln>
        </p:spPr>
      </p:sp>
      <p:sp>
        <p:nvSpPr>
          <p:cNvPr id="14" name="Text 10"/>
          <p:cNvSpPr txBox="1"/>
          <p:nvPr/>
        </p:nvSpPr>
        <p:spPr>
          <a:xfrm>
            <a:off x="4566818" y="4753879"/>
            <a:ext cx="1600200" cy="830856"/>
          </a:xfrm>
          <a:prstGeom prst="rect">
            <a:avLst/>
          </a:prstGeom>
          <a:noFill/>
          <a:ln/>
        </p:spPr>
        <p:txBody>
          <a:bodyPr wrap="square" lIns="0" tIns="0" rIns="0" bIns="0" rtlCol="0" anchor="ctr"/>
          <a:lstStyle/>
          <a:p>
            <a:pPr indent="0" marL="0">
              <a:buNone/>
            </a:pPr>
            <a:r>
              <a:rPr lang="tr-TR" altLang="en-US" sz="2160" b="1" dirty="0">
                <a:solidFill>
                  <a:srgbClr val="16602D"/>
                </a:solidFill>
                <a:latin typeface="Calibri" pitchFamily="34" charset="0"/>
                <a:ea typeface="Calibri" pitchFamily="34" charset="-122"/>
                <a:cs typeface="Calibri" pitchFamily="34" charset="-120"/>
              </a:rPr>
              <a:t>30 yıl+</a:t>
            </a:r>
            <a:endParaRPr lang="tr-TR" sz="2160" dirty="0"/>
          </a:p>
        </p:txBody>
      </p:sp>
      <p:sp>
        <p:nvSpPr>
          <p:cNvPr id="15" name="Text 11"/>
          <p:cNvSpPr txBox="1"/>
          <p:nvPr/>
        </p:nvSpPr>
        <p:spPr>
          <a:xfrm>
            <a:off x="6167018" y="4753879"/>
            <a:ext cx="1503578" cy="830856"/>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Çin, Japonya ve Kore'de ticari kullanım (OECD, 2021)</a:t>
            </a:r>
            <a:endParaRPr lang="tr-TR" sz="1170" dirty="0"/>
          </a:p>
        </p:txBody>
      </p:sp>
      <p:sp>
        <p:nvSpPr>
          <p:cNvPr id="16" name="Shape 12"/>
          <p:cNvSpPr/>
          <p:nvPr/>
        </p:nvSpPr>
        <p:spPr>
          <a:xfrm>
            <a:off x="8127797" y="4753879"/>
            <a:ext cx="3515258" cy="830856"/>
          </a:xfrm>
          <a:prstGeom prst="roundRect">
            <a:avLst>
              <a:gd name="adj" fmla="val 11006"/>
            </a:avLst>
          </a:prstGeom>
          <a:solidFill>
            <a:srgbClr val="F5F6F1"/>
          </a:solidFill>
          <a:ln w="9525">
            <a:solidFill>
              <a:srgbClr val="DFE6DC"/>
            </a:solidFill>
            <a:prstDash val="solid"/>
          </a:ln>
        </p:spPr>
      </p:sp>
      <p:sp>
        <p:nvSpPr>
          <p:cNvPr id="17" name="Text 13"/>
          <p:cNvSpPr txBox="1"/>
          <p:nvPr/>
        </p:nvSpPr>
        <p:spPr>
          <a:xfrm>
            <a:off x="8356397" y="4753879"/>
            <a:ext cx="1600200" cy="830856"/>
          </a:xfrm>
          <a:prstGeom prst="rect">
            <a:avLst/>
          </a:prstGeom>
          <a:noFill/>
          <a:ln/>
        </p:spPr>
        <p:txBody>
          <a:bodyPr wrap="square" lIns="0" tIns="0" rIns="0" bIns="0" rtlCol="0" anchor="ctr"/>
          <a:lstStyle/>
          <a:p>
            <a:pPr indent="0" marL="0">
              <a:buNone/>
            </a:pPr>
            <a:r>
              <a:rPr lang="tr-TR" altLang="en-US" sz="2160" b="1" dirty="0">
                <a:solidFill>
                  <a:srgbClr val="16602D"/>
                </a:solidFill>
                <a:latin typeface="Calibri" pitchFamily="34" charset="0"/>
                <a:ea typeface="Calibri" pitchFamily="34" charset="-122"/>
                <a:cs typeface="Calibri" pitchFamily="34" charset="-120"/>
              </a:rPr>
              <a:t>40 L</a:t>
            </a:r>
            <a:endParaRPr lang="tr-TR" sz="2160" dirty="0"/>
          </a:p>
        </p:txBody>
      </p:sp>
      <p:sp>
        <p:nvSpPr>
          <p:cNvPr id="18" name="Text 14"/>
          <p:cNvSpPr txBox="1"/>
          <p:nvPr/>
        </p:nvSpPr>
        <p:spPr>
          <a:xfrm>
            <a:off x="9956597" y="4753879"/>
            <a:ext cx="1503578" cy="830856"/>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Güncel büyük bir ilaçlama dronunun tank hacmi</a:t>
            </a:r>
            <a:endParaRPr lang="tr-TR" sz="117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FAO ve ITU'nun saydığı altı kullanım alanı</a:t>
            </a:r>
            <a:endParaRPr lang="tr-TR" sz="2700" dirty="0"/>
          </a:p>
        </p:txBody>
      </p:sp>
      <p:sp>
        <p:nvSpPr>
          <p:cNvPr id="3" name="Shape 1"/>
          <p:cNvSpPr/>
          <p:nvPr/>
        </p:nvSpPr>
        <p:spPr>
          <a:xfrm>
            <a:off x="548640"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6" name="Text 4"/>
          <p:cNvSpPr txBox="1"/>
          <p:nvPr/>
        </p:nvSpPr>
        <p:spPr>
          <a:xfrm>
            <a:off x="777240" y="2714505"/>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Toprak ve tarla analizi</a:t>
            </a:r>
            <a:endParaRPr lang="tr-TR" sz="1530" dirty="0"/>
          </a:p>
        </p:txBody>
      </p:sp>
      <p:sp>
        <p:nvSpPr>
          <p:cNvPr id="7" name="Text 5"/>
          <p:cNvSpPr txBox="1"/>
          <p:nvPr/>
        </p:nvSpPr>
        <p:spPr>
          <a:xfrm>
            <a:off x="777240" y="3182806"/>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Üç boyutlu arazi haritası ekim planına ve besin durumuna yardım eder.</a:t>
            </a:r>
            <a:endParaRPr lang="tr-TR" sz="1260" dirty="0"/>
          </a:p>
        </p:txBody>
      </p:sp>
      <p:sp>
        <p:nvSpPr>
          <p:cNvPr id="8" name="Shape 6"/>
          <p:cNvSpPr/>
          <p:nvPr/>
        </p:nvSpPr>
        <p:spPr>
          <a:xfrm>
            <a:off x="4338218"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4616132"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4616132"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1" name="Text 9"/>
          <p:cNvSpPr txBox="1"/>
          <p:nvPr/>
        </p:nvSpPr>
        <p:spPr>
          <a:xfrm>
            <a:off x="4566818" y="2714505"/>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Ekim</a:t>
            </a:r>
            <a:endParaRPr lang="tr-TR" sz="1530" dirty="0"/>
          </a:p>
        </p:txBody>
      </p:sp>
      <p:sp>
        <p:nvSpPr>
          <p:cNvPr id="12" name="Text 10"/>
          <p:cNvSpPr txBox="1"/>
          <p:nvPr/>
        </p:nvSpPr>
        <p:spPr>
          <a:xfrm>
            <a:off x="4566818" y="3182806"/>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Bazı sistemler tohumu besinle birlikte toprağa atar.</a:t>
            </a:r>
            <a:endParaRPr lang="tr-TR" sz="1260" dirty="0"/>
          </a:p>
        </p:txBody>
      </p:sp>
      <p:sp>
        <p:nvSpPr>
          <p:cNvPr id="13" name="Shape 11"/>
          <p:cNvSpPr/>
          <p:nvPr/>
        </p:nvSpPr>
        <p:spPr>
          <a:xfrm>
            <a:off x="8127797"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8405710"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8405710"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6" name="Text 14"/>
          <p:cNvSpPr txBox="1"/>
          <p:nvPr/>
        </p:nvSpPr>
        <p:spPr>
          <a:xfrm>
            <a:off x="8356397" y="2714505"/>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İlaçlama</a:t>
            </a:r>
            <a:endParaRPr lang="tr-TR" sz="1530" dirty="0"/>
          </a:p>
        </p:txBody>
      </p:sp>
      <p:sp>
        <p:nvSpPr>
          <p:cNvPr id="17" name="Text 15"/>
          <p:cNvSpPr txBox="1"/>
          <p:nvPr/>
        </p:nvSpPr>
        <p:spPr>
          <a:xfrm>
            <a:off x="8356397" y="3182806"/>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Drone yerden uzaklığını ayarlayarak sıvıyı düzgün dağıtmaya çalışır.</a:t>
            </a:r>
            <a:endParaRPr lang="tr-TR" sz="1260" dirty="0"/>
          </a:p>
        </p:txBody>
      </p:sp>
      <p:sp>
        <p:nvSpPr>
          <p:cNvPr id="18" name="Shape 16"/>
          <p:cNvSpPr/>
          <p:nvPr/>
        </p:nvSpPr>
        <p:spPr>
          <a:xfrm>
            <a:off x="548640"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7"/>
          <p:cNvSpPr/>
          <p:nvPr/>
        </p:nvSpPr>
        <p:spPr>
          <a:xfrm>
            <a:off x="826554" y="4111854"/>
            <a:ext cx="468301" cy="468301"/>
          </a:xfrm>
          <a:prstGeom prst="ellipse">
            <a:avLst/>
          </a:prstGeom>
          <a:solidFill>
            <a:srgbClr val="E6F3EA"/>
          </a:solidFill>
          <a:ln w="12700">
            <a:solidFill>
              <a:srgbClr val="E6F3EA"/>
            </a:solidFill>
            <a:prstDash val="solid"/>
          </a:ln>
        </p:spPr>
      </p:sp>
      <p:sp>
        <p:nvSpPr>
          <p:cNvPr id="20" name="Text 18"/>
          <p:cNvSpPr txBox="1"/>
          <p:nvPr/>
        </p:nvSpPr>
        <p:spPr>
          <a:xfrm>
            <a:off x="826554" y="4111854"/>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4</a:t>
            </a:r>
            <a:endParaRPr lang="tr-TR" sz="1130" dirty="0"/>
          </a:p>
        </p:txBody>
      </p:sp>
      <p:sp>
        <p:nvSpPr>
          <p:cNvPr id="21" name="Text 19"/>
          <p:cNvSpPr txBox="1"/>
          <p:nvPr/>
        </p:nvSpPr>
        <p:spPr>
          <a:xfrm>
            <a:off x="777240" y="4678347"/>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Ürün izleme</a:t>
            </a:r>
            <a:endParaRPr lang="tr-TR" sz="1530" dirty="0"/>
          </a:p>
        </p:txBody>
      </p:sp>
      <p:sp>
        <p:nvSpPr>
          <p:cNvPr id="22" name="Text 20"/>
          <p:cNvSpPr txBox="1"/>
          <p:nvPr/>
        </p:nvSpPr>
        <p:spPr>
          <a:xfrm>
            <a:off x="777240" y="5146647"/>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Zaman serisi görüntüler gelişimi ve verimsiz alanları gösterir.</a:t>
            </a:r>
            <a:endParaRPr lang="tr-TR" sz="1260" dirty="0"/>
          </a:p>
        </p:txBody>
      </p:sp>
      <p:sp>
        <p:nvSpPr>
          <p:cNvPr id="23" name="Shape 21"/>
          <p:cNvSpPr/>
          <p:nvPr/>
        </p:nvSpPr>
        <p:spPr>
          <a:xfrm>
            <a:off x="4338218"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4" name="Shape 22"/>
          <p:cNvSpPr/>
          <p:nvPr/>
        </p:nvSpPr>
        <p:spPr>
          <a:xfrm>
            <a:off x="4616132" y="4111854"/>
            <a:ext cx="468301" cy="468301"/>
          </a:xfrm>
          <a:prstGeom prst="ellipse">
            <a:avLst/>
          </a:prstGeom>
          <a:solidFill>
            <a:srgbClr val="FBF1DC"/>
          </a:solidFill>
          <a:ln w="12700">
            <a:solidFill>
              <a:srgbClr val="FBF1DC"/>
            </a:solidFill>
            <a:prstDash val="solid"/>
          </a:ln>
        </p:spPr>
      </p:sp>
      <p:sp>
        <p:nvSpPr>
          <p:cNvPr id="25" name="Text 23"/>
          <p:cNvSpPr txBox="1"/>
          <p:nvPr/>
        </p:nvSpPr>
        <p:spPr>
          <a:xfrm>
            <a:off x="4616132" y="4111854"/>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5</a:t>
            </a:r>
            <a:endParaRPr lang="tr-TR" sz="1130" dirty="0"/>
          </a:p>
        </p:txBody>
      </p:sp>
      <p:sp>
        <p:nvSpPr>
          <p:cNvPr id="26" name="Text 24"/>
          <p:cNvSpPr txBox="1"/>
          <p:nvPr/>
        </p:nvSpPr>
        <p:spPr>
          <a:xfrm>
            <a:off x="4566818" y="4678347"/>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Sulama</a:t>
            </a:r>
            <a:endParaRPr lang="tr-TR" sz="1530" dirty="0"/>
          </a:p>
        </p:txBody>
      </p:sp>
      <p:sp>
        <p:nvSpPr>
          <p:cNvPr id="27" name="Text 25"/>
          <p:cNvSpPr txBox="1"/>
          <p:nvPr/>
        </p:nvSpPr>
        <p:spPr>
          <a:xfrm>
            <a:off x="4566818" y="5146647"/>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Termal ya da çok bantlı algılayıcılar kuru kalan bölümleri gösterir.</a:t>
            </a:r>
            <a:endParaRPr lang="tr-TR" sz="1260" dirty="0"/>
          </a:p>
        </p:txBody>
      </p:sp>
      <p:sp>
        <p:nvSpPr>
          <p:cNvPr id="28" name="Shape 26"/>
          <p:cNvSpPr/>
          <p:nvPr/>
        </p:nvSpPr>
        <p:spPr>
          <a:xfrm>
            <a:off x="8127797"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9" name="Shape 27"/>
          <p:cNvSpPr/>
          <p:nvPr/>
        </p:nvSpPr>
        <p:spPr>
          <a:xfrm>
            <a:off x="8405710" y="4111854"/>
            <a:ext cx="468301" cy="468301"/>
          </a:xfrm>
          <a:prstGeom prst="ellipse">
            <a:avLst/>
          </a:prstGeom>
          <a:solidFill>
            <a:srgbClr val="E2F2F6"/>
          </a:solidFill>
          <a:ln w="12700">
            <a:solidFill>
              <a:srgbClr val="E2F2F6"/>
            </a:solidFill>
            <a:prstDash val="solid"/>
          </a:ln>
        </p:spPr>
      </p:sp>
      <p:sp>
        <p:nvSpPr>
          <p:cNvPr id="30" name="Text 28"/>
          <p:cNvSpPr txBox="1"/>
          <p:nvPr/>
        </p:nvSpPr>
        <p:spPr>
          <a:xfrm>
            <a:off x="8405710" y="4111854"/>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6</a:t>
            </a:r>
            <a:endParaRPr lang="tr-TR" sz="1130" dirty="0"/>
          </a:p>
        </p:txBody>
      </p:sp>
      <p:sp>
        <p:nvSpPr>
          <p:cNvPr id="31" name="Text 29"/>
          <p:cNvSpPr txBox="1"/>
          <p:nvPr/>
        </p:nvSpPr>
        <p:spPr>
          <a:xfrm>
            <a:off x="8356397" y="4678347"/>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Sağlık değerlendirmesi</a:t>
            </a:r>
            <a:endParaRPr lang="tr-TR" sz="1530" dirty="0"/>
          </a:p>
        </p:txBody>
      </p:sp>
      <p:sp>
        <p:nvSpPr>
          <p:cNvPr id="32" name="Text 30"/>
          <p:cNvSpPr txBox="1"/>
          <p:nvPr/>
        </p:nvSpPr>
        <p:spPr>
          <a:xfrm>
            <a:off x="8356397" y="5146647"/>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Görünür ışık ile yakın kızılötesi yansıma karşılaştırılır.</a:t>
            </a:r>
            <a:endParaRPr lang="tr-TR" sz="126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ve ITU (2018). E-agriculture in Action: Drones for Agriculture</a:t>
            </a:r>
            <a:endParaRPr lang="tr-T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8</a:t>
            </a:r>
            <a:endParaRPr lang="tr-T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DRONE TÜRLERİ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Göreve göre üç gövde tipi</a:t>
            </a:r>
            <a:endParaRPr lang="tr-TR" sz="2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331720"/>
                <a:gridCol w="2926080"/>
                <a:gridCol w="2926080"/>
                <a:gridCol w="2910535"/>
              </a:tblGrid>
              <a:tr h="0">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Özellik</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Çok rotorlu</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Sabit kanatlı</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50" b="1" dirty="0">
                          <a:solidFill>
                            <a:srgbClr val="FFFFFF"/>
                          </a:solidFill>
                          <a:latin typeface="Calibri" pitchFamily="34" charset="0"/>
                          <a:ea typeface="Calibri" pitchFamily="34" charset="-122"/>
                          <a:cs typeface="Calibri" pitchFamily="34" charset="-120"/>
                        </a:rPr>
                        <a:t>VTOL</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tr-TR" sz="1350" b="1" dirty="0">
                          <a:solidFill>
                            <a:srgbClr val="1B2420"/>
                          </a:solidFill>
                          <a:latin typeface="Calibri" pitchFamily="34" charset="0"/>
                          <a:ea typeface="Calibri" pitchFamily="34" charset="-122"/>
                          <a:cs typeface="Calibri" pitchFamily="34" charset="-120"/>
                        </a:rPr>
                        <a:t>Kalkış ve iniş</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Dikey, küçük alan yeter</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Elle fırlatma ya da pist, düz iniş alanı</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Dikey, küçük alan yeter</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350" b="1" dirty="0">
                          <a:solidFill>
                            <a:srgbClr val="1B2420"/>
                          </a:solidFill>
                          <a:latin typeface="Calibri" pitchFamily="34" charset="0"/>
                          <a:ea typeface="Calibri" pitchFamily="34" charset="-122"/>
                          <a:cs typeface="Calibri" pitchFamily="34" charset="-120"/>
                        </a:rPr>
                        <a:t>Havada durma</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Var</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Yok</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Yalnız kalkış ve inişte</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350" b="1" dirty="0">
                          <a:solidFill>
                            <a:srgbClr val="1B2420"/>
                          </a:solidFill>
                          <a:latin typeface="Calibri" pitchFamily="34" charset="0"/>
                          <a:ea typeface="Calibri" pitchFamily="34" charset="-122"/>
                          <a:cs typeface="Calibri" pitchFamily="34" charset="-120"/>
                        </a:rPr>
                        <a:t>Örnek uçuş süresi</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7-43 dk (yüke göre)</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90 dk'ya kadar</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59 dk'ya kadar</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350" b="1" dirty="0">
                          <a:solidFill>
                            <a:srgbClr val="1B2420"/>
                          </a:solidFill>
                          <a:latin typeface="Calibri" pitchFamily="34" charset="0"/>
                          <a:ea typeface="Calibri" pitchFamily="34" charset="-122"/>
                          <a:cs typeface="Calibri" pitchFamily="34" charset="-120"/>
                        </a:rPr>
                        <a:t>Örnek kapsama</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Küçük parsel, bahçe</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120 m'den tek uçuşta yaklaşık 220 ha</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120 m'den tek uçuşta 460 ha</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350" b="1" dirty="0">
                          <a:solidFill>
                            <a:srgbClr val="1B2420"/>
                          </a:solidFill>
                          <a:latin typeface="Calibri" pitchFamily="34" charset="0"/>
                          <a:ea typeface="Calibri" pitchFamily="34" charset="-122"/>
                          <a:cs typeface="Calibri" pitchFamily="34" charset="-120"/>
                        </a:rPr>
                        <a:t>Tipik iş</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İlaçlama, yakın gözlem, küçük parsel haritası</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Büyük alan haritası</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50" dirty="0">
                          <a:solidFill>
                            <a:srgbClr val="1B2420"/>
                          </a:solidFill>
                          <a:latin typeface="Calibri" pitchFamily="34" charset="0"/>
                          <a:ea typeface="Calibri" pitchFamily="34" charset="-122"/>
                          <a:cs typeface="Calibri" pitchFamily="34" charset="-120"/>
                        </a:rPr>
                        <a:t>Büyük alan haritası, engebeli arazi</a:t>
                      </a:r>
                      <a:endParaRPr lang="tr-TR" sz="135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tr-TR" altLang="en-US" sz="1170" dirty="0">
                <a:solidFill>
                  <a:srgbClr val="3A4540"/>
                </a:solidFill>
                <a:latin typeface="Calibri" pitchFamily="34" charset="0"/>
                <a:ea typeface="Calibri" pitchFamily="34" charset="-122"/>
                <a:cs typeface="Calibri" pitchFamily="34" charset="-120"/>
              </a:rPr>
              <a:t>40 litrelik tanklı bir ilaçlama dronu: azami kalkış ağırlığı 92 kg; askıda kalma boşken 16,5 dk, tam yüklüyken 7 dk.</a:t>
            </a:r>
            <a:endParaRPr lang="tr-T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FAO ve ITU (2018); DJI (2023) Agras T50/T25; DJI Mavic 3M; Wingtra; EagleNXT</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9</a:t>
            </a:r>
            <a:endParaRPr lang="tr-TR"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BİLEŞENLER VE ÇALIŞMA PRENSİBİ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Bir ilaçlama dronunun parçaları</a:t>
            </a:r>
            <a:endParaRPr lang="tr-TR" sz="2700" dirty="0"/>
          </a:p>
        </p:txBody>
      </p:sp>
      <p:sp>
        <p:nvSpPr>
          <p:cNvPr id="4" name="Text 2"/>
          <p:cNvSpPr txBox="1"/>
          <p:nvPr/>
        </p:nvSpPr>
        <p:spPr>
          <a:xfrm>
            <a:off x="548640" y="2231098"/>
            <a:ext cx="603504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400" b="1" dirty="0">
                <a:solidFill>
                  <a:srgbClr val="1B2420"/>
                </a:solidFill>
                <a:latin typeface="Calibri" pitchFamily="34" charset="0"/>
                <a:ea typeface="Calibri" pitchFamily="34" charset="-122"/>
                <a:cs typeface="Calibri" pitchFamily="34" charset="-120"/>
              </a:rPr>
              <a:t>Çerçeve ve kollar: </a:t>
            </a:r>
            <a:r>
              <a:rPr lang="tr-TR" altLang="en-US" sz="1400" dirty="0">
                <a:solidFill>
                  <a:srgbClr val="3A4540"/>
                </a:solidFill>
                <a:latin typeface="Calibri" pitchFamily="34" charset="0"/>
                <a:ea typeface="Calibri" pitchFamily="34" charset="-122"/>
                <a:cs typeface="Calibri" pitchFamily="34" charset="-120"/>
              </a:rPr>
              <a:t>Karbon fiber ya da alüminyum; bütün parçaları taşır.</a:t>
            </a:r>
            <a:endParaRPr lang="tr-TR" sz="1400" dirty="0"/>
          </a:p>
          <a:p>
            <a:pPr marL="228600" indent="-228600">
              <a:lnSpc>
                <a:spcPct val="105000"/>
              </a:lnSpc>
              <a:spcAft>
                <a:spcPts val="661"/>
              </a:spcAft>
              <a:buSzPct val="100000"/>
              <a:buChar char="•"/>
            </a:pPr>
            <a:r>
              <a:rPr lang="tr-TR" altLang="en-US" sz="1400" b="1" dirty="0">
                <a:solidFill>
                  <a:srgbClr val="1B2420"/>
                </a:solidFill>
                <a:latin typeface="Calibri" pitchFamily="34" charset="0"/>
                <a:ea typeface="Calibri" pitchFamily="34" charset="-122"/>
                <a:cs typeface="Calibri" pitchFamily="34" charset="-120"/>
              </a:rPr>
              <a:t>Motor ve ESC: </a:t>
            </a:r>
            <a:r>
              <a:rPr lang="tr-TR" altLang="en-US" sz="1400" dirty="0">
                <a:solidFill>
                  <a:srgbClr val="3A4540"/>
                </a:solidFill>
                <a:latin typeface="Calibri" pitchFamily="34" charset="0"/>
                <a:ea typeface="Calibri" pitchFamily="34" charset="-122"/>
                <a:cs typeface="Calibri" pitchFamily="34" charset="-120"/>
              </a:rPr>
              <a:t>Fırçasız motorlar pervaneyi döndürür, ESC devri ayarlar.</a:t>
            </a:r>
            <a:endParaRPr lang="tr-TR" sz="1400" dirty="0"/>
          </a:p>
          <a:p>
            <a:pPr marL="228600" indent="-228600">
              <a:lnSpc>
                <a:spcPct val="105000"/>
              </a:lnSpc>
              <a:spcAft>
                <a:spcPts val="661"/>
              </a:spcAft>
              <a:buSzPct val="100000"/>
              <a:buChar char="•"/>
            </a:pPr>
            <a:r>
              <a:rPr lang="tr-TR" altLang="en-US" sz="1400" b="1" dirty="0">
                <a:solidFill>
                  <a:srgbClr val="1B2420"/>
                </a:solidFill>
                <a:latin typeface="Calibri" pitchFamily="34" charset="0"/>
                <a:ea typeface="Calibri" pitchFamily="34" charset="-122"/>
                <a:cs typeface="Calibri" pitchFamily="34" charset="-120"/>
              </a:rPr>
              <a:t>Uçuş kontrolcüsü: </a:t>
            </a:r>
            <a:r>
              <a:rPr lang="tr-TR" altLang="en-US" sz="1400" dirty="0">
                <a:solidFill>
                  <a:srgbClr val="3A4540"/>
                </a:solidFill>
                <a:latin typeface="Calibri" pitchFamily="34" charset="0"/>
                <a:ea typeface="Calibri" pitchFamily="34" charset="-122"/>
                <a:cs typeface="Calibri" pitchFamily="34" charset="-120"/>
              </a:rPr>
              <a:t>İvmeölçer ve jiroskopla dengeyi korur, rotaya göre motorlara komut verir.</a:t>
            </a:r>
            <a:endParaRPr lang="tr-TR" sz="1400" dirty="0"/>
          </a:p>
          <a:p>
            <a:pPr marL="228600" indent="-228600">
              <a:lnSpc>
                <a:spcPct val="105000"/>
              </a:lnSpc>
              <a:spcAft>
                <a:spcPts val="661"/>
              </a:spcAft>
              <a:buSzPct val="100000"/>
              <a:buChar char="•"/>
            </a:pPr>
            <a:r>
              <a:rPr lang="tr-TR" altLang="en-US" sz="1400" b="1" dirty="0">
                <a:solidFill>
                  <a:srgbClr val="1B2420"/>
                </a:solidFill>
                <a:latin typeface="Calibri" pitchFamily="34" charset="0"/>
                <a:ea typeface="Calibri" pitchFamily="34" charset="-122"/>
                <a:cs typeface="Calibri" pitchFamily="34" charset="-120"/>
              </a:rPr>
              <a:t>Batarya: </a:t>
            </a:r>
            <a:r>
              <a:rPr lang="tr-TR" altLang="en-US" sz="1400" dirty="0">
                <a:solidFill>
                  <a:srgbClr val="3A4540"/>
                </a:solidFill>
                <a:latin typeface="Calibri" pitchFamily="34" charset="0"/>
                <a:ea typeface="Calibri" pitchFamily="34" charset="-122"/>
                <a:cs typeface="Calibri" pitchFamily="34" charset="-120"/>
              </a:rPr>
              <a:t>Uçuş süresini belirler; örnek model 30 Ah ve 1.567 Wh, %15 altına indirilmez.</a:t>
            </a:r>
            <a:endParaRPr lang="tr-TR" sz="1400" dirty="0"/>
          </a:p>
          <a:p>
            <a:pPr marL="228600" indent="-228600">
              <a:lnSpc>
                <a:spcPct val="105000"/>
              </a:lnSpc>
              <a:spcAft>
                <a:spcPts val="661"/>
              </a:spcAft>
              <a:buSzPct val="100000"/>
              <a:buChar char="•"/>
            </a:pPr>
            <a:r>
              <a:rPr lang="tr-TR" altLang="en-US" sz="1400" b="1" dirty="0">
                <a:solidFill>
                  <a:srgbClr val="1B2420"/>
                </a:solidFill>
                <a:latin typeface="Calibri" pitchFamily="34" charset="0"/>
                <a:ea typeface="Calibri" pitchFamily="34" charset="-122"/>
                <a:cs typeface="Calibri" pitchFamily="34" charset="-120"/>
              </a:rPr>
              <a:t>Tank, pompa, meme: </a:t>
            </a:r>
            <a:r>
              <a:rPr lang="tr-TR" altLang="en-US" sz="1400" dirty="0">
                <a:solidFill>
                  <a:srgbClr val="3A4540"/>
                </a:solidFill>
                <a:latin typeface="Calibri" pitchFamily="34" charset="0"/>
                <a:ea typeface="Calibri" pitchFamily="34" charset="-122"/>
                <a:cs typeface="Calibri" pitchFamily="34" charset="-120"/>
              </a:rPr>
              <a:t>3 m yükseklikte 4-11 m püskürtme genişliği.</a:t>
            </a:r>
            <a:endParaRPr lang="tr-TR" sz="1400" dirty="0"/>
          </a:p>
          <a:p>
            <a:pPr marL="228600" indent="-228600">
              <a:lnSpc>
                <a:spcPct val="105000"/>
              </a:lnSpc>
              <a:spcAft>
                <a:spcPts val="661"/>
              </a:spcAft>
              <a:buSzPct val="100000"/>
              <a:buChar char="•"/>
            </a:pPr>
            <a:r>
              <a:rPr lang="tr-TR" altLang="en-US" sz="1400" b="1" dirty="0">
                <a:solidFill>
                  <a:srgbClr val="1B2420"/>
                </a:solidFill>
                <a:latin typeface="Calibri" pitchFamily="34" charset="0"/>
                <a:ea typeface="Calibri" pitchFamily="34" charset="-122"/>
                <a:cs typeface="Calibri" pitchFamily="34" charset="-120"/>
              </a:rPr>
              <a:t>Radar ve stereo kamera: </a:t>
            </a:r>
            <a:r>
              <a:rPr lang="tr-TR" altLang="en-US" sz="1400" dirty="0">
                <a:solidFill>
                  <a:srgbClr val="3A4540"/>
                </a:solidFill>
                <a:latin typeface="Calibri" pitchFamily="34" charset="0"/>
                <a:ea typeface="Calibri" pitchFamily="34" charset="-122"/>
                <a:cs typeface="Calibri" pitchFamily="34" charset="-120"/>
              </a:rPr>
              <a:t>Engelleri algılar, ama ince elektrik hatlarını görmeyebilir.</a:t>
            </a:r>
            <a:endParaRPr lang="tr-TR" sz="1400" dirty="0"/>
          </a:p>
          <a:p>
            <a:pPr marL="228600" indent="-228600">
              <a:lnSpc>
                <a:spcPct val="105000"/>
              </a:lnSpc>
              <a:spcAft>
                <a:spcPts val="661"/>
              </a:spcAft>
              <a:buSzPct val="100000"/>
              <a:buChar char="•"/>
            </a:pPr>
            <a:r>
              <a:rPr lang="tr-TR" altLang="en-US" sz="1400" b="1" dirty="0">
                <a:solidFill>
                  <a:srgbClr val="1B2420"/>
                </a:solidFill>
                <a:latin typeface="Calibri" pitchFamily="34" charset="0"/>
                <a:ea typeface="Calibri" pitchFamily="34" charset="-122"/>
                <a:cs typeface="Calibri" pitchFamily="34" charset="-120"/>
              </a:rPr>
              <a:t>GNSS antenleri: </a:t>
            </a:r>
            <a:r>
              <a:rPr lang="tr-TR" altLang="en-US" sz="1400" dirty="0">
                <a:solidFill>
                  <a:srgbClr val="3A4540"/>
                </a:solidFill>
                <a:latin typeface="Calibri" pitchFamily="34" charset="0"/>
                <a:ea typeface="Calibri" pitchFamily="34" charset="-122"/>
                <a:cs typeface="Calibri" pitchFamily="34" charset="-120"/>
              </a:rPr>
              <a:t>Konum ve yön; RTK ile santimetre düzeyi.</a:t>
            </a:r>
            <a:endParaRPr lang="tr-TR" sz="1400" dirty="0"/>
          </a:p>
        </p:txBody>
      </p:sp>
      <p:pic>
        <p:nvPicPr>
          <p:cNvPr id="5" name="Image 0" descr="/root/kozan-akilli-tarim/sunum/build/cache/m4-tr-l03-hotspot-e20ae105-1800-0-0_0.06_1_0.8.jpg">    </p:cNvPr>
          <p:cNvPicPr>
            <a:picLocks noChangeAspect="1"/>
          </p:cNvPicPr>
          <p:nvPr/>
        </p:nvPicPr>
        <p:blipFill>
          <a:blip r:embed="rId1"/>
          <a:stretch>
            <a:fillRect/>
          </a:stretch>
        </p:blipFill>
        <p:spPr>
          <a:xfrm>
            <a:off x="7399453" y="2231098"/>
            <a:ext cx="3839310" cy="273160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995160" y="5038233"/>
            <a:ext cx="464789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Platformdaki etkinlik: noktalara dokunarak her parçanın görevi açılır.</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DJI (2023). Agras T50/T25 User Manual v1.0</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10</a:t>
            </a:r>
            <a:endParaRPr lang="tr-TR"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TARIMSAL GÖRÜNTÜLEME VE BİTKİ SAĞLIĞI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Algılayıcılar: tarlayı farklı gözlerle görmek</a:t>
            </a:r>
            <a:endParaRPr lang="tr-TR" sz="2700" dirty="0"/>
          </a:p>
        </p:txBody>
      </p:sp>
      <p:sp>
        <p:nvSpPr>
          <p:cNvPr id="4" name="Text 2"/>
          <p:cNvSpPr txBox="1"/>
          <p:nvPr/>
        </p:nvSpPr>
        <p:spPr>
          <a:xfrm>
            <a:off x="548640" y="2231098"/>
            <a:ext cx="594360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RGB kamera: </a:t>
            </a:r>
            <a:r>
              <a:rPr lang="tr-TR" altLang="en-US" sz="1530" dirty="0">
                <a:solidFill>
                  <a:srgbClr val="3A4540"/>
                </a:solidFill>
                <a:latin typeface="Calibri" pitchFamily="34" charset="0"/>
                <a:ea typeface="Calibri" pitchFamily="34" charset="-122"/>
                <a:cs typeface="Calibri" pitchFamily="34" charset="-120"/>
              </a:rPr>
              <a:t>Görünür ışık; ortomozaik, 3B model, ağaç sayımı ve hasar belgesi.</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Çok bantlı kamera: </a:t>
            </a:r>
            <a:r>
              <a:rPr lang="tr-TR" altLang="en-US" sz="1530" dirty="0">
                <a:solidFill>
                  <a:srgbClr val="3A4540"/>
                </a:solidFill>
                <a:latin typeface="Calibri" pitchFamily="34" charset="0"/>
                <a:ea typeface="Calibri" pitchFamily="34" charset="-122"/>
                <a:cs typeface="Calibri" pitchFamily="34" charset="-120"/>
              </a:rPr>
              <a:t>Yeşil, kırmızı, kırmızı kenar ve yakın kızılötesi (NIR) bantları. NDVI = (NIR − kırmızı) / (NIR + kırmızı).</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Termal kamera: </a:t>
            </a:r>
            <a:r>
              <a:rPr lang="tr-TR" altLang="en-US" sz="1530" dirty="0">
                <a:solidFill>
                  <a:srgbClr val="3A4540"/>
                </a:solidFill>
                <a:latin typeface="Calibri" pitchFamily="34" charset="0"/>
                <a:ea typeface="Calibri" pitchFamily="34" charset="-122"/>
                <a:cs typeface="Calibri" pitchFamily="34" charset="-120"/>
              </a:rPr>
              <a:t>Yaprak sıcaklığı; susuz kalan bitki gözeneklerini kapatır ve ısınır.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LiDAR: </a:t>
            </a:r>
            <a:r>
              <a:rPr lang="tr-TR" altLang="en-US" sz="1530" dirty="0">
                <a:solidFill>
                  <a:srgbClr val="3A4540"/>
                </a:solidFill>
                <a:latin typeface="Calibri" pitchFamily="34" charset="0"/>
                <a:ea typeface="Calibri" pitchFamily="34" charset="-122"/>
                <a:cs typeface="Calibri" pitchFamily="34" charset="-120"/>
              </a:rPr>
              <a:t>Lazerle mesafe; ağaç tacı ile zemini birlikte ölçer.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RTK-GNSS: </a:t>
            </a:r>
            <a:r>
              <a:rPr lang="tr-TR" altLang="en-US" sz="1530" dirty="0">
                <a:solidFill>
                  <a:srgbClr val="3A4540"/>
                </a:solidFill>
                <a:latin typeface="Calibri" pitchFamily="34" charset="0"/>
                <a:ea typeface="Calibri" pitchFamily="34" charset="-122"/>
                <a:cs typeface="Calibri" pitchFamily="34" charset="-120"/>
              </a:rPr>
              <a:t>Düzeltmeyle konum hatası santimetreye iner (örnek: 1 cm + 1 ppm).</a:t>
            </a:r>
            <a:endParaRPr lang="tr-TR" sz="1530" dirty="0"/>
          </a:p>
        </p:txBody>
      </p:sp>
      <p:pic>
        <p:nvPicPr>
          <p:cNvPr id="5" name="Image 0" descr="/root/kozan-akilli-tarim/sunum/build/cache/m4-tr-l03-4364a4df-1800-0.jpg">    </p:cNvPr>
          <p:cNvPicPr>
            <a:picLocks noChangeAspect="1"/>
          </p:cNvPicPr>
          <p:nvPr/>
        </p:nvPicPr>
        <p:blipFill>
          <a:blip r:embed="rId1"/>
          <a:stretch>
            <a:fillRect/>
          </a:stretch>
        </p:blipFill>
        <p:spPr>
          <a:xfrm>
            <a:off x="7315966" y="2231098"/>
            <a:ext cx="3914842" cy="1835082"/>
          </a:xfrm>
          <a:prstGeom prst="rect">
            <a:avLst/>
          </a:prstGeom>
        </p:spPr>
      </p:pic>
      <p:sp>
        <p:nvSpPr>
          <p:cNvPr id="6" name="Text 3"/>
          <p:cNvSpPr txBox="1"/>
          <p:nvPr/>
        </p:nvSpPr>
        <p:spPr>
          <a:xfrm>
            <a:off x="6903720" y="4141713"/>
            <a:ext cx="473933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Sağlıklı yaprak kırmızıyı emer, NIR ışığı güçlü yansıtır. Sık bitki örtüsünde NDVI 0,6-0,8.</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DJI Mavic 3M; NASA Earth Observatory; Hoffmann vd. (2016)</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11</a:t>
            </a:r>
            <a:endParaRPr lang="tr-TR"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VERİ TOPLAMA VE UÇUŞ PLANLAMASI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430" b="1" dirty="0">
                <a:solidFill>
                  <a:srgbClr val="1B2420"/>
                </a:solidFill>
                <a:latin typeface="Calibri" pitchFamily="34" charset="0"/>
                <a:ea typeface="Calibri" pitchFamily="34" charset="-122"/>
                <a:cs typeface="Calibri" pitchFamily="34" charset="-120"/>
              </a:rPr>
              <a:t>Uçuş planı üç ayarla başlar: yükseklik, hız, bindirme</a:t>
            </a:r>
            <a:endParaRPr lang="tr-TR" sz="243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Pix4D; DJI Mavic 3M SSS</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12</a:t>
            </a:r>
            <a:endParaRPr lang="tr-TR" sz="900" dirty="0"/>
          </a:p>
        </p:txBody>
      </p:sp>
      <p:sp>
        <p:nvSpPr>
          <p:cNvPr id="8" name="Shape 5"/>
          <p:cNvSpPr/>
          <p:nvPr/>
        </p:nvSpPr>
        <p:spPr>
          <a:xfrm>
            <a:off x="548640" y="2231098"/>
            <a:ext cx="5989320" cy="966814"/>
          </a:xfrm>
          <a:prstGeom prst="roundRect">
            <a:avLst>
              <a:gd name="adj" fmla="val 9458"/>
            </a:avLst>
          </a:prstGeom>
          <a:solidFill>
            <a:srgbClr val="E2F2F6"/>
          </a:solidFill>
          <a:ln w="12700">
            <a:solidFill>
              <a:srgbClr val="E2F2F6"/>
            </a:solidFill>
            <a:prstDash val="solid"/>
          </a:ln>
        </p:spPr>
      </p:sp>
      <p:sp>
        <p:nvSpPr>
          <p:cNvPr id="9" name="Text 6"/>
          <p:cNvSpPr txBox="1"/>
          <p:nvPr/>
        </p:nvSpPr>
        <p:spPr>
          <a:xfrm>
            <a:off x="777240" y="2336843"/>
            <a:ext cx="5532120" cy="196384"/>
          </a:xfrm>
          <a:prstGeom prst="rect">
            <a:avLst/>
          </a:prstGeom>
          <a:noFill/>
          <a:ln/>
        </p:spPr>
        <p:txBody>
          <a:bodyPr wrap="square" lIns="0" tIns="0" rIns="0" bIns="0" rtlCol="0" anchor="t"/>
          <a:lstStyle/>
          <a:p>
            <a:pPr indent="0" marL="0">
              <a:buNone/>
            </a:pPr>
            <a:r>
              <a:rPr lang="tr-TR" altLang="en-US" sz="990" b="1" spc="200" kern="0" dirty="0">
                <a:solidFill>
                  <a:srgbClr val="0E7490"/>
                </a:solidFill>
                <a:latin typeface="Calibri" pitchFamily="34" charset="0"/>
                <a:ea typeface="Calibri" pitchFamily="34" charset="-122"/>
                <a:cs typeface="Calibri" pitchFamily="34" charset="-120"/>
              </a:rPr>
              <a:t>YER ÖRNEKLEME MESAFESİ (GSD)</a:t>
            </a:r>
            <a:endParaRPr lang="tr-TR" sz="990" dirty="0"/>
          </a:p>
        </p:txBody>
      </p:sp>
      <p:sp>
        <p:nvSpPr>
          <p:cNvPr id="10" name="Text 7"/>
          <p:cNvSpPr txBox="1"/>
          <p:nvPr/>
        </p:nvSpPr>
        <p:spPr>
          <a:xfrm>
            <a:off x="777240" y="2548334"/>
            <a:ext cx="5532120" cy="604259"/>
          </a:xfrm>
          <a:prstGeom prst="rect">
            <a:avLst/>
          </a:prstGeom>
          <a:noFill/>
          <a:ln/>
        </p:spPr>
        <p:txBody>
          <a:bodyPr wrap="square" lIns="0" tIns="0" rIns="0" bIns="0" rtlCol="0" anchor="t"/>
          <a:lstStyle/>
          <a:p>
            <a:pPr indent="0" marL="0">
              <a:buNone/>
            </a:pPr>
            <a:r>
              <a:rPr lang="tr-TR" altLang="en-US" sz="1350" b="1" dirty="0">
                <a:solidFill>
                  <a:srgbClr val="1B2420"/>
                </a:solidFill>
                <a:latin typeface="Calibri" pitchFamily="34" charset="0"/>
                <a:ea typeface="Calibri" pitchFamily="34" charset="-122"/>
                <a:cs typeface="Calibri" pitchFamily="34" charset="-120"/>
              </a:rPr>
              <a:t>GSD (cm/piksel) = algılayıcı genişliği (mm) × yükseklik (m) × 100 / (odak uzaklığı (mm) × görüntü genişliği (piksel))</a:t>
            </a:r>
            <a:endParaRPr lang="tr-TR" sz="1350" dirty="0"/>
          </a:p>
        </p:txBody>
      </p:sp>
      <p:sp>
        <p:nvSpPr>
          <p:cNvPr id="11" name="Shape 8"/>
          <p:cNvSpPr/>
          <p:nvPr/>
        </p:nvSpPr>
        <p:spPr>
          <a:xfrm>
            <a:off x="548640" y="3326317"/>
            <a:ext cx="5989320" cy="619365"/>
          </a:xfrm>
          <a:prstGeom prst="roundRect">
            <a:avLst>
              <a:gd name="adj" fmla="val 11811"/>
            </a:avLst>
          </a:prstGeom>
          <a:solidFill>
            <a:srgbClr val="F5F6F1"/>
          </a:solidFill>
          <a:ln w="9525">
            <a:solidFill>
              <a:srgbClr val="DFE6DC"/>
            </a:solidFill>
            <a:prstDash val="solid"/>
          </a:ln>
        </p:spPr>
      </p:sp>
      <p:sp>
        <p:nvSpPr>
          <p:cNvPr id="12" name="Text 9"/>
          <p:cNvSpPr txBox="1"/>
          <p:nvPr/>
        </p:nvSpPr>
        <p:spPr>
          <a:xfrm>
            <a:off x="731520" y="3326317"/>
            <a:ext cx="1600200" cy="619365"/>
          </a:xfrm>
          <a:prstGeom prst="rect">
            <a:avLst/>
          </a:prstGeom>
          <a:noFill/>
          <a:ln/>
        </p:spPr>
        <p:txBody>
          <a:bodyPr wrap="square" lIns="0" tIns="0" rIns="0" bIns="0" rtlCol="0" anchor="ctr"/>
          <a:lstStyle/>
          <a:p>
            <a:pPr indent="0" marL="0">
              <a:buNone/>
            </a:pPr>
            <a:r>
              <a:rPr lang="tr-TR" altLang="en-US" sz="2340" b="1" dirty="0">
                <a:solidFill>
                  <a:srgbClr val="16602D"/>
                </a:solidFill>
                <a:latin typeface="Calibri" pitchFamily="34" charset="0"/>
                <a:ea typeface="Calibri" pitchFamily="34" charset="-122"/>
                <a:cs typeface="Calibri" pitchFamily="34" charset="-120"/>
              </a:rPr>
              <a:t>1,61 cm</a:t>
            </a:r>
            <a:endParaRPr lang="tr-TR" sz="2340" dirty="0"/>
          </a:p>
        </p:txBody>
      </p:sp>
      <p:sp>
        <p:nvSpPr>
          <p:cNvPr id="13" name="Text 10"/>
          <p:cNvSpPr txBox="1"/>
          <p:nvPr/>
        </p:nvSpPr>
        <p:spPr>
          <a:xfrm>
            <a:off x="2377440" y="3326317"/>
            <a:ext cx="3977640" cy="619365"/>
          </a:xfrm>
          <a:prstGeom prst="rect">
            <a:avLst/>
          </a:prstGeom>
          <a:noFill/>
          <a:ln/>
        </p:spPr>
        <p:txBody>
          <a:bodyPr wrap="square" lIns="0" tIns="0" rIns="0" bIns="0" rtlCol="0" anchor="ctr"/>
          <a:lstStyle/>
          <a:p>
            <a:pPr indent="0" marL="0">
              <a:buNone/>
            </a:pPr>
            <a:r>
              <a:rPr lang="tr-TR" altLang="en-US" sz="1220" dirty="0">
                <a:solidFill>
                  <a:srgbClr val="3A4540"/>
                </a:solidFill>
                <a:latin typeface="Calibri" pitchFamily="34" charset="0"/>
                <a:ea typeface="Calibri" pitchFamily="34" charset="-122"/>
                <a:cs typeface="Calibri" pitchFamily="34" charset="-120"/>
              </a:rPr>
              <a:t>60 m'de GSD: 17,3 mm algılayıcı, 12,2 mm odak, 5280 piksel</a:t>
            </a:r>
            <a:endParaRPr lang="tr-TR" sz="1220" dirty="0"/>
          </a:p>
        </p:txBody>
      </p:sp>
      <p:sp>
        <p:nvSpPr>
          <p:cNvPr id="14" name="Shape 11"/>
          <p:cNvSpPr/>
          <p:nvPr/>
        </p:nvSpPr>
        <p:spPr>
          <a:xfrm>
            <a:off x="548640" y="4021215"/>
            <a:ext cx="5989320" cy="619365"/>
          </a:xfrm>
          <a:prstGeom prst="roundRect">
            <a:avLst>
              <a:gd name="adj" fmla="val 11811"/>
            </a:avLst>
          </a:prstGeom>
          <a:solidFill>
            <a:srgbClr val="FFFFFF"/>
          </a:solidFill>
          <a:ln w="9525">
            <a:solidFill>
              <a:srgbClr val="DFE6DC"/>
            </a:solidFill>
            <a:prstDash val="solid"/>
          </a:ln>
        </p:spPr>
      </p:sp>
      <p:sp>
        <p:nvSpPr>
          <p:cNvPr id="15" name="Text 12"/>
          <p:cNvSpPr txBox="1"/>
          <p:nvPr/>
        </p:nvSpPr>
        <p:spPr>
          <a:xfrm>
            <a:off x="731520" y="4021215"/>
            <a:ext cx="1600200" cy="619365"/>
          </a:xfrm>
          <a:prstGeom prst="rect">
            <a:avLst/>
          </a:prstGeom>
          <a:noFill/>
          <a:ln/>
        </p:spPr>
        <p:txBody>
          <a:bodyPr wrap="square" lIns="0" tIns="0" rIns="0" bIns="0" rtlCol="0" anchor="ctr"/>
          <a:lstStyle/>
          <a:p>
            <a:pPr indent="0" marL="0">
              <a:buNone/>
            </a:pPr>
            <a:r>
              <a:rPr lang="tr-TR" altLang="en-US" sz="2340" b="1" dirty="0">
                <a:solidFill>
                  <a:srgbClr val="16602D"/>
                </a:solidFill>
                <a:latin typeface="Calibri" pitchFamily="34" charset="0"/>
                <a:ea typeface="Calibri" pitchFamily="34" charset="-122"/>
                <a:cs typeface="Calibri" pitchFamily="34" charset="-120"/>
              </a:rPr>
              <a:t>85 m</a:t>
            </a:r>
            <a:endParaRPr lang="tr-TR" sz="2340" dirty="0"/>
          </a:p>
        </p:txBody>
      </p:sp>
      <p:sp>
        <p:nvSpPr>
          <p:cNvPr id="16" name="Text 13"/>
          <p:cNvSpPr txBox="1"/>
          <p:nvPr/>
        </p:nvSpPr>
        <p:spPr>
          <a:xfrm>
            <a:off x="2377440" y="4021215"/>
            <a:ext cx="3977640" cy="619365"/>
          </a:xfrm>
          <a:prstGeom prst="rect">
            <a:avLst/>
          </a:prstGeom>
          <a:noFill/>
          <a:ln/>
        </p:spPr>
        <p:txBody>
          <a:bodyPr wrap="square" lIns="0" tIns="0" rIns="0" bIns="0" rtlCol="0" anchor="ctr"/>
          <a:lstStyle/>
          <a:p>
            <a:pPr indent="0" marL="0">
              <a:buNone/>
            </a:pPr>
            <a:r>
              <a:rPr lang="tr-TR" altLang="en-US" sz="1220" dirty="0">
                <a:solidFill>
                  <a:srgbClr val="3A4540"/>
                </a:solidFill>
                <a:latin typeface="Calibri" pitchFamily="34" charset="0"/>
                <a:ea typeface="Calibri" pitchFamily="34" charset="-122"/>
                <a:cs typeface="Calibri" pitchFamily="34" charset="-120"/>
              </a:rPr>
              <a:t>Bir fotoğrafın yerde kapladığı genişlik (algılayıcı × yükseklik / odak)</a:t>
            </a:r>
            <a:endParaRPr lang="tr-TR" sz="1220" dirty="0"/>
          </a:p>
        </p:txBody>
      </p:sp>
      <p:sp>
        <p:nvSpPr>
          <p:cNvPr id="17" name="Shape 14"/>
          <p:cNvSpPr/>
          <p:nvPr/>
        </p:nvSpPr>
        <p:spPr>
          <a:xfrm>
            <a:off x="548640" y="4716113"/>
            <a:ext cx="5989320" cy="619365"/>
          </a:xfrm>
          <a:prstGeom prst="roundRect">
            <a:avLst>
              <a:gd name="adj" fmla="val 11811"/>
            </a:avLst>
          </a:prstGeom>
          <a:solidFill>
            <a:srgbClr val="F5F6F1"/>
          </a:solidFill>
          <a:ln w="9525">
            <a:solidFill>
              <a:srgbClr val="DFE6DC"/>
            </a:solidFill>
            <a:prstDash val="solid"/>
          </a:ln>
        </p:spPr>
      </p:sp>
      <p:sp>
        <p:nvSpPr>
          <p:cNvPr id="18" name="Text 15"/>
          <p:cNvSpPr txBox="1"/>
          <p:nvPr/>
        </p:nvSpPr>
        <p:spPr>
          <a:xfrm>
            <a:off x="731520" y="4716113"/>
            <a:ext cx="1600200" cy="619365"/>
          </a:xfrm>
          <a:prstGeom prst="rect">
            <a:avLst/>
          </a:prstGeom>
          <a:noFill/>
          <a:ln/>
        </p:spPr>
        <p:txBody>
          <a:bodyPr wrap="square" lIns="0" tIns="0" rIns="0" bIns="0" rtlCol="0" anchor="ctr"/>
          <a:lstStyle/>
          <a:p>
            <a:pPr indent="0" marL="0">
              <a:buNone/>
            </a:pPr>
            <a:r>
              <a:rPr lang="tr-TR" altLang="en-US" sz="2340" b="1" dirty="0">
                <a:solidFill>
                  <a:srgbClr val="16602D"/>
                </a:solidFill>
                <a:latin typeface="Calibri" pitchFamily="34" charset="0"/>
                <a:ea typeface="Calibri" pitchFamily="34" charset="-122"/>
                <a:cs typeface="Calibri" pitchFamily="34" charset="-120"/>
              </a:rPr>
              <a:t>17 m</a:t>
            </a:r>
            <a:endParaRPr lang="tr-TR" sz="2340" dirty="0"/>
          </a:p>
        </p:txBody>
      </p:sp>
      <p:sp>
        <p:nvSpPr>
          <p:cNvPr id="19" name="Text 16"/>
          <p:cNvSpPr txBox="1"/>
          <p:nvPr/>
        </p:nvSpPr>
        <p:spPr>
          <a:xfrm>
            <a:off x="2377440" y="4716113"/>
            <a:ext cx="3977640" cy="619365"/>
          </a:xfrm>
          <a:prstGeom prst="rect">
            <a:avLst/>
          </a:prstGeom>
          <a:noFill/>
          <a:ln/>
        </p:spPr>
        <p:txBody>
          <a:bodyPr wrap="square" lIns="0" tIns="0" rIns="0" bIns="0" rtlCol="0" anchor="ctr"/>
          <a:lstStyle/>
          <a:p>
            <a:pPr indent="0" marL="0">
              <a:buNone/>
            </a:pPr>
            <a:r>
              <a:rPr lang="tr-TR" altLang="en-US" sz="1220" dirty="0">
                <a:solidFill>
                  <a:srgbClr val="3A4540"/>
                </a:solidFill>
                <a:latin typeface="Calibri" pitchFamily="34" charset="0"/>
                <a:ea typeface="Calibri" pitchFamily="34" charset="-122"/>
                <a:cs typeface="Calibri" pitchFamily="34" charset="-120"/>
              </a:rPr>
              <a:t>%80 yan bindirmede hat aralığı: 85 × (1 − 0,80)</a:t>
            </a:r>
            <a:endParaRPr lang="tr-TR" sz="1220" dirty="0"/>
          </a:p>
        </p:txBody>
      </p:sp>
      <p:sp>
        <p:nvSpPr>
          <p:cNvPr id="20" name="Text 17"/>
          <p:cNvSpPr txBox="1"/>
          <p:nvPr/>
        </p:nvSpPr>
        <p:spPr>
          <a:xfrm>
            <a:off x="548640" y="5426117"/>
            <a:ext cx="5989320" cy="377662"/>
          </a:xfrm>
          <a:prstGeom prst="rect">
            <a:avLst/>
          </a:prstGeom>
          <a:noFill/>
          <a:ln/>
        </p:spPr>
        <p:txBody>
          <a:bodyPr wrap="square" lIns="0" tIns="0" rIns="0" bIns="0" rtlCol="0" anchor="t"/>
          <a:lstStyle/>
          <a:p>
            <a:pPr indent="0" marL="0">
              <a:buNone/>
            </a:pPr>
            <a:r>
              <a:rPr lang="tr-TR" altLang="en-US" sz="1130" i="1" dirty="0">
                <a:solidFill>
                  <a:srgbClr val="3A4540"/>
                </a:solidFill>
                <a:latin typeface="Calibri" pitchFamily="34" charset="0"/>
                <a:ea typeface="Calibri" pitchFamily="34" charset="-122"/>
                <a:cs typeface="Calibri" pitchFamily="34" charset="-120"/>
              </a:rPr>
              <a:t>Pix4D: genel durumda en az %75 ön ve %60 yan; tarla bitkisinde en az %80 ve %80; sık bitki örtüsünde en az %85 bindirme.</a:t>
            </a:r>
            <a:endParaRPr lang="tr-TR" sz="1130" dirty="0"/>
          </a:p>
        </p:txBody>
      </p:sp>
      <p:pic>
        <p:nvPicPr>
          <p:cNvPr id="21" name="Image 0" descr="/root/kozan-akilli-tarim/sunum/build/cache/m4-tr-l04-801f32de-1800-0-0_0_0.66_1.jpg">    </p:cNvPr>
          <p:cNvPicPr>
            <a:picLocks noChangeAspect="1"/>
          </p:cNvPicPr>
          <p:nvPr/>
        </p:nvPicPr>
        <p:blipFill>
          <a:blip r:embed="rId1"/>
          <a:stretch>
            <a:fillRect/>
          </a:stretch>
        </p:blipFill>
        <p:spPr>
          <a:xfrm>
            <a:off x="7488305" y="2231098"/>
            <a:ext cx="3615885" cy="2568100"/>
          </a:xfrm>
          <a:prstGeom prst="rect">
            <a:avLst/>
          </a:prstGeom>
          <a:effectLst>
            <a:outerShdw sx="100000" sy="100000" kx="0" ky="0" algn="bl" rotWithShape="0" blurRad="76200" dist="25400" dir="5400000">
              <a:srgbClr val="1B2420">
                <a:alpha val="15000"/>
              </a:srgbClr>
            </a:outerShdw>
          </a:effectLst>
        </p:spPr>
      </p:pic>
      <p:sp>
        <p:nvSpPr>
          <p:cNvPr id="22" name="Shape 18"/>
          <p:cNvSpPr/>
          <p:nvPr/>
        </p:nvSpPr>
        <p:spPr>
          <a:xfrm>
            <a:off x="6949440" y="5086221"/>
            <a:ext cx="310896" cy="37766"/>
          </a:xfrm>
          <a:prstGeom prst="rect">
            <a:avLst/>
          </a:prstGeom>
          <a:solidFill>
            <a:srgbClr val="0E7490"/>
          </a:solidFill>
          <a:ln w="12700">
            <a:solidFill>
              <a:srgbClr val="0E7490"/>
            </a:solidFill>
            <a:prstDash val="solid"/>
          </a:ln>
        </p:spPr>
      </p:sp>
      <p:sp>
        <p:nvSpPr>
          <p:cNvPr id="23" name="Text 19"/>
          <p:cNvSpPr txBox="1"/>
          <p:nvPr/>
        </p:nvSpPr>
        <p:spPr>
          <a:xfrm>
            <a:off x="7406640" y="4988029"/>
            <a:ext cx="4236415" cy="241704"/>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Uçuş hattı (gidiş-dönüş)</a:t>
            </a:r>
            <a:endParaRPr lang="tr-TR" sz="1170" dirty="0"/>
          </a:p>
        </p:txBody>
      </p:sp>
      <p:sp>
        <p:nvSpPr>
          <p:cNvPr id="24" name="Shape 20"/>
          <p:cNvSpPr/>
          <p:nvPr/>
        </p:nvSpPr>
        <p:spPr>
          <a:xfrm>
            <a:off x="6986016" y="5327925"/>
            <a:ext cx="237744" cy="181278"/>
          </a:xfrm>
          <a:prstGeom prst="rect">
            <a:avLst/>
          </a:prstGeom>
          <a:solidFill>
            <a:srgbClr val="FFFFFF"/>
          </a:solidFill>
          <a:ln w="19050">
            <a:solidFill>
              <a:srgbClr val="A16207"/>
            </a:solidFill>
            <a:prstDash val="solid"/>
          </a:ln>
        </p:spPr>
      </p:sp>
      <p:sp>
        <p:nvSpPr>
          <p:cNvPr id="25" name="Text 21"/>
          <p:cNvSpPr txBox="1"/>
          <p:nvPr/>
        </p:nvSpPr>
        <p:spPr>
          <a:xfrm>
            <a:off x="7406640" y="5305265"/>
            <a:ext cx="4236415" cy="241704"/>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Fotoğraf izi: aynı hatta ön bindirme</a:t>
            </a:r>
            <a:endParaRPr lang="tr-TR" sz="1170" dirty="0"/>
          </a:p>
        </p:txBody>
      </p:sp>
      <p:sp>
        <p:nvSpPr>
          <p:cNvPr id="26" name="Shape 22"/>
          <p:cNvSpPr/>
          <p:nvPr/>
        </p:nvSpPr>
        <p:spPr>
          <a:xfrm>
            <a:off x="6986016" y="5645161"/>
            <a:ext cx="237744" cy="181278"/>
          </a:xfrm>
          <a:prstGeom prst="rect">
            <a:avLst/>
          </a:prstGeom>
          <a:solidFill>
            <a:srgbClr val="FFFFFF"/>
          </a:solidFill>
          <a:ln w="19050">
            <a:solidFill>
              <a:srgbClr val="A16207"/>
            </a:solidFill>
            <a:prstDash val="dash"/>
          </a:ln>
        </p:spPr>
      </p:sp>
      <p:sp>
        <p:nvSpPr>
          <p:cNvPr id="27" name="Text 23"/>
          <p:cNvSpPr txBox="1"/>
          <p:nvPr/>
        </p:nvSpPr>
        <p:spPr>
          <a:xfrm>
            <a:off x="7406640" y="5622501"/>
            <a:ext cx="4236415" cy="241704"/>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Komşu hatla yan bindirme</a:t>
            </a:r>
            <a:endParaRPr lang="tr-TR" sz="117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TARIMSAL VERİ ÜRETİMİ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Fotoğraftan haritaya beş adım</a:t>
            </a:r>
            <a:endParaRPr lang="tr-TR" sz="2700" dirty="0"/>
          </a:p>
        </p:txBody>
      </p:sp>
      <p:sp>
        <p:nvSpPr>
          <p:cNvPr id="4" name="Shape 2"/>
          <p:cNvSpPr/>
          <p:nvPr/>
        </p:nvSpPr>
        <p:spPr>
          <a:xfrm>
            <a:off x="548640" y="2268864"/>
            <a:ext cx="1911645" cy="3285658"/>
          </a:xfrm>
          <a:prstGeom prst="roundRect">
            <a:avLst>
              <a:gd name="adj" fmla="val 574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1509309" cy="604259"/>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Eşleştirme</a:t>
            </a:r>
            <a:endParaRPr lang="tr-TR" sz="1620" dirty="0"/>
          </a:p>
        </p:txBody>
      </p:sp>
      <p:sp>
        <p:nvSpPr>
          <p:cNvPr id="8" name="Text 6"/>
          <p:cNvSpPr txBox="1"/>
          <p:nvPr/>
        </p:nvSpPr>
        <p:spPr>
          <a:xfrm>
            <a:off x="749808" y="3590681"/>
            <a:ext cx="1509309" cy="185054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Yazılım her fotoğrafta belirgin noktaları bulur ve komşu fotoğraflarla eşleştirir.</a:t>
            </a:r>
            <a:endParaRPr lang="tr-TR" sz="1440" dirty="0"/>
          </a:p>
        </p:txBody>
      </p:sp>
      <p:sp>
        <p:nvSpPr>
          <p:cNvPr id="9" name="Shape 7"/>
          <p:cNvSpPr/>
          <p:nvPr/>
        </p:nvSpPr>
        <p:spPr>
          <a:xfrm rot="5400000">
            <a:off x="2551725" y="3813501"/>
            <a:ext cx="201168" cy="196384"/>
          </a:xfrm>
          <a:prstGeom prst="triangle">
            <a:avLst/>
          </a:prstGeom>
          <a:solidFill>
            <a:srgbClr val="BFE0C8"/>
          </a:solidFill>
          <a:ln w="12700">
            <a:solidFill>
              <a:srgbClr val="BFE0C8"/>
            </a:solidFill>
            <a:prstDash val="solid"/>
          </a:ln>
        </p:spPr>
      </p:sp>
      <p:sp>
        <p:nvSpPr>
          <p:cNvPr id="10" name="Shape 8"/>
          <p:cNvSpPr/>
          <p:nvPr/>
        </p:nvSpPr>
        <p:spPr>
          <a:xfrm>
            <a:off x="2844333" y="2268864"/>
            <a:ext cx="1911645" cy="3285658"/>
          </a:xfrm>
          <a:prstGeom prst="roundRect">
            <a:avLst>
              <a:gd name="adj" fmla="val 5740"/>
            </a:avLst>
          </a:prstGeom>
          <a:solidFill>
            <a:srgbClr val="FFFFFF"/>
          </a:solidFill>
          <a:ln w="9525">
            <a:solidFill>
              <a:srgbClr val="DFE6DC"/>
            </a:solidFill>
            <a:prstDash val="solid"/>
          </a:ln>
        </p:spPr>
      </p:sp>
      <p:sp>
        <p:nvSpPr>
          <p:cNvPr id="11" name="Shape 9"/>
          <p:cNvSpPr/>
          <p:nvPr/>
        </p:nvSpPr>
        <p:spPr>
          <a:xfrm>
            <a:off x="3090042"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090042"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3045501" y="2986422"/>
            <a:ext cx="1509309" cy="604259"/>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Nokta bulutu</a:t>
            </a:r>
            <a:endParaRPr lang="tr-TR" sz="1620" dirty="0"/>
          </a:p>
        </p:txBody>
      </p:sp>
      <p:sp>
        <p:nvSpPr>
          <p:cNvPr id="14" name="Text 12"/>
          <p:cNvSpPr txBox="1"/>
          <p:nvPr/>
        </p:nvSpPr>
        <p:spPr>
          <a:xfrm>
            <a:off x="3045501" y="3590681"/>
            <a:ext cx="1509309" cy="185054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Eşleşen noktalardan 3B nokta bulutu ve sayısal yüzey modeli üretilir.</a:t>
            </a:r>
            <a:endParaRPr lang="tr-TR" sz="1440" dirty="0"/>
          </a:p>
        </p:txBody>
      </p:sp>
      <p:sp>
        <p:nvSpPr>
          <p:cNvPr id="15" name="Shape 13"/>
          <p:cNvSpPr/>
          <p:nvPr/>
        </p:nvSpPr>
        <p:spPr>
          <a:xfrm rot="5400000">
            <a:off x="4847417" y="3813501"/>
            <a:ext cx="201168" cy="196384"/>
          </a:xfrm>
          <a:prstGeom prst="triangle">
            <a:avLst/>
          </a:prstGeom>
          <a:solidFill>
            <a:srgbClr val="BFE0C8"/>
          </a:solidFill>
          <a:ln w="12700">
            <a:solidFill>
              <a:srgbClr val="BFE0C8"/>
            </a:solidFill>
            <a:prstDash val="solid"/>
          </a:ln>
        </p:spPr>
      </p:sp>
      <p:sp>
        <p:nvSpPr>
          <p:cNvPr id="16" name="Shape 14"/>
          <p:cNvSpPr/>
          <p:nvPr/>
        </p:nvSpPr>
        <p:spPr>
          <a:xfrm>
            <a:off x="5140025" y="2268864"/>
            <a:ext cx="1911645" cy="3285658"/>
          </a:xfrm>
          <a:prstGeom prst="roundRect">
            <a:avLst>
              <a:gd name="adj" fmla="val 5740"/>
            </a:avLst>
          </a:prstGeom>
          <a:solidFill>
            <a:srgbClr val="E6F3EA"/>
          </a:solidFill>
          <a:ln w="9525">
            <a:solidFill>
              <a:srgbClr val="CFE6D6"/>
            </a:solidFill>
            <a:prstDash val="solid"/>
          </a:ln>
        </p:spPr>
      </p:sp>
      <p:sp>
        <p:nvSpPr>
          <p:cNvPr id="17" name="Shape 15"/>
          <p:cNvSpPr/>
          <p:nvPr/>
        </p:nvSpPr>
        <p:spPr>
          <a:xfrm>
            <a:off x="5385735"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538573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5341193" y="2986422"/>
            <a:ext cx="1509309" cy="604259"/>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Ortomozaik</a:t>
            </a:r>
            <a:endParaRPr lang="tr-TR" sz="1620" dirty="0"/>
          </a:p>
        </p:txBody>
      </p:sp>
      <p:sp>
        <p:nvSpPr>
          <p:cNvPr id="20" name="Text 18"/>
          <p:cNvSpPr txBox="1"/>
          <p:nvPr/>
        </p:nvSpPr>
        <p:spPr>
          <a:xfrm>
            <a:off x="5341193" y="3590681"/>
            <a:ext cx="1509309" cy="185054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Bozulmalar düzeltilir, fotoğraflar tek ölçekli haritada birleşir.</a:t>
            </a:r>
            <a:endParaRPr lang="tr-TR" sz="1440" dirty="0"/>
          </a:p>
        </p:txBody>
      </p:sp>
      <p:sp>
        <p:nvSpPr>
          <p:cNvPr id="21" name="Shape 19"/>
          <p:cNvSpPr/>
          <p:nvPr/>
        </p:nvSpPr>
        <p:spPr>
          <a:xfrm rot="5400000">
            <a:off x="7143110" y="3813501"/>
            <a:ext cx="201168" cy="196384"/>
          </a:xfrm>
          <a:prstGeom prst="triangle">
            <a:avLst/>
          </a:prstGeom>
          <a:solidFill>
            <a:srgbClr val="BFE0C8"/>
          </a:solidFill>
          <a:ln w="12700">
            <a:solidFill>
              <a:srgbClr val="BFE0C8"/>
            </a:solidFill>
            <a:prstDash val="solid"/>
          </a:ln>
        </p:spPr>
      </p:sp>
      <p:sp>
        <p:nvSpPr>
          <p:cNvPr id="22" name="Shape 20"/>
          <p:cNvSpPr/>
          <p:nvPr/>
        </p:nvSpPr>
        <p:spPr>
          <a:xfrm>
            <a:off x="7435718" y="2268864"/>
            <a:ext cx="1911645" cy="3285658"/>
          </a:xfrm>
          <a:prstGeom prst="roundRect">
            <a:avLst>
              <a:gd name="adj" fmla="val 5740"/>
            </a:avLst>
          </a:prstGeom>
          <a:solidFill>
            <a:srgbClr val="FFFFFF"/>
          </a:solidFill>
          <a:ln w="9525">
            <a:solidFill>
              <a:srgbClr val="DFE6DC"/>
            </a:solidFill>
            <a:prstDash val="solid"/>
          </a:ln>
        </p:spPr>
      </p:sp>
      <p:sp>
        <p:nvSpPr>
          <p:cNvPr id="23" name="Shape 21"/>
          <p:cNvSpPr/>
          <p:nvPr/>
        </p:nvSpPr>
        <p:spPr>
          <a:xfrm>
            <a:off x="768142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768142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7636886" y="2986422"/>
            <a:ext cx="1509309" cy="604259"/>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İndeks haritası</a:t>
            </a:r>
            <a:endParaRPr lang="tr-TR" sz="1620" dirty="0"/>
          </a:p>
        </p:txBody>
      </p:sp>
      <p:sp>
        <p:nvSpPr>
          <p:cNvPr id="26" name="Text 24"/>
          <p:cNvSpPr txBox="1"/>
          <p:nvPr/>
        </p:nvSpPr>
        <p:spPr>
          <a:xfrm>
            <a:off x="7636886" y="3590681"/>
            <a:ext cx="1509309" cy="185054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Çok bantlı görüntüden NDVI piksel piksel hesaplanır.</a:t>
            </a:r>
            <a:endParaRPr lang="tr-TR" sz="1440" dirty="0"/>
          </a:p>
        </p:txBody>
      </p:sp>
      <p:sp>
        <p:nvSpPr>
          <p:cNvPr id="27" name="Shape 25"/>
          <p:cNvSpPr/>
          <p:nvPr/>
        </p:nvSpPr>
        <p:spPr>
          <a:xfrm rot="5400000">
            <a:off x="9438803" y="3813501"/>
            <a:ext cx="201168" cy="196384"/>
          </a:xfrm>
          <a:prstGeom prst="triangle">
            <a:avLst/>
          </a:prstGeom>
          <a:solidFill>
            <a:srgbClr val="BFE0C8"/>
          </a:solidFill>
          <a:ln w="12700">
            <a:solidFill>
              <a:srgbClr val="BFE0C8"/>
            </a:solidFill>
            <a:prstDash val="solid"/>
          </a:ln>
        </p:spPr>
      </p:sp>
      <p:sp>
        <p:nvSpPr>
          <p:cNvPr id="28" name="Shape 26"/>
          <p:cNvSpPr/>
          <p:nvPr/>
        </p:nvSpPr>
        <p:spPr>
          <a:xfrm>
            <a:off x="9731411" y="2268864"/>
            <a:ext cx="1911645" cy="3285658"/>
          </a:xfrm>
          <a:prstGeom prst="roundRect">
            <a:avLst>
              <a:gd name="adj" fmla="val 5740"/>
            </a:avLst>
          </a:prstGeom>
          <a:solidFill>
            <a:srgbClr val="E6F3EA"/>
          </a:solidFill>
          <a:ln w="9525">
            <a:solidFill>
              <a:srgbClr val="CFE6D6"/>
            </a:solidFill>
            <a:prstDash val="solid"/>
          </a:ln>
        </p:spPr>
      </p:sp>
      <p:sp>
        <p:nvSpPr>
          <p:cNvPr id="29" name="Shape 27"/>
          <p:cNvSpPr/>
          <p:nvPr/>
        </p:nvSpPr>
        <p:spPr>
          <a:xfrm>
            <a:off x="9977120"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9977120"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5</a:t>
            </a:r>
            <a:endParaRPr lang="tr-TR" sz="1020" dirty="0"/>
          </a:p>
        </p:txBody>
      </p:sp>
      <p:sp>
        <p:nvSpPr>
          <p:cNvPr id="31" name="Text 29"/>
          <p:cNvSpPr txBox="1"/>
          <p:nvPr/>
        </p:nvSpPr>
        <p:spPr>
          <a:xfrm>
            <a:off x="9932579" y="2986422"/>
            <a:ext cx="1509309" cy="604259"/>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Yer kontrolü</a:t>
            </a:r>
            <a:endParaRPr lang="tr-TR" sz="1620" dirty="0"/>
          </a:p>
        </p:txBody>
      </p:sp>
      <p:sp>
        <p:nvSpPr>
          <p:cNvPr id="32" name="Text 30"/>
          <p:cNvSpPr txBox="1"/>
          <p:nvPr/>
        </p:nvSpPr>
        <p:spPr>
          <a:xfrm>
            <a:off x="9932579" y="3590681"/>
            <a:ext cx="1509309" cy="185054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Farklı görünen bölgeler tarlada doğrulanır; karar bundan sonra verilir.</a:t>
            </a:r>
            <a:endParaRPr lang="tr-TR" sz="144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Pix4D; DJI Mavic 3M SSS</a:t>
            </a:r>
            <a:endParaRPr lang="tr-T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13</a:t>
            </a:r>
            <a:endParaRPr lang="tr-TR"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2 VE 4</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Uygulama: uçuşu planlayın, türü seçin</a:t>
            </a:r>
            <a:endParaRPr lang="tr-T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14</a:t>
            </a:r>
            <a:endParaRPr lang="tr-TR" sz="900" dirty="0"/>
          </a:p>
        </p:txBody>
      </p:sp>
      <p:pic>
        <p:nvPicPr>
          <p:cNvPr id="7" name="Image 0" descr="/root/kozan-akilli-tarim/sunum/build/cache/m4-tr-l04-calc-fcaf3038-1400-0-0_0_1_0.75.jpg">    </p:cNvPr>
          <p:cNvPicPr>
            <a:picLocks noChangeAspect="1"/>
          </p:cNvPicPr>
          <p:nvPr/>
        </p:nvPicPr>
        <p:blipFill>
          <a:blip r:embed="rId1"/>
          <a:stretch>
            <a:fillRect/>
          </a:stretch>
        </p:blipFill>
        <p:spPr>
          <a:xfrm>
            <a:off x="864836" y="2268864"/>
            <a:ext cx="2701744" cy="3255445"/>
          </a:xfrm>
          <a:prstGeom prst="rect">
            <a:avLst/>
          </a:prstGeom>
          <a:effectLst>
            <a:outerShdw sx="100000" sy="100000" kx="0" ky="0" algn="bl" rotWithShape="0" blurRad="76200" dist="25400" dir="5400000">
              <a:srgbClr val="1B2420">
                <a:alpha val="22000"/>
              </a:srgbClr>
            </a:outerShdw>
          </a:effectLst>
        </p:spPr>
      </p:pic>
      <p:sp>
        <p:nvSpPr>
          <p:cNvPr id="8" name="Text 4"/>
          <p:cNvSpPr txBox="1"/>
          <p:nvPr/>
        </p:nvSpPr>
        <p:spPr>
          <a:xfrm>
            <a:off x="580333" y="5584735"/>
            <a:ext cx="3270750"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4: haritalama uçuşu planlayıcısı</a:t>
            </a:r>
            <a:endParaRPr lang="tr-TR" sz="990" dirty="0"/>
          </a:p>
        </p:txBody>
      </p:sp>
      <p:pic>
        <p:nvPicPr>
          <p:cNvPr id="9" name="Image 1" descr="/root/kozan-akilli-tarim/sunum/build/cache/m4-tr-l02-cat-9164ea8b-1400-0.jpg">    </p:cNvPr>
          <p:cNvPicPr>
            <a:picLocks noChangeAspect="1"/>
          </p:cNvPicPr>
          <p:nvPr/>
        </p:nvPicPr>
        <p:blipFill>
          <a:blip r:embed="rId2"/>
          <a:stretch>
            <a:fillRect/>
          </a:stretch>
        </p:blipFill>
        <p:spPr>
          <a:xfrm>
            <a:off x="4467715" y="2268864"/>
            <a:ext cx="3250720" cy="3255445"/>
          </a:xfrm>
          <a:prstGeom prst="rect">
            <a:avLst/>
          </a:prstGeom>
          <a:effectLst>
            <a:outerShdw sx="100000" sy="100000" kx="0" ky="0" algn="bl" rotWithShape="0" blurRad="76200" dist="25400" dir="5400000">
              <a:srgbClr val="1B2420">
                <a:alpha val="22000"/>
              </a:srgbClr>
            </a:outerShdw>
          </a:effectLst>
        </p:spPr>
      </p:pic>
      <p:sp>
        <p:nvSpPr>
          <p:cNvPr id="10" name="Text 5"/>
          <p:cNvSpPr txBox="1"/>
          <p:nvPr/>
        </p:nvSpPr>
        <p:spPr>
          <a:xfrm>
            <a:off x="4125403" y="5584735"/>
            <a:ext cx="3935344"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2: hangi drone türü?</a:t>
            </a:r>
            <a:endParaRPr lang="tr-TR" sz="990" dirty="0"/>
          </a:p>
        </p:txBody>
      </p:sp>
      <p:sp>
        <p:nvSpPr>
          <p:cNvPr id="11" name="Text 6"/>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Görev: </a:t>
            </a:r>
            <a:r>
              <a:rPr lang="tr-TR" altLang="en-US" sz="1220" dirty="0">
                <a:solidFill>
                  <a:srgbClr val="3A4540"/>
                </a:solidFill>
                <a:latin typeface="Calibri" pitchFamily="34" charset="0"/>
                <a:ea typeface="Calibri" pitchFamily="34" charset="-122"/>
                <a:cs typeface="Calibri" pitchFamily="34" charset="-120"/>
              </a:rPr>
              <a:t>Larissa'da 500 m × 600 m (30 ha) pamuk parselini tek bataryayla haritalayın.</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Ayarlar: </a:t>
            </a:r>
            <a:r>
              <a:rPr lang="tr-TR" altLang="en-US" sz="1220" dirty="0">
                <a:solidFill>
                  <a:srgbClr val="3A4540"/>
                </a:solidFill>
                <a:latin typeface="Calibri" pitchFamily="34" charset="0"/>
                <a:ea typeface="Calibri" pitchFamily="34" charset="-122"/>
                <a:cs typeface="Calibri" pitchFamily="34" charset="-120"/>
              </a:rPr>
              <a:t>Yükseklik, hız, ön ve yan bindirme.</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Dört hedef: </a:t>
            </a:r>
            <a:r>
              <a:rPr lang="tr-TR" altLang="en-US" sz="1220" dirty="0">
                <a:solidFill>
                  <a:srgbClr val="3A4540"/>
                </a:solidFill>
                <a:latin typeface="Calibri" pitchFamily="34" charset="0"/>
                <a:ea typeface="Calibri" pitchFamily="34" charset="-122"/>
                <a:cs typeface="Calibri" pitchFamily="34" charset="-120"/>
              </a:rPr>
              <a:t>GSD en fazla 1,5 cm; %80 ön ve yan bindirme; uçuş 25 dakikayı aşmaz; çekim aralığı en az 0,7 s.</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Oturumda: </a:t>
            </a:r>
            <a:r>
              <a:rPr lang="tr-TR" altLang="en-US" sz="1220" dirty="0">
                <a:solidFill>
                  <a:srgbClr val="3A4540"/>
                </a:solidFill>
                <a:latin typeface="Calibri" pitchFamily="34" charset="0"/>
                <a:ea typeface="Calibri" pitchFamily="34" charset="-122"/>
                <a:cs typeface="Calibri" pitchFamily="34" charset="-120"/>
              </a:rPr>
              <a:t>Önce tahmin ettirin, sonra kaydırıcıyla denetin; hedeflerin birbirini nasıl zorladığını tartışın.</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Gruplama: </a:t>
            </a:r>
            <a:r>
              <a:rPr lang="tr-TR" altLang="en-US" sz="1220" dirty="0">
                <a:solidFill>
                  <a:srgbClr val="3A4540"/>
                </a:solidFill>
                <a:latin typeface="Calibri" pitchFamily="34" charset="0"/>
                <a:ea typeface="Calibri" pitchFamily="34" charset="-122"/>
                <a:cs typeface="Calibri" pitchFamily="34" charset="-120"/>
              </a:rPr>
              <a:t>Özellikleri çok rotorlu, sabit kanatlı ve VTOL kutularına yerleştirin.</a:t>
            </a:r>
            <a:endParaRPr lang="tr-TR" sz="122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02</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2</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Güvenli uçuş ve mevzuat</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Uçuştan önce, uçuş sırasında ve sonrasında yapılacaklar; Türkiye, AB ve Yunanistan kuralları</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5-6</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24 dk</a:t>
            </a:r>
            <a:endParaRPr lang="tr-TR" sz="1040" dirty="0"/>
          </a:p>
        </p:txBody>
      </p:sp>
      <p:sp>
        <p:nvSpPr>
          <p:cNvPr id="11" name="Shape 8"/>
          <p:cNvSpPr/>
          <p:nvPr/>
        </p:nvSpPr>
        <p:spPr>
          <a:xfrm>
            <a:off x="2567452"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936528"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2 video</a:t>
            </a:r>
            <a:endParaRPr lang="tr-TR" sz="1040" dirty="0"/>
          </a:p>
        </p:txBody>
      </p:sp>
      <p:sp>
        <p:nvSpPr>
          <p:cNvPr id="13" name="Shape 10"/>
          <p:cNvSpPr/>
          <p:nvPr/>
        </p:nvSpPr>
        <p:spPr>
          <a:xfrm>
            <a:off x="3613709"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3613709"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3 etkinlik</a:t>
            </a:r>
            <a:endParaRPr lang="tr-TR" sz="1040" dirty="0"/>
          </a:p>
        </p:txBody>
      </p:sp>
      <p:pic>
        <p:nvPicPr>
          <p:cNvPr id="15" name="Image 1" descr="/root/kozan-akilli-tarim/sunum/build/cache/m4-tr-l05-4ffd2797-1400-0.03.png">    </p:cNvPr>
          <p:cNvPicPr>
            <a:picLocks noChangeAspect="1"/>
          </p:cNvPicPr>
          <p:nvPr/>
        </p:nvPicPr>
        <p:blipFill>
          <a:blip r:embed="rId2"/>
          <a:stretch>
            <a:fillRect/>
          </a:stretch>
        </p:blipFill>
        <p:spPr>
          <a:xfrm>
            <a:off x="8778327" y="2900261"/>
            <a:ext cx="2605867" cy="1139136"/>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15</a:t>
            </a:r>
            <a:endParaRPr lang="tr-TR"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GÜVENLİ UÇUŞ PRENSİPLERİ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Güvenli uçuşun sırası</a:t>
            </a:r>
            <a:endParaRPr lang="tr-TR" sz="2700" dirty="0"/>
          </a:p>
        </p:txBody>
      </p:sp>
      <p:sp>
        <p:nvSpPr>
          <p:cNvPr id="4" name="Shape 2"/>
          <p:cNvSpPr/>
          <p:nvPr/>
        </p:nvSpPr>
        <p:spPr>
          <a:xfrm>
            <a:off x="548640" y="2268864"/>
            <a:ext cx="1911645" cy="3285658"/>
          </a:xfrm>
          <a:prstGeom prst="roundRect">
            <a:avLst>
              <a:gd name="adj" fmla="val 574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1509309"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Planla</a:t>
            </a:r>
            <a:endParaRPr lang="tr-TR" sz="1530" dirty="0"/>
          </a:p>
        </p:txBody>
      </p:sp>
      <p:sp>
        <p:nvSpPr>
          <p:cNvPr id="8" name="Text 6"/>
          <p:cNvSpPr txBox="1"/>
          <p:nvPr/>
        </p:nvSpPr>
        <p:spPr>
          <a:xfrm>
            <a:off x="749808" y="3590681"/>
            <a:ext cx="1509309" cy="1850543"/>
          </a:xfrm>
          <a:prstGeom prst="rect">
            <a:avLst/>
          </a:prstGeom>
          <a:noFill/>
          <a:ln/>
        </p:spPr>
        <p:txBody>
          <a:bodyPr wrap="square" lIns="0" tIns="0" rIns="0" bIns="0" rtlCol="0" anchor="t">
            <a:normAutofit/>
          </a:bodyPr>
          <a:lstStyle/>
          <a:p>
            <a:pPr indent="0" marL="0">
              <a:buNone/>
            </a:pPr>
            <a:r>
              <a:rPr lang="tr-TR" altLang="en-US" sz="1400" dirty="0">
                <a:solidFill>
                  <a:srgbClr val="3A4540"/>
                </a:solidFill>
                <a:latin typeface="Calibri" pitchFamily="34" charset="0"/>
                <a:ea typeface="Calibri" pitchFamily="34" charset="-122"/>
                <a:cs typeface="Calibri" pitchFamily="34" charset="-120"/>
              </a:rPr>
              <a:t>Hava tahmini ve uçuş bölgesi; Türkiye'de İHATTYS haritası: yeşil, turuncu, kırmızı.</a:t>
            </a:r>
            <a:endParaRPr lang="tr-TR" sz="1400" dirty="0"/>
          </a:p>
        </p:txBody>
      </p:sp>
      <p:sp>
        <p:nvSpPr>
          <p:cNvPr id="9" name="Shape 7"/>
          <p:cNvSpPr/>
          <p:nvPr/>
        </p:nvSpPr>
        <p:spPr>
          <a:xfrm rot="5400000">
            <a:off x="2551725" y="3813501"/>
            <a:ext cx="201168" cy="196384"/>
          </a:xfrm>
          <a:prstGeom prst="triangle">
            <a:avLst/>
          </a:prstGeom>
          <a:solidFill>
            <a:srgbClr val="BFE0C8"/>
          </a:solidFill>
          <a:ln w="12700">
            <a:solidFill>
              <a:srgbClr val="BFE0C8"/>
            </a:solidFill>
            <a:prstDash val="solid"/>
          </a:ln>
        </p:spPr>
      </p:sp>
      <p:sp>
        <p:nvSpPr>
          <p:cNvPr id="10" name="Shape 8"/>
          <p:cNvSpPr/>
          <p:nvPr/>
        </p:nvSpPr>
        <p:spPr>
          <a:xfrm>
            <a:off x="2844333" y="2268864"/>
            <a:ext cx="1911645" cy="3285658"/>
          </a:xfrm>
          <a:prstGeom prst="roundRect">
            <a:avLst>
              <a:gd name="adj" fmla="val 5740"/>
            </a:avLst>
          </a:prstGeom>
          <a:solidFill>
            <a:srgbClr val="FFFFFF"/>
          </a:solidFill>
          <a:ln w="9525">
            <a:solidFill>
              <a:srgbClr val="DFE6DC"/>
            </a:solidFill>
            <a:prstDash val="solid"/>
          </a:ln>
        </p:spPr>
      </p:sp>
      <p:sp>
        <p:nvSpPr>
          <p:cNvPr id="11" name="Shape 9"/>
          <p:cNvSpPr/>
          <p:nvPr/>
        </p:nvSpPr>
        <p:spPr>
          <a:xfrm>
            <a:off x="3090042"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090042"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3045501" y="2986422"/>
            <a:ext cx="1509309"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Bildir</a:t>
            </a:r>
            <a:endParaRPr lang="tr-TR" sz="1530" dirty="0"/>
          </a:p>
        </p:txBody>
      </p:sp>
      <p:sp>
        <p:nvSpPr>
          <p:cNvPr id="14" name="Text 12"/>
          <p:cNvSpPr txBox="1"/>
          <p:nvPr/>
        </p:nvSpPr>
        <p:spPr>
          <a:xfrm>
            <a:off x="3045501" y="3590681"/>
            <a:ext cx="1509309" cy="1850543"/>
          </a:xfrm>
          <a:prstGeom prst="rect">
            <a:avLst/>
          </a:prstGeom>
          <a:noFill/>
          <a:ln/>
        </p:spPr>
        <p:txBody>
          <a:bodyPr wrap="square" lIns="0" tIns="0" rIns="0" bIns="0" rtlCol="0" anchor="t">
            <a:normAutofit/>
          </a:bodyPr>
          <a:lstStyle/>
          <a:p>
            <a:pPr indent="0" marL="0">
              <a:buNone/>
            </a:pPr>
            <a:r>
              <a:rPr lang="tr-TR" altLang="en-US" sz="1400" dirty="0">
                <a:solidFill>
                  <a:srgbClr val="3A4540"/>
                </a:solidFill>
                <a:latin typeface="Calibri" pitchFamily="34" charset="0"/>
                <a:ea typeface="Calibri" pitchFamily="34" charset="-122"/>
                <a:cs typeface="Calibri" pitchFamily="34" charset="-120"/>
              </a:rPr>
              <a:t>İlaçlama yapılacaksa arıcılar ve muhtarlık önceden bilgilendirilir.</a:t>
            </a:r>
            <a:endParaRPr lang="tr-TR" sz="1400" dirty="0"/>
          </a:p>
        </p:txBody>
      </p:sp>
      <p:sp>
        <p:nvSpPr>
          <p:cNvPr id="15" name="Shape 13"/>
          <p:cNvSpPr/>
          <p:nvPr/>
        </p:nvSpPr>
        <p:spPr>
          <a:xfrm rot="5400000">
            <a:off x="4847417" y="3813501"/>
            <a:ext cx="201168" cy="196384"/>
          </a:xfrm>
          <a:prstGeom prst="triangle">
            <a:avLst/>
          </a:prstGeom>
          <a:solidFill>
            <a:srgbClr val="BFE0C8"/>
          </a:solidFill>
          <a:ln w="12700">
            <a:solidFill>
              <a:srgbClr val="BFE0C8"/>
            </a:solidFill>
            <a:prstDash val="solid"/>
          </a:ln>
        </p:spPr>
      </p:sp>
      <p:sp>
        <p:nvSpPr>
          <p:cNvPr id="16" name="Shape 14"/>
          <p:cNvSpPr/>
          <p:nvPr/>
        </p:nvSpPr>
        <p:spPr>
          <a:xfrm>
            <a:off x="5140025" y="2268864"/>
            <a:ext cx="1911645" cy="3285658"/>
          </a:xfrm>
          <a:prstGeom prst="roundRect">
            <a:avLst>
              <a:gd name="adj" fmla="val 5740"/>
            </a:avLst>
          </a:prstGeom>
          <a:solidFill>
            <a:srgbClr val="E6F3EA"/>
          </a:solidFill>
          <a:ln w="9525">
            <a:solidFill>
              <a:srgbClr val="CFE6D6"/>
            </a:solidFill>
            <a:prstDash val="solid"/>
          </a:ln>
        </p:spPr>
      </p:sp>
      <p:sp>
        <p:nvSpPr>
          <p:cNvPr id="17" name="Shape 15"/>
          <p:cNvSpPr/>
          <p:nvPr/>
        </p:nvSpPr>
        <p:spPr>
          <a:xfrm>
            <a:off x="5385735"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538573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5341193" y="2986422"/>
            <a:ext cx="1509309"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Alanı yürü</a:t>
            </a:r>
            <a:endParaRPr lang="tr-TR" sz="1530" dirty="0"/>
          </a:p>
        </p:txBody>
      </p:sp>
      <p:sp>
        <p:nvSpPr>
          <p:cNvPr id="20" name="Text 18"/>
          <p:cNvSpPr txBox="1"/>
          <p:nvPr/>
        </p:nvSpPr>
        <p:spPr>
          <a:xfrm>
            <a:off x="5341193" y="3590681"/>
            <a:ext cx="1509309" cy="1850543"/>
          </a:xfrm>
          <a:prstGeom prst="rect">
            <a:avLst/>
          </a:prstGeom>
          <a:noFill/>
          <a:ln/>
        </p:spPr>
        <p:txBody>
          <a:bodyPr wrap="square" lIns="0" tIns="0" rIns="0" bIns="0" rtlCol="0" anchor="t">
            <a:normAutofit/>
          </a:bodyPr>
          <a:lstStyle/>
          <a:p>
            <a:pPr indent="0" marL="0">
              <a:buNone/>
            </a:pPr>
            <a:r>
              <a:rPr lang="tr-TR" altLang="en-US" sz="1400" dirty="0">
                <a:solidFill>
                  <a:srgbClr val="3A4540"/>
                </a:solidFill>
                <a:latin typeface="Calibri" pitchFamily="34" charset="0"/>
                <a:ea typeface="Calibri" pitchFamily="34" charset="-122"/>
                <a:cs typeface="Calibri" pitchFamily="34" charset="-120"/>
              </a:rPr>
              <a:t>Elektrik hattı, direk, ağaç, bina ve çevredeki insanları belirle.</a:t>
            </a:r>
            <a:endParaRPr lang="tr-TR" sz="1400" dirty="0"/>
          </a:p>
        </p:txBody>
      </p:sp>
      <p:sp>
        <p:nvSpPr>
          <p:cNvPr id="21" name="Shape 19"/>
          <p:cNvSpPr/>
          <p:nvPr/>
        </p:nvSpPr>
        <p:spPr>
          <a:xfrm rot="5400000">
            <a:off x="7143110" y="3813501"/>
            <a:ext cx="201168" cy="196384"/>
          </a:xfrm>
          <a:prstGeom prst="triangle">
            <a:avLst/>
          </a:prstGeom>
          <a:solidFill>
            <a:srgbClr val="BFE0C8"/>
          </a:solidFill>
          <a:ln w="12700">
            <a:solidFill>
              <a:srgbClr val="BFE0C8"/>
            </a:solidFill>
            <a:prstDash val="solid"/>
          </a:ln>
        </p:spPr>
      </p:sp>
      <p:sp>
        <p:nvSpPr>
          <p:cNvPr id="22" name="Shape 20"/>
          <p:cNvSpPr/>
          <p:nvPr/>
        </p:nvSpPr>
        <p:spPr>
          <a:xfrm>
            <a:off x="7435718" y="2268864"/>
            <a:ext cx="1911645" cy="3285658"/>
          </a:xfrm>
          <a:prstGeom prst="roundRect">
            <a:avLst>
              <a:gd name="adj" fmla="val 5740"/>
            </a:avLst>
          </a:prstGeom>
          <a:solidFill>
            <a:srgbClr val="FFFFFF"/>
          </a:solidFill>
          <a:ln w="9525">
            <a:solidFill>
              <a:srgbClr val="DFE6DC"/>
            </a:solidFill>
            <a:prstDash val="solid"/>
          </a:ln>
        </p:spPr>
      </p:sp>
      <p:sp>
        <p:nvSpPr>
          <p:cNvPr id="23" name="Shape 21"/>
          <p:cNvSpPr/>
          <p:nvPr/>
        </p:nvSpPr>
        <p:spPr>
          <a:xfrm>
            <a:off x="768142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768142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7636886" y="2986422"/>
            <a:ext cx="1509309"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Ekipmanı kontrol et</a:t>
            </a:r>
            <a:endParaRPr lang="tr-TR" sz="1530" dirty="0"/>
          </a:p>
        </p:txBody>
      </p:sp>
      <p:sp>
        <p:nvSpPr>
          <p:cNvPr id="26" name="Text 24"/>
          <p:cNvSpPr txBox="1"/>
          <p:nvPr/>
        </p:nvSpPr>
        <p:spPr>
          <a:xfrm>
            <a:off x="7636886" y="3590681"/>
            <a:ext cx="1509309" cy="1850543"/>
          </a:xfrm>
          <a:prstGeom prst="rect">
            <a:avLst/>
          </a:prstGeom>
          <a:noFill/>
          <a:ln/>
        </p:spPr>
        <p:txBody>
          <a:bodyPr wrap="square" lIns="0" tIns="0" rIns="0" bIns="0" rtlCol="0" anchor="t">
            <a:normAutofit/>
          </a:bodyPr>
          <a:lstStyle/>
          <a:p>
            <a:pPr indent="0" marL="0">
              <a:buNone/>
            </a:pPr>
            <a:r>
              <a:rPr lang="tr-TR" altLang="en-US" sz="1400" dirty="0">
                <a:solidFill>
                  <a:srgbClr val="3A4540"/>
                </a:solidFill>
                <a:latin typeface="Calibri" pitchFamily="34" charset="0"/>
                <a:ea typeface="Calibri" pitchFamily="34" charset="-122"/>
                <a:cs typeface="Calibri" pitchFamily="34" charset="-120"/>
              </a:rPr>
              <a:t>Pervane, gövde, meme, tank; uydu sinyali, eve dönüş noktası.</a:t>
            </a:r>
            <a:endParaRPr lang="tr-TR" sz="1400" dirty="0"/>
          </a:p>
        </p:txBody>
      </p:sp>
      <p:sp>
        <p:nvSpPr>
          <p:cNvPr id="27" name="Shape 25"/>
          <p:cNvSpPr/>
          <p:nvPr/>
        </p:nvSpPr>
        <p:spPr>
          <a:xfrm rot="5400000">
            <a:off x="9438803" y="3813501"/>
            <a:ext cx="201168" cy="196384"/>
          </a:xfrm>
          <a:prstGeom prst="triangle">
            <a:avLst/>
          </a:prstGeom>
          <a:solidFill>
            <a:srgbClr val="BFE0C8"/>
          </a:solidFill>
          <a:ln w="12700">
            <a:solidFill>
              <a:srgbClr val="BFE0C8"/>
            </a:solidFill>
            <a:prstDash val="solid"/>
          </a:ln>
        </p:spPr>
      </p:sp>
      <p:sp>
        <p:nvSpPr>
          <p:cNvPr id="28" name="Shape 26"/>
          <p:cNvSpPr/>
          <p:nvPr/>
        </p:nvSpPr>
        <p:spPr>
          <a:xfrm>
            <a:off x="9731411" y="2268864"/>
            <a:ext cx="1911645" cy="3285658"/>
          </a:xfrm>
          <a:prstGeom prst="roundRect">
            <a:avLst>
              <a:gd name="adj" fmla="val 5740"/>
            </a:avLst>
          </a:prstGeom>
          <a:solidFill>
            <a:srgbClr val="E6F3EA"/>
          </a:solidFill>
          <a:ln w="9525">
            <a:solidFill>
              <a:srgbClr val="CFE6D6"/>
            </a:solidFill>
            <a:prstDash val="solid"/>
          </a:ln>
        </p:spPr>
      </p:sp>
      <p:sp>
        <p:nvSpPr>
          <p:cNvPr id="29" name="Shape 27"/>
          <p:cNvSpPr/>
          <p:nvPr/>
        </p:nvSpPr>
        <p:spPr>
          <a:xfrm>
            <a:off x="9977120"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9977120"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5</a:t>
            </a:r>
            <a:endParaRPr lang="tr-TR" sz="1020" dirty="0"/>
          </a:p>
        </p:txBody>
      </p:sp>
      <p:sp>
        <p:nvSpPr>
          <p:cNvPr id="31" name="Text 29"/>
          <p:cNvSpPr txBox="1"/>
          <p:nvPr/>
        </p:nvSpPr>
        <p:spPr>
          <a:xfrm>
            <a:off x="9932579" y="2986422"/>
            <a:ext cx="1509309" cy="604259"/>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Uç, izle, kaydet</a:t>
            </a:r>
            <a:endParaRPr lang="tr-TR" sz="1530" dirty="0"/>
          </a:p>
        </p:txBody>
      </p:sp>
      <p:sp>
        <p:nvSpPr>
          <p:cNvPr id="32" name="Text 30"/>
          <p:cNvSpPr txBox="1"/>
          <p:nvPr/>
        </p:nvSpPr>
        <p:spPr>
          <a:xfrm>
            <a:off x="9932579" y="3590681"/>
            <a:ext cx="1509309" cy="1850543"/>
          </a:xfrm>
          <a:prstGeom prst="rect">
            <a:avLst/>
          </a:prstGeom>
          <a:noFill/>
          <a:ln/>
        </p:spPr>
        <p:txBody>
          <a:bodyPr wrap="square" lIns="0" tIns="0" rIns="0" bIns="0" rtlCol="0" anchor="t">
            <a:normAutofit/>
          </a:bodyPr>
          <a:lstStyle/>
          <a:p>
            <a:pPr indent="0" marL="0">
              <a:buNone/>
            </a:pPr>
            <a:r>
              <a:rPr lang="tr-TR" altLang="en-US" sz="1400" dirty="0">
                <a:solidFill>
                  <a:srgbClr val="3A4540"/>
                </a:solidFill>
                <a:latin typeface="Calibri" pitchFamily="34" charset="0"/>
                <a:ea typeface="Calibri" pitchFamily="34" charset="-122"/>
                <a:cs typeface="Calibri" pitchFamily="34" charset="-120"/>
              </a:rPr>
              <a:t>Rüzgârı ve bataryayı izle; tarih, parsel, doz ve hava koşulunu kaydet.</a:t>
            </a:r>
            <a:endParaRPr lang="tr-TR" sz="140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SHGM (2026) SHT-İHA; Tarım ve Orman Bakanlığı (2025) Yönetmelik; DJI (2023)</a:t>
            </a:r>
            <a:endParaRPr lang="tr-T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16</a:t>
            </a:r>
            <a:endParaRPr lang="tr-TR"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RÜZGÂR, YÜKSEKLİK VE SÜRÜKLENME</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Yükseklik ve rüzgâr arttıkça sürüklenme artar</a:t>
            </a:r>
            <a:endParaRPr lang="tr-T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tr-TR" altLang="en-US" sz="1350" b="1" dirty="0">
                <a:solidFill>
                  <a:srgbClr val="16602D"/>
                </a:solidFill>
                <a:latin typeface="Calibri" pitchFamily="34" charset="0"/>
                <a:ea typeface="Calibri" pitchFamily="34" charset="-122"/>
                <a:cs typeface="Calibri" pitchFamily="34" charset="-120"/>
              </a:rPr>
              <a:t>Rüzgâr sınırları</a:t>
            </a:r>
            <a:endParaRPr lang="tr-TR" sz="1350" dirty="0"/>
          </a:p>
          <a:p>
            <a:pPr marL="177800" indent="-177800">
              <a:spcAft>
                <a:spcPts val="330"/>
              </a:spcAft>
              <a:buSzPct val="100000"/>
              <a:buChar char="•"/>
            </a:pPr>
            <a:r>
              <a:rPr lang="tr-TR" altLang="en-US" sz="1350" dirty="0">
                <a:solidFill>
                  <a:srgbClr val="3A4540"/>
                </a:solidFill>
                <a:latin typeface="Calibri" pitchFamily="34" charset="0"/>
                <a:ea typeface="Calibri" pitchFamily="34" charset="-122"/>
                <a:cs typeface="Calibri" pitchFamily="34" charset="-120"/>
              </a:rPr>
              <a:t>6 m/s: örnek ilaçlama dronunun genel sınırı</a:t>
            </a:r>
            <a:endParaRPr lang="tr-TR" sz="1350" dirty="0"/>
          </a:p>
          <a:p>
            <a:pPr marL="177800" indent="-177800">
              <a:spcAft>
                <a:spcPts val="330"/>
              </a:spcAft>
              <a:buSzPct val="100000"/>
              <a:buChar char="•"/>
            </a:pPr>
            <a:r>
              <a:rPr lang="tr-TR" altLang="en-US" sz="1350" dirty="0">
                <a:solidFill>
                  <a:srgbClr val="3A4540"/>
                </a:solidFill>
                <a:latin typeface="Calibri" pitchFamily="34" charset="0"/>
                <a:ea typeface="Calibri" pitchFamily="34" charset="-122"/>
                <a:cs typeface="Calibri" pitchFamily="34" charset="-120"/>
              </a:rPr>
              <a:t>3 m/s: sürüklenmeye yatkın ürünlerde önerilen üst sınır</a:t>
            </a:r>
            <a:endParaRPr lang="tr-TR" sz="1350" dirty="0"/>
          </a:p>
          <a:p>
            <a:pPr marL="177800" indent="-177800">
              <a:spcAft>
                <a:spcPts val="330"/>
              </a:spcAft>
              <a:buSzPct val="100000"/>
              <a:buChar char="•"/>
            </a:pPr>
            <a:r>
              <a:rPr lang="tr-TR" altLang="en-US" sz="1350" dirty="0">
                <a:solidFill>
                  <a:srgbClr val="3A4540"/>
                </a:solidFill>
                <a:latin typeface="Calibri" pitchFamily="34" charset="0"/>
                <a:ea typeface="Calibri" pitchFamily="34" charset="-122"/>
                <a:cs typeface="Calibri" pitchFamily="34" charset="-120"/>
              </a:rPr>
              <a:t>1,3-3,1 m/s: Kansas Eyalet Üniversitesi'nin çoğu uygulama için uygun bulduğu aralık</a:t>
            </a:r>
            <a:endParaRPr lang="tr-TR" sz="1350" dirty="0"/>
          </a:p>
          <a:p>
            <a:pPr indent="0" marL="0">
              <a:spcBef>
                <a:spcPts val="826"/>
              </a:spcBef>
              <a:buNone/>
            </a:pPr>
            <a:r>
              <a:rPr lang="tr-TR" altLang="en-US" sz="1350" b="1" dirty="0">
                <a:solidFill>
                  <a:srgbClr val="16602D"/>
                </a:solidFill>
                <a:latin typeface="Calibri" pitchFamily="34" charset="0"/>
                <a:ea typeface="Calibri" pitchFamily="34" charset="-122"/>
                <a:cs typeface="Calibri" pitchFamily="34" charset="-120"/>
              </a:rPr>
              <a:t>Yükseklik</a:t>
            </a:r>
            <a:endParaRPr lang="tr-TR" sz="1350" dirty="0"/>
          </a:p>
          <a:p>
            <a:pPr marL="177800" indent="-177800">
              <a:spcAft>
                <a:spcPts val="330"/>
              </a:spcAft>
              <a:buSzPct val="100000"/>
              <a:buChar char="•"/>
            </a:pPr>
            <a:r>
              <a:rPr lang="tr-TR" altLang="en-US" sz="1350" dirty="0">
                <a:solidFill>
                  <a:srgbClr val="3A4540"/>
                </a:solidFill>
                <a:latin typeface="Calibri" pitchFamily="34" charset="0"/>
                <a:ea typeface="Calibri" pitchFamily="34" charset="-122"/>
                <a:cs typeface="Calibri" pitchFamily="34" charset="-120"/>
              </a:rPr>
              <a:t>İlaçlama dronları genellikle bitki yüzeyinin 1,5-3 m üstünde çalışır.</a:t>
            </a:r>
            <a:endParaRPr lang="tr-T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OECD (2021); DJI (2023); Joshi vd. (2026), Kansas State University</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17</a:t>
            </a:r>
            <a:endParaRPr lang="tr-TR"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YASAL ÇERÇEVE (24.09.2026 İTİBARIYLA)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Aynı drone, üç kural seti</a:t>
            </a:r>
            <a:endParaRPr lang="tr-TR" sz="27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1600200"/>
                <a:gridCol w="3246120"/>
                <a:gridCol w="3154680"/>
                <a:gridCol w="3093415"/>
              </a:tblGrid>
              <a:tr h="0">
                <a:tc>
                  <a:txBody>
                    <a:bodyPr/>
                    <a:lstStyle/>
                    <a:p>
                      <a:pPr indent="0" marL="0">
                        <a:buNone/>
                      </a:pPr>
                      <a:r>
                        <a:rPr lang="tr-TR" sz="1220" b="1" dirty="0">
                          <a:solidFill>
                            <a:srgbClr val="FFFFFF"/>
                          </a:solidFill>
                          <a:latin typeface="Calibri" pitchFamily="34" charset="0"/>
                          <a:ea typeface="Calibri" pitchFamily="34" charset="-122"/>
                          <a:cs typeface="Calibri" pitchFamily="34" charset="-120"/>
                        </a:rPr>
                        <a:t>Konu</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20" b="1" dirty="0">
                          <a:solidFill>
                            <a:srgbClr val="FFFFFF"/>
                          </a:solidFill>
                          <a:latin typeface="Calibri" pitchFamily="34" charset="0"/>
                          <a:ea typeface="Calibri" pitchFamily="34" charset="-122"/>
                          <a:cs typeface="Calibri" pitchFamily="34" charset="-120"/>
                        </a:rPr>
                        <a:t>Türkiye</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20" b="1" dirty="0">
                          <a:solidFill>
                            <a:srgbClr val="FFFFFF"/>
                          </a:solidFill>
                          <a:latin typeface="Calibri" pitchFamily="34" charset="0"/>
                          <a:ea typeface="Calibri" pitchFamily="34" charset="-122"/>
                          <a:cs typeface="Calibri" pitchFamily="34" charset="-120"/>
                        </a:rPr>
                        <a:t>AB</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20" b="1" dirty="0">
                          <a:solidFill>
                            <a:srgbClr val="FFFFFF"/>
                          </a:solidFill>
                          <a:latin typeface="Calibri" pitchFamily="34" charset="0"/>
                          <a:ea typeface="Calibri" pitchFamily="34" charset="-122"/>
                          <a:cs typeface="Calibri" pitchFamily="34" charset="-120"/>
                        </a:rPr>
                        <a:t>Yunanistan</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Temel metin</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SHGM SHT-İHA (2026); Tarım ve Orman Bakanlığı Yönetmeliği (RG 13.12.2025)</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Uygulama Tüzüğü (AB) 2019/947 ve Tüzük (AB) 2019/945; EASA</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AB tüzükleri; HCAA; Yasa 4036/2012</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Araç sınıfı</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M0: 500 g-4 kg · M1: 4-25 kg · M2: 25-150 kg · M3: 150 kg ve üzeri</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C0: 250 g altı · C1: 900 g altı · C2: 4 kg altı · C3 ve C4: 25 kg altı</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AB sınıfları uygulanır</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Pilot</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Lisans aracın ağırlığından bağımsız: P0 amatör, P1 ticari, P2 ileri</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Açık kategoride çevrim içi eğitim ve sınav; özel kategoride işletme izni</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Başka AB ülkesinde kayıtlı değilse Yunanistan'da operatör kaydı</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Uçuş zarfı</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P0 ve P1: görüş hattında, en fazla 120 m yükseklik ve 3.000 m uzaklık</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Açık kategori: 25 kg altı, görüş hattı, en fazla 120 m, madde bırakmaz</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Uçuştan önce DAGR haritası; kısıtlı bölgede HCAA izni</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İlaçlama</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Ruhsatlı İHA, lisanslı pilot ve profesyonel uygulayıcı; Bakanlığın izin verdiği kapsamda</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Madde bıraktığı için özel kategori; Direktif 2009/128/AT md. 9 hava yoluyla ilaçlamayı yasaklar</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Yasa 4036/2012 md. 23: hava yoluyla ilaçlama yasaktır; drone için yetkili makama danışılır</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SHGM (2026); RG 13.12.2025; AB 2019/947, 2019/945, 2009/128/AT; EASA; HCAA; Yasa 4036/2012</a:t>
            </a:r>
            <a:endParaRPr lang="tr-TR" sz="900" dirty="0"/>
          </a:p>
        </p:txBody>
      </p:sp>
      <p:sp>
        <p:nvSpPr>
          <p:cNvPr id="6"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18</a:t>
            </a:r>
            <a:endParaRPr lang="tr-TR"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TÜRKİYE, AB VE YUNANİSTAN</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430" b="1" dirty="0">
                <a:solidFill>
                  <a:srgbClr val="1B2420"/>
                </a:solidFill>
                <a:latin typeface="Calibri" pitchFamily="34" charset="0"/>
                <a:ea typeface="Calibri" pitchFamily="34" charset="-122"/>
                <a:cs typeface="Calibri" pitchFamily="34" charset="-120"/>
              </a:rPr>
              <a:t>Drone ile ilaçlama iki ülkede farklı değerlendirilir</a:t>
            </a:r>
            <a:endParaRPr lang="tr-TR" sz="243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Türkiye: koşullu izin</a:t>
            </a:r>
            <a:endParaRPr lang="tr-T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İlaçlama ünitesi Bakanlıkça ruhsatlı olmalı</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SHGM uçuş şartları ve izinleri ayrıca alınır</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İHA pilotu ile profesyonel uygulayıcı birlikte uygular</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Ürün, zararlı, meme, doz, hız ve yüksekliği Bakanlık belirler</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Arıcılar ve muhtarlık önceden bilgilendirilir; kayıt tutulur</a:t>
            </a:r>
            <a:endParaRPr lang="tr-TR" sz="149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AB ve Yunanistan: kural olarak yasak</a:t>
            </a:r>
            <a:endParaRPr lang="tr-T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Direktif 2009/128/AT md. 9: üye devletler hava yoluyla ilaçlamayı yasaklar</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İstisna yalnız altı koşulun hepsiyle ve onaylı uygulama planıyla</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Direktif tanımı uçak ya da helikopterdir; drone açıkça anılmaz</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Yasa 4036/2012 md. 23 yasağı aktarır; İmathia (2024): drone ile uygulama yasak</a:t>
            </a:r>
            <a:endParaRPr lang="tr-TR" sz="1490" dirty="0"/>
          </a:p>
          <a:p>
            <a:pPr marL="203200" indent="-203200">
              <a:spcAft>
                <a:spcPts val="496"/>
              </a:spcAft>
              <a:buSzPct val="100000"/>
              <a:buChar char="•"/>
            </a:pPr>
            <a:r>
              <a:rPr lang="tr-TR" altLang="en-US" sz="1490" dirty="0">
                <a:solidFill>
                  <a:srgbClr val="1B2420"/>
                </a:solidFill>
                <a:latin typeface="Calibri" pitchFamily="34" charset="0"/>
                <a:ea typeface="Calibri" pitchFamily="34" charset="-122"/>
                <a:cs typeface="Calibri" pitchFamily="34" charset="-120"/>
              </a:rPr>
              <a:t>Önce ΥΠΑΑΤ ya da bölge tarım müdürlüğüne danışılır</a:t>
            </a:r>
            <a:endParaRPr lang="tr-TR" sz="149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RG 13.12.2025, md. 12-13; Direktif 2009/128/AT md. 3 ve 9; Yasa 4036/2012 md. 23; ΚΕΑ Ημαθίας (2024)</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19</a:t>
            </a:r>
            <a:endParaRPr lang="tr-TR"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5 VE 6</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Uygulama: doğru sıra ve doğru kural</a:t>
            </a:r>
            <a:endParaRPr lang="tr-T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20</a:t>
            </a:r>
            <a:endParaRPr lang="tr-TR" sz="900" dirty="0"/>
          </a:p>
        </p:txBody>
      </p:sp>
      <p:pic>
        <p:nvPicPr>
          <p:cNvPr id="7" name="Image 0" descr="/root/kozan-akilli-tarim/sunum/build/cache/m4-tr-l05-sort-7c16033f-1400-0.jpg">    </p:cNvPr>
          <p:cNvPicPr>
            <a:picLocks noChangeAspect="1"/>
          </p:cNvPicPr>
          <p:nvPr/>
        </p:nvPicPr>
        <p:blipFill>
          <a:blip r:embed="rId1"/>
          <a:stretch>
            <a:fillRect/>
          </a:stretch>
        </p:blipFill>
        <p:spPr>
          <a:xfrm>
            <a:off x="1076501" y="2268864"/>
            <a:ext cx="2958713" cy="3255445"/>
          </a:xfrm>
          <a:prstGeom prst="rect">
            <a:avLst/>
          </a:prstGeom>
          <a:effectLst>
            <a:outerShdw sx="100000" sy="100000" kx="0" ky="0" algn="bl" rotWithShape="0" blurRad="76200" dist="25400" dir="5400000">
              <a:srgbClr val="1B2420">
                <a:alpha val="22000"/>
              </a:srgbClr>
            </a:outerShdw>
          </a:effectLst>
        </p:spPr>
      </p:pic>
      <p:sp>
        <p:nvSpPr>
          <p:cNvPr id="8" name="Text 4"/>
          <p:cNvSpPr txBox="1"/>
          <p:nvPr/>
        </p:nvSpPr>
        <p:spPr>
          <a:xfrm>
            <a:off x="764938" y="5584735"/>
            <a:ext cx="3581839"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5: güvenli uçuşun sırası</a:t>
            </a:r>
            <a:endParaRPr lang="tr-TR" sz="990" dirty="0"/>
          </a:p>
        </p:txBody>
      </p:sp>
      <p:pic>
        <p:nvPicPr>
          <p:cNvPr id="9" name="Image 1" descr="/root/kozan-akilli-tarim/sunum/build/cache/m4-tr-l06-cat-bc4b82c2-1400-0.jpg">    </p:cNvPr>
          <p:cNvPicPr>
            <a:picLocks noChangeAspect="1"/>
          </p:cNvPicPr>
          <p:nvPr/>
        </p:nvPicPr>
        <p:blipFill>
          <a:blip r:embed="rId2"/>
          <a:stretch>
            <a:fillRect/>
          </a:stretch>
        </p:blipFill>
        <p:spPr>
          <a:xfrm>
            <a:off x="4904234" y="2268864"/>
            <a:ext cx="2688771" cy="3255445"/>
          </a:xfrm>
          <a:prstGeom prst="rect">
            <a:avLst/>
          </a:prstGeom>
          <a:effectLst>
            <a:outerShdw sx="100000" sy="100000" kx="0" ky="0" algn="bl" rotWithShape="0" blurRad="76200" dist="25400" dir="5400000">
              <a:srgbClr val="1B2420">
                <a:alpha val="22000"/>
              </a:srgbClr>
            </a:outerShdw>
          </a:effectLst>
        </p:spPr>
      </p:pic>
      <p:sp>
        <p:nvSpPr>
          <p:cNvPr id="10" name="Text 5"/>
          <p:cNvSpPr txBox="1"/>
          <p:nvPr/>
        </p:nvSpPr>
        <p:spPr>
          <a:xfrm>
            <a:off x="4621097" y="5584735"/>
            <a:ext cx="3255044"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6: kural nerede geçerli?</a:t>
            </a:r>
            <a:endParaRPr lang="tr-TR" sz="990" dirty="0"/>
          </a:p>
        </p:txBody>
      </p:sp>
      <p:sp>
        <p:nvSpPr>
          <p:cNvPr id="11" name="Text 6"/>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Sıralama: </a:t>
            </a:r>
            <a:r>
              <a:rPr lang="tr-TR" altLang="en-US" sz="1220" dirty="0">
                <a:solidFill>
                  <a:srgbClr val="3A4540"/>
                </a:solidFill>
                <a:latin typeface="Calibri" pitchFamily="34" charset="0"/>
                <a:ea typeface="Calibri" pitchFamily="34" charset="-122"/>
                <a:cs typeface="Calibri" pitchFamily="34" charset="-120"/>
              </a:rPr>
              <a:t>Bir ilaçlama gününün sekiz adımını baştan sona dizin.</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Dönüş kararı: </a:t>
            </a:r>
            <a:r>
              <a:rPr lang="tr-TR" altLang="en-US" sz="1220" dirty="0">
                <a:solidFill>
                  <a:srgbClr val="3A4540"/>
                </a:solidFill>
                <a:latin typeface="Calibri" pitchFamily="34" charset="0"/>
                <a:ea typeface="Calibri" pitchFamily="34" charset="-122"/>
                <a:cs typeface="Calibri" pitchFamily="34" charset="-120"/>
              </a:rPr>
              <a:t>Kalkıştan 400 m uzakta, batarya %28, rezerv %25, dönüşte karşı rüzgâr: ne yaparsınız?</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Gruplama: </a:t>
            </a:r>
            <a:r>
              <a:rPr lang="tr-TR" altLang="en-US" sz="1220" dirty="0">
                <a:solidFill>
                  <a:srgbClr val="3A4540"/>
                </a:solidFill>
                <a:latin typeface="Calibri" pitchFamily="34" charset="0"/>
                <a:ea typeface="Calibri" pitchFamily="34" charset="-122"/>
                <a:cs typeface="Calibri" pitchFamily="34" charset="-120"/>
              </a:rPr>
              <a:t>Her kuralı Türkiye, AB geneli ya da Yunanistan'a özgü kutusuna yerleştirin.</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Oturumda: </a:t>
            </a:r>
            <a:r>
              <a:rPr lang="tr-TR" altLang="en-US" sz="1220" dirty="0">
                <a:solidFill>
                  <a:srgbClr val="3A4540"/>
                </a:solidFill>
                <a:latin typeface="Calibri" pitchFamily="34" charset="0"/>
                <a:ea typeface="Calibri" pitchFamily="34" charset="-122"/>
                <a:cs typeface="Calibri" pitchFamily="34" charset="-120"/>
              </a:rPr>
              <a:t>Yanlış yerleşen kartları tartışmaya açın; en sık karışan, lisans ve ağırlık ilişkisidir.</a:t>
            </a:r>
            <a:endParaRPr lang="tr-TR" sz="122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03</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3</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Artırılmış gerçeklik</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AR nasıl çalışır, öğrenmeye ne katar ve tarımda drone verisiyle nasıl birleşir</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7-9</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34 dk</a:t>
            </a:r>
            <a:endParaRPr lang="tr-TR" sz="1040" dirty="0"/>
          </a:p>
        </p:txBody>
      </p:sp>
      <p:sp>
        <p:nvSpPr>
          <p:cNvPr id="11" name="Shape 8"/>
          <p:cNvSpPr/>
          <p:nvPr/>
        </p:nvSpPr>
        <p:spPr>
          <a:xfrm>
            <a:off x="2567452" y="5244839"/>
            <a:ext cx="936528"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936528"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3 video</a:t>
            </a:r>
            <a:endParaRPr lang="tr-TR" sz="1040" dirty="0"/>
          </a:p>
        </p:txBody>
      </p:sp>
      <p:sp>
        <p:nvSpPr>
          <p:cNvPr id="13" name="Shape 10"/>
          <p:cNvSpPr/>
          <p:nvPr/>
        </p:nvSpPr>
        <p:spPr>
          <a:xfrm>
            <a:off x="3613709"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3613709"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 etkinlik</a:t>
            </a:r>
            <a:endParaRPr lang="tr-TR" sz="1040" dirty="0"/>
          </a:p>
        </p:txBody>
      </p:sp>
      <p:pic>
        <p:nvPicPr>
          <p:cNvPr id="15" name="Image 1" descr="/root/kozan-akilli-tarim/sunum/build/cache/m4-tr-l13-mob-60948147-1400-0.03.png">    </p:cNvPr>
          <p:cNvPicPr>
            <a:picLocks noChangeAspect="1"/>
          </p:cNvPicPr>
          <p:nvPr/>
        </p:nvPicPr>
        <p:blipFill>
          <a:blip r:embed="rId2"/>
          <a:stretch>
            <a:fillRect/>
          </a:stretch>
        </p:blipFill>
        <p:spPr>
          <a:xfrm>
            <a:off x="9268867" y="1808117"/>
            <a:ext cx="1624785" cy="3323424"/>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21</a:t>
            </a:r>
            <a:endParaRPr lang="tr-TR"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ARTIRILMIŞ GERÇEKLİĞİN TEMELLERİ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AR gerçek ortama sanal nesne ekler</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Milgram ve Kishino (1994); Google ARCore; W3C (2025)</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22</a:t>
            </a:r>
            <a:endParaRPr lang="tr-TR" sz="900" dirty="0"/>
          </a:p>
        </p:txBody>
      </p:sp>
      <p:sp>
        <p:nvSpPr>
          <p:cNvPr id="8" name="Shape 5"/>
          <p:cNvSpPr/>
          <p:nvPr/>
        </p:nvSpPr>
        <p:spPr>
          <a:xfrm>
            <a:off x="2468880" y="2706952"/>
            <a:ext cx="7253935" cy="407875"/>
          </a:xfrm>
          <a:prstGeom prst="roundRect">
            <a:avLst>
              <a:gd name="adj" fmla="val 60530"/>
            </a:avLst>
          </a:prstGeom>
          <a:solidFill>
            <a:srgbClr val="FBF1DC"/>
          </a:solidFill>
          <a:ln w="12700">
            <a:solidFill>
              <a:srgbClr val="FBF1DC"/>
            </a:solidFill>
            <a:prstDash val="solid"/>
          </a:ln>
        </p:spPr>
      </p:sp>
      <p:sp>
        <p:nvSpPr>
          <p:cNvPr id="9" name="Shape 6"/>
          <p:cNvSpPr/>
          <p:nvPr/>
        </p:nvSpPr>
        <p:spPr>
          <a:xfrm>
            <a:off x="1280160" y="2910889"/>
            <a:ext cx="9631375" cy="0"/>
          </a:xfrm>
          <a:prstGeom prst="line">
            <a:avLst/>
          </a:prstGeom>
          <a:noFill/>
          <a:ln w="38100">
            <a:solidFill>
              <a:srgbClr val="5A6862"/>
            </a:solidFill>
            <a:prstDash val="solid"/>
          </a:ln>
        </p:spPr>
      </p:sp>
      <p:sp>
        <p:nvSpPr>
          <p:cNvPr id="10" name="Shape 7"/>
          <p:cNvSpPr/>
          <p:nvPr/>
        </p:nvSpPr>
        <p:spPr>
          <a:xfrm>
            <a:off x="1129095" y="2759825"/>
            <a:ext cx="302129" cy="302129"/>
          </a:xfrm>
          <a:prstGeom prst="ellipse">
            <a:avLst/>
          </a:prstGeom>
          <a:solidFill>
            <a:srgbClr val="1F7A3A"/>
          </a:solidFill>
          <a:ln w="12700">
            <a:solidFill>
              <a:srgbClr val="1F7A3A"/>
            </a:solidFill>
            <a:prstDash val="solid"/>
          </a:ln>
        </p:spPr>
      </p:sp>
      <p:sp>
        <p:nvSpPr>
          <p:cNvPr id="11" name="Shape 8"/>
          <p:cNvSpPr/>
          <p:nvPr/>
        </p:nvSpPr>
        <p:spPr>
          <a:xfrm>
            <a:off x="10760470" y="2759825"/>
            <a:ext cx="302129" cy="302129"/>
          </a:xfrm>
          <a:prstGeom prst="ellipse">
            <a:avLst/>
          </a:prstGeom>
          <a:solidFill>
            <a:srgbClr val="0E7490"/>
          </a:solidFill>
          <a:ln w="12700">
            <a:solidFill>
              <a:srgbClr val="0E7490"/>
            </a:solidFill>
            <a:prstDash val="solid"/>
          </a:ln>
        </p:spPr>
      </p:sp>
      <p:sp>
        <p:nvSpPr>
          <p:cNvPr id="12" name="Text 9"/>
          <p:cNvSpPr txBox="1"/>
          <p:nvPr/>
        </p:nvSpPr>
        <p:spPr>
          <a:xfrm>
            <a:off x="2468880" y="2367056"/>
            <a:ext cx="7253935" cy="271917"/>
          </a:xfrm>
          <a:prstGeom prst="rect">
            <a:avLst/>
          </a:prstGeom>
          <a:noFill/>
          <a:ln/>
        </p:spPr>
        <p:txBody>
          <a:bodyPr wrap="square" lIns="0" tIns="0" rIns="0" bIns="0" rtlCol="0" anchor="t"/>
          <a:lstStyle/>
          <a:p>
            <a:pPr algn="ctr" indent="0" marL="0">
              <a:buNone/>
            </a:pPr>
            <a:r>
              <a:rPr lang="tr-TR" altLang="en-US" sz="1350" b="1" dirty="0">
                <a:solidFill>
                  <a:srgbClr val="854D0E"/>
                </a:solidFill>
                <a:latin typeface="Calibri" pitchFamily="34" charset="0"/>
                <a:ea typeface="Calibri" pitchFamily="34" charset="-122"/>
                <a:cs typeface="Calibri" pitchFamily="34" charset="-120"/>
              </a:rPr>
              <a:t>Karma gerçeklik (MR)</a:t>
            </a:r>
            <a:endParaRPr lang="tr-TR" sz="1350" dirty="0"/>
          </a:p>
        </p:txBody>
      </p:sp>
      <p:sp>
        <p:nvSpPr>
          <p:cNvPr id="13" name="Text 10"/>
          <p:cNvSpPr txBox="1"/>
          <p:nvPr/>
        </p:nvSpPr>
        <p:spPr>
          <a:xfrm>
            <a:off x="548640" y="3137486"/>
            <a:ext cx="2011680" cy="271917"/>
          </a:xfrm>
          <a:prstGeom prst="rect">
            <a:avLst/>
          </a:prstGeom>
          <a:noFill/>
          <a:ln/>
        </p:spPr>
        <p:txBody>
          <a:bodyPr wrap="square" lIns="0" tIns="0" rIns="0" bIns="0" rtlCol="0" anchor="t"/>
          <a:lstStyle/>
          <a:p>
            <a:pPr algn="ctr" indent="0" marL="0">
              <a:buNone/>
            </a:pPr>
            <a:r>
              <a:rPr lang="tr-TR" altLang="en-US" sz="1260" b="1" dirty="0">
                <a:solidFill>
                  <a:srgbClr val="1F7A3A"/>
                </a:solidFill>
                <a:latin typeface="Calibri" pitchFamily="34" charset="0"/>
                <a:ea typeface="Calibri" pitchFamily="34" charset="-122"/>
                <a:cs typeface="Calibri" pitchFamily="34" charset="-120"/>
              </a:rPr>
              <a:t>Gerçek ortam</a:t>
            </a:r>
            <a:endParaRPr lang="tr-TR" sz="1260" dirty="0"/>
          </a:p>
        </p:txBody>
      </p:sp>
      <p:sp>
        <p:nvSpPr>
          <p:cNvPr id="14" name="Text 11"/>
          <p:cNvSpPr txBox="1"/>
          <p:nvPr/>
        </p:nvSpPr>
        <p:spPr>
          <a:xfrm>
            <a:off x="9631375" y="3137486"/>
            <a:ext cx="2011680" cy="271917"/>
          </a:xfrm>
          <a:prstGeom prst="rect">
            <a:avLst/>
          </a:prstGeom>
          <a:noFill/>
          <a:ln/>
        </p:spPr>
        <p:txBody>
          <a:bodyPr wrap="square" lIns="0" tIns="0" rIns="0" bIns="0" rtlCol="0" anchor="t"/>
          <a:lstStyle/>
          <a:p>
            <a:pPr algn="ctr" indent="0" marL="0">
              <a:buNone/>
            </a:pPr>
            <a:r>
              <a:rPr lang="tr-TR" altLang="en-US" sz="1260" b="1" dirty="0">
                <a:solidFill>
                  <a:srgbClr val="0E7490"/>
                </a:solidFill>
                <a:latin typeface="Calibri" pitchFamily="34" charset="0"/>
                <a:ea typeface="Calibri" pitchFamily="34" charset="-122"/>
                <a:cs typeface="Calibri" pitchFamily="34" charset="-120"/>
              </a:rPr>
              <a:t>Sanal ortam (VR)</a:t>
            </a:r>
            <a:endParaRPr lang="tr-TR" sz="1260" dirty="0"/>
          </a:p>
        </p:txBody>
      </p:sp>
      <p:sp>
        <p:nvSpPr>
          <p:cNvPr id="15" name="Shape 12"/>
          <p:cNvSpPr/>
          <p:nvPr/>
        </p:nvSpPr>
        <p:spPr>
          <a:xfrm>
            <a:off x="3400778" y="2827804"/>
            <a:ext cx="166171" cy="166171"/>
          </a:xfrm>
          <a:prstGeom prst="ellipse">
            <a:avLst/>
          </a:prstGeom>
          <a:solidFill>
            <a:srgbClr val="854D0E"/>
          </a:solidFill>
          <a:ln w="19050">
            <a:solidFill>
              <a:srgbClr val="FFFFFF"/>
            </a:solidFill>
            <a:prstDash val="solid"/>
          </a:ln>
        </p:spPr>
      </p:sp>
      <p:sp>
        <p:nvSpPr>
          <p:cNvPr id="16" name="Text 13"/>
          <p:cNvSpPr txBox="1"/>
          <p:nvPr/>
        </p:nvSpPr>
        <p:spPr>
          <a:xfrm>
            <a:off x="2523744" y="3137486"/>
            <a:ext cx="1920240" cy="271917"/>
          </a:xfrm>
          <a:prstGeom prst="rect">
            <a:avLst/>
          </a:prstGeom>
          <a:noFill/>
          <a:ln/>
        </p:spPr>
        <p:txBody>
          <a:bodyPr wrap="square" lIns="0" tIns="0" rIns="0" bIns="0" rtlCol="0" anchor="t"/>
          <a:lstStyle/>
          <a:p>
            <a:pPr algn="ctr" indent="0" marL="0">
              <a:buNone/>
            </a:pPr>
            <a:r>
              <a:rPr lang="tr-TR" altLang="en-US" sz="1260" b="1" dirty="0">
                <a:solidFill>
                  <a:srgbClr val="1B2420"/>
                </a:solidFill>
                <a:latin typeface="Calibri" pitchFamily="34" charset="0"/>
                <a:ea typeface="Calibri" pitchFamily="34" charset="-122"/>
                <a:cs typeface="Calibri" pitchFamily="34" charset="-120"/>
              </a:rPr>
              <a:t>AR</a:t>
            </a:r>
            <a:endParaRPr lang="tr-TR" sz="1260" dirty="0"/>
          </a:p>
        </p:txBody>
      </p:sp>
      <p:sp>
        <p:nvSpPr>
          <p:cNvPr id="17" name="Shape 14"/>
          <p:cNvSpPr/>
          <p:nvPr/>
        </p:nvSpPr>
        <p:spPr>
          <a:xfrm>
            <a:off x="8624746" y="2827804"/>
            <a:ext cx="166171" cy="166171"/>
          </a:xfrm>
          <a:prstGeom prst="ellipse">
            <a:avLst/>
          </a:prstGeom>
          <a:solidFill>
            <a:srgbClr val="854D0E"/>
          </a:solidFill>
          <a:ln w="19050">
            <a:solidFill>
              <a:srgbClr val="FFFFFF"/>
            </a:solidFill>
            <a:prstDash val="solid"/>
          </a:ln>
        </p:spPr>
      </p:sp>
      <p:sp>
        <p:nvSpPr>
          <p:cNvPr id="18" name="Text 15"/>
          <p:cNvSpPr txBox="1"/>
          <p:nvPr/>
        </p:nvSpPr>
        <p:spPr>
          <a:xfrm>
            <a:off x="7345375" y="3137486"/>
            <a:ext cx="2743200" cy="271917"/>
          </a:xfrm>
          <a:prstGeom prst="rect">
            <a:avLst/>
          </a:prstGeom>
          <a:noFill/>
          <a:ln/>
        </p:spPr>
        <p:txBody>
          <a:bodyPr wrap="square" lIns="0" tIns="0" rIns="0" bIns="0" rtlCol="0" anchor="t"/>
          <a:lstStyle/>
          <a:p>
            <a:pPr algn="ctr" indent="0" marL="0">
              <a:buNone/>
            </a:pPr>
            <a:r>
              <a:rPr lang="tr-TR" altLang="en-US" sz="1260" dirty="0">
                <a:solidFill>
                  <a:srgbClr val="3A4540"/>
                </a:solidFill>
                <a:latin typeface="Calibri" pitchFamily="34" charset="0"/>
                <a:ea typeface="Calibri" pitchFamily="34" charset="-122"/>
                <a:cs typeface="Calibri" pitchFamily="34" charset="-120"/>
              </a:rPr>
              <a:t>Artırılmış sanallık</a:t>
            </a:r>
            <a:endParaRPr lang="tr-TR" sz="1260" dirty="0"/>
          </a:p>
        </p:txBody>
      </p:sp>
      <p:sp>
        <p:nvSpPr>
          <p:cNvPr id="19" name="Shape 16"/>
          <p:cNvSpPr/>
          <p:nvPr/>
        </p:nvSpPr>
        <p:spPr>
          <a:xfrm>
            <a:off x="548640" y="3628447"/>
            <a:ext cx="3515258" cy="1737244"/>
          </a:xfrm>
          <a:prstGeom prst="roundRect">
            <a:avLst>
              <a:gd name="adj" fmla="val 5264"/>
            </a:avLst>
          </a:prstGeom>
          <a:solidFill>
            <a:srgbClr val="F5F6F1"/>
          </a:solidFill>
          <a:ln w="9525">
            <a:solidFill>
              <a:srgbClr val="DFE6DC"/>
            </a:solidFill>
            <a:prstDash val="solid"/>
          </a:ln>
        </p:spPr>
      </p:sp>
      <p:sp>
        <p:nvSpPr>
          <p:cNvPr id="20" name="Shape 17"/>
          <p:cNvSpPr/>
          <p:nvPr/>
        </p:nvSpPr>
        <p:spPr>
          <a:xfrm>
            <a:off x="789577" y="3794618"/>
            <a:ext cx="377662" cy="377662"/>
          </a:xfrm>
          <a:prstGeom prst="ellipse">
            <a:avLst/>
          </a:prstGeom>
          <a:solidFill>
            <a:srgbClr val="E6F3EA"/>
          </a:solidFill>
          <a:ln w="12700">
            <a:solidFill>
              <a:srgbClr val="E6F3EA"/>
            </a:solidFill>
            <a:prstDash val="solid"/>
          </a:ln>
        </p:spPr>
      </p:sp>
      <p:sp>
        <p:nvSpPr>
          <p:cNvPr id="21" name="Text 18"/>
          <p:cNvSpPr txBox="1"/>
          <p:nvPr/>
        </p:nvSpPr>
        <p:spPr>
          <a:xfrm>
            <a:off x="789577" y="3794618"/>
            <a:ext cx="377662" cy="377662"/>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1</a:t>
            </a:r>
            <a:endParaRPr lang="tr-TR" sz="1240" dirty="0"/>
          </a:p>
        </p:txBody>
      </p:sp>
      <p:sp>
        <p:nvSpPr>
          <p:cNvPr id="22" name="Text 19"/>
          <p:cNvSpPr txBox="1"/>
          <p:nvPr/>
        </p:nvSpPr>
        <p:spPr>
          <a:xfrm>
            <a:off x="1325880" y="3794618"/>
            <a:ext cx="2555138" cy="377662"/>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Hareket izleme (SLAM)</a:t>
            </a:r>
            <a:endParaRPr lang="tr-TR" sz="1440" dirty="0"/>
          </a:p>
        </p:txBody>
      </p:sp>
      <p:sp>
        <p:nvSpPr>
          <p:cNvPr id="23" name="Text 20"/>
          <p:cNvSpPr txBox="1"/>
          <p:nvPr/>
        </p:nvSpPr>
        <p:spPr>
          <a:xfrm>
            <a:off x="749808" y="4270472"/>
            <a:ext cx="3112922" cy="1019687"/>
          </a:xfrm>
          <a:prstGeom prst="rect">
            <a:avLst/>
          </a:prstGeom>
          <a:noFill/>
          <a:ln/>
        </p:spPr>
        <p:txBody>
          <a:bodyPr wrap="square" lIns="0" tIns="0" rIns="0" bIns="0" rtlCol="0" anchor="t"/>
          <a:lstStyle/>
          <a:p>
            <a:pPr indent="0" marL="0">
              <a:buNone/>
            </a:pPr>
            <a:r>
              <a:rPr lang="tr-TR" altLang="en-US" sz="1220" dirty="0">
                <a:solidFill>
                  <a:srgbClr val="3A4540"/>
                </a:solidFill>
                <a:latin typeface="Calibri" pitchFamily="34" charset="0"/>
                <a:ea typeface="Calibri" pitchFamily="34" charset="-122"/>
                <a:cs typeface="Calibri" pitchFamily="34" charset="-120"/>
              </a:rPr>
              <a:t>Telefon, kameradaki öznitelik noktalarını ve hareket algılayıcılarını birleştirerek kendi konumunu ve yönünü hesaplar.</a:t>
            </a:r>
            <a:endParaRPr lang="tr-TR" sz="1220" dirty="0"/>
          </a:p>
        </p:txBody>
      </p:sp>
      <p:sp>
        <p:nvSpPr>
          <p:cNvPr id="24" name="Shape 21"/>
          <p:cNvSpPr/>
          <p:nvPr/>
        </p:nvSpPr>
        <p:spPr>
          <a:xfrm>
            <a:off x="4338218" y="3628447"/>
            <a:ext cx="3515258" cy="1737244"/>
          </a:xfrm>
          <a:prstGeom prst="roundRect">
            <a:avLst>
              <a:gd name="adj" fmla="val 5264"/>
            </a:avLst>
          </a:prstGeom>
          <a:solidFill>
            <a:srgbClr val="F5F6F1"/>
          </a:solidFill>
          <a:ln w="9525">
            <a:solidFill>
              <a:srgbClr val="DFE6DC"/>
            </a:solidFill>
            <a:prstDash val="solid"/>
          </a:ln>
        </p:spPr>
      </p:sp>
      <p:sp>
        <p:nvSpPr>
          <p:cNvPr id="25" name="Shape 22"/>
          <p:cNvSpPr/>
          <p:nvPr/>
        </p:nvSpPr>
        <p:spPr>
          <a:xfrm>
            <a:off x="4579155" y="3794618"/>
            <a:ext cx="377662" cy="377662"/>
          </a:xfrm>
          <a:prstGeom prst="ellipse">
            <a:avLst/>
          </a:prstGeom>
          <a:solidFill>
            <a:srgbClr val="E6F3EA"/>
          </a:solidFill>
          <a:ln w="12700">
            <a:solidFill>
              <a:srgbClr val="E6F3EA"/>
            </a:solidFill>
            <a:prstDash val="solid"/>
          </a:ln>
        </p:spPr>
      </p:sp>
      <p:sp>
        <p:nvSpPr>
          <p:cNvPr id="26" name="Text 23"/>
          <p:cNvSpPr txBox="1"/>
          <p:nvPr/>
        </p:nvSpPr>
        <p:spPr>
          <a:xfrm>
            <a:off x="4579155" y="3794618"/>
            <a:ext cx="377662" cy="377662"/>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2</a:t>
            </a:r>
            <a:endParaRPr lang="tr-TR" sz="1240" dirty="0"/>
          </a:p>
        </p:txBody>
      </p:sp>
      <p:sp>
        <p:nvSpPr>
          <p:cNvPr id="27" name="Text 24"/>
          <p:cNvSpPr txBox="1"/>
          <p:nvPr/>
        </p:nvSpPr>
        <p:spPr>
          <a:xfrm>
            <a:off x="5115458" y="3794618"/>
            <a:ext cx="2555138" cy="377662"/>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Ortamı anlama</a:t>
            </a:r>
            <a:endParaRPr lang="tr-TR" sz="1440" dirty="0"/>
          </a:p>
        </p:txBody>
      </p:sp>
      <p:sp>
        <p:nvSpPr>
          <p:cNvPr id="28" name="Text 25"/>
          <p:cNvSpPr txBox="1"/>
          <p:nvPr/>
        </p:nvSpPr>
        <p:spPr>
          <a:xfrm>
            <a:off x="4539386" y="4270472"/>
            <a:ext cx="3112922" cy="1019687"/>
          </a:xfrm>
          <a:prstGeom prst="rect">
            <a:avLst/>
          </a:prstGeom>
          <a:noFill/>
          <a:ln/>
        </p:spPr>
        <p:txBody>
          <a:bodyPr wrap="square" lIns="0" tIns="0" rIns="0" bIns="0" rtlCol="0" anchor="t"/>
          <a:lstStyle/>
          <a:p>
            <a:pPr indent="0" marL="0">
              <a:buNone/>
            </a:pPr>
            <a:r>
              <a:rPr lang="tr-TR" altLang="en-US" sz="1220" dirty="0">
                <a:solidFill>
                  <a:srgbClr val="3A4540"/>
                </a:solidFill>
                <a:latin typeface="Calibri" pitchFamily="34" charset="0"/>
                <a:ea typeface="Calibri" pitchFamily="34" charset="-122"/>
                <a:cs typeface="Calibri" pitchFamily="34" charset="-120"/>
              </a:rPr>
              <a:t>Aynı düzlemdeki nokta kümeleri masa ya da zemin gibi yatay, duvar gibi dikey yüzeylere dönüşür.</a:t>
            </a:r>
            <a:endParaRPr lang="tr-TR" sz="1220" dirty="0"/>
          </a:p>
        </p:txBody>
      </p:sp>
      <p:sp>
        <p:nvSpPr>
          <p:cNvPr id="29" name="Shape 26"/>
          <p:cNvSpPr/>
          <p:nvPr/>
        </p:nvSpPr>
        <p:spPr>
          <a:xfrm>
            <a:off x="8127797" y="3628447"/>
            <a:ext cx="3515258" cy="1737244"/>
          </a:xfrm>
          <a:prstGeom prst="roundRect">
            <a:avLst>
              <a:gd name="adj" fmla="val 5264"/>
            </a:avLst>
          </a:prstGeom>
          <a:solidFill>
            <a:srgbClr val="F5F6F1"/>
          </a:solidFill>
          <a:ln w="9525">
            <a:solidFill>
              <a:srgbClr val="DFE6DC"/>
            </a:solidFill>
            <a:prstDash val="solid"/>
          </a:ln>
        </p:spPr>
      </p:sp>
      <p:sp>
        <p:nvSpPr>
          <p:cNvPr id="30" name="Shape 27"/>
          <p:cNvSpPr/>
          <p:nvPr/>
        </p:nvSpPr>
        <p:spPr>
          <a:xfrm>
            <a:off x="8368734" y="3794618"/>
            <a:ext cx="377662" cy="377662"/>
          </a:xfrm>
          <a:prstGeom prst="ellipse">
            <a:avLst/>
          </a:prstGeom>
          <a:solidFill>
            <a:srgbClr val="E6F3EA"/>
          </a:solidFill>
          <a:ln w="12700">
            <a:solidFill>
              <a:srgbClr val="E6F3EA"/>
            </a:solidFill>
            <a:prstDash val="solid"/>
          </a:ln>
        </p:spPr>
      </p:sp>
      <p:sp>
        <p:nvSpPr>
          <p:cNvPr id="31" name="Text 28"/>
          <p:cNvSpPr txBox="1"/>
          <p:nvPr/>
        </p:nvSpPr>
        <p:spPr>
          <a:xfrm>
            <a:off x="8368734" y="3794618"/>
            <a:ext cx="377662" cy="377662"/>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3</a:t>
            </a:r>
            <a:endParaRPr lang="tr-TR" sz="1240" dirty="0"/>
          </a:p>
        </p:txBody>
      </p:sp>
      <p:sp>
        <p:nvSpPr>
          <p:cNvPr id="32" name="Text 29"/>
          <p:cNvSpPr txBox="1"/>
          <p:nvPr/>
        </p:nvSpPr>
        <p:spPr>
          <a:xfrm>
            <a:off x="8905037" y="3794618"/>
            <a:ext cx="2555138" cy="377662"/>
          </a:xfrm>
          <a:prstGeom prst="rect">
            <a:avLst/>
          </a:prstGeom>
          <a:noFill/>
          <a:ln/>
        </p:spPr>
        <p:txBody>
          <a:bodyPr wrap="square" lIns="0" tIns="0" rIns="0" bIns="0" rtlCol="0" anchor="ctr"/>
          <a:lstStyle/>
          <a:p>
            <a:pPr indent="0" marL="0">
              <a:buNone/>
            </a:pPr>
            <a:r>
              <a:rPr lang="tr-TR" altLang="en-US" sz="1440" b="1" dirty="0">
                <a:solidFill>
                  <a:srgbClr val="1B2420"/>
                </a:solidFill>
                <a:latin typeface="Calibri" pitchFamily="34" charset="0"/>
                <a:ea typeface="Calibri" pitchFamily="34" charset="-122"/>
                <a:cs typeface="Calibri" pitchFamily="34" charset="-120"/>
              </a:rPr>
              <a:t>İsabet testi ve çapa</a:t>
            </a:r>
            <a:endParaRPr lang="tr-TR" sz="1440" dirty="0"/>
          </a:p>
        </p:txBody>
      </p:sp>
      <p:sp>
        <p:nvSpPr>
          <p:cNvPr id="33" name="Text 30"/>
          <p:cNvSpPr txBox="1"/>
          <p:nvPr/>
        </p:nvSpPr>
        <p:spPr>
          <a:xfrm>
            <a:off x="8328965" y="4270472"/>
            <a:ext cx="3112922" cy="1019687"/>
          </a:xfrm>
          <a:prstGeom prst="rect">
            <a:avLst/>
          </a:prstGeom>
          <a:noFill/>
          <a:ln/>
        </p:spPr>
        <p:txBody>
          <a:bodyPr wrap="square" lIns="0" tIns="0" rIns="0" bIns="0" rtlCol="0" anchor="t"/>
          <a:lstStyle/>
          <a:p>
            <a:pPr indent="0" marL="0">
              <a:buNone/>
            </a:pPr>
            <a:r>
              <a:rPr lang="tr-TR" altLang="en-US" sz="1220" dirty="0">
                <a:solidFill>
                  <a:srgbClr val="3A4540"/>
                </a:solidFill>
                <a:latin typeface="Calibri" pitchFamily="34" charset="0"/>
                <a:ea typeface="Calibri" pitchFamily="34" charset="-122"/>
                <a:cs typeface="Calibri" pitchFamily="34" charset="-120"/>
              </a:rPr>
              <a:t>Ekrandan gönderilen ışının yüzeye değdiği nokta bulunur; sanal tarla oraya bir çapayla sabitlenir.</a:t>
            </a:r>
            <a:endParaRPr lang="tr-TR" sz="1220" dirty="0"/>
          </a:p>
        </p:txBody>
      </p:sp>
      <p:sp>
        <p:nvSpPr>
          <p:cNvPr id="34" name="Text 31"/>
          <p:cNvSpPr txBox="1"/>
          <p:nvPr/>
        </p:nvSpPr>
        <p:spPr>
          <a:xfrm>
            <a:off x="548640" y="5501649"/>
            <a:ext cx="11094415" cy="415428"/>
          </a:xfrm>
          <a:prstGeom prst="rect">
            <a:avLst/>
          </a:prstGeom>
          <a:noFill/>
          <a:ln/>
        </p:spPr>
        <p:txBody>
          <a:bodyPr wrap="square" lIns="0" tIns="0" rIns="0" bIns="0" rtlCol="0" anchor="t"/>
          <a:lstStyle/>
          <a:p>
            <a:pPr indent="0" marL="0">
              <a:buNone/>
            </a:pPr>
            <a:r>
              <a:rPr lang="tr-TR" altLang="en-US" sz="1220" b="1" dirty="0">
                <a:solidFill>
                  <a:srgbClr val="0E7490"/>
                </a:solidFill>
                <a:latin typeface="Calibri" pitchFamily="34" charset="0"/>
                <a:ea typeface="Calibri" pitchFamily="34" charset="-122"/>
                <a:cs typeface="Calibri" pitchFamily="34" charset="-120"/>
              </a:rPr>
              <a:t>Tarayıcıda AR: </a:t>
            </a:r>
            <a:r>
              <a:rPr lang="tr-TR" altLang="en-US" sz="1220" dirty="0">
                <a:solidFill>
                  <a:srgbClr val="3A4540"/>
                </a:solidFill>
                <a:latin typeface="Calibri" pitchFamily="34" charset="0"/>
                <a:ea typeface="Calibri" pitchFamily="34" charset="-122"/>
                <a:cs typeface="Calibri" pitchFamily="34" charset="-120"/>
              </a:rPr>
              <a:t>W3C WebXR standartları (immersive-ar oturumu ve isabet testi modülü), uygulama indirmeden AR sağlar. Simülasyon işaretleyicisiz AR kullanır: QR kodu gerekmez.</a:t>
            </a:r>
            <a:endParaRPr lang="tr-TR" sz="122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8 · AR İLE UYGULAMALI ÖĞRENME</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AR öğrenmeye orta düzeyde katkı verir</a:t>
            </a:r>
            <a:endParaRPr lang="tr-T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64</a:t>
            </a:r>
            <a:endParaRPr lang="tr-T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nicel çalışma, toplam 4.705 öğrenci (2010-2018 meta-analizi)</a:t>
            </a:r>
            <a:endParaRPr lang="tr-T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tr-TR" altLang="en-US" sz="3420" b="1" dirty="0">
                <a:solidFill>
                  <a:srgbClr val="16602D"/>
                </a:solidFill>
                <a:latin typeface="Calibri" pitchFamily="34" charset="0"/>
                <a:ea typeface="Calibri" pitchFamily="34" charset="-122"/>
                <a:cs typeface="Calibri" pitchFamily="34" charset="-120"/>
              </a:rPr>
              <a:t>d = 0,68</a:t>
            </a:r>
            <a:endParaRPr lang="tr-T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AR'ın öğrenme kazanımına ortalama etkisi: orta düzey</a:t>
            </a:r>
            <a:endParaRPr lang="tr-T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tr-TR" altLang="en-US" sz="3420" b="1" dirty="0">
                <a:solidFill>
                  <a:srgbClr val="16602D"/>
                </a:solidFill>
                <a:latin typeface="Calibri" pitchFamily="34" charset="0"/>
                <a:ea typeface="Calibri" pitchFamily="34" charset="-122"/>
                <a:cs typeface="Calibri" pitchFamily="34" charset="-120"/>
              </a:rPr>
              <a:t>g = 0,60</a:t>
            </a:r>
            <a:endParaRPr lang="tr-T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fen eğitimindeki 24 çalışmanın ortalaması</a:t>
            </a:r>
            <a:endParaRPr lang="tr-T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Okuma kılavuzu: 0,2 küçük, 0,5 orta, 0,8 büyük etki. Çalışmalar çoğunlukla okul ve üniversite öğrencileriyle yapılmıştır; AR tek başına öğretmez, açık görev, geri bildirim ve tekrarla işe yarar.</a:t>
            </a:r>
            <a:endParaRPr lang="tr-T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Garzón ve Acevedo (2019); Yilmaz ve Batdı (2021)</a:t>
            </a:r>
            <a:endParaRPr lang="tr-T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23</a:t>
            </a:r>
            <a:endParaRPr lang="tr-TR"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Tarımda AR nerede denendi?</a:t>
            </a:r>
            <a:endParaRPr lang="tr-TR" sz="2700" dirty="0"/>
          </a:p>
        </p:txBody>
      </p:sp>
      <p:sp>
        <p:nvSpPr>
          <p:cNvPr id="3" name="Shape 1"/>
          <p:cNvSpPr/>
          <p:nvPr/>
        </p:nvSpPr>
        <p:spPr>
          <a:xfrm>
            <a:off x="548640"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6" name="Text 4"/>
          <p:cNvSpPr txBox="1"/>
          <p:nvPr/>
        </p:nvSpPr>
        <p:spPr>
          <a:xfrm>
            <a:off x="777240" y="2714505"/>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Makine gözetimi</a:t>
            </a:r>
            <a:endParaRPr lang="tr-TR" sz="1530" dirty="0"/>
          </a:p>
        </p:txBody>
      </p:sp>
      <p:sp>
        <p:nvSpPr>
          <p:cNvPr id="7" name="Text 5"/>
          <p:cNvSpPr txBox="1"/>
          <p:nvPr/>
        </p:nvSpPr>
        <p:spPr>
          <a:xfrm>
            <a:off x="777240" y="3182806"/>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Otonom makinelerin yönü ve arıza durumu çiftçinin görüş alanına yansıtılır.</a:t>
            </a:r>
            <a:endParaRPr lang="tr-TR" sz="1260" dirty="0"/>
          </a:p>
        </p:txBody>
      </p:sp>
      <p:sp>
        <p:nvSpPr>
          <p:cNvPr id="8" name="Shape 6"/>
          <p:cNvSpPr/>
          <p:nvPr/>
        </p:nvSpPr>
        <p:spPr>
          <a:xfrm>
            <a:off x="4338218"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4616132"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4616132"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1" name="Text 9"/>
          <p:cNvSpPr txBox="1"/>
          <p:nvPr/>
        </p:nvSpPr>
        <p:spPr>
          <a:xfrm>
            <a:off x="4566818" y="2714505"/>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Hastalık tanıma</a:t>
            </a:r>
            <a:endParaRPr lang="tr-TR" sz="1530" dirty="0"/>
          </a:p>
        </p:txBody>
      </p:sp>
      <p:sp>
        <p:nvSpPr>
          <p:cNvPr id="12" name="Text 10"/>
          <p:cNvSpPr txBox="1"/>
          <p:nvPr/>
        </p:nvSpPr>
        <p:spPr>
          <a:xfrm>
            <a:off x="4566818" y="3182806"/>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Bir telefon uygulaması prototipi bitki hastalığını kamera görüntüsünde tanır.</a:t>
            </a:r>
            <a:endParaRPr lang="tr-TR" sz="1260" dirty="0"/>
          </a:p>
        </p:txBody>
      </p:sp>
      <p:sp>
        <p:nvSpPr>
          <p:cNvPr id="13" name="Shape 11"/>
          <p:cNvSpPr/>
          <p:nvPr/>
        </p:nvSpPr>
        <p:spPr>
          <a:xfrm>
            <a:off x="8127797" y="1959182"/>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8405710"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8405710"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6" name="Text 14"/>
          <p:cNvSpPr txBox="1"/>
          <p:nvPr/>
        </p:nvSpPr>
        <p:spPr>
          <a:xfrm>
            <a:off x="8356397" y="2714505"/>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Hayvan kayıtları</a:t>
            </a:r>
            <a:endParaRPr lang="tr-TR" sz="1530" dirty="0"/>
          </a:p>
        </p:txBody>
      </p:sp>
      <p:sp>
        <p:nvSpPr>
          <p:cNvPr id="17" name="Text 15"/>
          <p:cNvSpPr txBox="1"/>
          <p:nvPr/>
        </p:nvSpPr>
        <p:spPr>
          <a:xfrm>
            <a:off x="8356397" y="3182806"/>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Akıllı gözlükle QR kodu okutulur; beslenme, sağım ve sağlık kaydı açılır.</a:t>
            </a:r>
            <a:endParaRPr lang="tr-TR" sz="1260" dirty="0"/>
          </a:p>
        </p:txBody>
      </p:sp>
      <p:sp>
        <p:nvSpPr>
          <p:cNvPr id="18" name="Shape 16"/>
          <p:cNvSpPr/>
          <p:nvPr/>
        </p:nvSpPr>
        <p:spPr>
          <a:xfrm>
            <a:off x="548640"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7"/>
          <p:cNvSpPr/>
          <p:nvPr/>
        </p:nvSpPr>
        <p:spPr>
          <a:xfrm>
            <a:off x="826554" y="4111854"/>
            <a:ext cx="468301" cy="468301"/>
          </a:xfrm>
          <a:prstGeom prst="ellipse">
            <a:avLst/>
          </a:prstGeom>
          <a:solidFill>
            <a:srgbClr val="E6F3EA"/>
          </a:solidFill>
          <a:ln w="12700">
            <a:solidFill>
              <a:srgbClr val="E6F3EA"/>
            </a:solidFill>
            <a:prstDash val="solid"/>
          </a:ln>
        </p:spPr>
      </p:sp>
      <p:sp>
        <p:nvSpPr>
          <p:cNvPr id="20" name="Text 18"/>
          <p:cNvSpPr txBox="1"/>
          <p:nvPr/>
        </p:nvSpPr>
        <p:spPr>
          <a:xfrm>
            <a:off x="826554" y="4111854"/>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4</a:t>
            </a:r>
            <a:endParaRPr lang="tr-TR" sz="1130" dirty="0"/>
          </a:p>
        </p:txBody>
      </p:sp>
      <p:sp>
        <p:nvSpPr>
          <p:cNvPr id="21" name="Text 19"/>
          <p:cNvSpPr txBox="1"/>
          <p:nvPr/>
        </p:nvSpPr>
        <p:spPr>
          <a:xfrm>
            <a:off x="777240" y="4678347"/>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Sürü takibi</a:t>
            </a:r>
            <a:endParaRPr lang="tr-TR" sz="1530" dirty="0"/>
          </a:p>
        </p:txBody>
      </p:sp>
      <p:sp>
        <p:nvSpPr>
          <p:cNvPr id="22" name="Text 20"/>
          <p:cNvSpPr txBox="1"/>
          <p:nvPr/>
        </p:nvSpPr>
        <p:spPr>
          <a:xfrm>
            <a:off x="777240" y="5146647"/>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GPS ve görüntü işleme birleşir; aranan hayvana ekranda oklarla yol gösterilir.</a:t>
            </a:r>
            <a:endParaRPr lang="tr-TR" sz="1260" dirty="0"/>
          </a:p>
        </p:txBody>
      </p:sp>
      <p:sp>
        <p:nvSpPr>
          <p:cNvPr id="23" name="Shape 21"/>
          <p:cNvSpPr/>
          <p:nvPr/>
        </p:nvSpPr>
        <p:spPr>
          <a:xfrm>
            <a:off x="4338218"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4" name="Shape 22"/>
          <p:cNvSpPr/>
          <p:nvPr/>
        </p:nvSpPr>
        <p:spPr>
          <a:xfrm>
            <a:off x="4616132" y="4111854"/>
            <a:ext cx="468301" cy="468301"/>
          </a:xfrm>
          <a:prstGeom prst="ellipse">
            <a:avLst/>
          </a:prstGeom>
          <a:solidFill>
            <a:srgbClr val="FBF1DC"/>
          </a:solidFill>
          <a:ln w="12700">
            <a:solidFill>
              <a:srgbClr val="FBF1DC"/>
            </a:solidFill>
            <a:prstDash val="solid"/>
          </a:ln>
        </p:spPr>
      </p:sp>
      <p:sp>
        <p:nvSpPr>
          <p:cNvPr id="25" name="Text 23"/>
          <p:cNvSpPr txBox="1"/>
          <p:nvPr/>
        </p:nvSpPr>
        <p:spPr>
          <a:xfrm>
            <a:off x="4616132" y="4111854"/>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5</a:t>
            </a:r>
            <a:endParaRPr lang="tr-TR" sz="1130" dirty="0"/>
          </a:p>
        </p:txBody>
      </p:sp>
      <p:sp>
        <p:nvSpPr>
          <p:cNvPr id="26" name="Text 24"/>
          <p:cNvSpPr txBox="1"/>
          <p:nvPr/>
        </p:nvSpPr>
        <p:spPr>
          <a:xfrm>
            <a:off x="4566818" y="4678347"/>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Drone ve AR</a:t>
            </a:r>
            <a:endParaRPr lang="tr-TR" sz="1530" dirty="0"/>
          </a:p>
        </p:txBody>
      </p:sp>
      <p:sp>
        <p:nvSpPr>
          <p:cNvPr id="27" name="Text 25"/>
          <p:cNvSpPr txBox="1"/>
          <p:nvPr/>
        </p:nvSpPr>
        <p:spPr>
          <a:xfrm>
            <a:off x="4566818" y="5146647"/>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Finlandiya: drone haritası örnek noktaları belirler, AR gözlüğü kişiyi oraya götürür.</a:t>
            </a:r>
            <a:endParaRPr lang="tr-TR" sz="1260" dirty="0"/>
          </a:p>
        </p:txBody>
      </p:sp>
      <p:sp>
        <p:nvSpPr>
          <p:cNvPr id="28" name="Shape 26"/>
          <p:cNvSpPr/>
          <p:nvPr/>
        </p:nvSpPr>
        <p:spPr>
          <a:xfrm>
            <a:off x="8127797" y="3923023"/>
            <a:ext cx="3515258" cy="1737244"/>
          </a:xfrm>
          <a:prstGeom prst="roundRect">
            <a:avLst>
              <a:gd name="adj" fmla="val 631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9" name="Shape 27"/>
          <p:cNvSpPr/>
          <p:nvPr/>
        </p:nvSpPr>
        <p:spPr>
          <a:xfrm>
            <a:off x="8405710" y="4111854"/>
            <a:ext cx="468301" cy="468301"/>
          </a:xfrm>
          <a:prstGeom prst="ellipse">
            <a:avLst/>
          </a:prstGeom>
          <a:solidFill>
            <a:srgbClr val="E2F2F6"/>
          </a:solidFill>
          <a:ln w="12700">
            <a:solidFill>
              <a:srgbClr val="E2F2F6"/>
            </a:solidFill>
            <a:prstDash val="solid"/>
          </a:ln>
        </p:spPr>
      </p:sp>
      <p:sp>
        <p:nvSpPr>
          <p:cNvPr id="30" name="Text 28"/>
          <p:cNvSpPr txBox="1"/>
          <p:nvPr/>
        </p:nvSpPr>
        <p:spPr>
          <a:xfrm>
            <a:off x="8405710" y="4111854"/>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6</a:t>
            </a:r>
            <a:endParaRPr lang="tr-TR" sz="1130" dirty="0"/>
          </a:p>
        </p:txBody>
      </p:sp>
      <p:sp>
        <p:nvSpPr>
          <p:cNvPr id="31" name="Text 29"/>
          <p:cNvSpPr txBox="1"/>
          <p:nvPr/>
        </p:nvSpPr>
        <p:spPr>
          <a:xfrm>
            <a:off x="8356397" y="4678347"/>
            <a:ext cx="3058058" cy="468301"/>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Sınır</a:t>
            </a:r>
            <a:endParaRPr lang="tr-TR" sz="1530" dirty="0"/>
          </a:p>
        </p:txBody>
      </p:sp>
      <p:sp>
        <p:nvSpPr>
          <p:cNvPr id="32" name="Text 30"/>
          <p:cNvSpPr txBox="1"/>
          <p:nvPr/>
        </p:nvSpPr>
        <p:spPr>
          <a:xfrm>
            <a:off x="8356397" y="5146647"/>
            <a:ext cx="3058058" cy="415428"/>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Sahada AR konum doğruluğuna bağlıdır; tarımda yayınlar hâlâ azdır.</a:t>
            </a:r>
            <a:endParaRPr lang="tr-TR" sz="126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Hurst, Mendoza ve Tekinerdogan (2021); Huuskonen ve Oksanen (2018)</a:t>
            </a:r>
            <a:endParaRPr lang="tr-T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24</a:t>
            </a:r>
            <a:endParaRPr lang="tr-TR"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9 · DRONE VERİSİNİN DEĞERLENDİRİLMESİ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Drone verisinden karara: dört adımlı döngü</a:t>
            </a:r>
            <a:endParaRPr lang="tr-TR" sz="2700" dirty="0"/>
          </a:p>
        </p:txBody>
      </p:sp>
      <p:sp>
        <p:nvSpPr>
          <p:cNvPr id="4" name="Shape 2"/>
          <p:cNvSpPr/>
          <p:nvPr/>
        </p:nvSpPr>
        <p:spPr>
          <a:xfrm>
            <a:off x="548640" y="2268864"/>
            <a:ext cx="2485568" cy="3285658"/>
          </a:xfrm>
          <a:prstGeom prst="roundRect">
            <a:avLst>
              <a:gd name="adj" fmla="val 4415"/>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tr-TR" altLang="en-US" sz="1710" b="1" dirty="0">
                <a:solidFill>
                  <a:srgbClr val="1B2420"/>
                </a:solidFill>
                <a:latin typeface="Calibri" pitchFamily="34" charset="0"/>
                <a:ea typeface="Calibri" pitchFamily="34" charset="-122"/>
                <a:cs typeface="Calibri" pitchFamily="34" charset="-120"/>
              </a:rPr>
              <a:t>Gözle</a:t>
            </a:r>
            <a:endParaRPr lang="tr-TR" sz="1710" dirty="0"/>
          </a:p>
        </p:txBody>
      </p:sp>
      <p:sp>
        <p:nvSpPr>
          <p:cNvPr id="8" name="Text 6"/>
          <p:cNvSpPr txBox="1"/>
          <p:nvPr/>
        </p:nvSpPr>
        <p:spPr>
          <a:xfrm>
            <a:off x="749808" y="3590681"/>
            <a:ext cx="2083232" cy="1850543"/>
          </a:xfrm>
          <a:prstGeom prst="rect">
            <a:avLst/>
          </a:prstGeom>
          <a:noFill/>
          <a:ln/>
        </p:spPr>
        <p:txBody>
          <a:bodyPr wrap="square" lIns="0" tIns="0" rIns="0" bIns="0" rtlCol="0" anchor="t">
            <a:normAutofit/>
          </a:bodyPr>
          <a:lstStyle/>
          <a:p>
            <a:pPr indent="0" marL="0">
              <a:buNone/>
            </a:pPr>
            <a:r>
              <a:rPr lang="tr-TR" altLang="en-US" sz="1490" dirty="0">
                <a:solidFill>
                  <a:srgbClr val="3A4540"/>
                </a:solidFill>
                <a:latin typeface="Calibri" pitchFamily="34" charset="0"/>
                <a:ea typeface="Calibri" pitchFamily="34" charset="-122"/>
                <a:cs typeface="Calibri" pitchFamily="34" charset="-120"/>
              </a:rPr>
              <a:t>Planlı bir uçuşla bütün alanın haritası çıkarılır.</a:t>
            </a:r>
            <a:endParaRPr lang="tr-TR" sz="1490" dirty="0"/>
          </a:p>
        </p:txBody>
      </p:sp>
      <p:sp>
        <p:nvSpPr>
          <p:cNvPr id="9" name="Shape 7"/>
          <p:cNvSpPr/>
          <p:nvPr/>
        </p:nvSpPr>
        <p:spPr>
          <a:xfrm rot="5400000">
            <a:off x="3125648" y="3813501"/>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3285658"/>
          </a:xfrm>
          <a:prstGeom prst="roundRect">
            <a:avLst>
              <a:gd name="adj" fmla="val 4415"/>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tr-TR" altLang="en-US" sz="1710" b="1" dirty="0">
                <a:solidFill>
                  <a:srgbClr val="1B2420"/>
                </a:solidFill>
                <a:latin typeface="Calibri" pitchFamily="34" charset="0"/>
                <a:ea typeface="Calibri" pitchFamily="34" charset="-122"/>
                <a:cs typeface="Calibri" pitchFamily="34" charset="-120"/>
              </a:rPr>
              <a:t>Doğrula</a:t>
            </a:r>
            <a:endParaRPr lang="tr-TR" sz="1710" dirty="0"/>
          </a:p>
        </p:txBody>
      </p:sp>
      <p:sp>
        <p:nvSpPr>
          <p:cNvPr id="14" name="Text 12"/>
          <p:cNvSpPr txBox="1"/>
          <p:nvPr/>
        </p:nvSpPr>
        <p:spPr>
          <a:xfrm>
            <a:off x="3619424" y="3590681"/>
            <a:ext cx="2083232" cy="1850543"/>
          </a:xfrm>
          <a:prstGeom prst="rect">
            <a:avLst/>
          </a:prstGeom>
          <a:noFill/>
          <a:ln/>
        </p:spPr>
        <p:txBody>
          <a:bodyPr wrap="square" lIns="0" tIns="0" rIns="0" bIns="0" rtlCol="0" anchor="t">
            <a:normAutofit/>
          </a:bodyPr>
          <a:lstStyle/>
          <a:p>
            <a:pPr indent="0" marL="0">
              <a:buNone/>
            </a:pPr>
            <a:r>
              <a:rPr lang="tr-TR" altLang="en-US" sz="1490" dirty="0">
                <a:solidFill>
                  <a:srgbClr val="3A4540"/>
                </a:solidFill>
                <a:latin typeface="Calibri" pitchFamily="34" charset="0"/>
                <a:ea typeface="Calibri" pitchFamily="34" charset="-122"/>
                <a:cs typeface="Calibri" pitchFamily="34" charset="-120"/>
              </a:rPr>
              <a:t>Haritada farklı görünen bölgelere yerde bakılır, gerekirse yaprak ya da toprak örneği alınır.</a:t>
            </a:r>
            <a:endParaRPr lang="tr-TR" sz="1490" dirty="0"/>
          </a:p>
        </p:txBody>
      </p:sp>
      <p:sp>
        <p:nvSpPr>
          <p:cNvPr id="15" name="Shape 13"/>
          <p:cNvSpPr/>
          <p:nvPr/>
        </p:nvSpPr>
        <p:spPr>
          <a:xfrm rot="5400000">
            <a:off x="5995264" y="3813501"/>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3285658"/>
          </a:xfrm>
          <a:prstGeom prst="roundRect">
            <a:avLst>
              <a:gd name="adj" fmla="val 4415"/>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tr-TR" altLang="en-US" sz="1710" b="1" dirty="0">
                <a:solidFill>
                  <a:srgbClr val="1B2420"/>
                </a:solidFill>
                <a:latin typeface="Calibri" pitchFamily="34" charset="0"/>
                <a:ea typeface="Calibri" pitchFamily="34" charset="-122"/>
                <a:cs typeface="Calibri" pitchFamily="34" charset="-120"/>
              </a:rPr>
              <a:t>Uygula</a:t>
            </a:r>
            <a:endParaRPr lang="tr-TR" sz="1710" dirty="0"/>
          </a:p>
        </p:txBody>
      </p:sp>
      <p:sp>
        <p:nvSpPr>
          <p:cNvPr id="20" name="Text 18"/>
          <p:cNvSpPr txBox="1"/>
          <p:nvPr/>
        </p:nvSpPr>
        <p:spPr>
          <a:xfrm>
            <a:off x="6489040" y="3590681"/>
            <a:ext cx="2083232" cy="1850543"/>
          </a:xfrm>
          <a:prstGeom prst="rect">
            <a:avLst/>
          </a:prstGeom>
          <a:noFill/>
          <a:ln/>
        </p:spPr>
        <p:txBody>
          <a:bodyPr wrap="square" lIns="0" tIns="0" rIns="0" bIns="0" rtlCol="0" anchor="t">
            <a:normAutofit/>
          </a:bodyPr>
          <a:lstStyle/>
          <a:p>
            <a:pPr indent="0" marL="0">
              <a:buNone/>
            </a:pPr>
            <a:r>
              <a:rPr lang="tr-TR" altLang="en-US" sz="1490" dirty="0">
                <a:solidFill>
                  <a:srgbClr val="3A4540"/>
                </a:solidFill>
                <a:latin typeface="Calibri" pitchFamily="34" charset="0"/>
                <a:ea typeface="Calibri" pitchFamily="34" charset="-122"/>
                <a:cs typeface="Calibri" pitchFamily="34" charset="-120"/>
              </a:rPr>
              <a:t>Nedene uygun işlem yalnız gereken bölgeye: sulama onarımı, gübre ya da bitki koruma.</a:t>
            </a:r>
            <a:endParaRPr lang="tr-TR" sz="1490" dirty="0"/>
          </a:p>
        </p:txBody>
      </p:sp>
      <p:sp>
        <p:nvSpPr>
          <p:cNvPr id="21" name="Shape 19"/>
          <p:cNvSpPr/>
          <p:nvPr/>
        </p:nvSpPr>
        <p:spPr>
          <a:xfrm rot="5400000">
            <a:off x="8864879" y="3813501"/>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3285658"/>
          </a:xfrm>
          <a:prstGeom prst="roundRect">
            <a:avLst>
              <a:gd name="adj" fmla="val 4415"/>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tr-TR" altLang="en-US" sz="1710" b="1" dirty="0">
                <a:solidFill>
                  <a:srgbClr val="1B2420"/>
                </a:solidFill>
                <a:latin typeface="Calibri" pitchFamily="34" charset="0"/>
                <a:ea typeface="Calibri" pitchFamily="34" charset="-122"/>
                <a:cs typeface="Calibri" pitchFamily="34" charset="-120"/>
              </a:rPr>
              <a:t>İzle</a:t>
            </a:r>
            <a:endParaRPr lang="tr-TR" sz="1710" dirty="0"/>
          </a:p>
        </p:txBody>
      </p:sp>
      <p:sp>
        <p:nvSpPr>
          <p:cNvPr id="26" name="Text 24"/>
          <p:cNvSpPr txBox="1"/>
          <p:nvPr/>
        </p:nvSpPr>
        <p:spPr>
          <a:xfrm>
            <a:off x="9358655" y="3590681"/>
            <a:ext cx="2083232" cy="1850543"/>
          </a:xfrm>
          <a:prstGeom prst="rect">
            <a:avLst/>
          </a:prstGeom>
          <a:noFill/>
          <a:ln/>
        </p:spPr>
        <p:txBody>
          <a:bodyPr wrap="square" lIns="0" tIns="0" rIns="0" bIns="0" rtlCol="0" anchor="t">
            <a:normAutofit/>
          </a:bodyPr>
          <a:lstStyle/>
          <a:p>
            <a:pPr indent="0" marL="0">
              <a:buNone/>
            </a:pPr>
            <a:r>
              <a:rPr lang="tr-TR" altLang="en-US" sz="1490" dirty="0">
                <a:solidFill>
                  <a:srgbClr val="3A4540"/>
                </a:solidFill>
                <a:latin typeface="Calibri" pitchFamily="34" charset="0"/>
                <a:ea typeface="Calibri" pitchFamily="34" charset="-122"/>
                <a:cs typeface="Calibri" pitchFamily="34" charset="-120"/>
              </a:rPr>
              <a:t>Aynı rota birkaç hafta sonra aynı yükseklik ve benzer saatte uçulur, iki harita karşılaştırılır.</a:t>
            </a:r>
            <a:endParaRPr lang="tr-TR" sz="149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Torres-Sánchez vd. (2015); Yan vd. (2023); DJI Mavic 3M SSS</a:t>
            </a:r>
            <a:endParaRPr lang="tr-T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25</a:t>
            </a:r>
            <a:endParaRPr lang="tr-TR"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7 VE 9</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Uygulama: AR adımları ve karar senaryosu</a:t>
            </a:r>
            <a:endParaRPr lang="tr-TR" sz="27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26</a:t>
            </a:r>
            <a:endParaRPr lang="tr-TR" sz="900" dirty="0"/>
          </a:p>
        </p:txBody>
      </p:sp>
      <p:pic>
        <p:nvPicPr>
          <p:cNvPr id="7" name="Image 0" descr="/root/kozan-akilli-tarim/sunum/build/cache/m4-tr-l07-steps-1a3c89c4-1400-0.jpg">    </p:cNvPr>
          <p:cNvPicPr>
            <a:picLocks noChangeAspect="1"/>
          </p:cNvPicPr>
          <p:nvPr/>
        </p:nvPicPr>
        <p:blipFill>
          <a:blip r:embed="rId1"/>
          <a:stretch>
            <a:fillRect/>
          </a:stretch>
        </p:blipFill>
        <p:spPr>
          <a:xfrm>
            <a:off x="817878" y="2268864"/>
            <a:ext cx="2556785" cy="2300363"/>
          </a:xfrm>
          <a:prstGeom prst="rect">
            <a:avLst/>
          </a:prstGeom>
          <a:effectLst>
            <a:outerShdw sx="100000" sy="100000" kx="0" ky="0" algn="bl" rotWithShape="0" blurRad="76200" dist="25400" dir="5400000">
              <a:srgbClr val="1B2420">
                <a:alpha val="22000"/>
              </a:srgbClr>
            </a:outerShdw>
          </a:effectLst>
        </p:spPr>
      </p:pic>
      <p:sp>
        <p:nvSpPr>
          <p:cNvPr id="8" name="Text 4"/>
          <p:cNvSpPr txBox="1"/>
          <p:nvPr/>
        </p:nvSpPr>
        <p:spPr>
          <a:xfrm>
            <a:off x="548640" y="4629653"/>
            <a:ext cx="3095261"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7: telefon sanal tarlayı nasıl yerleştirir?</a:t>
            </a:r>
            <a:endParaRPr lang="tr-TR" sz="990" dirty="0"/>
          </a:p>
        </p:txBody>
      </p:sp>
      <p:pic>
        <p:nvPicPr>
          <p:cNvPr id="9" name="Image 1" descr="/root/kozan-akilli-tarim/sunum/build/cache/m4-tr-l09-branch-1f53952f-1400-0.jpg">    </p:cNvPr>
          <p:cNvPicPr>
            <a:picLocks noChangeAspect="1"/>
          </p:cNvPicPr>
          <p:nvPr/>
        </p:nvPicPr>
        <p:blipFill>
          <a:blip r:embed="rId2"/>
          <a:stretch>
            <a:fillRect/>
          </a:stretch>
        </p:blipFill>
        <p:spPr>
          <a:xfrm>
            <a:off x="4281311" y="2268864"/>
            <a:ext cx="3448038" cy="2300363"/>
          </a:xfrm>
          <a:prstGeom prst="rect">
            <a:avLst/>
          </a:prstGeom>
          <a:effectLst>
            <a:outerShdw sx="100000" sy="100000" kx="0" ky="0" algn="bl" rotWithShape="0" blurRad="76200" dist="25400" dir="5400000">
              <a:srgbClr val="1B2420">
                <a:alpha val="22000"/>
              </a:srgbClr>
            </a:outerShdw>
          </a:effectLst>
        </p:spPr>
      </p:pic>
      <p:sp>
        <p:nvSpPr>
          <p:cNvPr id="10" name="Text 5"/>
          <p:cNvSpPr txBox="1"/>
          <p:nvPr/>
        </p:nvSpPr>
        <p:spPr>
          <a:xfrm>
            <a:off x="3918221" y="4629653"/>
            <a:ext cx="4174219"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9: Kozan'da sararan portakal ağaçları</a:t>
            </a:r>
            <a:endParaRPr lang="tr-TR" sz="990" dirty="0"/>
          </a:p>
        </p:txBody>
      </p:sp>
      <p:sp>
        <p:nvSpPr>
          <p:cNvPr id="11" name="Text 6"/>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Adım adım: </a:t>
            </a:r>
            <a:r>
              <a:rPr lang="tr-TR" altLang="en-US" sz="1220" dirty="0">
                <a:solidFill>
                  <a:srgbClr val="3A4540"/>
                </a:solidFill>
                <a:latin typeface="Calibri" pitchFamily="34" charset="0"/>
                <a:ea typeface="Calibri" pitchFamily="34" charset="-122"/>
                <a:cs typeface="Calibri" pitchFamily="34" charset="-120"/>
              </a:rPr>
              <a:t>Kamera görüntüsünden çapaya beş adım; dördüncü adım isabet testidir.</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Karar senaryosu: </a:t>
            </a:r>
            <a:r>
              <a:rPr lang="tr-TR" altLang="en-US" sz="1220" dirty="0">
                <a:solidFill>
                  <a:srgbClr val="3A4540"/>
                </a:solidFill>
                <a:latin typeface="Calibri" pitchFamily="34" charset="0"/>
                <a:ea typeface="Calibri" pitchFamily="34" charset="-122"/>
                <a:cs typeface="Calibri" pitchFamily="34" charset="-120"/>
              </a:rPr>
              <a:t>Haziran başı, 30 dekarlık bahçe, sararan ağaçlar. Her kararın sonucu adım adım görülür.</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Yerleştirme (Ders 8): </a:t>
            </a:r>
            <a:r>
              <a:rPr lang="tr-TR" altLang="en-US" sz="1220" dirty="0">
                <a:solidFill>
                  <a:srgbClr val="3A4540"/>
                </a:solidFill>
                <a:latin typeface="Calibri" pitchFamily="34" charset="0"/>
                <a:ea typeface="Calibri" pitchFamily="34" charset="-122"/>
                <a:cs typeface="Calibri" pitchFamily="34" charset="-120"/>
              </a:rPr>
              <a:t>AR uygulamalarını çiftlikte kullanılacağı yere sürükleyin.</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Oturumda: </a:t>
            </a:r>
            <a:r>
              <a:rPr lang="tr-TR" altLang="en-US" sz="1220" dirty="0">
                <a:solidFill>
                  <a:srgbClr val="3A4540"/>
                </a:solidFill>
                <a:latin typeface="Calibri" pitchFamily="34" charset="0"/>
                <a:ea typeface="Calibri" pitchFamily="34" charset="-122"/>
                <a:cs typeface="Calibri" pitchFamily="34" charset="-120"/>
              </a:rPr>
              <a:t>Senaryoyu grupça oynatın, farklı ilk kararları karşılaştırın.</a:t>
            </a:r>
            <a:endParaRPr lang="tr-TR" sz="122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04</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4</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Drone uçuş simülasyonu</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Tarayıcıda çalışan simülatörde dört özel oturum: serbest uçuş, ilaçlama, haritalama ve AR kipinde görev</a:t>
            </a:r>
            <a:endParaRPr lang="tr-TR" sz="1530" dirty="0"/>
          </a:p>
        </p:txBody>
      </p:sp>
      <p:sp>
        <p:nvSpPr>
          <p:cNvPr id="7" name="Shape 4"/>
          <p:cNvSpPr/>
          <p:nvPr/>
        </p:nvSpPr>
        <p:spPr>
          <a:xfrm>
            <a:off x="548640"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10-13</a:t>
            </a:r>
            <a:endParaRPr lang="tr-TR" sz="1040" dirty="0"/>
          </a:p>
        </p:txBody>
      </p:sp>
      <p:sp>
        <p:nvSpPr>
          <p:cNvPr id="9" name="Shape 6"/>
          <p:cNvSpPr/>
          <p:nvPr/>
        </p:nvSpPr>
        <p:spPr>
          <a:xfrm>
            <a:off x="1815998"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815998"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63 dk</a:t>
            </a:r>
            <a:endParaRPr lang="tr-TR" sz="1040" dirty="0"/>
          </a:p>
        </p:txBody>
      </p:sp>
      <p:sp>
        <p:nvSpPr>
          <p:cNvPr id="11" name="Shape 8"/>
          <p:cNvSpPr/>
          <p:nvPr/>
        </p:nvSpPr>
        <p:spPr>
          <a:xfrm>
            <a:off x="2714854"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714854" y="5244839"/>
            <a:ext cx="1305032"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 simülasyon</a:t>
            </a:r>
            <a:endParaRPr lang="tr-TR" sz="1040" dirty="0"/>
          </a:p>
        </p:txBody>
      </p:sp>
      <p:sp>
        <p:nvSpPr>
          <p:cNvPr id="13" name="Shape 10"/>
          <p:cNvSpPr/>
          <p:nvPr/>
        </p:nvSpPr>
        <p:spPr>
          <a:xfrm>
            <a:off x="4129613" y="5244839"/>
            <a:ext cx="211573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4" name="Text 11"/>
          <p:cNvSpPr txBox="1"/>
          <p:nvPr/>
        </p:nvSpPr>
        <p:spPr>
          <a:xfrm>
            <a:off x="4129613" y="5244839"/>
            <a:ext cx="211573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 çıkış değerlendirmesi</a:t>
            </a:r>
            <a:endParaRPr lang="tr-TR" sz="1040" dirty="0"/>
          </a:p>
        </p:txBody>
      </p:sp>
      <p:pic>
        <p:nvPicPr>
          <p:cNvPr id="15" name="Image 1" descr="/root/kozan-akilli-tarim/sunum/build/cache/m4-tr-l13-plan3d-7aa2a2ff-1400-0.03.png">    </p:cNvPr>
          <p:cNvPicPr>
            <a:picLocks noChangeAspect="1"/>
          </p:cNvPicPr>
          <p:nvPr/>
        </p:nvPicPr>
        <p:blipFill>
          <a:blip r:embed="rId2"/>
          <a:stretch>
            <a:fillRect/>
          </a:stretch>
        </p:blipFill>
        <p:spPr>
          <a:xfrm>
            <a:off x="8778327" y="2225603"/>
            <a:ext cx="2605867" cy="2488451"/>
          </a:xfrm>
          <a:prstGeom prst="rect">
            <a:avLst/>
          </a:prstGeom>
        </p:spPr>
      </p:pic>
      <p:sp>
        <p:nvSpPr>
          <p:cNvPr id="16" name="Text 1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27</a:t>
            </a:r>
            <a:endParaRPr lang="tr-TR"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BÖLÜM 4 · DÖRT ÖZEL OTURUM</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Simülasyon şartname m.10 beklentilerini karşılar</a:t>
            </a:r>
            <a:endParaRPr lang="tr-TR" sz="27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743200"/>
                <a:gridCol w="6949440"/>
                <a:gridCol w="1401775"/>
              </a:tblGrid>
              <a:tr h="0">
                <a:tc>
                  <a:txBody>
                    <a:bodyPr/>
                    <a:lstStyle/>
                    <a:p>
                      <a:pPr indent="0" marL="0">
                        <a:buNone/>
                      </a:pPr>
                      <a:r>
                        <a:rPr lang="tr-TR" sz="1490" b="1" dirty="0">
                          <a:solidFill>
                            <a:srgbClr val="FFFFFF"/>
                          </a:solidFill>
                          <a:latin typeface="Calibri" pitchFamily="34" charset="0"/>
                          <a:ea typeface="Calibri" pitchFamily="34" charset="-122"/>
                          <a:cs typeface="Calibri" pitchFamily="34" charset="-120"/>
                        </a:rPr>
                        <a:t>Şartname m.10 beklentisi</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490" b="1" dirty="0">
                          <a:solidFill>
                            <a:srgbClr val="FFFFFF"/>
                          </a:solidFill>
                          <a:latin typeface="Calibri" pitchFamily="34" charset="0"/>
                          <a:ea typeface="Calibri" pitchFamily="34" charset="-122"/>
                          <a:cs typeface="Calibri" pitchFamily="34" charset="-120"/>
                        </a:rPr>
                        <a:t>Simülasyonda</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490" b="1" dirty="0">
                          <a:solidFill>
                            <a:srgbClr val="FFFFFF"/>
                          </a:solidFill>
                          <a:latin typeface="Calibri" pitchFamily="34" charset="0"/>
                          <a:ea typeface="Calibri" pitchFamily="34" charset="-122"/>
                          <a:cs typeface="Calibri" pitchFamily="34" charset="-120"/>
                        </a:rPr>
                        <a:t>Oturum</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tr-TR" sz="1490" b="1" dirty="0">
                          <a:solidFill>
                            <a:srgbClr val="1B2420"/>
                          </a:solidFill>
                          <a:latin typeface="Calibri" pitchFamily="34" charset="0"/>
                          <a:ea typeface="Calibri" pitchFamily="34" charset="-122"/>
                          <a:cs typeface="Calibri" pitchFamily="34" charset="-120"/>
                        </a:rPr>
                        <a:t>Uçuş öncesi planlama</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Brifing: uçuş saatini ve rüzgârı seç, kontrol listesini işaretle. Plan: yükseklik, hız, bindirme, otomatik rota.</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1, 2, 3, 4</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490" b="1" dirty="0">
                          <a:solidFill>
                            <a:srgbClr val="1B2420"/>
                          </a:solidFill>
                          <a:latin typeface="Calibri" pitchFamily="34" charset="0"/>
                          <a:ea typeface="Calibri" pitchFamily="34" charset="-122"/>
                          <a:cs typeface="Calibri" pitchFamily="34" charset="-120"/>
                        </a:rPr>
                        <a:t>Temel uçuş kontrolü</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Kalkış, askıda bekleme, yükseklik değiştirme ve iniş; klavye ya da dokunmatik kumanda.</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1</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490" b="1" dirty="0">
                          <a:solidFill>
                            <a:srgbClr val="1B2420"/>
                          </a:solidFill>
                          <a:latin typeface="Calibri" pitchFamily="34" charset="0"/>
                          <a:ea typeface="Calibri" pitchFamily="34" charset="-122"/>
                          <a:cs typeface="Calibri" pitchFamily="34" charset="-120"/>
                        </a:rPr>
                        <a:t>Rota ve alan seçimi</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Hedef blok, uygulamasız şerit, tarama deseni, hat aralığı; yönü çevir, elle nokta ekle.</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2, 3, 4</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490" b="1" dirty="0">
                          <a:solidFill>
                            <a:srgbClr val="1B2420"/>
                          </a:solidFill>
                          <a:latin typeface="Calibri" pitchFamily="34" charset="0"/>
                          <a:ea typeface="Calibri" pitchFamily="34" charset="-122"/>
                          <a:cs typeface="Calibri" pitchFamily="34" charset="-120"/>
                        </a:rPr>
                        <a:t>Tarımsal veri toplama</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Bindirmeli fotoğraflarla parselin boşluksuz taranması; NDVI haritasından yer kontrolü listesi.</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3</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490" b="1" dirty="0">
                          <a:solidFill>
                            <a:srgbClr val="1B2420"/>
                          </a:solidFill>
                          <a:latin typeface="Calibri" pitchFamily="34" charset="0"/>
                          <a:ea typeface="Calibri" pitchFamily="34" charset="-122"/>
                          <a:cs typeface="Calibri" pitchFamily="34" charset="-120"/>
                        </a:rPr>
                        <a:t>Gerçek senaryo ve karar</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Kozan portakal ve mısır, Larissa pamuk; rüzgâr, rezerv, sürüklenme; puanlı geri bildirim.</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1-4</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490" b="1" dirty="0">
                          <a:solidFill>
                            <a:srgbClr val="1B2420"/>
                          </a:solidFill>
                          <a:latin typeface="Calibri" pitchFamily="34" charset="0"/>
                          <a:ea typeface="Calibri" pitchFamily="34" charset="-122"/>
                          <a:cs typeface="Calibri" pitchFamily="34" charset="-120"/>
                        </a:rPr>
                        <a:t>Web tabanlı çalışma</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Tarayıcıda 2B ve 3B, destekleyen telefonda AR kipi; aynı görev, aynı puanlama.</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490" dirty="0">
                          <a:solidFill>
                            <a:srgbClr val="1B2420"/>
                          </a:solidFill>
                          <a:latin typeface="Calibri" pitchFamily="34" charset="0"/>
                          <a:ea typeface="Calibri" pitchFamily="34" charset="-122"/>
                          <a:cs typeface="Calibri" pitchFamily="34" charset="-120"/>
                        </a:rPr>
                        <a:t>1-4</a:t>
                      </a:r>
                      <a:endParaRPr lang="tr-TR" sz="149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
        <p:nvSpPr>
          <p:cNvPr id="5"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28</a:t>
            </a:r>
            <a:endParaRPr lang="tr-TR"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10 · OTURUM 1</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Uçuş öncesi kontrol ve serbest uçuş</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DJI (2023); SHGM (2026)</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29</a:t>
            </a:r>
            <a:endParaRPr lang="tr-TR" sz="900" dirty="0"/>
          </a:p>
        </p:txBody>
      </p:sp>
      <p:pic>
        <p:nvPicPr>
          <p:cNvPr id="8" name="Image 0" descr="/root/kozan-akilli-tarim/sunum/build/cache/m4-tr-l10-brief-8ad7b8c5-1400-0.jpg">    </p:cNvPr>
          <p:cNvPicPr>
            <a:picLocks noChangeAspect="1"/>
          </p:cNvPicPr>
          <p:nvPr/>
        </p:nvPicPr>
        <p:blipFill>
          <a:blip r:embed="rId1"/>
          <a:stretch>
            <a:fillRect/>
          </a:stretch>
        </p:blipFill>
        <p:spPr>
          <a:xfrm>
            <a:off x="864804" y="2268864"/>
            <a:ext cx="3002411" cy="2771121"/>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548640" y="5100411"/>
            <a:ext cx="3634740"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Brifing: görev alanı (2B)</a:t>
            </a:r>
            <a:endParaRPr lang="tr-TR" sz="990" dirty="0"/>
          </a:p>
        </p:txBody>
      </p:sp>
      <p:pic>
        <p:nvPicPr>
          <p:cNvPr id="10" name="Image 1" descr="/root/kozan-akilli-tarim/sunum/build/cache/m4-tr-l10-fly3d-187d382c-1400-0.jpg">    </p:cNvPr>
          <p:cNvPicPr>
            <a:picLocks noChangeAspect="1"/>
          </p:cNvPicPr>
          <p:nvPr/>
        </p:nvPicPr>
        <p:blipFill>
          <a:blip r:embed="rId2"/>
          <a:stretch>
            <a:fillRect/>
          </a:stretch>
        </p:blipFill>
        <p:spPr>
          <a:xfrm>
            <a:off x="4773864" y="2268864"/>
            <a:ext cx="3002411" cy="2771121"/>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4457700" y="5100411"/>
            <a:ext cx="3634740"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Uçuş: 3B kip</a:t>
            </a:r>
            <a:endParaRPr lang="tr-T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Görev: </a:t>
            </a:r>
            <a:r>
              <a:rPr lang="tr-TR" altLang="en-US" sz="1220" dirty="0">
                <a:solidFill>
                  <a:srgbClr val="3A4540"/>
                </a:solidFill>
                <a:latin typeface="Calibri" pitchFamily="34" charset="0"/>
                <a:ea typeface="Calibri" pitchFamily="34" charset="-122"/>
                <a:cs typeface="Calibri" pitchFamily="34" charset="-120"/>
              </a:rPr>
              <a:t>Kalk, parselin üzerinde tur at, hat ve ağaçtan uzak dur, %25 rezervden önce kalkış noktasına in.</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Alan: </a:t>
            </a:r>
            <a:r>
              <a:rPr lang="tr-TR" altLang="en-US" sz="1220" dirty="0">
                <a:solidFill>
                  <a:srgbClr val="3A4540"/>
                </a:solidFill>
                <a:latin typeface="Calibri" pitchFamily="34" charset="0"/>
                <a:ea typeface="Calibri" pitchFamily="34" charset="-122"/>
                <a:cs typeface="Calibri" pitchFamily="34" charset="-120"/>
              </a:rPr>
              <a:t>120 m × 80 m; kuzeyde ağaç sırası, doğuda elektrik hattı, güneyde kanal.</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Kurallar: </a:t>
            </a:r>
            <a:r>
              <a:rPr lang="tr-TR" altLang="en-US" sz="1220" dirty="0">
                <a:solidFill>
                  <a:srgbClr val="3A4540"/>
                </a:solidFill>
                <a:latin typeface="Calibri" pitchFamily="34" charset="0"/>
                <a:ea typeface="Calibri" pitchFamily="34" charset="-122"/>
                <a:cs typeface="Calibri" pitchFamily="34" charset="-120"/>
              </a:rPr>
              <a:t>En fazla 120 m, rüzgâr 6 m/s, engelle temas ihlaldir.</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Araç: </a:t>
            </a:r>
            <a:r>
              <a:rPr lang="tr-TR" altLang="en-US" sz="1220" dirty="0">
                <a:solidFill>
                  <a:srgbClr val="3A4540"/>
                </a:solidFill>
                <a:latin typeface="Calibri" pitchFamily="34" charset="0"/>
                <a:ea typeface="Calibri" pitchFamily="34" charset="-122"/>
                <a:cs typeface="Calibri" pitchFamily="34" charset="-120"/>
              </a:rPr>
              <a:t>20 L tank, 809 Wh batarya; tank bu oturumda boştur.</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Çıkış: </a:t>
            </a:r>
            <a:r>
              <a:rPr lang="tr-TR" altLang="en-US" sz="1220" dirty="0">
                <a:solidFill>
                  <a:srgbClr val="3A4540"/>
                </a:solidFill>
                <a:latin typeface="Calibri" pitchFamily="34" charset="0"/>
                <a:ea typeface="Calibri" pitchFamily="34" charset="-122"/>
                <a:cs typeface="Calibri" pitchFamily="34" charset="-120"/>
              </a:rPr>
              <a:t>Başka bir pilotun 12 dakikalık uçuş kaydını okuyun.</a:t>
            </a:r>
            <a:endParaRPr lang="tr-TR" sz="122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11 · OTURUM 2</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Kozan'da portakal bahçesinde ilaçlama</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DJI (2023); OECD (2021); Yan vd. (2023); Tarım ve Orman Bakanlığı (2025)</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30</a:t>
            </a:r>
            <a:endParaRPr lang="tr-TR" sz="900" dirty="0"/>
          </a:p>
        </p:txBody>
      </p:sp>
      <p:pic>
        <p:nvPicPr>
          <p:cNvPr id="8" name="Image 0" descr="/root/kozan-akilli-tarim/sunum/build/cache/m4-tr-l11-plan-cb4d2ecf-1400-0.jpg">    </p:cNvPr>
          <p:cNvPicPr>
            <a:picLocks noChangeAspect="1"/>
          </p:cNvPicPr>
          <p:nvPr/>
        </p:nvPicPr>
        <p:blipFill>
          <a:blip r:embed="rId1"/>
          <a:stretch>
            <a:fillRect/>
          </a:stretch>
        </p:blipFill>
        <p:spPr>
          <a:xfrm>
            <a:off x="1155587" y="2268864"/>
            <a:ext cx="3362982" cy="3255445"/>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801453" y="5584735"/>
            <a:ext cx="4071249"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Plan: otomatik rota (2B)</a:t>
            </a:r>
            <a:endParaRPr lang="tr-TR" sz="990" dirty="0"/>
          </a:p>
        </p:txBody>
      </p:sp>
      <p:pic>
        <p:nvPicPr>
          <p:cNvPr id="10" name="Image 1" descr="/root/kozan-akilli-tarim/sunum/build/cache/m4-tr-l11-result-aa7d3f55-1400-0.jpg">    </p:cNvPr>
          <p:cNvPicPr>
            <a:picLocks noChangeAspect="1"/>
          </p:cNvPicPr>
          <p:nvPr/>
        </p:nvPicPr>
        <p:blipFill>
          <a:blip r:embed="rId2"/>
          <a:stretch>
            <a:fillRect/>
          </a:stretch>
        </p:blipFill>
        <p:spPr>
          <a:xfrm>
            <a:off x="5381236" y="2268864"/>
            <a:ext cx="2224177" cy="3255445"/>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5147023" y="5584735"/>
            <a:ext cx="2692604"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Sonuç ekranı ve puan dökümü</a:t>
            </a:r>
            <a:endParaRPr lang="tr-T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Görev: </a:t>
            </a:r>
            <a:r>
              <a:rPr lang="tr-TR" altLang="en-US" sz="1220" dirty="0">
                <a:solidFill>
                  <a:srgbClr val="3A4540"/>
                </a:solidFill>
                <a:latin typeface="Calibri" pitchFamily="34" charset="0"/>
                <a:ea typeface="Calibri" pitchFamily="34" charset="-122"/>
                <a:cs typeface="Calibri" pitchFamily="34" charset="-120"/>
              </a:rPr>
              <a:t>6,1 dekarlık yeşil bloğu ilaçla; kanal tarafındaki şerit ve bahçe dışı ilaçlanmaz.</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Parametreler: </a:t>
            </a:r>
            <a:r>
              <a:rPr lang="tr-TR" altLang="en-US" sz="1220" dirty="0">
                <a:solidFill>
                  <a:srgbClr val="3A4540"/>
                </a:solidFill>
                <a:latin typeface="Calibri" pitchFamily="34" charset="0"/>
                <a:ea typeface="Calibri" pitchFamily="34" charset="-122"/>
                <a:cs typeface="Calibri" pitchFamily="34" charset="-120"/>
              </a:rPr>
              <a:t>Bitki üstü 2-4 m, en fazla 5 m/s, rüzgâr 3 m/s altı, kanala en az 20 m.</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Karar: </a:t>
            </a:r>
            <a:r>
              <a:rPr lang="tr-TR" altLang="en-US" sz="1220" dirty="0">
                <a:solidFill>
                  <a:srgbClr val="3A4540"/>
                </a:solidFill>
                <a:latin typeface="Calibri" pitchFamily="34" charset="0"/>
                <a:ea typeface="Calibri" pitchFamily="34" charset="-122"/>
                <a:cs typeface="Calibri" pitchFamily="34" charset="-120"/>
              </a:rPr>
              <a:t>Uçuş saati sabah, öğle ya da akşam; rüzgâr saate göre değişir.</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Puan: </a:t>
            </a:r>
            <a:r>
              <a:rPr lang="tr-TR" altLang="en-US" sz="1220" dirty="0">
                <a:solidFill>
                  <a:srgbClr val="3A4540"/>
                </a:solidFill>
                <a:latin typeface="Calibri" pitchFamily="34" charset="0"/>
                <a:ea typeface="Calibri" pitchFamily="34" charset="-122"/>
                <a:cs typeface="Calibri" pitchFamily="34" charset="-120"/>
              </a:rPr>
              <a:t>Hedef kapsama, hedef dışı ilaç, yükseklik, hız, rüzgâr ve batarya rezervi.</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Çıkış: </a:t>
            </a:r>
            <a:r>
              <a:rPr lang="tr-TR" altLang="en-US" sz="1220" dirty="0">
                <a:solidFill>
                  <a:srgbClr val="3A4540"/>
                </a:solidFill>
                <a:latin typeface="Calibri" pitchFamily="34" charset="0"/>
                <a:ea typeface="Calibri" pitchFamily="34" charset="-122"/>
                <a:cs typeface="Calibri" pitchFamily="34" charset="-120"/>
              </a:rPr>
              <a:t>Uygulama kaydı formu: 0,61 ha × 60 L/ha = 36,6 L karışım.</a:t>
            </a:r>
            <a:endParaRPr lang="tr-TR" sz="122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12 · OTURUM 3</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Larissa'da pamuk parselini haritalama</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DJI Mavic 3M; Pix4D; Yasa 4036/2012</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31</a:t>
            </a:r>
            <a:endParaRPr lang="tr-TR" sz="900" dirty="0"/>
          </a:p>
        </p:txBody>
      </p:sp>
      <p:pic>
        <p:nvPicPr>
          <p:cNvPr id="8" name="Image 0" descr="/root/kozan-akilli-tarim/sunum/build/cache/m4-tr-l12-plan-e84455b0-1400-0.jpg">    </p:cNvPr>
          <p:cNvPicPr>
            <a:picLocks noChangeAspect="1"/>
          </p:cNvPicPr>
          <p:nvPr/>
        </p:nvPicPr>
        <p:blipFill>
          <a:blip r:embed="rId1"/>
          <a:stretch>
            <a:fillRect/>
          </a:stretch>
        </p:blipFill>
        <p:spPr>
          <a:xfrm>
            <a:off x="1086736" y="2268864"/>
            <a:ext cx="3527159" cy="3255445"/>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715314" y="5584735"/>
            <a:ext cx="4270003"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Plan: tarama deseni (güncel görev alanı)</a:t>
            </a:r>
            <a:endParaRPr lang="tr-TR" sz="990" dirty="0"/>
          </a:p>
        </p:txBody>
      </p:sp>
      <p:pic>
        <p:nvPicPr>
          <p:cNvPr id="10" name="Image 1" descr="/root/kozan-akilli-tarim/sunum/build/cache/m4-tr-l12-result-117260ad-1400-0.jpg">    </p:cNvPr>
          <p:cNvPicPr>
            <a:picLocks noChangeAspect="1"/>
          </p:cNvPicPr>
          <p:nvPr/>
        </p:nvPicPr>
        <p:blipFill>
          <a:blip r:embed="rId2"/>
          <a:stretch>
            <a:fillRect/>
          </a:stretch>
        </p:blipFill>
        <p:spPr>
          <a:xfrm>
            <a:off x="5491548" y="2268864"/>
            <a:ext cx="2202307" cy="3255445"/>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5259638" y="5584735"/>
            <a:ext cx="2666128"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Tamamlanan tarama ve puan dökümü</a:t>
            </a:r>
            <a:endParaRPr lang="tr-T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Görev: </a:t>
            </a:r>
            <a:r>
              <a:rPr lang="tr-TR" altLang="en-US" sz="1220" dirty="0">
                <a:solidFill>
                  <a:srgbClr val="3A4540"/>
                </a:solidFill>
                <a:latin typeface="Calibri" pitchFamily="34" charset="0"/>
                <a:ea typeface="Calibri" pitchFamily="34" charset="-122"/>
                <a:cs typeface="Calibri" pitchFamily="34" charset="-120"/>
              </a:rPr>
              <a:t>Yaklaşık 4,6 ha pamuk parselini gidiş-dönüş hatlarıyla boşluksuz tara.</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Hesap: </a:t>
            </a:r>
            <a:r>
              <a:rPr lang="tr-TR" altLang="en-US" sz="1220" dirty="0">
                <a:solidFill>
                  <a:srgbClr val="3A4540"/>
                </a:solidFill>
                <a:latin typeface="Calibri" pitchFamily="34" charset="0"/>
                <a:ea typeface="Calibri" pitchFamily="34" charset="-122"/>
                <a:cs typeface="Calibri" pitchFamily="34" charset="-120"/>
              </a:rPr>
              <a:t>60 m'de GSD yaklaşık 2,8 cm, görüntü genişliği 72 m; %80 yan bindirmede hat aralığı 14 m.</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Kurallar: </a:t>
            </a:r>
            <a:r>
              <a:rPr lang="tr-TR" altLang="en-US" sz="1220" dirty="0">
                <a:solidFill>
                  <a:srgbClr val="3A4540"/>
                </a:solidFill>
                <a:latin typeface="Calibri" pitchFamily="34" charset="0"/>
                <a:ea typeface="Calibri" pitchFamily="34" charset="-122"/>
                <a:cs typeface="Calibri" pitchFamily="34" charset="-120"/>
              </a:rPr>
              <a:t>En fazla 120 m, rüzgâr 10 m/s altı, %25 rezerv.</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İlaçlama yok: </a:t>
            </a:r>
            <a:r>
              <a:rPr lang="tr-TR" altLang="en-US" sz="1220" dirty="0">
                <a:solidFill>
                  <a:srgbClr val="3A4540"/>
                </a:solidFill>
                <a:latin typeface="Calibri" pitchFamily="34" charset="0"/>
                <a:ea typeface="Calibri" pitchFamily="34" charset="-122"/>
                <a:cs typeface="Calibri" pitchFamily="34" charset="-120"/>
              </a:rPr>
              <a:t>Yunanistan'da hava yoluyla ilaçlama kural olarak yasaktır; drone gözlem aracıdır.</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Çıkış: </a:t>
            </a:r>
            <a:r>
              <a:rPr lang="tr-TR" altLang="en-US" sz="1220" dirty="0">
                <a:solidFill>
                  <a:srgbClr val="3A4540"/>
                </a:solidFill>
                <a:latin typeface="Calibri" pitchFamily="34" charset="0"/>
                <a:ea typeface="Calibri" pitchFamily="34" charset="-122"/>
                <a:cs typeface="Calibri" pitchFamily="34" charset="-120"/>
              </a:rPr>
              <a:t>NDVI haritasında hücreleri boyayın: 0,45 altı yerde kontrol.</a:t>
            </a:r>
            <a:endParaRPr lang="tr-TR" sz="122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13 · OTURUM 4</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AR kipinde noktasal ilaçlama</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DJI (2023); W3C (2025)</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32</a:t>
            </a:r>
            <a:endParaRPr lang="tr-TR" sz="900" dirty="0"/>
          </a:p>
        </p:txBody>
      </p:sp>
      <p:pic>
        <p:nvPicPr>
          <p:cNvPr id="8" name="Image 0" descr="/root/kozan-akilli-tarim/sunum/build/cache/m4-tr-l13-plan3d-7aa2a2ff-1400-0.jpg">    </p:cNvPr>
          <p:cNvPicPr>
            <a:picLocks noChangeAspect="1"/>
          </p:cNvPicPr>
          <p:nvPr/>
        </p:nvPicPr>
        <p:blipFill>
          <a:blip r:embed="rId1"/>
          <a:stretch>
            <a:fillRect/>
          </a:stretch>
        </p:blipFill>
        <p:spPr>
          <a:xfrm>
            <a:off x="1120412" y="2268864"/>
            <a:ext cx="3409050" cy="3255445"/>
          </a:xfrm>
          <a:prstGeom prst="rect">
            <a:avLst/>
          </a:prstGeom>
          <a:effectLst>
            <a:outerShdw sx="100000" sy="100000" kx="0" ky="0" algn="bl" rotWithShape="0" blurRad="76200" dist="25400" dir="5400000">
              <a:srgbClr val="1B2420">
                <a:alpha val="22000"/>
              </a:srgbClr>
            </a:outerShdw>
          </a:effectLst>
        </p:spPr>
      </p:pic>
      <p:sp>
        <p:nvSpPr>
          <p:cNvPr id="9" name="Text 5"/>
          <p:cNvSpPr txBox="1"/>
          <p:nvPr/>
        </p:nvSpPr>
        <p:spPr>
          <a:xfrm>
            <a:off x="761427" y="5584735"/>
            <a:ext cx="4127020"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Plan: 3B kip (güncel görev alanı)</a:t>
            </a:r>
            <a:endParaRPr lang="tr-TR" sz="990" dirty="0"/>
          </a:p>
        </p:txBody>
      </p:sp>
      <p:pic>
        <p:nvPicPr>
          <p:cNvPr id="10" name="Image 1" descr="/root/kozan-akilli-tarim/sunum/build/cache/m4-tr-l13-result-1cb68b5c-1400-0.jpg">    </p:cNvPr>
          <p:cNvPicPr>
            <a:picLocks noChangeAspect="1"/>
          </p:cNvPicPr>
          <p:nvPr/>
        </p:nvPicPr>
        <p:blipFill>
          <a:blip r:embed="rId2"/>
          <a:stretch>
            <a:fillRect/>
          </a:stretch>
        </p:blipFill>
        <p:spPr>
          <a:xfrm>
            <a:off x="5399093" y="2268864"/>
            <a:ext cx="2244235" cy="3255445"/>
          </a:xfrm>
          <a:prstGeom prst="rect">
            <a:avLst/>
          </a:prstGeom>
          <a:effectLst>
            <a:outerShdw sx="100000" sy="100000" kx="0" ky="0" algn="bl" rotWithShape="0" blurRad="76200" dist="25400" dir="5400000">
              <a:srgbClr val="1B2420">
                <a:alpha val="22000"/>
              </a:srgbClr>
            </a:outerShdw>
          </a:effectLst>
        </p:spPr>
      </p:pic>
      <p:sp>
        <p:nvSpPr>
          <p:cNvPr id="11" name="Text 6"/>
          <p:cNvSpPr txBox="1"/>
          <p:nvPr/>
        </p:nvSpPr>
        <p:spPr>
          <a:xfrm>
            <a:off x="5162767" y="5584735"/>
            <a:ext cx="2716886" cy="211491"/>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Sonuç: iki bölge, puan dökümü</a:t>
            </a:r>
            <a:endParaRPr lang="tr-TR" sz="990" dirty="0"/>
          </a:p>
        </p:txBody>
      </p:sp>
      <p:sp>
        <p:nvSpPr>
          <p:cNvPr id="12" name="Text 7"/>
          <p:cNvSpPr txBox="1"/>
          <p:nvPr/>
        </p:nvSpPr>
        <p:spPr>
          <a:xfrm>
            <a:off x="8366760" y="2268864"/>
            <a:ext cx="3276295" cy="3391403"/>
          </a:xfrm>
          <a:prstGeom prst="rect">
            <a:avLst/>
          </a:prstGeom>
          <a:noFill/>
          <a:ln/>
        </p:spPr>
        <p:txBody>
          <a:bodyPr wrap="square" lIns="0" tIns="0" rIns="0" bIns="0" rtlCol="0" anchor="t">
            <a:normAutofit/>
          </a:bodyPr>
          <a:lstStyle/>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Görev: </a:t>
            </a:r>
            <a:r>
              <a:rPr lang="tr-TR" altLang="en-US" sz="1220" dirty="0">
                <a:solidFill>
                  <a:srgbClr val="3A4540"/>
                </a:solidFill>
                <a:latin typeface="Calibri" pitchFamily="34" charset="0"/>
                <a:ea typeface="Calibri" pitchFamily="34" charset="-122"/>
                <a:cs typeface="Calibri" pitchFamily="34" charset="-120"/>
              </a:rPr>
              <a:t>Kozan'da 100 m × 70 m mısır tarlasında iki yeşil bölgeyi ilaçla; aradaki mısır ve kanal ilaçlanmaz.</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Araç: </a:t>
            </a:r>
            <a:r>
              <a:rPr lang="tr-TR" altLang="en-US" sz="1220" dirty="0">
                <a:solidFill>
                  <a:srgbClr val="3A4540"/>
                </a:solidFill>
                <a:latin typeface="Calibri" pitchFamily="34" charset="0"/>
                <a:ea typeface="Calibri" pitchFamily="34" charset="-122"/>
                <a:cs typeface="Calibri" pitchFamily="34" charset="-120"/>
              </a:rPr>
              <a:t>40 L tank, 1.567 Wh batarya, 7 m püskürtme genişliği.</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Sınırlar: </a:t>
            </a:r>
            <a:r>
              <a:rPr lang="tr-TR" altLang="en-US" sz="1220" dirty="0">
                <a:solidFill>
                  <a:srgbClr val="3A4540"/>
                </a:solidFill>
                <a:latin typeface="Calibri" pitchFamily="34" charset="0"/>
                <a:ea typeface="Calibri" pitchFamily="34" charset="-122"/>
                <a:cs typeface="Calibri" pitchFamily="34" charset="-120"/>
              </a:rPr>
              <a:t>Bitki üstü 2-4 m, en fazla 6 m/s, rüzgâr 3 m/s altı, %25 rezerv.</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İpucu: </a:t>
            </a:r>
            <a:r>
              <a:rPr lang="tr-TR" altLang="en-US" sz="1220" dirty="0">
                <a:solidFill>
                  <a:srgbClr val="3A4540"/>
                </a:solidFill>
                <a:latin typeface="Calibri" pitchFamily="34" charset="0"/>
                <a:ea typeface="Calibri" pitchFamily="34" charset="-122"/>
                <a:cs typeface="Calibri" pitchFamily="34" charset="-120"/>
              </a:rPr>
              <a:t>Bir bölgeden ötekine geçerken püskürtmeyi kapat.</a:t>
            </a:r>
            <a:endParaRPr lang="tr-TR" sz="1220" dirty="0"/>
          </a:p>
          <a:p>
            <a:pPr marL="203200" indent="-203200">
              <a:spcAft>
                <a:spcPts val="578"/>
              </a:spcAft>
              <a:buSzPct val="100000"/>
              <a:buChar char="•"/>
            </a:pPr>
            <a:r>
              <a:rPr lang="tr-TR" altLang="en-US" sz="1220" b="1" dirty="0">
                <a:solidFill>
                  <a:srgbClr val="16602D"/>
                </a:solidFill>
                <a:latin typeface="Calibri" pitchFamily="34" charset="0"/>
                <a:ea typeface="Calibri" pitchFamily="34" charset="-122"/>
                <a:cs typeface="Calibri" pitchFamily="34" charset="-120"/>
              </a:rPr>
              <a:t>Kip: </a:t>
            </a:r>
            <a:r>
              <a:rPr lang="tr-TR" altLang="en-US" sz="1220" dirty="0">
                <a:solidFill>
                  <a:srgbClr val="3A4540"/>
                </a:solidFill>
                <a:latin typeface="Calibri" pitchFamily="34" charset="0"/>
                <a:ea typeface="Calibri" pitchFamily="34" charset="-122"/>
                <a:cs typeface="Calibri" pitchFamily="34" charset="-120"/>
              </a:rPr>
              <a:t>AR açılmazsa aynı görev 3B ya da 2B kipte, aynı puanlamayla.</a:t>
            </a:r>
            <a:endParaRPr lang="tr-TR" sz="122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13 · CİHAZ GEREKSİNİMİ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AR kipini açmak: beş adım</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W3C (2025); caniuse.com (Ağustos 2026); Google ARCore</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33</a:t>
            </a:r>
            <a:endParaRPr lang="tr-TR" sz="900" dirty="0"/>
          </a:p>
        </p:txBody>
      </p:sp>
      <p:sp>
        <p:nvSpPr>
          <p:cNvPr id="8" name="Shape 5"/>
          <p:cNvSpPr/>
          <p:nvPr/>
        </p:nvSpPr>
        <p:spPr>
          <a:xfrm>
            <a:off x="586818" y="2299077"/>
            <a:ext cx="362555" cy="362555"/>
          </a:xfrm>
          <a:prstGeom prst="ellipse">
            <a:avLst/>
          </a:prstGeom>
          <a:solidFill>
            <a:srgbClr val="1F7A3A"/>
          </a:solidFill>
          <a:ln w="12700">
            <a:solidFill>
              <a:srgbClr val="1F7A3A"/>
            </a:solidFill>
            <a:prstDash val="solid"/>
          </a:ln>
        </p:spPr>
      </p:sp>
      <p:sp>
        <p:nvSpPr>
          <p:cNvPr id="9" name="Text 6"/>
          <p:cNvSpPr txBox="1"/>
          <p:nvPr/>
        </p:nvSpPr>
        <p:spPr>
          <a:xfrm>
            <a:off x="586818" y="2299077"/>
            <a:ext cx="362555" cy="362555"/>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1</a:t>
            </a:r>
            <a:endParaRPr lang="tr-TR" sz="1240" dirty="0"/>
          </a:p>
        </p:txBody>
      </p:sp>
      <p:sp>
        <p:nvSpPr>
          <p:cNvPr id="10" name="Text 7"/>
          <p:cNvSpPr txBox="1"/>
          <p:nvPr/>
        </p:nvSpPr>
        <p:spPr>
          <a:xfrm>
            <a:off x="1188720" y="2208438"/>
            <a:ext cx="6949440" cy="528727"/>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Cihaz  </a:t>
            </a:r>
            <a:r>
              <a:rPr lang="tr-TR" altLang="en-US" sz="1260" dirty="0">
                <a:solidFill>
                  <a:srgbClr val="3A4540"/>
                </a:solidFill>
                <a:latin typeface="Calibri" pitchFamily="34" charset="0"/>
                <a:ea typeface="Calibri" pitchFamily="34" charset="-122"/>
                <a:cs typeface="Calibri" pitchFamily="34" charset="-120"/>
              </a:rPr>
              <a:t>WebXR destekli tarayıcı: ARCore sertifikalı Android telefonda Chrome ya da Samsung Internet. iPhone'daki Safari AR kipini desteklemez.</a:t>
            </a:r>
            <a:endParaRPr lang="tr-TR" sz="1260" dirty="0"/>
          </a:p>
        </p:txBody>
      </p:sp>
      <p:sp>
        <p:nvSpPr>
          <p:cNvPr id="11" name="Shape 8"/>
          <p:cNvSpPr/>
          <p:nvPr/>
        </p:nvSpPr>
        <p:spPr>
          <a:xfrm>
            <a:off x="586818" y="2888230"/>
            <a:ext cx="362555" cy="362555"/>
          </a:xfrm>
          <a:prstGeom prst="ellipse">
            <a:avLst/>
          </a:prstGeom>
          <a:solidFill>
            <a:srgbClr val="1F7A3A"/>
          </a:solidFill>
          <a:ln w="12700">
            <a:solidFill>
              <a:srgbClr val="1F7A3A"/>
            </a:solidFill>
            <a:prstDash val="solid"/>
          </a:ln>
        </p:spPr>
      </p:sp>
      <p:sp>
        <p:nvSpPr>
          <p:cNvPr id="12" name="Text 9"/>
          <p:cNvSpPr txBox="1"/>
          <p:nvPr/>
        </p:nvSpPr>
        <p:spPr>
          <a:xfrm>
            <a:off x="586818" y="2888230"/>
            <a:ext cx="362555" cy="362555"/>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2</a:t>
            </a:r>
            <a:endParaRPr lang="tr-TR" sz="1240" dirty="0"/>
          </a:p>
        </p:txBody>
      </p:sp>
      <p:sp>
        <p:nvSpPr>
          <p:cNvPr id="13" name="Text 10"/>
          <p:cNvSpPr txBox="1"/>
          <p:nvPr/>
        </p:nvSpPr>
        <p:spPr>
          <a:xfrm>
            <a:off x="1188720" y="2797591"/>
            <a:ext cx="6949440" cy="528727"/>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Yer  </a:t>
            </a:r>
            <a:r>
              <a:rPr lang="tr-TR" altLang="en-US" sz="1260" dirty="0">
                <a:solidFill>
                  <a:srgbClr val="3A4540"/>
                </a:solidFill>
                <a:latin typeface="Calibri" pitchFamily="34" charset="0"/>
                <a:ea typeface="Calibri" pitchFamily="34" charset="-122"/>
                <a:cs typeface="Calibri" pitchFamily="34" charset="-120"/>
              </a:rPr>
              <a:t>İyi aydınlatılmış, desenli, düz yüzey: ahşap masa, halı, parke. Parlak ve tek renk yüzey zorlar.</a:t>
            </a:r>
            <a:endParaRPr lang="tr-TR" sz="1260" dirty="0"/>
          </a:p>
        </p:txBody>
      </p:sp>
      <p:sp>
        <p:nvSpPr>
          <p:cNvPr id="14" name="Shape 11"/>
          <p:cNvSpPr/>
          <p:nvPr/>
        </p:nvSpPr>
        <p:spPr>
          <a:xfrm>
            <a:off x="586818" y="3477382"/>
            <a:ext cx="362555" cy="362555"/>
          </a:xfrm>
          <a:prstGeom prst="ellipse">
            <a:avLst/>
          </a:prstGeom>
          <a:solidFill>
            <a:srgbClr val="1F7A3A"/>
          </a:solidFill>
          <a:ln w="12700">
            <a:solidFill>
              <a:srgbClr val="1F7A3A"/>
            </a:solidFill>
            <a:prstDash val="solid"/>
          </a:ln>
        </p:spPr>
      </p:sp>
      <p:sp>
        <p:nvSpPr>
          <p:cNvPr id="15" name="Text 12"/>
          <p:cNvSpPr txBox="1"/>
          <p:nvPr/>
        </p:nvSpPr>
        <p:spPr>
          <a:xfrm>
            <a:off x="586818" y="3477382"/>
            <a:ext cx="362555" cy="362555"/>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3</a:t>
            </a:r>
            <a:endParaRPr lang="tr-TR" sz="1240" dirty="0"/>
          </a:p>
        </p:txBody>
      </p:sp>
      <p:sp>
        <p:nvSpPr>
          <p:cNvPr id="16" name="Text 13"/>
          <p:cNvSpPr txBox="1"/>
          <p:nvPr/>
        </p:nvSpPr>
        <p:spPr>
          <a:xfrm>
            <a:off x="1188720" y="3386743"/>
            <a:ext cx="6949440" cy="528727"/>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Tarama  </a:t>
            </a:r>
            <a:r>
              <a:rPr lang="tr-TR" altLang="en-US" sz="1260" dirty="0">
                <a:solidFill>
                  <a:srgbClr val="3A4540"/>
                </a:solidFill>
                <a:latin typeface="Calibri" pitchFamily="34" charset="0"/>
                <a:ea typeface="Calibri" pitchFamily="34" charset="-122"/>
                <a:cs typeface="Calibri" pitchFamily="34" charset="-120"/>
              </a:rPr>
              <a:t>AR kipini seçin, kamera iznini verin, telefonu yüzeyde yavaşça gezdirin.</a:t>
            </a:r>
            <a:endParaRPr lang="tr-TR" sz="1260" dirty="0"/>
          </a:p>
        </p:txBody>
      </p:sp>
      <p:sp>
        <p:nvSpPr>
          <p:cNvPr id="17" name="Shape 14"/>
          <p:cNvSpPr/>
          <p:nvPr/>
        </p:nvSpPr>
        <p:spPr>
          <a:xfrm>
            <a:off x="586818" y="4066534"/>
            <a:ext cx="362555" cy="362555"/>
          </a:xfrm>
          <a:prstGeom prst="ellipse">
            <a:avLst/>
          </a:prstGeom>
          <a:solidFill>
            <a:srgbClr val="1F7A3A"/>
          </a:solidFill>
          <a:ln w="12700">
            <a:solidFill>
              <a:srgbClr val="1F7A3A"/>
            </a:solidFill>
            <a:prstDash val="solid"/>
          </a:ln>
        </p:spPr>
      </p:sp>
      <p:sp>
        <p:nvSpPr>
          <p:cNvPr id="18" name="Text 15"/>
          <p:cNvSpPr txBox="1"/>
          <p:nvPr/>
        </p:nvSpPr>
        <p:spPr>
          <a:xfrm>
            <a:off x="586818" y="4066534"/>
            <a:ext cx="362555" cy="362555"/>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4</a:t>
            </a:r>
            <a:endParaRPr lang="tr-TR" sz="1240" dirty="0"/>
          </a:p>
        </p:txBody>
      </p:sp>
      <p:sp>
        <p:nvSpPr>
          <p:cNvPr id="19" name="Text 16"/>
          <p:cNvSpPr txBox="1"/>
          <p:nvPr/>
        </p:nvSpPr>
        <p:spPr>
          <a:xfrm>
            <a:off x="1188720" y="3975896"/>
            <a:ext cx="6949440" cy="528727"/>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Yerleştirme  </a:t>
            </a:r>
            <a:r>
              <a:rPr lang="tr-TR" altLang="en-US" sz="1260" dirty="0">
                <a:solidFill>
                  <a:srgbClr val="3A4540"/>
                </a:solidFill>
                <a:latin typeface="Calibri" pitchFamily="34" charset="0"/>
                <a:ea typeface="Calibri" pitchFamily="34" charset="-122"/>
                <a:cs typeface="Calibri" pitchFamily="34" charset="-120"/>
              </a:rPr>
              <a:t>Beliren işarete dokunun; sanal tarla o noktaya sabitlenir.</a:t>
            </a:r>
            <a:endParaRPr lang="tr-TR" sz="1260" dirty="0"/>
          </a:p>
        </p:txBody>
      </p:sp>
      <p:sp>
        <p:nvSpPr>
          <p:cNvPr id="20" name="Shape 17"/>
          <p:cNvSpPr/>
          <p:nvPr/>
        </p:nvSpPr>
        <p:spPr>
          <a:xfrm>
            <a:off x="586818" y="4655687"/>
            <a:ext cx="362555" cy="362555"/>
          </a:xfrm>
          <a:prstGeom prst="ellipse">
            <a:avLst/>
          </a:prstGeom>
          <a:solidFill>
            <a:srgbClr val="1F7A3A"/>
          </a:solidFill>
          <a:ln w="12700">
            <a:solidFill>
              <a:srgbClr val="1F7A3A"/>
            </a:solidFill>
            <a:prstDash val="solid"/>
          </a:ln>
        </p:spPr>
      </p:sp>
      <p:sp>
        <p:nvSpPr>
          <p:cNvPr id="21" name="Text 18"/>
          <p:cNvSpPr txBox="1"/>
          <p:nvPr/>
        </p:nvSpPr>
        <p:spPr>
          <a:xfrm>
            <a:off x="586818" y="4655687"/>
            <a:ext cx="362555" cy="362555"/>
          </a:xfrm>
          <a:prstGeom prst="rect">
            <a:avLst/>
          </a:prstGeom>
          <a:noFill/>
          <a:ln/>
        </p:spPr>
        <p:txBody>
          <a:bodyPr wrap="square" lIns="0" tIns="0" rIns="0" bIns="0" rtlCol="0" anchor="ctr"/>
          <a:lstStyle/>
          <a:p>
            <a:pPr algn="ctr" indent="0" marL="0">
              <a:buNone/>
            </a:pPr>
            <a:r>
              <a:rPr lang="tr-TR" altLang="en-US" sz="1240" b="1" dirty="0">
                <a:solidFill>
                  <a:srgbClr val="FFFFFF"/>
                </a:solidFill>
                <a:latin typeface="Calibri" pitchFamily="34" charset="0"/>
                <a:ea typeface="Calibri" pitchFamily="34" charset="-122"/>
                <a:cs typeface="Calibri" pitchFamily="34" charset="-120"/>
              </a:rPr>
              <a:t>5</a:t>
            </a:r>
            <a:endParaRPr lang="tr-TR" sz="1240" dirty="0"/>
          </a:p>
        </p:txBody>
      </p:sp>
      <p:sp>
        <p:nvSpPr>
          <p:cNvPr id="22" name="Text 19"/>
          <p:cNvSpPr txBox="1"/>
          <p:nvPr/>
        </p:nvSpPr>
        <p:spPr>
          <a:xfrm>
            <a:off x="1188720" y="4565048"/>
            <a:ext cx="6949440" cy="528727"/>
          </a:xfrm>
          <a:prstGeom prst="rect">
            <a:avLst/>
          </a:prstGeom>
          <a:noFill/>
          <a:ln/>
        </p:spPr>
        <p:txBody>
          <a:bodyPr wrap="square" lIns="0" tIns="0" rIns="0" bIns="0" rtlCol="0" anchor="ctr"/>
          <a:lstStyle/>
          <a:p>
            <a:pPr indent="0" marL="0">
              <a:buNone/>
            </a:pPr>
            <a:r>
              <a:rPr lang="tr-TR" altLang="en-US" sz="1260" b="1" dirty="0">
                <a:solidFill>
                  <a:srgbClr val="1B2420"/>
                </a:solidFill>
                <a:latin typeface="Calibri" pitchFamily="34" charset="0"/>
                <a:ea typeface="Calibri" pitchFamily="34" charset="-122"/>
                <a:cs typeface="Calibri" pitchFamily="34" charset="-120"/>
              </a:rPr>
              <a:t>Güvenlik  </a:t>
            </a:r>
            <a:r>
              <a:rPr lang="tr-TR" altLang="en-US" sz="1260" dirty="0">
                <a:solidFill>
                  <a:srgbClr val="3A4540"/>
                </a:solidFill>
                <a:latin typeface="Calibri" pitchFamily="34" charset="0"/>
                <a:ea typeface="Calibri" pitchFamily="34" charset="-122"/>
                <a:cs typeface="Calibri" pitchFamily="34" charset="-120"/>
              </a:rPr>
              <a:t>Ekrana bakarken yürümeyin; en rahatı oturarak oynamaktır.</a:t>
            </a:r>
            <a:endParaRPr lang="tr-TR" sz="1260" dirty="0"/>
          </a:p>
        </p:txBody>
      </p:sp>
      <p:sp>
        <p:nvSpPr>
          <p:cNvPr id="23" name="Shape 20"/>
          <p:cNvSpPr/>
          <p:nvPr/>
        </p:nvSpPr>
        <p:spPr>
          <a:xfrm>
            <a:off x="548640" y="5214626"/>
            <a:ext cx="7589520" cy="543833"/>
          </a:xfrm>
          <a:prstGeom prst="roundRect">
            <a:avLst>
              <a:gd name="adj" fmla="val 16814"/>
            </a:avLst>
          </a:prstGeom>
          <a:solidFill>
            <a:srgbClr val="FBF1DC"/>
          </a:solidFill>
          <a:ln w="12700">
            <a:solidFill>
              <a:srgbClr val="FBF1DC"/>
            </a:solidFill>
            <a:prstDash val="solid"/>
          </a:ln>
        </p:spPr>
      </p:sp>
      <p:sp>
        <p:nvSpPr>
          <p:cNvPr id="24" name="Text 21"/>
          <p:cNvSpPr txBox="1"/>
          <p:nvPr/>
        </p:nvSpPr>
        <p:spPr>
          <a:xfrm>
            <a:off x="777240" y="5214626"/>
            <a:ext cx="7132320" cy="543833"/>
          </a:xfrm>
          <a:prstGeom prst="rect">
            <a:avLst/>
          </a:prstGeom>
          <a:noFill/>
          <a:ln/>
        </p:spPr>
        <p:txBody>
          <a:bodyPr wrap="square" lIns="0" tIns="0" rIns="0" bIns="0" rtlCol="0" anchor="ctr"/>
          <a:lstStyle/>
          <a:p>
            <a:pPr indent="0" marL="0">
              <a:buNone/>
            </a:pPr>
            <a:r>
              <a:rPr lang="tr-TR" altLang="en-US" sz="1260" b="1" dirty="0">
                <a:solidFill>
                  <a:srgbClr val="854D0E"/>
                </a:solidFill>
                <a:latin typeface="Calibri" pitchFamily="34" charset="0"/>
                <a:ea typeface="Calibri" pitchFamily="34" charset="-122"/>
                <a:cs typeface="Calibri" pitchFamily="34" charset="-120"/>
              </a:rPr>
              <a:t>AR açılmazsa: </a:t>
            </a:r>
            <a:r>
              <a:rPr lang="tr-TR" altLang="en-US" sz="1260" dirty="0">
                <a:solidFill>
                  <a:srgbClr val="1B2420"/>
                </a:solidFill>
                <a:latin typeface="Calibri" pitchFamily="34" charset="0"/>
                <a:ea typeface="Calibri" pitchFamily="34" charset="-122"/>
                <a:cs typeface="Calibri" pitchFamily="34" charset="-120"/>
              </a:rPr>
              <a:t>Görev 3B ve 2B kipte aynı kurallarla çalışır ve aynı biçimde puanlanır; AR yalnız görüş açısını değiştirir.</a:t>
            </a:r>
            <a:endParaRPr lang="tr-TR" sz="1260" dirty="0"/>
          </a:p>
        </p:txBody>
      </p:sp>
      <p:sp>
        <p:nvSpPr>
          <p:cNvPr id="25" name="Shape 22"/>
          <p:cNvSpPr/>
          <p:nvPr/>
        </p:nvSpPr>
        <p:spPr>
          <a:xfrm>
            <a:off x="8544208" y="2102693"/>
            <a:ext cx="2705656" cy="3542468"/>
          </a:xfrm>
          <a:prstGeom prst="roundRect">
            <a:avLst>
              <a:gd name="adj" fmla="val 9463"/>
            </a:avLst>
          </a:prstGeom>
          <a:solidFill>
            <a:srgbClr val="1B2420"/>
          </a:solidFill>
          <a:ln w="12700">
            <a:solidFill>
              <a:srgbClr val="1B2420"/>
            </a:solidFill>
            <a:prstDash val="solid"/>
          </a:ln>
          <a:effectLst>
            <a:outerShdw sx="100000" sy="100000" kx="0" ky="0" algn="bl" rotWithShape="0" blurRad="76200" dist="25400" dir="5400000">
              <a:srgbClr val="1B2420">
                <a:alpha val="30000"/>
              </a:srgbClr>
            </a:outerShdw>
          </a:effectLst>
        </p:spPr>
      </p:sp>
      <p:pic>
        <p:nvPicPr>
          <p:cNvPr id="26" name="Image 0" descr="/root/kozan-akilli-tarim/sunum/build/cache/m4-tr-l13-mob-60948147-900-0.06-0_0_1_0.8.png">    </p:cNvPr>
          <p:cNvPicPr>
            <a:picLocks noChangeAspect="1"/>
          </p:cNvPicPr>
          <p:nvPr/>
        </p:nvPicPr>
        <p:blipFill>
          <a:blip r:embed="rId1"/>
          <a:stretch>
            <a:fillRect/>
          </a:stretch>
        </p:blipFill>
        <p:spPr>
          <a:xfrm>
            <a:off x="8870195" y="2193332"/>
            <a:ext cx="2053680" cy="3361190"/>
          </a:xfrm>
          <a:prstGeom prst="rect">
            <a:avLst/>
          </a:prstGeom>
        </p:spPr>
      </p:pic>
      <p:sp>
        <p:nvSpPr>
          <p:cNvPr id="27" name="Text 23"/>
          <p:cNvSpPr txBox="1"/>
          <p:nvPr/>
        </p:nvSpPr>
        <p:spPr>
          <a:xfrm>
            <a:off x="8105296" y="5705587"/>
            <a:ext cx="3583480" cy="226597"/>
          </a:xfrm>
          <a:prstGeom prst="rect">
            <a:avLst/>
          </a:prstGeom>
          <a:noFill/>
          <a:ln/>
        </p:spPr>
        <p:txBody>
          <a:bodyPr wrap="square" lIns="0" tIns="0" rIns="0" bIns="0" rtlCol="0" anchor="t"/>
          <a:lstStyle/>
          <a:p>
            <a:pPr algn="ctr" indent="0" marL="0">
              <a:buNone/>
            </a:pPr>
            <a:r>
              <a:rPr lang="tr-TR" altLang="en-US" sz="990" i="1" dirty="0">
                <a:solidFill>
                  <a:srgbClr val="5A6862"/>
                </a:solidFill>
                <a:latin typeface="Calibri" pitchFamily="34" charset="0"/>
                <a:ea typeface="Calibri" pitchFamily="34" charset="-122"/>
                <a:cs typeface="Calibri" pitchFamily="34" charset="-120"/>
              </a:rPr>
              <a:t>Telefonda simülasyon, 3B kip</a:t>
            </a:r>
            <a:endParaRPr lang="tr-TR" sz="99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BÖLGE ÖRNEKLERİ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Kozan ve Larissa: aynı teknoloji, farklı kullanım</a:t>
            </a:r>
            <a:endParaRPr lang="tr-T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TÜİK MEDAS (2025); TÜRKPATENT (2020); He vd. (2024); Avrupa Komisyonu, Cotton; Pix4D</a:t>
            </a:r>
            <a:endParaRPr lang="tr-T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34</a:t>
            </a:r>
            <a:endParaRPr lang="tr-TR" sz="900" dirty="0"/>
          </a:p>
        </p:txBody>
      </p:sp>
      <p:sp>
        <p:nvSpPr>
          <p:cNvPr id="8" name="Shape 5"/>
          <p:cNvSpPr/>
          <p:nvPr/>
        </p:nvSpPr>
        <p:spPr>
          <a:xfrm>
            <a:off x="548640" y="2231098"/>
            <a:ext cx="5364328" cy="3429169"/>
          </a:xfrm>
          <a:prstGeom prst="roundRect">
            <a:avLst>
              <a:gd name="adj" fmla="val 3200"/>
            </a:avLst>
          </a:prstGeom>
          <a:solidFill>
            <a:srgbClr val="FFFFFF"/>
          </a:solidFill>
          <a:ln w="9525">
            <a:solidFill>
              <a:srgbClr val="DFE6DC"/>
            </a:solidFill>
            <a:prstDash val="solid"/>
          </a:ln>
          <a:effectLst>
            <a:outerShdw sx="100000" sy="100000" kx="0" ky="0" algn="bl" rotWithShape="0" blurRad="76200" dist="25400" dir="5400000">
              <a:srgbClr val="1B2420">
                <a:alpha val="10000"/>
              </a:srgbClr>
            </a:outerShdw>
          </a:effectLst>
        </p:spPr>
      </p:sp>
      <p:sp>
        <p:nvSpPr>
          <p:cNvPr id="9" name="Shape 6"/>
          <p:cNvSpPr/>
          <p:nvPr/>
        </p:nvSpPr>
        <p:spPr>
          <a:xfrm>
            <a:off x="548640" y="2231098"/>
            <a:ext cx="5364328" cy="1072560"/>
          </a:xfrm>
          <a:prstGeom prst="roundRect">
            <a:avLst>
              <a:gd name="adj" fmla="val 10230"/>
            </a:avLst>
          </a:prstGeom>
          <a:solidFill>
            <a:srgbClr val="FBF1DC"/>
          </a:solidFill>
          <a:ln w="12700">
            <a:solidFill>
              <a:srgbClr val="FBF1DC"/>
            </a:solidFill>
            <a:prstDash val="solid"/>
          </a:ln>
        </p:spPr>
      </p:sp>
      <p:sp>
        <p:nvSpPr>
          <p:cNvPr id="10" name="Text 7"/>
          <p:cNvSpPr txBox="1"/>
          <p:nvPr/>
        </p:nvSpPr>
        <p:spPr>
          <a:xfrm>
            <a:off x="822960" y="2351950"/>
            <a:ext cx="4815688" cy="211491"/>
          </a:xfrm>
          <a:prstGeom prst="rect">
            <a:avLst/>
          </a:prstGeom>
          <a:noFill/>
          <a:ln/>
        </p:spPr>
        <p:txBody>
          <a:bodyPr wrap="square" lIns="0" tIns="0" rIns="0" bIns="0" rtlCol="0" anchor="t"/>
          <a:lstStyle/>
          <a:p>
            <a:pPr indent="0" marL="0">
              <a:buNone/>
            </a:pPr>
            <a:r>
              <a:rPr lang="tr-TR" altLang="en-US" sz="1080" b="1" spc="200" kern="0" dirty="0">
                <a:solidFill>
                  <a:srgbClr val="854D0E"/>
                </a:solidFill>
                <a:latin typeface="Calibri" pitchFamily="34" charset="0"/>
                <a:ea typeface="Calibri" pitchFamily="34" charset="-122"/>
                <a:cs typeface="Calibri" pitchFamily="34" charset="-120"/>
              </a:rPr>
              <a:t>KOZAN · PORTAKAL BAHÇESİ</a:t>
            </a:r>
            <a:endParaRPr lang="tr-TR" sz="1080" dirty="0"/>
          </a:p>
        </p:txBody>
      </p:sp>
      <p:sp>
        <p:nvSpPr>
          <p:cNvPr id="11" name="Text 8"/>
          <p:cNvSpPr txBox="1"/>
          <p:nvPr/>
        </p:nvSpPr>
        <p:spPr>
          <a:xfrm>
            <a:off x="822960" y="2563440"/>
            <a:ext cx="2377440" cy="604259"/>
          </a:xfrm>
          <a:prstGeom prst="rect">
            <a:avLst/>
          </a:prstGeom>
          <a:noFill/>
          <a:ln/>
        </p:spPr>
        <p:txBody>
          <a:bodyPr wrap="square" lIns="0" tIns="0" rIns="0" bIns="0" rtlCol="0" anchor="ctr"/>
          <a:lstStyle/>
          <a:p>
            <a:pPr indent="0" marL="0">
              <a:buNone/>
            </a:pPr>
            <a:r>
              <a:rPr lang="tr-TR" altLang="en-US" sz="3240" b="1" dirty="0">
                <a:solidFill>
                  <a:srgbClr val="854D0E"/>
                </a:solidFill>
                <a:latin typeface="Calibri" pitchFamily="34" charset="0"/>
                <a:ea typeface="Calibri" pitchFamily="34" charset="-122"/>
                <a:cs typeface="Calibri" pitchFamily="34" charset="-120"/>
              </a:rPr>
              <a:t>112.450 t</a:t>
            </a:r>
            <a:endParaRPr lang="tr-TR" sz="3240" dirty="0"/>
          </a:p>
        </p:txBody>
      </p:sp>
      <p:sp>
        <p:nvSpPr>
          <p:cNvPr id="12" name="Text 9"/>
          <p:cNvSpPr txBox="1"/>
          <p:nvPr/>
        </p:nvSpPr>
        <p:spPr>
          <a:xfrm>
            <a:off x="3246120" y="2563440"/>
            <a:ext cx="2438248" cy="60425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Kozan'da portakal üretimi (2025), Adana'nın %31,2'si</a:t>
            </a:r>
            <a:endParaRPr lang="tr-TR" sz="1170" dirty="0"/>
          </a:p>
        </p:txBody>
      </p:sp>
      <p:sp>
        <p:nvSpPr>
          <p:cNvPr id="13" name="Text 10"/>
          <p:cNvSpPr txBox="1"/>
          <p:nvPr/>
        </p:nvSpPr>
        <p:spPr>
          <a:xfrm>
            <a:off x="822960" y="3439616"/>
            <a:ext cx="4815688" cy="528727"/>
          </a:xfrm>
          <a:prstGeom prst="rect">
            <a:avLst/>
          </a:prstGeom>
          <a:noFill/>
          <a:ln/>
        </p:spPr>
        <p:txBody>
          <a:bodyPr wrap="square" lIns="0" tIns="0" rIns="0" bIns="0" rtlCol="0" anchor="t"/>
          <a:lstStyle/>
          <a:p>
            <a:pPr indent="0" marL="0">
              <a:buNone/>
            </a:pPr>
            <a:r>
              <a:rPr lang="tr-TR" altLang="en-US" sz="1220" b="1" dirty="0">
                <a:solidFill>
                  <a:srgbClr val="854D0E"/>
                </a:solidFill>
                <a:latin typeface="Calibri" pitchFamily="34" charset="0"/>
                <a:ea typeface="Calibri" pitchFamily="34" charset="-122"/>
                <a:cs typeface="Calibri" pitchFamily="34" charset="-120"/>
              </a:rPr>
              <a:t>Birim</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Tek tek ağaç: sayı, yükseklik, taç hacmi</a:t>
            </a:r>
            <a:endParaRPr lang="tr-TR" sz="1220" dirty="0"/>
          </a:p>
        </p:txBody>
      </p:sp>
      <p:sp>
        <p:nvSpPr>
          <p:cNvPr id="14" name="Text 11"/>
          <p:cNvSpPr txBox="1"/>
          <p:nvPr/>
        </p:nvSpPr>
        <p:spPr>
          <a:xfrm>
            <a:off x="822960" y="3998555"/>
            <a:ext cx="4815688" cy="528727"/>
          </a:xfrm>
          <a:prstGeom prst="rect">
            <a:avLst/>
          </a:prstGeom>
          <a:noFill/>
          <a:ln/>
        </p:spPr>
        <p:txBody>
          <a:bodyPr wrap="square" lIns="0" tIns="0" rIns="0" bIns="0" rtlCol="0" anchor="t"/>
          <a:lstStyle/>
          <a:p>
            <a:pPr indent="0" marL="0">
              <a:buNone/>
            </a:pPr>
            <a:r>
              <a:rPr lang="tr-TR" altLang="en-US" sz="1220" b="1" dirty="0">
                <a:solidFill>
                  <a:srgbClr val="854D0E"/>
                </a:solidFill>
                <a:latin typeface="Calibri" pitchFamily="34" charset="0"/>
                <a:ea typeface="Calibri" pitchFamily="34" charset="-122"/>
                <a:cs typeface="Calibri" pitchFamily="34" charset="-120"/>
              </a:rPr>
              <a:t>Bindirme</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En az %85 (sık bitki örtüsü)</a:t>
            </a:r>
            <a:endParaRPr lang="tr-TR" sz="1220" dirty="0"/>
          </a:p>
        </p:txBody>
      </p:sp>
      <p:sp>
        <p:nvSpPr>
          <p:cNvPr id="15" name="Text 12"/>
          <p:cNvSpPr txBox="1"/>
          <p:nvPr/>
        </p:nvSpPr>
        <p:spPr>
          <a:xfrm>
            <a:off x="822960" y="4557495"/>
            <a:ext cx="4815688" cy="528727"/>
          </a:xfrm>
          <a:prstGeom prst="rect">
            <a:avLst/>
          </a:prstGeom>
          <a:noFill/>
          <a:ln/>
        </p:spPr>
        <p:txBody>
          <a:bodyPr wrap="square" lIns="0" tIns="0" rIns="0" bIns="0" rtlCol="0" anchor="t"/>
          <a:lstStyle/>
          <a:p>
            <a:pPr indent="0" marL="0">
              <a:buNone/>
            </a:pPr>
            <a:r>
              <a:rPr lang="tr-TR" altLang="en-US" sz="1220" b="1" dirty="0">
                <a:solidFill>
                  <a:srgbClr val="854D0E"/>
                </a:solidFill>
                <a:latin typeface="Calibri" pitchFamily="34" charset="0"/>
                <a:ea typeface="Calibri" pitchFamily="34" charset="-122"/>
                <a:cs typeface="Calibri" pitchFamily="34" charset="-120"/>
              </a:rPr>
              <a:t>Uygulama</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Koşullar sağlanırsa ilaçlama dronu ya da yerden makine</a:t>
            </a:r>
            <a:endParaRPr lang="tr-TR" sz="1220" dirty="0"/>
          </a:p>
        </p:txBody>
      </p:sp>
      <p:sp>
        <p:nvSpPr>
          <p:cNvPr id="16" name="Text 13"/>
          <p:cNvSpPr txBox="1"/>
          <p:nvPr/>
        </p:nvSpPr>
        <p:spPr>
          <a:xfrm>
            <a:off x="822960" y="5116434"/>
            <a:ext cx="4815688" cy="528727"/>
          </a:xfrm>
          <a:prstGeom prst="rect">
            <a:avLst/>
          </a:prstGeom>
          <a:noFill/>
          <a:ln/>
        </p:spPr>
        <p:txBody>
          <a:bodyPr wrap="square" lIns="0" tIns="0" rIns="0" bIns="0" rtlCol="0" anchor="t"/>
          <a:lstStyle/>
          <a:p>
            <a:pPr indent="0" marL="0">
              <a:buNone/>
            </a:pPr>
            <a:r>
              <a:rPr lang="tr-TR" altLang="en-US" sz="1220" b="1" dirty="0">
                <a:solidFill>
                  <a:srgbClr val="854D0E"/>
                </a:solidFill>
                <a:latin typeface="Calibri" pitchFamily="34" charset="0"/>
                <a:ea typeface="Calibri" pitchFamily="34" charset="-122"/>
                <a:cs typeface="Calibri" pitchFamily="34" charset="-120"/>
              </a:rPr>
              <a:t>Menşe adı</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Kozan Portakalı, tescil no. 534 (2020)</a:t>
            </a:r>
            <a:endParaRPr lang="tr-TR" sz="1220" dirty="0"/>
          </a:p>
        </p:txBody>
      </p:sp>
      <p:sp>
        <p:nvSpPr>
          <p:cNvPr id="17" name="Shape 14"/>
          <p:cNvSpPr/>
          <p:nvPr/>
        </p:nvSpPr>
        <p:spPr>
          <a:xfrm>
            <a:off x="6278728" y="2231098"/>
            <a:ext cx="5364328" cy="3429169"/>
          </a:xfrm>
          <a:prstGeom prst="roundRect">
            <a:avLst>
              <a:gd name="adj" fmla="val 3200"/>
            </a:avLst>
          </a:prstGeom>
          <a:solidFill>
            <a:srgbClr val="FFFFFF"/>
          </a:solidFill>
          <a:ln w="9525">
            <a:solidFill>
              <a:srgbClr val="DFE6DC"/>
            </a:solidFill>
            <a:prstDash val="solid"/>
          </a:ln>
          <a:effectLst>
            <a:outerShdw sx="100000" sy="100000" kx="0" ky="0" algn="bl" rotWithShape="0" blurRad="76200" dist="25400" dir="5400000">
              <a:srgbClr val="1B2420">
                <a:alpha val="10000"/>
              </a:srgbClr>
            </a:outerShdw>
          </a:effectLst>
        </p:spPr>
      </p:sp>
      <p:sp>
        <p:nvSpPr>
          <p:cNvPr id="18" name="Shape 15"/>
          <p:cNvSpPr/>
          <p:nvPr/>
        </p:nvSpPr>
        <p:spPr>
          <a:xfrm>
            <a:off x="6278728" y="2231098"/>
            <a:ext cx="5364328" cy="1072560"/>
          </a:xfrm>
          <a:prstGeom prst="roundRect">
            <a:avLst>
              <a:gd name="adj" fmla="val 10230"/>
            </a:avLst>
          </a:prstGeom>
          <a:solidFill>
            <a:srgbClr val="E6F3EA"/>
          </a:solidFill>
          <a:ln w="12700">
            <a:solidFill>
              <a:srgbClr val="E6F3EA"/>
            </a:solidFill>
            <a:prstDash val="solid"/>
          </a:ln>
        </p:spPr>
      </p:sp>
      <p:sp>
        <p:nvSpPr>
          <p:cNvPr id="19" name="Text 16"/>
          <p:cNvSpPr txBox="1"/>
          <p:nvPr/>
        </p:nvSpPr>
        <p:spPr>
          <a:xfrm>
            <a:off x="6553048" y="2351950"/>
            <a:ext cx="4815688" cy="211491"/>
          </a:xfrm>
          <a:prstGeom prst="rect">
            <a:avLst/>
          </a:prstGeom>
          <a:noFill/>
          <a:ln/>
        </p:spPr>
        <p:txBody>
          <a:bodyPr wrap="square" lIns="0" tIns="0" rIns="0" bIns="0" rtlCol="0" anchor="t"/>
          <a:lstStyle/>
          <a:p>
            <a:pPr indent="0" marL="0">
              <a:buNone/>
            </a:pPr>
            <a:r>
              <a:rPr lang="tr-TR" altLang="en-US" sz="1080" b="1" spc="200" kern="0" dirty="0">
                <a:solidFill>
                  <a:srgbClr val="16602D"/>
                </a:solidFill>
                <a:latin typeface="Calibri" pitchFamily="34" charset="0"/>
                <a:ea typeface="Calibri" pitchFamily="34" charset="-122"/>
                <a:cs typeface="Calibri" pitchFamily="34" charset="-120"/>
              </a:rPr>
              <a:t>LARİSSA · PAMUK TARLASI</a:t>
            </a:r>
            <a:endParaRPr lang="tr-TR" sz="1080" dirty="0"/>
          </a:p>
        </p:txBody>
      </p:sp>
      <p:sp>
        <p:nvSpPr>
          <p:cNvPr id="20" name="Text 17"/>
          <p:cNvSpPr txBox="1"/>
          <p:nvPr/>
        </p:nvSpPr>
        <p:spPr>
          <a:xfrm>
            <a:off x="6553048" y="2563440"/>
            <a:ext cx="2377440" cy="604259"/>
          </a:xfrm>
          <a:prstGeom prst="rect">
            <a:avLst/>
          </a:prstGeom>
          <a:noFill/>
          <a:ln/>
        </p:spPr>
        <p:txBody>
          <a:bodyPr wrap="square" lIns="0" tIns="0" rIns="0" bIns="0" rtlCol="0" anchor="ctr"/>
          <a:lstStyle/>
          <a:p>
            <a:pPr indent="0" marL="0">
              <a:buNone/>
            </a:pPr>
            <a:r>
              <a:rPr lang="tr-TR" altLang="en-US" sz="3240" b="1" dirty="0">
                <a:solidFill>
                  <a:srgbClr val="16602D"/>
                </a:solidFill>
                <a:latin typeface="Calibri" pitchFamily="34" charset="0"/>
                <a:ea typeface="Calibri" pitchFamily="34" charset="-122"/>
                <a:cs typeface="Calibri" pitchFamily="34" charset="-120"/>
              </a:rPr>
              <a:t>%30,5</a:t>
            </a:r>
            <a:endParaRPr lang="tr-TR" sz="3240" dirty="0"/>
          </a:p>
        </p:txBody>
      </p:sp>
      <p:sp>
        <p:nvSpPr>
          <p:cNvPr id="21" name="Text 18"/>
          <p:cNvSpPr txBox="1"/>
          <p:nvPr/>
        </p:nvSpPr>
        <p:spPr>
          <a:xfrm>
            <a:off x="8976208" y="2563440"/>
            <a:ext cx="2438248" cy="604259"/>
          </a:xfrm>
          <a:prstGeom prst="rect">
            <a:avLst/>
          </a:prstGeom>
          <a:noFill/>
          <a:ln/>
        </p:spPr>
        <p:txBody>
          <a:bodyPr wrap="square" lIns="0" tIns="0" rIns="0" bIns="0" rtlCol="0" anchor="ctr"/>
          <a:lstStyle/>
          <a:p>
            <a:pPr indent="0" marL="0">
              <a:buNone/>
            </a:pPr>
            <a:r>
              <a:rPr lang="tr-TR" altLang="en-US" sz="1170" dirty="0">
                <a:solidFill>
                  <a:srgbClr val="3A4540"/>
                </a:solidFill>
                <a:latin typeface="Calibri" pitchFamily="34" charset="0"/>
                <a:ea typeface="Calibri" pitchFamily="34" charset="-122"/>
                <a:cs typeface="Calibri" pitchFamily="34" charset="-120"/>
              </a:rPr>
              <a:t>Daniel fırtınası (Eylül 2023) sonrası Teselya ovasında su altında kalan pamuk alanı</a:t>
            </a:r>
            <a:endParaRPr lang="tr-TR" sz="1170" dirty="0"/>
          </a:p>
        </p:txBody>
      </p:sp>
      <p:sp>
        <p:nvSpPr>
          <p:cNvPr id="22" name="Text 19"/>
          <p:cNvSpPr txBox="1"/>
          <p:nvPr/>
        </p:nvSpPr>
        <p:spPr>
          <a:xfrm>
            <a:off x="6553048" y="3439616"/>
            <a:ext cx="4815688" cy="528727"/>
          </a:xfrm>
          <a:prstGeom prst="rect">
            <a:avLst/>
          </a:prstGeom>
          <a:noFill/>
          <a:ln/>
        </p:spPr>
        <p:txBody>
          <a:bodyPr wrap="square" lIns="0" tIns="0" rIns="0" bIns="0" rtlCol="0" anchor="t"/>
          <a:lstStyle/>
          <a:p>
            <a:pPr indent="0" marL="0">
              <a:buNone/>
            </a:pPr>
            <a:r>
              <a:rPr lang="tr-TR" altLang="en-US" sz="1220" b="1" dirty="0">
                <a:solidFill>
                  <a:srgbClr val="16602D"/>
                </a:solidFill>
                <a:latin typeface="Calibri" pitchFamily="34" charset="0"/>
                <a:ea typeface="Calibri" pitchFamily="34" charset="-122"/>
                <a:cs typeface="Calibri" pitchFamily="34" charset="-120"/>
              </a:rPr>
              <a:t>Birim</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Parsel içindeki bölge: NDVI bölgeleri, boşluk, hasar</a:t>
            </a:r>
            <a:endParaRPr lang="tr-TR" sz="1220" dirty="0"/>
          </a:p>
        </p:txBody>
      </p:sp>
      <p:sp>
        <p:nvSpPr>
          <p:cNvPr id="23" name="Text 20"/>
          <p:cNvSpPr txBox="1"/>
          <p:nvPr/>
        </p:nvSpPr>
        <p:spPr>
          <a:xfrm>
            <a:off x="6553048" y="3998555"/>
            <a:ext cx="4815688" cy="528727"/>
          </a:xfrm>
          <a:prstGeom prst="rect">
            <a:avLst/>
          </a:prstGeom>
          <a:noFill/>
          <a:ln/>
        </p:spPr>
        <p:txBody>
          <a:bodyPr wrap="square" lIns="0" tIns="0" rIns="0" bIns="0" rtlCol="0" anchor="t"/>
          <a:lstStyle/>
          <a:p>
            <a:pPr indent="0" marL="0">
              <a:buNone/>
            </a:pPr>
            <a:r>
              <a:rPr lang="tr-TR" altLang="en-US" sz="1220" b="1" dirty="0">
                <a:solidFill>
                  <a:srgbClr val="16602D"/>
                </a:solidFill>
                <a:latin typeface="Calibri" pitchFamily="34" charset="0"/>
                <a:ea typeface="Calibri" pitchFamily="34" charset="-122"/>
                <a:cs typeface="Calibri" pitchFamily="34" charset="-120"/>
              </a:rPr>
              <a:t>Bindirme</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En az %80 (düz arazide tarla bitkisi)</a:t>
            </a:r>
            <a:endParaRPr lang="tr-TR" sz="1220" dirty="0"/>
          </a:p>
        </p:txBody>
      </p:sp>
      <p:sp>
        <p:nvSpPr>
          <p:cNvPr id="24" name="Text 21"/>
          <p:cNvSpPr txBox="1"/>
          <p:nvPr/>
        </p:nvSpPr>
        <p:spPr>
          <a:xfrm>
            <a:off x="6553048" y="4557495"/>
            <a:ext cx="4815688" cy="528727"/>
          </a:xfrm>
          <a:prstGeom prst="rect">
            <a:avLst/>
          </a:prstGeom>
          <a:noFill/>
          <a:ln/>
        </p:spPr>
        <p:txBody>
          <a:bodyPr wrap="square" lIns="0" tIns="0" rIns="0" bIns="0" rtlCol="0" anchor="t"/>
          <a:lstStyle/>
          <a:p>
            <a:pPr indent="0" marL="0">
              <a:buNone/>
            </a:pPr>
            <a:r>
              <a:rPr lang="tr-TR" altLang="en-US" sz="1220" b="1" dirty="0">
                <a:solidFill>
                  <a:srgbClr val="16602D"/>
                </a:solidFill>
                <a:latin typeface="Calibri" pitchFamily="34" charset="0"/>
                <a:ea typeface="Calibri" pitchFamily="34" charset="-122"/>
                <a:cs typeface="Calibri" pitchFamily="34" charset="-120"/>
              </a:rPr>
              <a:t>Uygulama</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Yerden makine; havadan ilaçlama kural olarak yasak</a:t>
            </a:r>
            <a:endParaRPr lang="tr-TR" sz="1220" dirty="0"/>
          </a:p>
        </p:txBody>
      </p:sp>
      <p:sp>
        <p:nvSpPr>
          <p:cNvPr id="25" name="Text 22"/>
          <p:cNvSpPr txBox="1"/>
          <p:nvPr/>
        </p:nvSpPr>
        <p:spPr>
          <a:xfrm>
            <a:off x="6553048" y="5116434"/>
            <a:ext cx="4815688" cy="528727"/>
          </a:xfrm>
          <a:prstGeom prst="rect">
            <a:avLst/>
          </a:prstGeom>
          <a:noFill/>
          <a:ln/>
        </p:spPr>
        <p:txBody>
          <a:bodyPr wrap="square" lIns="0" tIns="0" rIns="0" bIns="0" rtlCol="0" anchor="t"/>
          <a:lstStyle/>
          <a:p>
            <a:pPr indent="0" marL="0">
              <a:buNone/>
            </a:pPr>
            <a:r>
              <a:rPr lang="tr-TR" altLang="en-US" sz="1220" b="1" dirty="0">
                <a:solidFill>
                  <a:srgbClr val="16602D"/>
                </a:solidFill>
                <a:latin typeface="Calibri" pitchFamily="34" charset="0"/>
                <a:ea typeface="Calibri" pitchFamily="34" charset="-122"/>
                <a:cs typeface="Calibri" pitchFamily="34" charset="-120"/>
              </a:rPr>
              <a:t>AB içindeki yeri</a:t>
            </a:r>
            <a:endParaRPr lang="tr-TR" sz="1220" dirty="0"/>
          </a:p>
          <a:p>
            <a:pPr indent="0" marL="0">
              <a:buNone/>
            </a:pPr>
            <a:r>
              <a:rPr lang="tr-TR" altLang="en-US" sz="1220" dirty="0">
                <a:solidFill>
                  <a:srgbClr val="1B2420"/>
                </a:solidFill>
                <a:latin typeface="Calibri" pitchFamily="34" charset="0"/>
                <a:ea typeface="Calibri" pitchFamily="34" charset="-122"/>
                <a:cs typeface="Calibri" pitchFamily="34" charset="-120"/>
              </a:rPr>
              <a:t>Yunanistan, AB pamuk alanı ve üretiminin %80'i</a:t>
            </a:r>
            <a:endParaRPr lang="tr-TR" sz="122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E6F3EA"/>
          </a:solidFill>
          <a:ln w="6350">
            <a:solidFill>
              <a:srgbClr val="E6F3EA"/>
            </a:solidFill>
            <a:prstDash val="solid"/>
          </a:ln>
        </p:spPr>
      </p:sp>
      <p:sp>
        <p:nvSpPr>
          <p:cNvPr id="3" name="Text 1"/>
          <p:cNvSpPr txBox="1"/>
          <p:nvPr/>
        </p:nvSpPr>
        <p:spPr>
          <a:xfrm>
            <a:off x="1097280" y="1808117"/>
            <a:ext cx="9997135" cy="226597"/>
          </a:xfrm>
          <a:prstGeom prst="rect">
            <a:avLst/>
          </a:prstGeom>
          <a:noFill/>
          <a:ln/>
        </p:spPr>
        <p:txBody>
          <a:bodyPr wrap="square" lIns="0" tIns="0" rIns="0" bIns="0" rtlCol="0" anchor="t"/>
          <a:lstStyle/>
          <a:p>
            <a:pPr indent="0" marL="0">
              <a:buNone/>
            </a:pPr>
            <a:r>
              <a:rPr lang="tr-TR" altLang="en-US" sz="1170" b="1" spc="300" kern="0" dirty="0">
                <a:solidFill>
                  <a:srgbClr val="1F7A3A"/>
                </a:solidFill>
                <a:latin typeface="Calibri" pitchFamily="34" charset="0"/>
                <a:ea typeface="Calibri" pitchFamily="34" charset="-122"/>
                <a:cs typeface="Calibri" pitchFamily="34" charset="-120"/>
              </a:rPr>
              <a:t>AKILDA KALSIN</a:t>
            </a:r>
            <a:endParaRPr lang="tr-TR" sz="1170" dirty="0"/>
          </a:p>
        </p:txBody>
      </p:sp>
      <p:sp>
        <p:nvSpPr>
          <p:cNvPr id="4" name="Text 2"/>
          <p:cNvSpPr txBox="1"/>
          <p:nvPr/>
        </p:nvSpPr>
        <p:spPr>
          <a:xfrm>
            <a:off x="1097280" y="2148012"/>
            <a:ext cx="9997135" cy="2417036"/>
          </a:xfrm>
          <a:prstGeom prst="rect">
            <a:avLst/>
          </a:prstGeom>
          <a:noFill/>
          <a:ln/>
        </p:spPr>
        <p:txBody>
          <a:bodyPr wrap="square" lIns="0" tIns="0" rIns="0" bIns="0" rtlCol="0" anchor="t">
            <a:normAutofit/>
          </a:bodyPr>
          <a:lstStyle/>
          <a:p>
            <a:pPr indent="0" marL="0">
              <a:buNone/>
            </a:pPr>
            <a:r>
              <a:rPr lang="tr-TR" altLang="en-US" sz="3060" b="1" dirty="0">
                <a:solidFill>
                  <a:srgbClr val="0E3D1E"/>
                </a:solidFill>
                <a:latin typeface="Calibri" pitchFamily="34" charset="0"/>
                <a:ea typeface="Calibri" pitchFamily="34" charset="-122"/>
                <a:cs typeface="Calibri" pitchFamily="34" charset="-120"/>
              </a:rPr>
              <a:t>Önce gör, doğrula, sonra yalnız gereken yere uygula. Kuralı uçuştan önce bil.</a:t>
            </a:r>
            <a:endParaRPr lang="tr-TR" sz="3060" dirty="0"/>
          </a:p>
        </p:txBody>
      </p:sp>
      <p:sp>
        <p:nvSpPr>
          <p:cNvPr id="5" name="Text 3"/>
          <p:cNvSpPr txBox="1"/>
          <p:nvPr/>
        </p:nvSpPr>
        <p:spPr>
          <a:xfrm>
            <a:off x="1097280" y="4640580"/>
            <a:ext cx="9997135" cy="755324"/>
          </a:xfrm>
          <a:prstGeom prst="rect">
            <a:avLst/>
          </a:prstGeom>
          <a:noFill/>
          <a:ln/>
        </p:spPr>
        <p:txBody>
          <a:bodyPr wrap="square" lIns="0" tIns="0" rIns="0" bIns="0" rtlCol="0" anchor="t"/>
          <a:lstStyle/>
          <a:p>
            <a:pPr indent="0" marL="0">
              <a:buNone/>
            </a:pPr>
            <a:r>
              <a:rPr lang="tr-TR" altLang="en-US" sz="1530" dirty="0">
                <a:solidFill>
                  <a:srgbClr val="3A4540"/>
                </a:solidFill>
                <a:latin typeface="Calibri" pitchFamily="34" charset="0"/>
                <a:ea typeface="Calibri" pitchFamily="34" charset="-122"/>
                <a:cs typeface="Calibri" pitchFamily="34" charset="-120"/>
              </a:rPr>
              <a:t>Simülasyon güvenli bir alıştırma alanıdır; pilot lisansının ve yetkili kuruluştan alınacak uygulamalı eğitimin yerini tutmaz.</a:t>
            </a:r>
            <a:endParaRPr lang="tr-TR" sz="153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35</a:t>
            </a:r>
            <a:endParaRPr lang="tr-TR"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1203858"/>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 görevi ve değerlendirme</a:t>
            </a:r>
            <a:endParaRPr lang="tr-TR" sz="2700" dirty="0"/>
          </a:p>
        </p:txBody>
      </p:sp>
      <p:sp>
        <p:nvSpPr>
          <p:cNvPr id="3" name="Shape 1"/>
          <p:cNvSpPr/>
          <p:nvPr/>
        </p:nvSpPr>
        <p:spPr>
          <a:xfrm>
            <a:off x="548640" y="1959182"/>
            <a:ext cx="3515258" cy="3247892"/>
          </a:xfrm>
          <a:prstGeom prst="roundRect">
            <a:avLst>
              <a:gd name="adj" fmla="val 337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 name="Shape 2"/>
          <p:cNvSpPr/>
          <p:nvPr/>
        </p:nvSpPr>
        <p:spPr>
          <a:xfrm>
            <a:off x="826554" y="2148012"/>
            <a:ext cx="468301" cy="468301"/>
          </a:xfrm>
          <a:prstGeom prst="ellipse">
            <a:avLst/>
          </a:prstGeom>
          <a:solidFill>
            <a:srgbClr val="E6F3EA"/>
          </a:solidFill>
          <a:ln w="12700">
            <a:solidFill>
              <a:srgbClr val="E6F3EA"/>
            </a:solidFill>
            <a:prstDash val="solid"/>
          </a:ln>
        </p:spPr>
      </p:sp>
      <p:sp>
        <p:nvSpPr>
          <p:cNvPr id="5" name="Text 3"/>
          <p:cNvSpPr txBox="1"/>
          <p:nvPr/>
        </p:nvSpPr>
        <p:spPr>
          <a:xfrm>
            <a:off x="826554"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6" name="Text 4"/>
          <p:cNvSpPr txBox="1"/>
          <p:nvPr/>
        </p:nvSpPr>
        <p:spPr>
          <a:xfrm>
            <a:off x="777240" y="2714505"/>
            <a:ext cx="3058058"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Güvenli Uçuş Görevi</a:t>
            </a:r>
            <a:endParaRPr lang="tr-TR" sz="1800" dirty="0"/>
          </a:p>
        </p:txBody>
      </p:sp>
      <p:sp>
        <p:nvSpPr>
          <p:cNvPr id="7" name="Text 5"/>
          <p:cNvSpPr txBox="1"/>
          <p:nvPr/>
        </p:nvSpPr>
        <p:spPr>
          <a:xfrm>
            <a:off x="777240" y="3182806"/>
            <a:ext cx="3058058" cy="1926075"/>
          </a:xfrm>
          <a:prstGeom prst="rect">
            <a:avLst/>
          </a:prstGeom>
          <a:noFill/>
          <a:ln/>
        </p:spPr>
        <p:txBody>
          <a:bodyPr wrap="square" lIns="0" tIns="0" rIns="0" bIns="0" rtlCol="0" anchor="t">
            <a:normAutofit/>
          </a:bodyPr>
          <a:lstStyle/>
          <a:p>
            <a:pPr indent="0" marL="0">
              <a:buNone/>
            </a:pPr>
            <a:r>
              <a:rPr lang="tr-TR" altLang="en-US" sz="1530" dirty="0">
                <a:solidFill>
                  <a:srgbClr val="3A4540"/>
                </a:solidFill>
                <a:latin typeface="Calibri" pitchFamily="34" charset="0"/>
                <a:ea typeface="Calibri" pitchFamily="34" charset="-122"/>
                <a:cs typeface="Calibri" pitchFamily="34" charset="-120"/>
              </a:rPr>
              <a:t>Dört simülasyon oturumunu (serbest uçuş, ilaçlama, haritalama, AR kipinde görev) en az %70 başarıyla bitirin.</a:t>
            </a:r>
            <a:endParaRPr lang="tr-TR" sz="1530" dirty="0"/>
          </a:p>
        </p:txBody>
      </p:sp>
      <p:sp>
        <p:nvSpPr>
          <p:cNvPr id="8" name="Shape 6"/>
          <p:cNvSpPr/>
          <p:nvPr/>
        </p:nvSpPr>
        <p:spPr>
          <a:xfrm>
            <a:off x="4338218" y="1959182"/>
            <a:ext cx="3515258" cy="3247892"/>
          </a:xfrm>
          <a:prstGeom prst="roundRect">
            <a:avLst>
              <a:gd name="adj" fmla="val 337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9" name="Shape 7"/>
          <p:cNvSpPr/>
          <p:nvPr/>
        </p:nvSpPr>
        <p:spPr>
          <a:xfrm>
            <a:off x="4616132" y="2148012"/>
            <a:ext cx="468301" cy="468301"/>
          </a:xfrm>
          <a:prstGeom prst="ellipse">
            <a:avLst/>
          </a:prstGeom>
          <a:solidFill>
            <a:srgbClr val="FBF1DC"/>
          </a:solidFill>
          <a:ln w="12700">
            <a:solidFill>
              <a:srgbClr val="FBF1DC"/>
            </a:solidFill>
            <a:prstDash val="solid"/>
          </a:ln>
        </p:spPr>
      </p:sp>
      <p:sp>
        <p:nvSpPr>
          <p:cNvPr id="10" name="Text 8"/>
          <p:cNvSpPr txBox="1"/>
          <p:nvPr/>
        </p:nvSpPr>
        <p:spPr>
          <a:xfrm>
            <a:off x="4616132"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1" name="Text 9"/>
          <p:cNvSpPr txBox="1"/>
          <p:nvPr/>
        </p:nvSpPr>
        <p:spPr>
          <a:xfrm>
            <a:off x="4566818" y="2714505"/>
            <a:ext cx="3058058"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Modül sonu sınavı</a:t>
            </a:r>
            <a:endParaRPr lang="tr-TR" sz="1800" dirty="0"/>
          </a:p>
        </p:txBody>
      </p:sp>
      <p:sp>
        <p:nvSpPr>
          <p:cNvPr id="12" name="Text 10"/>
          <p:cNvSpPr txBox="1"/>
          <p:nvPr/>
        </p:nvSpPr>
        <p:spPr>
          <a:xfrm>
            <a:off x="4566818" y="3182806"/>
            <a:ext cx="3058058" cy="1926075"/>
          </a:xfrm>
          <a:prstGeom prst="rect">
            <a:avLst/>
          </a:prstGeom>
          <a:noFill/>
          <a:ln/>
        </p:spPr>
        <p:txBody>
          <a:bodyPr wrap="square" lIns="0" tIns="0" rIns="0" bIns="0" rtlCol="0" anchor="t">
            <a:normAutofit/>
          </a:bodyPr>
          <a:lstStyle/>
          <a:p>
            <a:pPr indent="0" marL="0">
              <a:buNone/>
            </a:pPr>
            <a:r>
              <a:rPr lang="tr-TR" altLang="en-US" sz="1530" dirty="0">
                <a:solidFill>
                  <a:srgbClr val="3A4540"/>
                </a:solidFill>
                <a:latin typeface="Calibri" pitchFamily="34" charset="0"/>
                <a:ea typeface="Calibri" pitchFamily="34" charset="-122"/>
                <a:cs typeface="Calibri" pitchFamily="34" charset="-120"/>
              </a:rPr>
              <a:t>15 soru, 20 dakika, geçme puanı 70. Tek seçimli, çok seçimli ve doğru-yanlış sorular.</a:t>
            </a:r>
            <a:endParaRPr lang="tr-TR" sz="1530" dirty="0"/>
          </a:p>
        </p:txBody>
      </p:sp>
      <p:sp>
        <p:nvSpPr>
          <p:cNvPr id="13" name="Shape 11"/>
          <p:cNvSpPr/>
          <p:nvPr/>
        </p:nvSpPr>
        <p:spPr>
          <a:xfrm>
            <a:off x="8127797" y="1959182"/>
            <a:ext cx="3515258" cy="3247892"/>
          </a:xfrm>
          <a:prstGeom prst="roundRect">
            <a:avLst>
              <a:gd name="adj" fmla="val 3378"/>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4" name="Shape 12"/>
          <p:cNvSpPr/>
          <p:nvPr/>
        </p:nvSpPr>
        <p:spPr>
          <a:xfrm>
            <a:off x="8405710" y="2148012"/>
            <a:ext cx="468301" cy="468301"/>
          </a:xfrm>
          <a:prstGeom prst="ellipse">
            <a:avLst/>
          </a:prstGeom>
          <a:solidFill>
            <a:srgbClr val="E2F2F6"/>
          </a:solidFill>
          <a:ln w="12700">
            <a:solidFill>
              <a:srgbClr val="E2F2F6"/>
            </a:solidFill>
            <a:prstDash val="solid"/>
          </a:ln>
        </p:spPr>
      </p:sp>
      <p:sp>
        <p:nvSpPr>
          <p:cNvPr id="15" name="Text 13"/>
          <p:cNvSpPr txBox="1"/>
          <p:nvPr/>
        </p:nvSpPr>
        <p:spPr>
          <a:xfrm>
            <a:off x="8405710" y="2148012"/>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6" name="Text 14"/>
          <p:cNvSpPr txBox="1"/>
          <p:nvPr/>
        </p:nvSpPr>
        <p:spPr>
          <a:xfrm>
            <a:off x="8356397" y="2714505"/>
            <a:ext cx="3058058"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Zorunlu etkinlikler</a:t>
            </a:r>
            <a:endParaRPr lang="tr-TR" sz="1800" dirty="0"/>
          </a:p>
        </p:txBody>
      </p:sp>
      <p:sp>
        <p:nvSpPr>
          <p:cNvPr id="17" name="Text 15"/>
          <p:cNvSpPr txBox="1"/>
          <p:nvPr/>
        </p:nvSpPr>
        <p:spPr>
          <a:xfrm>
            <a:off x="8356397" y="3182806"/>
            <a:ext cx="3058058" cy="1926075"/>
          </a:xfrm>
          <a:prstGeom prst="rect">
            <a:avLst/>
          </a:prstGeom>
          <a:noFill/>
          <a:ln/>
        </p:spPr>
        <p:txBody>
          <a:bodyPr wrap="square" lIns="0" tIns="0" rIns="0" bIns="0" rtlCol="0" anchor="t">
            <a:normAutofit/>
          </a:bodyPr>
          <a:lstStyle/>
          <a:p>
            <a:pPr indent="0" marL="0">
              <a:buNone/>
            </a:pPr>
            <a:r>
              <a:rPr lang="tr-TR" altLang="en-US" sz="1530" dirty="0">
                <a:solidFill>
                  <a:srgbClr val="3A4540"/>
                </a:solidFill>
                <a:latin typeface="Calibri" pitchFamily="34" charset="0"/>
                <a:ea typeface="Calibri" pitchFamily="34" charset="-122"/>
                <a:cs typeface="Calibri" pitchFamily="34" charset="-120"/>
              </a:rPr>
              <a:t>Derslerdeki 21 etkileşimli etkinlik görevin parçasıdır. Simülasyonlar tekrarlanabilir; en iyi sonuç geçerlidir.</a:t>
            </a:r>
            <a:endParaRPr lang="tr-TR" sz="1530" dirty="0"/>
          </a:p>
        </p:txBody>
      </p:sp>
      <p:sp>
        <p:nvSpPr>
          <p:cNvPr id="18" name="Text 1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36</a:t>
            </a:r>
            <a:endParaRPr lang="tr-TR"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(1/2)</a:t>
            </a:r>
            <a:endParaRPr lang="tr-TR" sz="2700" dirty="0"/>
          </a:p>
        </p:txBody>
      </p:sp>
      <p:sp>
        <p:nvSpPr>
          <p:cNvPr id="4" name="Text 2"/>
          <p:cNvSpPr txBox="1"/>
          <p:nvPr/>
        </p:nvSpPr>
        <p:spPr>
          <a:xfrm>
            <a:off x="548640"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FAO ve ITU (2018). E-agriculture in Action: Drones for Agriculture. https://www.fao.org/e-agriculture/news/new-publication-fao-itu-e-agriculture-action-drones-agriculture</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OECD (2021). Report on the State of the Knowledge: Literature Review on Unmanned Aerial Spray Systems in Agriculture. Series on Pesticides No. 105. https://doi.org/10.1787/9240f8eb-en</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DJI (2023). Agras T50/T25 User Manual v1.0. https://dl.djicdn.com/downloads/t50_t25/20240103/T50_T25_User_Manual_v1.0_EN.pdf</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DJI (t.y.). Mavic 3M teknik özellikleri ve sık sorulan sorular. https://ag.dji.com/mavic-3-m/specs</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Wingtra (t.y.). WingtraOne Gen II teknik özellikleri. https://wingtra.com/mapping-drone-wingtraone/technical-specifications/</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EagleNXT (t.y.). eBee X teknik özellikleri. https://eaglenxt.com/products/drones/ebee-series/ebee-x/</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NASA Earth Observatory (t.y.). Measuring Vegetation (NDVI and EVI). https://science.nasa.gov/earth/earth-observatory/measuring-vegetation-ndvi-evi</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Hoffmann, H. vd. (2016). Crop water stress maps for an entire growing season from visible and thermal UAV imagery. Biogeosciences, 13. https://bg.copernicus.org/articles/13/6545/2016/</a:t>
            </a:r>
            <a:endParaRPr lang="tr-TR" sz="1040" dirty="0"/>
          </a:p>
          <a:p>
            <a:pPr marL="342900" indent="-342900">
              <a:spcAft>
                <a:spcPts val="413"/>
              </a:spcAft>
              <a:buSzPct val="100000"/>
              <a:buFont typeface="+mj-lt"/>
              <a:buAutoNum type="arabicPeriod" startAt="1"/>
            </a:pPr>
            <a:r>
              <a:rPr lang="tr-TR" altLang="en-US" sz="1040" dirty="0">
                <a:solidFill>
                  <a:srgbClr val="3A4540"/>
                </a:solidFill>
                <a:latin typeface="Calibri" pitchFamily="34" charset="0"/>
                <a:ea typeface="Calibri" pitchFamily="34" charset="-122"/>
                <a:cs typeface="Calibri" pitchFamily="34" charset="-120"/>
              </a:rPr>
              <a:t>Torres-Sánchez, J. vd. (2015). High-Throughput 3-D Monitoring of Agricultural-Tree Plantations with UAV Technology. PLoS ONE, 10(6). https://doi.org/10.1371/journal.pone.0130479</a:t>
            </a:r>
            <a:endParaRPr lang="tr-TR" sz="1040" dirty="0"/>
          </a:p>
        </p:txBody>
      </p:sp>
      <p:sp>
        <p:nvSpPr>
          <p:cNvPr id="5" name="Text 3"/>
          <p:cNvSpPr txBox="1"/>
          <p:nvPr/>
        </p:nvSpPr>
        <p:spPr>
          <a:xfrm>
            <a:off x="6233008"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Pix4D (t.y.). Selecting the image acquisition plan type. https://support.pix4d.com/hc/en-us/articles/202557459</a:t>
            </a:r>
            <a:endParaRPr lang="tr-TR" sz="1040" dirty="0"/>
          </a:p>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Joshi, D. vd. (2026). Spray Drones: Benefits and Management Considerations. Kansas State University. https://agronomy.k-state.edu/eupdates/2026/issue-1107-june-11/spray_drones_benefits_management_considerations.html</a:t>
            </a:r>
            <a:endParaRPr lang="tr-TR" sz="1040" dirty="0"/>
          </a:p>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Yan, Y. vd. (2023). Deposition and distribution of spray droplets in citrus orchards by plant protection drones. Frontiers in Plant Science, 14. https://doi.org/10.3389/fpls.2023.1303669</a:t>
            </a:r>
            <a:endParaRPr lang="tr-TR" sz="1040" dirty="0"/>
          </a:p>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SHGM (2026). İnsansız Hava Aracı Sistemleri Talimatı (SHT-İHA); yayım duyurusu 30.07.2026. https://web.shgm.gov.tr/documents/sivilhavacilik/files/mevzuat/sektorel/talimatlar/SHT-IHA(1).pdf</a:t>
            </a:r>
            <a:endParaRPr lang="tr-TR" sz="1040" dirty="0"/>
          </a:p>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T.C. Tarım ve Orman Bakanlığı (2025). Bitki Koruma Ürünlerinin Uygulanması ve Denetimine İlişkin Yönetmelik. RG 13.12.2025, sayı 33106. https://www.resmigazete.gov.tr/eskiler/2025/12/20251213-5.htm</a:t>
            </a:r>
            <a:endParaRPr lang="tr-TR" sz="1040" dirty="0"/>
          </a:p>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Avrupa Birliği (2019). Uygulama Tüzüğü (AB) 2019/947, md. 4-5. https://eur-lex.europa.eu/eli/reg_impl/2019/947/oj</a:t>
            </a:r>
            <a:endParaRPr lang="tr-TR" sz="1040" dirty="0"/>
          </a:p>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Avrupa Birliği (2019). Yetki Devrine Dayalı Tüzük (AB) 2019/945 (C0-C4 sınıfları). https://eur-lex.europa.eu/eli/reg_del/2019/945/oj</a:t>
            </a:r>
            <a:endParaRPr lang="tr-TR" sz="1040" dirty="0"/>
          </a:p>
          <a:p>
            <a:pPr marL="342900" indent="-342900">
              <a:spcAft>
                <a:spcPts val="413"/>
              </a:spcAft>
              <a:buSzPct val="100000"/>
              <a:buFont typeface="+mj-lt"/>
              <a:buAutoNum type="arabicPeriod" startAt="10"/>
            </a:pPr>
            <a:r>
              <a:rPr lang="tr-TR" altLang="en-US" sz="1040" dirty="0">
                <a:solidFill>
                  <a:srgbClr val="3A4540"/>
                </a:solidFill>
                <a:latin typeface="Calibri" pitchFamily="34" charset="0"/>
                <a:ea typeface="Calibri" pitchFamily="34" charset="-122"/>
                <a:cs typeface="Calibri" pitchFamily="34" charset="-120"/>
              </a:rPr>
              <a:t>EASA (t.y.). Open category ve Specific category sayfaları. https://www.easa.europa.eu/en/domains/drones-air-mobility/operating-drone/specific-category-civil-drones</a:t>
            </a:r>
            <a:endParaRPr lang="tr-TR" sz="104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37</a:t>
            </a:r>
            <a:endParaRPr lang="tr-TR"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(2/2)</a:t>
            </a:r>
            <a:endParaRPr lang="tr-TR" sz="2700" dirty="0"/>
          </a:p>
        </p:txBody>
      </p:sp>
      <p:sp>
        <p:nvSpPr>
          <p:cNvPr id="4" name="Text 2"/>
          <p:cNvSpPr txBox="1"/>
          <p:nvPr/>
        </p:nvSpPr>
        <p:spPr>
          <a:xfrm>
            <a:off x="548640"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Avrupa Birliği (2009). Direktif 2009/128/AT, md. 3 ve 9. https://eur-lex.europa.eu/eli/dir/2009/128/oj</a:t>
            </a:r>
            <a:endParaRPr lang="tr-TR" sz="1040" dirty="0"/>
          </a:p>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Yunanistan (2012). Yasa 4036/2012 (ΦΕΚ Α' 8), md. 23. https://www.e-nomothesia.gr/kat-periballon/n-4036-2012.html</a:t>
            </a:r>
            <a:endParaRPr lang="tr-TR" sz="1040" dirty="0"/>
          </a:p>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ΚΕΑ Ημαθίας (2024). Απαγόρευση ψεκασμού φυτοπροστατευτικών προϊόντων με ΣμηΕΑ-Drones. https://www.keaimathias.gr/news/apagoreysi-psekasmoy-fytoprostateyti/</a:t>
            </a:r>
            <a:endParaRPr lang="tr-TR" sz="1040" dirty="0"/>
          </a:p>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HCAA (2026). Where you are allowed to fly a UAS in Greece (arşiv, 15.03.2026). https://web.archive.org/web/20260315000158/https://hcaa.gov.gr/el/where-you-are-allowed-fly-uas-greece</a:t>
            </a:r>
            <a:endParaRPr lang="tr-TR" sz="1040" dirty="0"/>
          </a:p>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Milgram, P. ve Kishino, F. (1994). A Taxonomy of Mixed Reality Visual Displays. IEICE Trans., E77-D(12). https://www.alice.id.tue.nl/references/milgram-kishino-1994.pdf</a:t>
            </a:r>
            <a:endParaRPr lang="tr-TR" sz="1040" dirty="0"/>
          </a:p>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Google (t.y.). ARCore: Fundamental concepts. https://developers.google.com/ar/develop/fundamentals</a:t>
            </a:r>
            <a:endParaRPr lang="tr-TR" sz="1040" dirty="0"/>
          </a:p>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W3C (2025). WebXR Augmented Reality Module, Level 1; WebXR Hit Test Module. https://www.w3.org/TR/webxr-ar-module-1/</a:t>
            </a:r>
            <a:endParaRPr lang="tr-TR" sz="1040" dirty="0"/>
          </a:p>
          <a:p>
            <a:pPr marL="342900" indent="-342900">
              <a:spcAft>
                <a:spcPts val="413"/>
              </a:spcAft>
              <a:buSzPct val="100000"/>
              <a:buFont typeface="+mj-lt"/>
              <a:buAutoNum type="arabicPeriod" startAt="18"/>
            </a:pPr>
            <a:r>
              <a:rPr lang="tr-TR" altLang="en-US" sz="1040" dirty="0">
                <a:solidFill>
                  <a:srgbClr val="3A4540"/>
                </a:solidFill>
                <a:latin typeface="Calibri" pitchFamily="34" charset="0"/>
                <a:ea typeface="Calibri" pitchFamily="34" charset="-122"/>
                <a:cs typeface="Calibri" pitchFamily="34" charset="-120"/>
              </a:rPr>
              <a:t>caniuse.com (2026). WebXR Device API. https://caniuse.com/webxr</a:t>
            </a:r>
            <a:endParaRPr lang="tr-TR" sz="1040" dirty="0"/>
          </a:p>
        </p:txBody>
      </p:sp>
      <p:sp>
        <p:nvSpPr>
          <p:cNvPr id="5" name="Text 3"/>
          <p:cNvSpPr txBox="1"/>
          <p:nvPr/>
        </p:nvSpPr>
        <p:spPr>
          <a:xfrm>
            <a:off x="6233008" y="2231098"/>
            <a:ext cx="5410048" cy="3618000"/>
          </a:xfrm>
          <a:prstGeom prst="rect">
            <a:avLst/>
          </a:prstGeom>
          <a:noFill/>
          <a:ln/>
        </p:spPr>
        <p:txBody>
          <a:bodyPr wrap="square" lIns="0" tIns="0" rIns="0" bIns="0" rtlCol="0" anchor="t">
            <a:normAutofit/>
          </a:bodyPr>
          <a:lstStyle/>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Garzón, J. ve Acevedo, J. (2019). Meta-analysis of the impact of Augmented Reality on students' learning gains. Educational Research Review, 27. https://doi.org/10.1016/j.edurev.2019.04.001</a:t>
            </a:r>
            <a:endParaRPr lang="tr-TR" sz="1040" dirty="0"/>
          </a:p>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Yilmaz, Z. A. ve Batdı, V. (2021). Meta-Analysis of the Use of Augmented Reality Applications in Science Teaching. Journal of Science Learning, 4(3). https://files.eric.ed.gov/fulltext/EJ1307184.pdf</a:t>
            </a:r>
            <a:endParaRPr lang="tr-TR" sz="1040" dirty="0"/>
          </a:p>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Hurst, W., Mendoza, F. R. ve Tekinerdogan, B. (2021). Augmented Reality in Precision Farming: Concepts and Applications. Smart Cities, 4(4). https://research.wur.nl/en/publications/augmented-reality-in-precision-farming-concepts-and-applications/</a:t>
            </a:r>
            <a:endParaRPr lang="tr-TR" sz="1040" dirty="0"/>
          </a:p>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Huuskonen, J. ve Oksanen, T. (2018). Soil sampling with drones and augmented reality in precision agriculture. Computers and Electronics in Agriculture, 154. https://doi.org/10.1016/j.compag.2018.08.039</a:t>
            </a:r>
            <a:endParaRPr lang="tr-TR" sz="1040" dirty="0"/>
          </a:p>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He, K. vd. (2024). Storm Daniel flood impact in Greece in 2023. Natural Hazards and Earth System Sciences, 24. https://nhess.copernicus.org/articles/24/2375/2024/</a:t>
            </a:r>
            <a:endParaRPr lang="tr-TR" sz="1040" dirty="0"/>
          </a:p>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TÜRKPATENT (2020). Kozan Portakalı, coğrafi işaret tescil no. 534. https://ci.turkpatent.gov.tr/cografi-isaretler/detay/38677</a:t>
            </a:r>
            <a:endParaRPr lang="tr-TR" sz="1040" dirty="0"/>
          </a:p>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TÜİK (2026). MEDAS, Bitkisel Üretim İstatistikleri, Adana-Kozan (2025). https://biruni.tuik.gov.tr/medas/?kn=92&amp;locale=tr</a:t>
            </a:r>
            <a:endParaRPr lang="tr-TR" sz="1040" dirty="0"/>
          </a:p>
          <a:p>
            <a:pPr marL="342900" indent="-342900">
              <a:spcAft>
                <a:spcPts val="413"/>
              </a:spcAft>
              <a:buSzPct val="100000"/>
              <a:buFont typeface="+mj-lt"/>
              <a:buAutoNum type="arabicPeriod" startAt="26"/>
            </a:pPr>
            <a:r>
              <a:rPr lang="tr-TR" altLang="en-US" sz="1040" dirty="0">
                <a:solidFill>
                  <a:srgbClr val="3A4540"/>
                </a:solidFill>
                <a:latin typeface="Calibri" pitchFamily="34" charset="0"/>
                <a:ea typeface="Calibri" pitchFamily="34" charset="-122"/>
                <a:cs typeface="Calibri" pitchFamily="34" charset="-120"/>
              </a:rPr>
              <a:t>Avrupa Komisyonu (2026). Cotton. https://agriculture.ec.europa.eu/farming/crop-productions-and-plant-based-products/cotton_en</a:t>
            </a:r>
            <a:endParaRPr lang="tr-TR" sz="104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38</a:t>
            </a:r>
            <a:endParaRPr lang="tr-T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tr-TR" altLang="en-US" sz="4000" b="1" dirty="0">
                <a:solidFill>
                  <a:srgbClr val="0E3D1E"/>
                </a:solidFill>
                <a:latin typeface="Calibri" pitchFamily="34" charset="0"/>
                <a:ea typeface="Calibri" pitchFamily="34" charset="-122"/>
                <a:cs typeface="Calibri" pitchFamily="34" charset="-120"/>
              </a:rPr>
              <a:t>Teşekkürler</a:t>
            </a:r>
            <a:endParaRPr lang="tr-T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Sorularınız ve katkılarınız için</a:t>
            </a:r>
            <a:endParaRPr lang="tr-T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PLATFORM</a:t>
            </a:r>
            <a:endParaRPr lang="tr-T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lms.smartfarmingsolutions.org</a:t>
            </a:r>
            <a:endParaRPr lang="tr-T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İLETİŞİM</a:t>
            </a:r>
            <a:endParaRPr lang="tr-T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info@smartfarmingsolutions.org</a:t>
            </a:r>
            <a:endParaRPr lang="tr-T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tr-T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+90 322 515 84 66</a:t>
            </a:r>
            <a:endParaRPr lang="tr-T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PROJE SİTESİ</a:t>
            </a:r>
            <a:endParaRPr lang="tr-T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smartfarmingsolutions.org</a:t>
            </a:r>
            <a:endParaRPr lang="tr-T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tr-TR" altLang="en-US" sz="1300" b="1" dirty="0">
                <a:solidFill>
                  <a:srgbClr val="1B2420"/>
                </a:solidFill>
                <a:latin typeface="Calibri" pitchFamily="34" charset="0"/>
                <a:ea typeface="Calibri" pitchFamily="34" charset="-122"/>
                <a:cs typeface="Calibri" pitchFamily="34" charset="-120"/>
              </a:rPr>
              <a:t>Bu proje Avrupa Birliği tarafından finanse edilmektedir.</a:t>
            </a:r>
            <a:endParaRPr lang="tr-TR" sz="1300" dirty="0"/>
          </a:p>
          <a:p>
            <a:pPr indent="0" marL="0">
              <a:spcAft>
                <a:spcPts val="400"/>
              </a:spcAft>
              <a:buNone/>
            </a:pPr>
            <a:r>
              <a:rPr lang="tr-TR" altLang="en-US" sz="1100" dirty="0">
                <a:solidFill>
                  <a:srgbClr val="3A4540"/>
                </a:solidFill>
                <a:latin typeface="Calibri" pitchFamily="34" charset="0"/>
                <a:ea typeface="Calibri" pitchFamily="34" charset="-122"/>
                <a:cs typeface="Calibri" pitchFamily="34" charset="-120"/>
              </a:rPr>
              <a:t>Bu içerik Avrupa Birliği'nin görüşlerini yansıtmamakta olup yalnızca yazarların sorumluluğundadır.</a:t>
            </a:r>
            <a:endParaRPr lang="tr-T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tr-TR" altLang="en-US" sz="1150" b="1" spc="200" kern="0" dirty="0">
                <a:solidFill>
                  <a:srgbClr val="1F7A3A"/>
                </a:solidFill>
                <a:latin typeface="Calibri" pitchFamily="34" charset="0"/>
                <a:ea typeface="Calibri" pitchFamily="34" charset="-122"/>
                <a:cs typeface="Calibri" pitchFamily="34" charset="-120"/>
              </a:rPr>
              <a:t>KÜNYE</a:t>
            </a:r>
            <a:endParaRPr lang="tr-TR" sz="115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Çevresel Sürdürülebilirlik ve Sınır Ötesi İş Diyaloğu İçin Akıllı Tarım</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Project</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Sözleşme No</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TR2021/W1T7/A02/OT02-2/041</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Program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Türkiye-AB İş Dünyası Diyaloğu II (TEBD II) Hibe Programı</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Hibe Faydalanıcısı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Kozan Ticaret Odası (KOZTO)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Ortağı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Larissa Ticaret ve Sanayi Odası (LACCO)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sitesi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İletişim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info@smartfarmingsolutions.org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+90 322 515 84 66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Yayın tarihi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Eylül 2026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Sürdürülebilir Tarım Akademisi · Modül 4: Artırılmış Gerçeklik (AR) Tabanlı Tarımsal Drone Kullanımı ve Drone Uçuş Simülasyonu</dc:title>
  <dc:subject>Eğitmen sunumu</dc:subject>
  <dc:creator>Kozan Ticaret Odası · Larissa Ticaret ve Sanayi Odası</dc:creator>
  <cp:lastModifiedBy>Kozan Ticaret Odası · Larissa Ticaret ve Sanayi Odası</cp:lastModifiedBy>
  <cp:revision>1</cp:revision>
  <dcterms:created xsi:type="dcterms:W3CDTF">2026-09-30T09:54:52Z</dcterms:created>
  <dcterms:modified xsi:type="dcterms:W3CDTF">2026-09-30T09:54:52Z</dcterms:modified>
</cp:coreProperties>
</file>